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4"/>
  </p:notesMasterIdLst>
  <p:sldIdLst>
    <p:sldId id="278" r:id="rId2"/>
    <p:sldId id="279" r:id="rId3"/>
    <p:sldId id="280" r:id="rId4"/>
    <p:sldId id="281" r:id="rId5"/>
    <p:sldId id="282" r:id="rId6"/>
    <p:sldId id="283" r:id="rId7"/>
    <p:sldId id="284" r:id="rId8"/>
    <p:sldId id="285" r:id="rId9"/>
    <p:sldId id="286" r:id="rId10"/>
    <p:sldId id="287" r:id="rId11"/>
    <p:sldId id="288" r:id="rId12"/>
    <p:sldId id="28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78546" autoAdjust="0"/>
  </p:normalViewPr>
  <p:slideViewPr>
    <p:cSldViewPr snapToGrid="0">
      <p:cViewPr varScale="1">
        <p:scale>
          <a:sx n="73" d="100"/>
          <a:sy n="73" d="100"/>
        </p:scale>
        <p:origin x="15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3/5/22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Workplace politics often changes the environment and dimension of work, the opportunity to get a promotion or the threat of getting terminated from a project or the company depends upon the political environment of the company. Therefore, the political environment is a major factor of stress, similarly, the performance expectation and capability can also stress out easily.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Similarly, customer service individuals have to deal with angry customers many times, which can often stress out the employees to face such a situation the next day. Also, higher managerial position holding individuals have to deal with various types of responsibilities for which they get stressed out.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3</a:t>
            </a:fld>
            <a:endParaRPr lang="en-US" dirty="0"/>
          </a:p>
        </p:txBody>
      </p:sp>
    </p:spTree>
    <p:extLst>
      <p:ext uri="{BB962C8B-B14F-4D97-AF65-F5344CB8AC3E}">
        <p14:creationId xmlns:p14="http://schemas.microsoft.com/office/powerpoint/2010/main" val="1039236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 is a mental illness that can hamper the regular lifestyles of people. Stress can often cause some other adjacent health issues such as chest pain, circulatory issues, gastrointestinal problems, etc. These issues are increasing high in number around the country as the stress level amongst people is increasing. The more people are stressed, their expenditure for the treatment of the increasing stress is also high. The problems depending on the level of stress require a different kinds of treatments. Some need therapy, counselling, whereas some need medication and hospitalization. Hence the expenses regarding the stress are also increasing with time. The number of hospitalization only with chest pain is already overwhelming.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4</a:t>
            </a:fld>
            <a:endParaRPr lang="en-US" dirty="0"/>
          </a:p>
        </p:txBody>
      </p:sp>
    </p:spTree>
    <p:extLst>
      <p:ext uri="{BB962C8B-B14F-4D97-AF65-F5344CB8AC3E}">
        <p14:creationId xmlns:p14="http://schemas.microsoft.com/office/powerpoint/2010/main" val="34626980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are the pillar of an organization, every operation of 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performed by the employees. Hence, if the employees are not in their best condition to perform their duties or are not present in the work physically or mentally, they will not be able to achieve excellence in the particular work. Therefore, in 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where employees are stressed with workplace politics or other factors, it is likely that the performance of the same is likely to drop its quality as a whole. Thus, it can be said that the impact of work-related stress on employees have a very significant impact on the organization where they work.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5</a:t>
            </a:fld>
            <a:endParaRPr lang="en-US" dirty="0"/>
          </a:p>
        </p:txBody>
      </p:sp>
    </p:spTree>
    <p:extLst>
      <p:ext uri="{BB962C8B-B14F-4D97-AF65-F5344CB8AC3E}">
        <p14:creationId xmlns:p14="http://schemas.microsoft.com/office/powerpoint/2010/main" val="2280210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Workplace stress has resulted from various causes which are presented in the fishbone diagram. It can be identified from the diagram that organizational politics can often cause stress amongst the employees when they are being mistreated or misjudged because of the politics. The own performance has a significant role in determining opportunities and growth in the company, hence, that also creates stress. When the competitors in the company perform better that can also stress out an individual because their fate in the company or the job is connected to the same. If the interdepartmental communication is not smooth, it is likely to create misunderstandings and errors which can cause stress. Apart from that satisfaction level of the customers, and long working hours can be major reasons for work stress.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6</a:t>
            </a:fld>
            <a:endParaRPr lang="en-US" dirty="0"/>
          </a:p>
        </p:txBody>
      </p:sp>
    </p:spTree>
    <p:extLst>
      <p:ext uri="{BB962C8B-B14F-4D97-AF65-F5344CB8AC3E}">
        <p14:creationId xmlns:p14="http://schemas.microsoft.com/office/powerpoint/2010/main" val="2975125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individual can be part of the </a:t>
            </a:r>
            <a:r>
              <a:rPr lang="en-GB" sz="1800" noProof="0" dirty="0">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politics or victim of it. If 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influenced by politics it will have either a positive or negative impact upon the employees. Hence, the individuals who are not very prominent in doing politics or become victims of it can lose their economic security in the workplace. Lack of political prominence can cause economic instability, hence both the factors are interconnected and the condition of one can worsen the situation of the other.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7</a:t>
            </a:fld>
            <a:endParaRPr lang="en-US" dirty="0"/>
          </a:p>
        </p:txBody>
      </p:sp>
    </p:spTree>
    <p:extLst>
      <p:ext uri="{BB962C8B-B14F-4D97-AF65-F5344CB8AC3E}">
        <p14:creationId xmlns:p14="http://schemas.microsoft.com/office/powerpoint/2010/main" val="143236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Society always put pressure on people to achieve more in their workplace, for which people start pushing themselves to give better performance and beat the competitors in the workplace and it can be observed that the performance of own self and others is a major reason for stress. The UK is a technically advanced country, where access to smart devices and high levels of technical items are high in different industries. Therefore, people today are competing with technologies and machines making their goals less achievable and that creates dissatisfaction with their performance and that is the root for stress.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8</a:t>
            </a:fld>
            <a:endParaRPr lang="en-US" dirty="0"/>
          </a:p>
        </p:txBody>
      </p:sp>
    </p:spTree>
    <p:extLst>
      <p:ext uri="{BB962C8B-B14F-4D97-AF65-F5344CB8AC3E}">
        <p14:creationId xmlns:p14="http://schemas.microsoft.com/office/powerpoint/2010/main" val="2188276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create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culture and environment, therefore, if the environment is influenced by politics, and poor conditions it can be stressful for everyone working within. In the workplace, people are bound by legal agreements however the mental health and stress in the workplace caused by overwork or extra working hours are not always legally entailed. Therefore, the two factors can mildly affect the stress level of the employees in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E6DE88F-1F85-4A27-9D34-D74A50E7B0DA}" type="slidenum">
              <a:rPr lang="en-US" smtClean="0"/>
              <a:t>9</a:t>
            </a:fld>
            <a:endParaRPr lang="en-US" dirty="0"/>
          </a:p>
        </p:txBody>
      </p:sp>
    </p:spTree>
    <p:extLst>
      <p:ext uri="{BB962C8B-B14F-4D97-AF65-F5344CB8AC3E}">
        <p14:creationId xmlns:p14="http://schemas.microsoft.com/office/powerpoint/2010/main" val="326304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 affects the mental health and physiological wellbeing of an individual. As workplace stress 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workplace situation, environment and culture,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themselves need to take up initiatives. If the business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establishes a team to look after the stress level of the employees from time to time and based on their report, the stressful individuals can be treated within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through experts. Also if the government of the UK take initiative to increase awareness in society regarding stress and related health problems it can be easier for the people to treat the stress at the early stage.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10</a:t>
            </a:fld>
            <a:endParaRPr lang="en-US" dirty="0"/>
          </a:p>
        </p:txBody>
      </p:sp>
    </p:spTree>
    <p:extLst>
      <p:ext uri="{BB962C8B-B14F-4D97-AF65-F5344CB8AC3E}">
        <p14:creationId xmlns:p14="http://schemas.microsoft.com/office/powerpoint/2010/main" val="133490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been concluded from the study that the stress in the people of the UK is mostly generated from the different factors of the workplace. These stress often send people from generation Z to millennials into the hospital beds with either chest pain, hormonal problems or even gastrointestinal problems. Therefore, if the business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form a proper structure to destress their employees and the states decide to campaign and initiate programs for spreading awareness, these issues can be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state.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11</a:t>
            </a:fld>
            <a:endParaRPr lang="en-US" dirty="0"/>
          </a:p>
        </p:txBody>
      </p:sp>
    </p:spTree>
    <p:extLst>
      <p:ext uri="{BB962C8B-B14F-4D97-AF65-F5344CB8AC3E}">
        <p14:creationId xmlns:p14="http://schemas.microsoft.com/office/powerpoint/2010/main" val="2197606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3/5/22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3/5/22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253056" y="1673523"/>
            <a:ext cx="3621979" cy="2693197"/>
          </a:xfrm>
        </p:spPr>
        <p:txBody>
          <a:bodyPr>
            <a:normAutofit/>
          </a:bodyPr>
          <a:lstStyle/>
          <a:p>
            <a:pPr algn="l"/>
            <a:r>
              <a:rPr lang="en-US" sz="3600" b="1" kern="1400" spc="-5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WORK-RELATED STRESS FACED BY THE UK EMPLOYEES </a:t>
            </a:r>
            <a:endParaRPr lang="en-US" sz="6000"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634143"/>
            <a:ext cx="3485072" cy="550333"/>
          </a:xfrm>
        </p:spPr>
        <p:txBody>
          <a:bodyPr>
            <a:normAutofit/>
          </a:bodyPr>
          <a:lstStyle/>
          <a:p>
            <a:r>
              <a:rPr lang="en-US" dirty="0"/>
              <a:t>PRESENTATION</a:t>
            </a:r>
            <a:endParaRPr lang="en-US" sz="2300" dirty="0"/>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3" y="10"/>
            <a:ext cx="6754655"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INTRODUCTION</a:t>
            </a:r>
            <a:r>
              <a:rPr lang="en-US" sz="4000" dirty="0"/>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2" y="1732449"/>
            <a:ext cx="4837417" cy="4058751"/>
          </a:xfrm>
        </p:spPr>
        <p:txBody>
          <a:bodyPr anchor="t">
            <a:normAutofit/>
          </a:bodyPr>
          <a:lstStyle/>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a 2020 survey report, the most common stress issue in the UK is work-related stress.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rPr>
              <a:t>79% of the stress comes from work-related issues in the UK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Perkbox</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800" dirty="0">
                <a:effectLst/>
                <a:latin typeface="Times New Roman" panose="02020603050405020304" pitchFamily="18" charset="0"/>
                <a:ea typeface="Calibri" panose="020F0502020204030204" pitchFamily="34" charset="0"/>
              </a:rPr>
              <a:t>. </a:t>
            </a:r>
            <a:endParaRPr lang="en-US" sz="2400" dirty="0"/>
          </a:p>
        </p:txBody>
      </p:sp>
      <p:pic>
        <p:nvPicPr>
          <p:cNvPr id="6" name="Picture 5">
            <a:extLst>
              <a:ext uri="{FF2B5EF4-FFF2-40B4-BE49-F238E27FC236}">
                <a16:creationId xmlns:a16="http://schemas.microsoft.com/office/drawing/2014/main" id="{FDB221BE-C4E9-4F0E-A51B-1233393C238C}"/>
              </a:ext>
            </a:extLst>
          </p:cNvPr>
          <p:cNvPicPr>
            <a:picLocks noChangeAspect="1"/>
          </p:cNvPicPr>
          <p:nvPr/>
        </p:nvPicPr>
        <p:blipFill>
          <a:blip r:embed="rId7"/>
          <a:stretch>
            <a:fillRect/>
          </a:stretch>
        </p:blipFill>
        <p:spPr>
          <a:xfrm>
            <a:off x="315227" y="336357"/>
            <a:ext cx="5620066" cy="57814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CA957-CBF8-4EFA-B679-C32DC13046E5}"/>
              </a:ext>
            </a:extLst>
          </p:cNvPr>
          <p:cNvSpPr>
            <a:spLocks noGrp="1"/>
          </p:cNvSpPr>
          <p:nvPr>
            <p:ph type="title"/>
          </p:nvPr>
        </p:nvSpPr>
        <p:spPr>
          <a:xfrm>
            <a:off x="913796" y="609600"/>
            <a:ext cx="4703234" cy="1257300"/>
          </a:xfrm>
        </p:spPr>
        <p:txBody>
          <a:bodyPr>
            <a:normAutofit/>
          </a:bodyPr>
          <a:lstStyle/>
          <a:p>
            <a:pPr algn="l"/>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NATURE OF THE PROBLEM </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C3E5527-BDC3-4E7B-962F-3E8E13188442}"/>
              </a:ext>
            </a:extLst>
          </p:cNvPr>
          <p:cNvSpPr>
            <a:spLocks noGrp="1"/>
          </p:cNvSpPr>
          <p:nvPr>
            <p:ph idx="1"/>
          </p:nvPr>
        </p:nvSpPr>
        <p:spPr>
          <a:xfrm>
            <a:off x="903515" y="2076450"/>
            <a:ext cx="5965372" cy="4171950"/>
          </a:xfrm>
        </p:spPr>
        <p:txBody>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been identified that the most affecting reason for workplace stress is politics, after which, own performance of the individual also stresses them out to a certain extent.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also been observed that employees working in customer services are the ones who are most stressed, and the second is senior management position holding individuals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Haque, and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Oino</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1AE20C9F-9550-46CD-9AE6-BDC0AC1746D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6868887" y="487945"/>
            <a:ext cx="5323113" cy="5988493"/>
          </a:xfrm>
          <a:prstGeom prst="rect">
            <a:avLst/>
          </a:prstGeom>
        </p:spPr>
      </p:pic>
      <p:pic>
        <p:nvPicPr>
          <p:cNvPr id="6" name="Picture 5">
            <a:extLst>
              <a:ext uri="{FF2B5EF4-FFF2-40B4-BE49-F238E27FC236}">
                <a16:creationId xmlns:a16="http://schemas.microsoft.com/office/drawing/2014/main" id="{1D1FE7E0-725A-489A-BDEA-73F7EC83BC9D}"/>
              </a:ext>
            </a:extLst>
          </p:cNvPr>
          <p:cNvPicPr>
            <a:picLocks noChangeAspect="1"/>
          </p:cNvPicPr>
          <p:nvPr/>
        </p:nvPicPr>
        <p:blipFill>
          <a:blip r:embed="rId4"/>
          <a:stretch>
            <a:fillRect/>
          </a:stretch>
        </p:blipFill>
        <p:spPr>
          <a:xfrm>
            <a:off x="7344590" y="849334"/>
            <a:ext cx="4668340" cy="5265716"/>
          </a:xfrm>
          <a:prstGeom prst="rect">
            <a:avLst/>
          </a:prstGeom>
        </p:spPr>
      </p:pic>
    </p:spTree>
    <p:extLst>
      <p:ext uri="{BB962C8B-B14F-4D97-AF65-F5344CB8AC3E}">
        <p14:creationId xmlns:p14="http://schemas.microsoft.com/office/powerpoint/2010/main" val="424015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B28AA-89BF-4264-8B22-6E268F83FEE4}"/>
              </a:ext>
            </a:extLst>
          </p:cNvPr>
          <p:cNvSpPr>
            <a:spLocks noGrp="1"/>
          </p:cNvSpPr>
          <p:nvPr>
            <p:ph type="title"/>
          </p:nvPr>
        </p:nvSpPr>
        <p:spPr>
          <a:xfrm>
            <a:off x="7396327" y="609600"/>
            <a:ext cx="4453551" cy="1257300"/>
          </a:xfrm>
        </p:spPr>
        <p:txBody>
          <a:bodyPr>
            <a:normAutofit/>
          </a:bodyPr>
          <a:lstStyle/>
          <a:p>
            <a:pPr algn="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IMPACT OF THE COMPLEX PROBLEM ON EMPLOYEES</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B1786BF-C614-4B7D-B855-4FEBE1F74778}"/>
              </a:ext>
            </a:extLst>
          </p:cNvPr>
          <p:cNvSpPr>
            <a:spLocks noGrp="1"/>
          </p:cNvSpPr>
          <p:nvPr>
            <p:ph idx="1"/>
          </p:nvPr>
        </p:nvSpPr>
        <p:spPr>
          <a:xfrm>
            <a:off x="591950" y="941070"/>
            <a:ext cx="6432991" cy="4381500"/>
          </a:xfrm>
        </p:spPr>
        <p:txBody>
          <a:bodyPr>
            <a:normAutofit/>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Stress-related health issues amongst the employees have increased rapidly with the increasing stress in the country.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expenditure for treating stress, getting medication or therapy has become common which is affecting the regular lifestyle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Çelik</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943 thousand people have been admitted to the hospital with chest pain as a stress issue in the UK.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548EEEB4-F67B-4B7E-8450-EF032BAC5E5F}"/>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8497203" y="1995668"/>
            <a:ext cx="3694797" cy="4862332"/>
          </a:xfrm>
          <a:prstGeom prst="rect">
            <a:avLst/>
          </a:prstGeom>
        </p:spPr>
      </p:pic>
      <p:pic>
        <p:nvPicPr>
          <p:cNvPr id="2050" name="Picture 2" descr="Tackling employee stress takes a holistic approach | Employee Benefit News">
            <a:extLst>
              <a:ext uri="{FF2B5EF4-FFF2-40B4-BE49-F238E27FC236}">
                <a16:creationId xmlns:a16="http://schemas.microsoft.com/office/drawing/2014/main" id="{67FE5584-35F3-48EC-A003-84551C0693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8444" y="2088443"/>
            <a:ext cx="4786841" cy="4684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06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A5258-7244-4EA4-BCC6-D0B22D13746A}"/>
              </a:ext>
            </a:extLst>
          </p:cNvPr>
          <p:cNvSpPr>
            <a:spLocks noGrp="1"/>
          </p:cNvSpPr>
          <p:nvPr>
            <p:ph type="title"/>
          </p:nvPr>
        </p:nvSpPr>
        <p:spPr>
          <a:xfrm>
            <a:off x="913795" y="609600"/>
            <a:ext cx="8864687" cy="1257300"/>
          </a:xfrm>
        </p:spPr>
        <p:txBody>
          <a:bodyPr>
            <a:normAutofit/>
          </a:bodyPr>
          <a:lstStyle/>
          <a:p>
            <a:pPr algn="l"/>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IMPACT OF THE PROBLEM ON THE ORGANISATION</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0EEDD28-88D2-4216-A9B0-1603725A94DA}"/>
              </a:ext>
            </a:extLst>
          </p:cNvPr>
          <p:cNvSpPr>
            <a:spLocks noGrp="1"/>
          </p:cNvSpPr>
          <p:nvPr>
            <p:ph idx="1"/>
          </p:nvPr>
        </p:nvSpPr>
        <p:spPr>
          <a:xfrm>
            <a:off x="5418667" y="2076450"/>
            <a:ext cx="5848890" cy="3714749"/>
          </a:xfrm>
        </p:spPr>
        <p:txBody>
          <a:bodyPr>
            <a:normAutofit fontScale="85000" lnSpcReduction="10000"/>
          </a:bodyPr>
          <a:lstStyle/>
          <a:p>
            <a:pPr marL="342900" lvl="0" indent="-342900" algn="just">
              <a:lnSpc>
                <a:spcPct val="150000"/>
              </a:lnSpc>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business organization where the employees are stressed may face a drop of quality in the work due to the level of stress of the employees.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Stress can create a lack of interest and absenteeism amongst the employee which can affect the workflow in the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Foy, </a:t>
            </a:r>
            <a:r>
              <a:rPr lang="en-GB" sz="20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2019)</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Overwhelming stress can affect the regularity and performance potential of an individual therefore, their contribution can change.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Consequences of stress Insidious Effects - Organizational Behaviour">
            <a:extLst>
              <a:ext uri="{FF2B5EF4-FFF2-40B4-BE49-F238E27FC236}">
                <a16:creationId xmlns:a16="http://schemas.microsoft.com/office/drawing/2014/main" id="{FD51E806-3354-4257-827A-C5287E22C6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827" y="2076449"/>
            <a:ext cx="4773083" cy="4459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141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5D0604-7EDC-4727-8524-54D3B88E91D3}"/>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0" y="0"/>
            <a:ext cx="12192000" cy="6858000"/>
          </a:xfrm>
          <a:prstGeom prst="rect">
            <a:avLst/>
          </a:prstGeom>
        </p:spPr>
      </p:pic>
      <p:sp>
        <p:nvSpPr>
          <p:cNvPr id="2" name="Title 1">
            <a:extLst>
              <a:ext uri="{FF2B5EF4-FFF2-40B4-BE49-F238E27FC236}">
                <a16:creationId xmlns:a16="http://schemas.microsoft.com/office/drawing/2014/main" id="{20071E8E-570E-4247-AAA0-194D25D80012}"/>
              </a:ext>
            </a:extLst>
          </p:cNvPr>
          <p:cNvSpPr>
            <a:spLocks noGrp="1"/>
          </p:cNvSpPr>
          <p:nvPr>
            <p:ph type="title"/>
          </p:nvPr>
        </p:nvSpPr>
        <p:spPr/>
        <p:txBody>
          <a:bodyPr>
            <a:normAutofit/>
          </a:bodyPr>
          <a:lstStyle/>
          <a:p>
            <a:pPr algn="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CAUSE-EFFECT ANALYSIS OF THE PROBLEM </a:t>
            </a:r>
            <a:endParaRPr lang="en-IN" sz="6000" b="1"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635855B-AF05-4370-A68D-56D8630C33C4}"/>
              </a:ext>
            </a:extLst>
          </p:cNvPr>
          <p:cNvSpPr>
            <a:spLocks noGrp="1"/>
          </p:cNvSpPr>
          <p:nvPr>
            <p:ph idx="1"/>
          </p:nvPr>
        </p:nvSpPr>
        <p:spPr>
          <a:xfrm>
            <a:off x="8618220" y="2076450"/>
            <a:ext cx="3200400" cy="3775710"/>
          </a:xfrm>
        </p:spPr>
        <p:txBody>
          <a:bodyPr>
            <a:normAutofit/>
          </a:bodyPr>
          <a:lstStyle/>
          <a:p>
            <a:r>
              <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Workplace Politics, own work performance, the performance of others, Lack of interdepartmental communication, Client satisfaction level, and long working hours are some of the causes of stress in the workplace. </a:t>
            </a:r>
            <a:endParaRPr lang="en-IN"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77A821AD-3DEF-4BF1-BEC8-0A71D14B4742}"/>
              </a:ext>
            </a:extLst>
          </p:cNvPr>
          <p:cNvPicPr>
            <a:picLocks noChangeAspect="1"/>
          </p:cNvPicPr>
          <p:nvPr/>
        </p:nvPicPr>
        <p:blipFill>
          <a:blip r:embed="rId4"/>
          <a:stretch>
            <a:fillRect/>
          </a:stretch>
        </p:blipFill>
        <p:spPr>
          <a:xfrm>
            <a:off x="147637" y="1585911"/>
            <a:ext cx="8239125" cy="5032059"/>
          </a:xfrm>
          <a:prstGeom prst="rect">
            <a:avLst/>
          </a:prstGeom>
        </p:spPr>
      </p:pic>
    </p:spTree>
    <p:extLst>
      <p:ext uri="{BB962C8B-B14F-4D97-AF65-F5344CB8AC3E}">
        <p14:creationId xmlns:p14="http://schemas.microsoft.com/office/powerpoint/2010/main" val="14263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E883-CC27-4A99-8516-2E6847D1239A}"/>
              </a:ext>
            </a:extLst>
          </p:cNvPr>
          <p:cNvSpPr>
            <a:spLocks noGrp="1"/>
          </p:cNvSpPr>
          <p:nvPr>
            <p:ph type="title"/>
          </p:nvPr>
        </p:nvSpPr>
        <p:spPr>
          <a:xfrm>
            <a:off x="6389370" y="609600"/>
            <a:ext cx="4878186" cy="1257300"/>
          </a:xfrm>
        </p:spPr>
        <p:txBody>
          <a:bodyPr>
            <a:normAutofit/>
          </a:bodyPr>
          <a:lstStyle/>
          <a:p>
            <a:pPr algn="l"/>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PESTEL ANALYSIS OF THE FACTORS CONTRIBUTING TO THE PROBLEM</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A6262A5-E844-468A-A099-A30DF6787D4B}"/>
              </a:ext>
            </a:extLst>
          </p:cNvPr>
          <p:cNvSpPr>
            <a:spLocks noGrp="1"/>
          </p:cNvSpPr>
          <p:nvPr>
            <p:ph idx="1"/>
          </p:nvPr>
        </p:nvSpPr>
        <p:spPr>
          <a:xfrm>
            <a:off x="5863590" y="2076450"/>
            <a:ext cx="6080760" cy="4267200"/>
          </a:xfrm>
        </p:spPr>
        <p:txBody>
          <a:bodyPr/>
          <a:lstStyle/>
          <a:p>
            <a:pPr marL="342900" lvl="0" indent="-342900" algn="just">
              <a:lnSpc>
                <a:spcPct val="150000"/>
              </a:lnSpc>
              <a:buFont typeface="Symbol" panose="05050102010706020507" pitchFamily="18" charset="2"/>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Political: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first and the foremost factor behind the stress is workplace politics. The nature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politics and its impact upon the decision-making process of the organization is a major reason for stress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Gong, and Wang,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Economical: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financial condition of an individual relies upon their work, and if the workplace does not give the security to improve the condition, it will stress out the employees.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E2CB8B0-E669-496C-B029-2AB4522A45B7}"/>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0" y="-35986"/>
            <a:ext cx="5680710" cy="6893986"/>
          </a:xfrm>
          <a:prstGeom prst="rect">
            <a:avLst/>
          </a:prstGeom>
        </p:spPr>
      </p:pic>
      <p:pic>
        <p:nvPicPr>
          <p:cNvPr id="5124" name="Picture 4" descr="What is work-related stress? Definition and examples">
            <a:extLst>
              <a:ext uri="{FF2B5EF4-FFF2-40B4-BE49-F238E27FC236}">
                <a16:creationId xmlns:a16="http://schemas.microsoft.com/office/drawing/2014/main" id="{24A412B4-7AFB-42A7-B276-9B6CF94F54EC}"/>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337961" y="609600"/>
            <a:ext cx="4762500" cy="55534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98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18F75D-EBBE-401D-9F2B-FBF0D357C375}"/>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0" y="-35986"/>
            <a:ext cx="5680710" cy="6893986"/>
          </a:xfrm>
          <a:prstGeom prst="rect">
            <a:avLst/>
          </a:prstGeom>
        </p:spPr>
      </p:pic>
      <p:sp>
        <p:nvSpPr>
          <p:cNvPr id="2" name="Title 1">
            <a:extLst>
              <a:ext uri="{FF2B5EF4-FFF2-40B4-BE49-F238E27FC236}">
                <a16:creationId xmlns:a16="http://schemas.microsoft.com/office/drawing/2014/main" id="{FD7A30DC-718C-405A-BAFF-EF88412B3608}"/>
              </a:ext>
            </a:extLst>
          </p:cNvPr>
          <p:cNvSpPr>
            <a:spLocks noGrp="1"/>
          </p:cNvSpPr>
          <p:nvPr>
            <p:ph type="title"/>
          </p:nvPr>
        </p:nvSpPr>
        <p:spPr>
          <a:xfrm>
            <a:off x="6095999" y="609600"/>
            <a:ext cx="5171557" cy="1257300"/>
          </a:xfrm>
        </p:spPr>
        <p:txBody>
          <a:bodyPr>
            <a:noAutofit/>
          </a:bodyPr>
          <a:lstStyle/>
          <a:p>
            <a:pPr algn="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PESTEL ANALYSIS OF THE FACTORS CONTRIBUTING TO THE PROBLEM</a:t>
            </a:r>
            <a:endParaRPr lang="en-IN" sz="2800" dirty="0"/>
          </a:p>
        </p:txBody>
      </p:sp>
      <p:sp>
        <p:nvSpPr>
          <p:cNvPr id="3" name="Content Placeholder 2">
            <a:extLst>
              <a:ext uri="{FF2B5EF4-FFF2-40B4-BE49-F238E27FC236}">
                <a16:creationId xmlns:a16="http://schemas.microsoft.com/office/drawing/2014/main" id="{D04C630C-83C0-4ADE-BC17-D7D0434237F9}"/>
              </a:ext>
            </a:extLst>
          </p:cNvPr>
          <p:cNvSpPr>
            <a:spLocks noGrp="1"/>
          </p:cNvSpPr>
          <p:nvPr>
            <p:ph idx="1"/>
          </p:nvPr>
        </p:nvSpPr>
        <p:spPr>
          <a:xfrm>
            <a:off x="274321" y="948266"/>
            <a:ext cx="5063490" cy="5406813"/>
          </a:xfrm>
        </p:spPr>
        <p:txBody>
          <a:bodyPr/>
          <a:lstStyle/>
          <a:p>
            <a:pPr marL="342900" lvl="0" indent="-342900" algn="just">
              <a:lnSpc>
                <a:spcPct val="150000"/>
              </a:lnSpc>
              <a:buFont typeface="Symbol" panose="05050102010706020507" pitchFamily="18" charset="2"/>
              <a:buChar char=""/>
            </a:pP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Social: </a:t>
            </a: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Every individual is pressurized by the social structure and status, and therefore, not achieving success, not getting a promotion or being terminated from the workplace can worsen the stress of the individual in the workplace (</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Stich, 2020)</a:t>
            </a: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Technological:</a:t>
            </a: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The technologies have the potential to replace manual power and ability, therefore, people technically advanced countries compete with technologies, and that creates an expectation from own performances which is a reason for stress. </a:t>
            </a:r>
            <a:endPar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6900" indent="0">
              <a:buNone/>
            </a:pPr>
            <a:endParaRPr lang="en-IN" dirty="0">
              <a:solidFill>
                <a:schemeClr val="bg1"/>
              </a:solidFill>
            </a:endParaRPr>
          </a:p>
        </p:txBody>
      </p:sp>
      <p:pic>
        <p:nvPicPr>
          <p:cNvPr id="4098" name="Picture 2" descr="Work related biological stress in workplace: A overview of the causes, the  effects, and the stress busters">
            <a:extLst>
              <a:ext uri="{FF2B5EF4-FFF2-40B4-BE49-F238E27FC236}">
                <a16:creationId xmlns:a16="http://schemas.microsoft.com/office/drawing/2014/main" id="{C416AA25-D5AA-47F2-9A03-D447C8049335}"/>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6454762" y="2076450"/>
            <a:ext cx="4721237" cy="4515966"/>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93235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FC096-ED03-44DB-9564-2270D33641AC}"/>
              </a:ext>
            </a:extLst>
          </p:cNvPr>
          <p:cNvSpPr>
            <a:spLocks noGrp="1"/>
          </p:cNvSpPr>
          <p:nvPr>
            <p:ph type="title"/>
          </p:nvPr>
        </p:nvSpPr>
        <p:spPr>
          <a:xfrm>
            <a:off x="3725333" y="609600"/>
            <a:ext cx="7542224" cy="1257300"/>
          </a:xfrm>
        </p:spPr>
        <p:txBody>
          <a:bodyPr>
            <a:normAutofit/>
          </a:bodyPr>
          <a:lstStyle/>
          <a:p>
            <a:pPr algn="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PESTEL ANALYSIS OF THE FACTORS CONTRIBUTING TO THE PROBLEM</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F120E1-D436-46ED-A209-21131DA6F057}"/>
              </a:ext>
            </a:extLst>
          </p:cNvPr>
          <p:cNvSpPr>
            <a:spLocks noGrp="1"/>
          </p:cNvSpPr>
          <p:nvPr>
            <p:ph idx="1"/>
          </p:nvPr>
        </p:nvSpPr>
        <p:spPr>
          <a:xfrm>
            <a:off x="6795911" y="2076450"/>
            <a:ext cx="4471646" cy="4324350"/>
          </a:xfrm>
        </p:spPr>
        <p:txBody>
          <a:bodyPr/>
          <a:lstStyle/>
          <a:p>
            <a:pPr marL="342900" lvl="0" indent="-342900" algn="just">
              <a:lnSpc>
                <a:spcPct val="150000"/>
              </a:lnSpc>
              <a:buFont typeface="Symbol" panose="05050102010706020507" pitchFamily="18" charset="2"/>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Environmental: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workplace environment has an important role to play in navigating the stress of the employee. Employee stress can affect the overall working environment as well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Ravalier</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Legal: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extra workload or long working hours can be sometimes illegally enforced on the employees.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6146" name="Picture 2" descr="Infographic: Stress In The Workplace, And How To Beat It - DesignTAXI.com">
            <a:extLst>
              <a:ext uri="{FF2B5EF4-FFF2-40B4-BE49-F238E27FC236}">
                <a16:creationId xmlns:a16="http://schemas.microsoft.com/office/drawing/2014/main" id="{0E392339-B57D-4370-9464-2A64295A547A}"/>
              </a:ext>
            </a:extLst>
          </p:cNvPr>
          <p:cNvPicPr>
            <a:picLocks noChangeAspect="1" noChangeArrowheads="1"/>
          </p:cNvPicPr>
          <p:nvPr/>
        </p:nvPicPr>
        <p:blipFill>
          <a:blip r:embed="rId3">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506589" y="2076450"/>
            <a:ext cx="5715000" cy="381635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656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39614-5F46-4C36-9B8D-4263C215A7D8}"/>
              </a:ext>
            </a:extLst>
          </p:cNvPr>
          <p:cNvSpPr>
            <a:spLocks noGrp="1"/>
          </p:cNvSpPr>
          <p:nvPr>
            <p:ph type="title"/>
          </p:nvPr>
        </p:nvSpPr>
        <p:spPr>
          <a:xfrm>
            <a:off x="913795" y="609600"/>
            <a:ext cx="5374116" cy="1257300"/>
          </a:xfrm>
        </p:spPr>
        <p:txBody>
          <a:bodyPr>
            <a:normAutofit/>
          </a:bodyPr>
          <a:lstStyle/>
          <a:p>
            <a:pPr algn="l"/>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ALTERNATIVE SOLUTIONS</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FCCE9A1-BACF-49E7-A320-D1A6998299B3}"/>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create ab internal committee which will time to time scrutinize the level of stress and causes within the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arrange mental health wellbeing team who will look after the stressed individual and give them adequate therapeutic help (</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Wang, </a:t>
            </a:r>
            <a:r>
              <a:rPr lang="en-GB"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Also, the government must launch mental health programs and campaigns to ensure that people are aware of their stress and treat them earliest.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58270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E4AA-4D72-477A-AB42-8636C91C6FB3}"/>
              </a:ext>
            </a:extLst>
          </p:cNvPr>
          <p:cNvSpPr>
            <a:spLocks noGrp="1"/>
          </p:cNvSpPr>
          <p:nvPr>
            <p:ph type="title"/>
          </p:nvPr>
        </p:nvSpPr>
        <p:spPr/>
        <p:txBody>
          <a:bodyPr>
            <a:normAutofit/>
          </a:bodyPr>
          <a:lstStyle/>
          <a:p>
            <a:pPr algn="l"/>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CONCLUSION</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8ACBA9F-127B-49AC-AD9D-89BF47E3D536}"/>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 in the workplace is resulted by various factors and that causes people to get hospitalized with different types of physiological complexity and illness.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 adequate prevention methods and initiative by the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the state, the stress level of employees can be treated and prevented from happening.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6900" indent="0">
              <a:buNone/>
            </a:pPr>
            <a:endParaRPr lang="en-GB" dirty="0"/>
          </a:p>
        </p:txBody>
      </p:sp>
    </p:spTree>
    <p:extLst>
      <p:ext uri="{BB962C8B-B14F-4D97-AF65-F5344CB8AC3E}">
        <p14:creationId xmlns:p14="http://schemas.microsoft.com/office/powerpoint/2010/main" val="1139213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68EF8-F346-414A-8D75-4B639B653D7C}"/>
              </a:ext>
            </a:extLst>
          </p:cNvPr>
          <p:cNvSpPr>
            <a:spLocks noGrp="1"/>
          </p:cNvSpPr>
          <p:nvPr>
            <p:ph type="title"/>
          </p:nvPr>
        </p:nvSpPr>
        <p:spPr>
          <a:xfrm>
            <a:off x="913795" y="609600"/>
            <a:ext cx="10353762" cy="733778"/>
          </a:xfrm>
        </p:spPr>
        <p:txBody>
          <a:bodyPr>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7182E98-DCBD-4D77-8201-C4270829A215}"/>
              </a:ext>
            </a:extLst>
          </p:cNvPr>
          <p:cNvSpPr>
            <a:spLocks noGrp="1"/>
          </p:cNvSpPr>
          <p:nvPr>
            <p:ph idx="1"/>
          </p:nvPr>
        </p:nvSpPr>
        <p:spPr>
          <a:xfrm>
            <a:off x="563840" y="1343379"/>
            <a:ext cx="10995982" cy="5181600"/>
          </a:xfrm>
        </p:spPr>
        <p:txBody>
          <a:bodyPr>
            <a:normAutofit/>
          </a:bodyPr>
          <a:lstStyle/>
          <a:p>
            <a:pPr algn="just">
              <a:lnSpc>
                <a:spcPct val="150000"/>
              </a:lnSpc>
              <a:spcAft>
                <a:spcPts val="800"/>
              </a:spcAft>
            </a:pP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Çelik</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2018. The effect of psychological capital level of employees on workplace stress and employee turnover intention. </a:t>
            </a:r>
            <a:r>
              <a:rPr lang="en-IN" sz="12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innovar</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28</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(68), pp.67-75.</a:t>
            </a:r>
          </a:p>
          <a:p>
            <a:pPr algn="just">
              <a:lnSpc>
                <a:spcPct val="150000"/>
              </a:lnSpc>
              <a:spcAft>
                <a:spcPts val="800"/>
              </a:spcAft>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Foy, T., Dwyer, R.J., </a:t>
            </a: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Nafarrete</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Hammoud, M.S.S. and </a:t>
            </a: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Rockett</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2019. Managing job performance, social support and work-life conflict to reduce workplace stress.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Productivity and Performance Management</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Gong, T. and Wang, C.Y., 2019. How does dysfunctional customer </a:t>
            </a: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affect employee turnover.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Service Theory and Practice</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Haque, A.U. and </a:t>
            </a: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Oino</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 2019. Managerial challenges for software houses related to work, worker and workplace: Stress reduction and sustenance of human capital.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Polish Journal of Management Studies</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Perkbox</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2020 UK workplace stress survey | </a:t>
            </a:r>
            <a:r>
              <a:rPr lang="en-IN" sz="12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Perkbox</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lt;https://www.perkbox.com/uk/resources/library/2020-workplace-stress-survey#:~:text=in%20the%20UK%3F-,In%202020%2C%20of%20British%20adults%20in%20employment%20%E2%80%93%20a%20staggering%2079,of%20stress%20in%20the%20UK.&amp;text=A%20further%2045%25%20experience%20health,are%20suffering%20from%20relationship%20stress.&gt; [Accessed 29 January 2022].</a:t>
            </a:r>
          </a:p>
          <a:p>
            <a:pPr algn="just">
              <a:lnSpc>
                <a:spcPct val="150000"/>
              </a:lnSpc>
              <a:spcAft>
                <a:spcPts val="800"/>
              </a:spcAft>
            </a:pP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Ravalier</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J.M., 2019. Psycho-social working conditions and stress in UK social workers.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British Journal of Social Work</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49</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pp.371-390.</a:t>
            </a:r>
          </a:p>
          <a:p>
            <a:pPr algn="just">
              <a:lnSpc>
                <a:spcPct val="150000"/>
              </a:lnSpc>
              <a:spcAft>
                <a:spcPts val="800"/>
              </a:spcAft>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Stich, J.F., 2020. A review of workplace stress in the virtual office.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Intelligent Buildings International</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pp.208-220.</a:t>
            </a:r>
          </a:p>
          <a:p>
            <a:pPr algn="just">
              <a:lnSpc>
                <a:spcPct val="150000"/>
              </a:lnSpc>
              <a:spcAft>
                <a:spcPts val="800"/>
              </a:spcAft>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Wang, Z., Zaman, S., Rasool, S.F., </a:t>
            </a:r>
            <a:r>
              <a:rPr lang="en-GB" sz="1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uz</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Zaman, Q. and Amin, A., 2020. Exploring the relationships between a toxic workplace environment, workplace stress, and project success with the moderating effect of organizational support: Empirical evidence from Pakistan.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Risk Management and Healthcare Policy</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p.1055.</a:t>
            </a:r>
          </a:p>
        </p:txBody>
      </p:sp>
    </p:spTree>
    <p:extLst>
      <p:ext uri="{BB962C8B-B14F-4D97-AF65-F5344CB8AC3E}">
        <p14:creationId xmlns:p14="http://schemas.microsoft.com/office/powerpoint/2010/main" val="22801081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docProps/app.xml><?xml version="1.0" encoding="utf-8"?>
<Properties xmlns="http://schemas.openxmlformats.org/officeDocument/2006/extended-properties" xmlns:vt="http://schemas.openxmlformats.org/officeDocument/2006/docPropsVTypes">
  <Template>{10CB564B-0EC5-4EAF-A772-6C052088FB16}tf55705232_win32</Template>
  <TotalTime>0</TotalTime>
  <Words>2047</Words>
  <Application>Microsoft Macintosh PowerPoint</Application>
  <PresentationFormat>Widescreen</PresentationFormat>
  <Paragraphs>62</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Goudy Old Style</vt:lpstr>
      <vt:lpstr>Symbol</vt:lpstr>
      <vt:lpstr>Times New Roman</vt:lpstr>
      <vt:lpstr>Wingdings 2</vt:lpstr>
      <vt:lpstr>SlateVTI</vt:lpstr>
      <vt:lpstr>WORK-RELATED STRESS FACED BY THE UK EMPLOYEES </vt:lpstr>
      <vt:lpstr>INTRODUCTION </vt:lpstr>
      <vt:lpstr>NATURE OF THE PROBLEM </vt:lpstr>
      <vt:lpstr>IMPACT OF THE COMPLEX PROBLEM ON EMPLOYEES</vt:lpstr>
      <vt:lpstr>IMPACT OF THE PROBLEM ON THE ORGANISATION</vt:lpstr>
      <vt:lpstr>CAUSE-EFFECT ANALYSIS OF THE PROBLEM </vt:lpstr>
      <vt:lpstr>PESTEL ANALYSIS OF THE FACTORS CONTRIBUTING TO THE PROBLEM</vt:lpstr>
      <vt:lpstr>PESTEL ANALYSIS OF THE FACTORS CONTRIBUTING TO THE PROBLEM</vt:lpstr>
      <vt:lpstr>PESTEL ANALYSIS OF THE FACTORS CONTRIBUTING TO THE PROBLEM</vt:lpstr>
      <vt:lpstr>ALTERNATIVE SOLUTIONS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2022-01-31T09:38:03Z</dcterms:created>
  <dcterms:modified xsi:type="dcterms:W3CDTF">2022-03-05T12:37:01Z</dcterms:modified>
</cp:coreProperties>
</file>