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9"/>
  </p:notesMasterIdLst>
  <p:sldIdLst>
    <p:sldId id="256" r:id="rId2"/>
    <p:sldId id="257" r:id="rId3"/>
    <p:sldId id="284" r:id="rId4"/>
    <p:sldId id="258" r:id="rId5"/>
    <p:sldId id="259" r:id="rId6"/>
    <p:sldId id="273" r:id="rId7"/>
    <p:sldId id="276" r:id="rId8"/>
    <p:sldId id="277" r:id="rId9"/>
    <p:sldId id="278" r:id="rId10"/>
    <p:sldId id="279" r:id="rId11"/>
    <p:sldId id="280" r:id="rId12"/>
    <p:sldId id="281" r:id="rId13"/>
    <p:sldId id="282" r:id="rId14"/>
    <p:sldId id="283" r:id="rId15"/>
    <p:sldId id="266" r:id="rId16"/>
    <p:sldId id="267" r:id="rId17"/>
    <p:sldId id="26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455" autoAdjust="0"/>
  </p:normalViewPr>
  <p:slideViewPr>
    <p:cSldViewPr snapToGrid="0">
      <p:cViewPr>
        <p:scale>
          <a:sx n="81" d="100"/>
          <a:sy n="81" d="100"/>
        </p:scale>
        <p:origin x="-754" y="158"/>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C58FFEB-2B0B-40A3-B89B-3C667C3C011F}" type="datetimeFigureOut">
              <a:rPr lang="en-US" smtClean="0"/>
              <a:pPr/>
              <a:t>5/19/2020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8B1DDB3-3DA8-48E5-ADDC-9A57028E1514}" type="slidenum">
              <a:rPr lang="en-US" smtClean="0"/>
              <a:pPr/>
              <a:t>‹#›</a:t>
            </a:fld>
            <a:endParaRPr lang="en-US"/>
          </a:p>
        </p:txBody>
      </p:sp>
    </p:spTree>
    <p:extLst>
      <p:ext uri="{BB962C8B-B14F-4D97-AF65-F5344CB8AC3E}">
        <p14:creationId xmlns:p14="http://schemas.microsoft.com/office/powerpoint/2010/main" val="16890397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5</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6</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7</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8</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9</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10</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11</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12</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13</a:t>
            </a:fld>
            <a:endParaRPr lang="en-US"/>
          </a:p>
        </p:txBody>
      </p:sp>
    </p:spTree>
    <p:extLst>
      <p:ext uri="{BB962C8B-B14F-4D97-AF65-F5344CB8AC3E}">
        <p14:creationId xmlns:p14="http://schemas.microsoft.com/office/powerpoint/2010/main" val="28296619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B1DDB3-3DA8-48E5-ADDC-9A57028E1514}" type="slidenum">
              <a:rPr lang="en-US" smtClean="0"/>
              <a:pPr/>
              <a:t>14</a:t>
            </a:fld>
            <a:endParaRPr lang="en-US"/>
          </a:p>
        </p:txBody>
      </p:sp>
    </p:spTree>
    <p:extLst>
      <p:ext uri="{BB962C8B-B14F-4D97-AF65-F5344CB8AC3E}">
        <p14:creationId xmlns:p14="http://schemas.microsoft.com/office/powerpoint/2010/main" val="2829661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D0607A6-4B4D-4E97-9982-3C8F1C5DBC68}"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2001904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607A6-4B4D-4E97-9982-3C8F1C5DBC68}"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3472602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0607A6-4B4D-4E97-9982-3C8F1C5DBC68}"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21205864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0607A6-4B4D-4E97-9982-3C8F1C5DBC68}"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3263320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D0607A6-4B4D-4E97-9982-3C8F1C5DBC68}" type="datetimeFigureOut">
              <a:rPr lang="en-US" smtClean="0"/>
              <a:pPr/>
              <a:t>5/19/2020</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2919043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D0607A6-4B4D-4E97-9982-3C8F1C5DBC68}" type="datetimeFigureOut">
              <a:rPr lang="en-US" smtClean="0"/>
              <a:pPr/>
              <a:t>5/19/2020</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2898337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0607A6-4B4D-4E97-9982-3C8F1C5DBC68}" type="datetimeFigureOut">
              <a:rPr lang="en-US" smtClean="0"/>
              <a:pPr/>
              <a:t>5/19/2020</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4172299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0607A6-4B4D-4E97-9982-3C8F1C5DBC68}"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1743478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D0607A6-4B4D-4E97-9982-3C8F1C5DBC68}"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39817442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0607A6-4B4D-4E97-9982-3C8F1C5DBC68}"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29800449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D0607A6-4B4D-4E97-9982-3C8F1C5DBC68}"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FF4131E7-2E02-4A4A-90B9-EC7FE0BF2188}"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327005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D0607A6-4B4D-4E97-9982-3C8F1C5DBC68}"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2213130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D0607A6-4B4D-4E97-9982-3C8F1C5DBC68}"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4131E7-2E02-4A4A-90B9-EC7FE0BF2188}"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80061133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D0607A6-4B4D-4E97-9982-3C8F1C5DBC68}" type="datetimeFigureOut">
              <a:rPr lang="en-US" smtClean="0"/>
              <a:pPr/>
              <a:t>5/19/2020</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171403250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607A6-4B4D-4E97-9982-3C8F1C5DBC68}"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27281524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D0607A6-4B4D-4E97-9982-3C8F1C5DBC68}" type="datetimeFigureOut">
              <a:rPr lang="en-US" smtClean="0"/>
              <a:pPr/>
              <a:t>5/19/2020</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FF4131E7-2E02-4A4A-90B9-EC7FE0BF2188}" type="slidenum">
              <a:rPr lang="en-US" smtClean="0"/>
              <a:pPr/>
              <a:t>‹#›</a:t>
            </a:fld>
            <a:endParaRPr lang="en-US"/>
          </a:p>
        </p:txBody>
      </p:sp>
    </p:spTree>
    <p:extLst>
      <p:ext uri="{BB962C8B-B14F-4D97-AF65-F5344CB8AC3E}">
        <p14:creationId xmlns:p14="http://schemas.microsoft.com/office/powerpoint/2010/main" val="32404304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D0607A6-4B4D-4E97-9982-3C8F1C5DBC68}" type="datetimeFigureOut">
              <a:rPr lang="en-US" smtClean="0"/>
              <a:pPr/>
              <a:t>5/19/2020</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FF4131E7-2E02-4A4A-90B9-EC7FE0BF2188}" type="slidenum">
              <a:rPr lang="en-US" smtClean="0"/>
              <a:pPr/>
              <a:t>‹#›</a:t>
            </a:fld>
            <a:endParaRPr lang="en-US"/>
          </a:p>
        </p:txBody>
      </p:sp>
    </p:spTree>
    <p:extLst>
      <p:ext uri="{BB962C8B-B14F-4D97-AF65-F5344CB8AC3E}">
        <p14:creationId xmlns:p14="http://schemas.microsoft.com/office/powerpoint/2010/main" val="96797651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014331" y="954158"/>
            <a:ext cx="9490282" cy="3790120"/>
          </a:xfrm>
        </p:spPr>
        <p:txBody>
          <a:bodyPr>
            <a:noAutofit/>
          </a:bodyPr>
          <a:lstStyle/>
          <a:p>
            <a:pPr algn="ctr"/>
            <a:r>
              <a:rPr lang="en-US" sz="3200" b="1" dirty="0">
                <a:latin typeface="Times New Roman" panose="02020603050405020304" pitchFamily="18" charset="0"/>
                <a:cs typeface="Times New Roman" panose="02020603050405020304" pitchFamily="18" charset="0"/>
              </a:rPr>
              <a:t>Managing people </a:t>
            </a: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LCBB5004</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Alexandra </a:t>
            </a:r>
            <a:r>
              <a:rPr lang="en-US" sz="2000" dirty="0" err="1">
                <a:latin typeface="Times New Roman" panose="02020603050405020304" pitchFamily="18" charset="0"/>
                <a:cs typeface="Times New Roman" panose="02020603050405020304" pitchFamily="18" charset="0"/>
              </a:rPr>
              <a:t>Bonea</a:t>
            </a:r>
            <a:r>
              <a:rPr lang="en-US" sz="2000" dirty="0">
                <a:latin typeface="Times New Roman" panose="02020603050405020304" pitchFamily="18" charset="0"/>
                <a:cs typeface="Times New Roman" panose="02020603050405020304" pitchFamily="18" charset="0"/>
              </a:rPr>
              <a:t>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student id 1813110</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t>
            </a:r>
            <a:r>
              <a:rPr lang="en-US" sz="2000" dirty="0" err="1">
                <a:latin typeface="Times New Roman" panose="02020603050405020304" pitchFamily="18" charset="0"/>
                <a:cs typeface="Times New Roman" panose="02020603050405020304" pitchFamily="18" charset="0"/>
              </a:rPr>
              <a:t>Andreea</a:t>
            </a:r>
            <a:r>
              <a:rPr lang="en-US" sz="2000" dirty="0">
                <a:latin typeface="Times New Roman" panose="02020603050405020304" pitchFamily="18" charset="0"/>
                <a:cs typeface="Times New Roman" panose="02020603050405020304" pitchFamily="18" charset="0"/>
              </a:rPr>
              <a:t> Novac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Student id 1813117</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Mihaela </a:t>
            </a:r>
            <a:r>
              <a:rPr lang="en-US" sz="2000" dirty="0" err="1">
                <a:latin typeface="Times New Roman" panose="02020603050405020304" pitchFamily="18" charset="0"/>
                <a:cs typeface="Times New Roman" panose="02020603050405020304" pitchFamily="18" charset="0"/>
              </a:rPr>
              <a:t>Chiras</a:t>
            </a:r>
            <a:r>
              <a:rPr lang="en-US" sz="2000" dirty="0">
                <a:latin typeface="Times New Roman" panose="02020603050405020304" pitchFamily="18" charset="0"/>
                <a:cs typeface="Times New Roman" panose="02020603050405020304" pitchFamily="18" charset="0"/>
              </a:rPr>
              <a:t>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student id 1813453</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Mariana </a:t>
            </a:r>
            <a:r>
              <a:rPr lang="en-US" sz="2000" dirty="0" err="1">
                <a:latin typeface="Times New Roman" panose="02020603050405020304" pitchFamily="18" charset="0"/>
                <a:cs typeface="Times New Roman" panose="02020603050405020304" pitchFamily="18" charset="0"/>
              </a:rPr>
              <a:t>Bocut</a:t>
            </a:r>
            <a:r>
              <a:rPr lang="en-US" sz="2000" dirty="0">
                <a:latin typeface="Times New Roman" panose="02020603050405020304" pitchFamily="18" charset="0"/>
                <a:cs typeface="Times New Roman" panose="02020603050405020304" pitchFamily="18" charset="0"/>
              </a:rPr>
              <a:t> </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                                                                           Student id 18131126</a:t>
            </a:r>
            <a:br>
              <a:rPr lang="en-US" sz="2000" dirty="0">
                <a:latin typeface="Times New Roman" panose="02020603050405020304" pitchFamily="18" charset="0"/>
                <a:cs typeface="Times New Roman" panose="02020603050405020304" pitchFamily="18" charset="0"/>
              </a:rPr>
            </a:br>
            <a:r>
              <a:rPr lang="en-US" sz="2000" dirty="0">
                <a:latin typeface="Times New Roman" panose="02020603050405020304" pitchFamily="18" charset="0"/>
                <a:cs typeface="Times New Roman" panose="02020603050405020304" pitchFamily="18" charset="0"/>
              </a:rPr>
              <a:t>Lecturer name :</a:t>
            </a:r>
            <a:r>
              <a:rPr lang="en-US" sz="2000" dirty="0" err="1">
                <a:latin typeface="Times New Roman" panose="02020603050405020304" pitchFamily="18" charset="0"/>
                <a:cs typeface="Times New Roman" panose="02020603050405020304" pitchFamily="18" charset="0"/>
              </a:rPr>
              <a:t>Rexon</a:t>
            </a:r>
            <a:r>
              <a:rPr lang="en-US" sz="2000" dirty="0">
                <a:latin typeface="Times New Roman" panose="02020603050405020304" pitchFamily="18" charset="0"/>
                <a:cs typeface="Times New Roman" panose="02020603050405020304" pitchFamily="18" charset="0"/>
              </a:rPr>
              <a:t> </a:t>
            </a:r>
            <a:r>
              <a:rPr lang="en-US" sz="2000" dirty="0" err="1" smtClean="0">
                <a:latin typeface="Times New Roman" panose="02020603050405020304" pitchFamily="18" charset="0"/>
                <a:cs typeface="Times New Roman" panose="02020603050405020304" pitchFamily="18" charset="0"/>
              </a:rPr>
              <a:t>Nting</a:t>
            </a:r>
            <a:r>
              <a:rPr lang="en-US" sz="2000" dirty="0" smtClean="0">
                <a:latin typeface="Times New Roman" panose="02020603050405020304" pitchFamily="18" charset="0"/>
                <a:cs typeface="Times New Roman" panose="02020603050405020304" pitchFamily="18" charset="0"/>
              </a:rPr>
              <a:t>  </a:t>
            </a:r>
            <a:endParaRPr 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8288280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Table of Content</a:t>
            </a:r>
          </a:p>
        </p:txBody>
      </p:sp>
      <p:sp>
        <p:nvSpPr>
          <p:cNvPr id="3" name="Content Placeholder 2"/>
          <p:cNvSpPr>
            <a:spLocks noGrp="1"/>
          </p:cNvSpPr>
          <p:nvPr>
            <p:ph idx="1"/>
          </p:nvPr>
        </p:nvSpPr>
        <p:spPr>
          <a:xfrm>
            <a:off x="2589212" y="2133600"/>
            <a:ext cx="8915400" cy="4297680"/>
          </a:xfrm>
        </p:spPr>
        <p:txBody>
          <a:bodyPr>
            <a:normAutofit/>
          </a:bodyPr>
          <a:lstStyle/>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Introduction</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Why contemporary organizations need robust and progressive HRM policies</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HR Planning</a:t>
            </a:r>
          </a:p>
          <a:p>
            <a:pPr>
              <a:lnSpc>
                <a:spcPct val="150000"/>
              </a:lnSpc>
            </a:pPr>
            <a:r>
              <a:rPr lang="en-US" dirty="0">
                <a:solidFill>
                  <a:schemeClr val="tx1"/>
                </a:solidFill>
                <a:latin typeface="Times New Roman" panose="02020603050405020304" pitchFamily="18" charset="0"/>
                <a:cs typeface="Times New Roman" panose="02020603050405020304" pitchFamily="18" charset="0"/>
              </a:rPr>
              <a:t>Recruitment and Selection</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Conclusion</a:t>
            </a:r>
          </a:p>
          <a:p>
            <a:pPr algn="just">
              <a:lnSpc>
                <a:spcPct val="150000"/>
              </a:lnSpc>
            </a:pPr>
            <a:r>
              <a:rPr lang="en-US" dirty="0">
                <a:solidFill>
                  <a:schemeClr val="tx1"/>
                </a:solidFill>
                <a:latin typeface="Times New Roman" panose="02020603050405020304" pitchFamily="18" charset="0"/>
                <a:cs typeface="Times New Roman" panose="02020603050405020304" pitchFamily="18" charset="0"/>
              </a:rPr>
              <a:t>References</a:t>
            </a:r>
          </a:p>
        </p:txBody>
      </p:sp>
    </p:spTree>
    <p:extLst>
      <p:ext uri="{BB962C8B-B14F-4D97-AF65-F5344CB8AC3E}">
        <p14:creationId xmlns:p14="http://schemas.microsoft.com/office/powerpoint/2010/main" val="35980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E4AFEF0-D9DE-4C62-AE58-BB3C65FCE67C}"/>
              </a:ext>
            </a:extLst>
          </p:cNvPr>
          <p:cNvSpPr>
            <a:spLocks noGrp="1"/>
          </p:cNvSpPr>
          <p:nvPr>
            <p:ph type="ctrTitle"/>
          </p:nvPr>
        </p:nvSpPr>
        <p:spPr/>
        <p:txBody>
          <a:bodyPr>
            <a:normAutofit fontScale="90000"/>
          </a:bodyPr>
          <a:lstStyle/>
          <a:p>
            <a:r>
              <a:rPr lang="en-GB" sz="5300" dirty="0">
                <a:latin typeface="Times New Roman" panose="02020603050405020304" pitchFamily="18" charset="0"/>
                <a:cs typeface="Times New Roman" panose="02020603050405020304" pitchFamily="18" charset="0"/>
              </a:rPr>
              <a:t>Aldi </a:t>
            </a:r>
            <a:r>
              <a:rPr lang="en-GB" dirty="0"/>
              <a:t>-</a:t>
            </a:r>
            <a:r>
              <a:rPr lang="en-US" sz="3600" dirty="0">
                <a:solidFill>
                  <a:schemeClr val="tx1"/>
                </a:solidFill>
                <a:latin typeface="Times New Roman" panose="02020603050405020304" pitchFamily="18" charset="0"/>
                <a:cs typeface="Times New Roman" panose="02020603050405020304" pitchFamily="18" charset="0"/>
              </a:rPr>
              <a:t>Why contemporary organizations need robust and progressive HRM policies</a:t>
            </a:r>
            <a:r>
              <a:rPr lang="en-US" dirty="0">
                <a:solidFill>
                  <a:schemeClr val="tx1"/>
                </a:solidFill>
                <a:latin typeface="Times New Roman" panose="02020603050405020304" pitchFamily="18" charset="0"/>
                <a:cs typeface="Times New Roman" panose="02020603050405020304" pitchFamily="18" charset="0"/>
              </a:rPr>
              <a:t/>
            </a:r>
            <a:br>
              <a:rPr lang="en-US" dirty="0">
                <a:solidFill>
                  <a:schemeClr val="tx1"/>
                </a:solidFill>
                <a:latin typeface="Times New Roman" panose="02020603050405020304" pitchFamily="18" charset="0"/>
                <a:cs typeface="Times New Roman" panose="02020603050405020304" pitchFamily="18" charset="0"/>
              </a:rPr>
            </a:br>
            <a:endParaRPr lang="en-GB" dirty="0"/>
          </a:p>
        </p:txBody>
      </p:sp>
    </p:spTree>
    <p:extLst>
      <p:ext uri="{BB962C8B-B14F-4D97-AF65-F5344CB8AC3E}">
        <p14:creationId xmlns:p14="http://schemas.microsoft.com/office/powerpoint/2010/main" val="342336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Introduction</a:t>
            </a:r>
            <a:endParaRPr lang="en-US" b="1" dirty="0"/>
          </a:p>
        </p:txBody>
      </p:sp>
      <p:sp>
        <p:nvSpPr>
          <p:cNvPr id="3" name="Content Placeholder 2"/>
          <p:cNvSpPr>
            <a:spLocks noGrp="1"/>
          </p:cNvSpPr>
          <p:nvPr>
            <p:ph idx="1"/>
          </p:nvPr>
        </p:nvSpPr>
        <p:spPr>
          <a:xfrm>
            <a:off x="1036320" y="2133600"/>
            <a:ext cx="10468292" cy="4328160"/>
          </a:xfrm>
        </p:spPr>
        <p:txBody>
          <a:bodyPr>
            <a:normAutofit/>
          </a:bodyPr>
          <a:lstStyle/>
          <a:p>
            <a:pPr>
              <a:lnSpc>
                <a:spcPct val="150000"/>
              </a:lnSpc>
              <a:buNone/>
            </a:pPr>
            <a:r>
              <a:rPr lang="en-GB" dirty="0">
                <a:solidFill>
                  <a:schemeClr val="tx1"/>
                </a:solidFill>
                <a:latin typeface="Times New Roman" pitchFamily="18" charset="0"/>
                <a:cs typeface="Times New Roman" pitchFamily="18" charset="0"/>
              </a:rPr>
              <a:t>	HR administration plays a significant role and analysing the business results. In terms of this the strategic HR team are responsible for increasing market share enhancing the customer base driving product innovation increasing sales and helping the company to achieve their desired goals. Moreover leaders are the one who are able to link people and program towards the business result and engage other individuals as well to achieve desired outcome. This Power Point presentation is based on ALDI which is the discount Supermarket chain with around 10000 stores in approximately 20 countries and headquarters in Germany. Moreover it is going to cover the arguments about HR planning and recruitment and selection and how they are interconnected with the HRM strategy.</a:t>
            </a:r>
            <a:endParaRPr lang="en-US"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22336363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624110"/>
            <a:ext cx="9540239" cy="1280890"/>
          </a:xfrm>
        </p:spPr>
        <p:txBody>
          <a:bodyPr>
            <a:normAutofit fontScale="90000"/>
          </a:bodyPr>
          <a:lstStyle/>
          <a:p>
            <a:pPr algn="ctr"/>
            <a:r>
              <a:rPr lang="en-US" b="1" dirty="0">
                <a:solidFill>
                  <a:schemeClr val="tx1"/>
                </a:solidFill>
                <a:latin typeface="Times New Roman" pitchFamily="18" charset="0"/>
                <a:cs typeface="Times New Roman" pitchFamily="18" charset="0"/>
              </a:rPr>
              <a:t>Why contemporary organizations need robust and progressive HRM policies</a:t>
            </a:r>
            <a:r>
              <a:rPr lang="en-US" dirty="0">
                <a:solidFill>
                  <a:schemeClr val="tx1"/>
                </a:solidFill>
                <a:latin typeface="Times New Roman" pitchFamily="18" charset="0"/>
                <a:cs typeface="Times New Roman" pitchFamily="18" charset="0"/>
              </a:rPr>
              <a:t/>
            </a:r>
            <a:br>
              <a:rPr lang="en-US" dirty="0">
                <a:solidFill>
                  <a:schemeClr val="tx1"/>
                </a:solidFill>
                <a:latin typeface="Times New Roman" pitchFamily="18" charset="0"/>
                <a:cs typeface="Times New Roman" pitchFamily="18" charset="0"/>
              </a:rPr>
            </a:br>
            <a:endParaRPr lang="en-US" dirty="0"/>
          </a:p>
        </p:txBody>
      </p:sp>
      <p:sp>
        <p:nvSpPr>
          <p:cNvPr id="3" name="Content Placeholder 2"/>
          <p:cNvSpPr>
            <a:spLocks noGrp="1"/>
          </p:cNvSpPr>
          <p:nvPr>
            <p:ph idx="1"/>
          </p:nvPr>
        </p:nvSpPr>
        <p:spPr>
          <a:xfrm>
            <a:off x="2087880" y="1905001"/>
            <a:ext cx="9799320" cy="4534988"/>
          </a:xfrm>
        </p:spPr>
        <p:txBody>
          <a:bodyPr>
            <a:noAutofit/>
          </a:bodyPr>
          <a:lstStyle/>
          <a:p>
            <a:pPr marL="0" indent="0" algn="just">
              <a:lnSpc>
                <a:spcPct val="150000"/>
              </a:lnSpc>
              <a:buNone/>
            </a:pPr>
            <a:r>
              <a:rPr lang="en-GB" dirty="0">
                <a:latin typeface="Times New Roman" pitchFamily="18" charset="0"/>
                <a:cs typeface="Times New Roman" pitchFamily="18" charset="0"/>
              </a:rPr>
              <a:t>The progressive human resource policies leads to motivate the employees as under this subordinates get equal opportunities to represent their talent as they feel self motivate at the workplace and also prove themselves to be highly productive for the company. Meanwhile robust human resource policies tend to functioning and performance of employees in negative way as it motivates them that impact their performance. In relation with this the presentation is going to answer the HR planning and recruitment selection and how these are linked with HRM strategy.</a:t>
            </a:r>
            <a:endParaRPr lang="en-US" dirty="0">
              <a:latin typeface="Times New Roman" pitchFamily="18" charset="0"/>
              <a:cs typeface="Times New Roman" pitchFamily="18" charset="0"/>
            </a:endParaRPr>
          </a:p>
          <a:p>
            <a:pPr marL="0" indent="0" algn="just">
              <a:lnSpc>
                <a:spcPct val="150000"/>
              </a:lnSpc>
              <a:buNone/>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13710835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itchFamily="18" charset="0"/>
                <a:cs typeface="Times New Roman" pitchFamily="18" charset="0"/>
              </a:rPr>
              <a:t>HR Planning</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2452052" y="1905000"/>
            <a:ext cx="8915400" cy="4221480"/>
          </a:xfrm>
        </p:spPr>
        <p:txBody>
          <a:bodyPr>
            <a:normAutofit/>
          </a:bodyPr>
          <a:lstStyle/>
          <a:p>
            <a:pPr algn="just">
              <a:lnSpc>
                <a:spcPct val="150000"/>
              </a:lnSpc>
              <a:buNone/>
            </a:pPr>
            <a:r>
              <a:rPr lang="en-GB" dirty="0">
                <a:solidFill>
                  <a:schemeClr val="tx1"/>
                </a:solidFill>
                <a:latin typeface="Times New Roman" pitchFamily="18" charset="0"/>
                <a:cs typeface="Times New Roman" pitchFamily="18" charset="0"/>
              </a:rPr>
              <a:t>	It describes the integrated human resource management strategies to achieve the prominent mission</a:t>
            </a:r>
            <a:r>
              <a:rPr lang="en-US" dirty="0">
                <a:solidFill>
                  <a:schemeClr val="tx1"/>
                </a:solidFill>
                <a:latin typeface="Times New Roman" pitchFamily="18" charset="0"/>
                <a:cs typeface="Times New Roman" pitchFamily="18" charset="0"/>
              </a:rPr>
              <a:t>,</a:t>
            </a:r>
            <a:r>
              <a:rPr lang="en-GB" dirty="0">
                <a:solidFill>
                  <a:schemeClr val="tx1"/>
                </a:solidFill>
                <a:latin typeface="Times New Roman" pitchFamily="18" charset="0"/>
                <a:cs typeface="Times New Roman" pitchFamily="18" charset="0"/>
              </a:rPr>
              <a:t> vision, strategies to lead the organisation towards success to meet the requirements of employees and other stakeholders. In relation with this HR planning is a significant factor that is linked with HRM strategies because in order to develop prominent strategies Human Resource Department of ALDI and individuals need to forecast and plan about the prominent factors in order to develop their strategy</a:t>
            </a:r>
            <a:r>
              <a:rPr lang="en-US" dirty="0">
                <a:solidFill>
                  <a:schemeClr val="tx1"/>
                </a:solidFill>
                <a:latin typeface="Times New Roman" pitchFamily="18" charset="0"/>
                <a:cs typeface="Times New Roman" pitchFamily="18" charset="0"/>
              </a:rPr>
              <a:t>. </a:t>
            </a:r>
            <a:r>
              <a:rPr lang="en-GB" dirty="0">
                <a:solidFill>
                  <a:schemeClr val="tx1"/>
                </a:solidFill>
                <a:latin typeface="Times New Roman" pitchFamily="18" charset="0"/>
                <a:cs typeface="Times New Roman" pitchFamily="18" charset="0"/>
              </a:rPr>
              <a:t>It is directly linked with the strategic plans in order to guide the organisation towards a successful in meeting admission and complete financial plans to make sure those organisational goals. </a:t>
            </a: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anose="02020603050405020304" pitchFamily="18" charset="0"/>
                <a:cs typeface="Times New Roman" panose="02020603050405020304" pitchFamily="18" charset="0"/>
              </a:rPr>
              <a:t>Cont.…</a:t>
            </a:r>
            <a:endParaRPr lang="en-US" dirty="0"/>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buNone/>
            </a:pPr>
            <a:r>
              <a:rPr lang="en-GB" dirty="0">
                <a:latin typeface="Times New Roman" pitchFamily="18" charset="0"/>
                <a:cs typeface="Times New Roman" pitchFamily="18" charset="0"/>
              </a:rPr>
              <a:t>	In terms of this, ALDI follow specific process that shows HR planning is linked with HRM strategy.</a:t>
            </a:r>
            <a:endParaRPr lang="en-US" dirty="0">
              <a:latin typeface="Times New Roman" pitchFamily="18" charset="0"/>
              <a:cs typeface="Times New Roman" pitchFamily="18" charset="0"/>
            </a:endParaRPr>
          </a:p>
          <a:p>
            <a:pPr>
              <a:lnSpc>
                <a:spcPct val="150000"/>
              </a:lnSpc>
            </a:pPr>
            <a:r>
              <a:rPr lang="en-US" b="1" i="1" dirty="0">
                <a:latin typeface="Times New Roman" pitchFamily="18" charset="0"/>
                <a:cs typeface="Times New Roman" pitchFamily="18" charset="0"/>
              </a:rPr>
              <a:t>Assessing the current HR capacity:</a:t>
            </a:r>
            <a:r>
              <a:rPr lang="en-US" dirty="0">
                <a:latin typeface="Times New Roman" pitchFamily="18" charset="0"/>
                <a:cs typeface="Times New Roman" pitchFamily="18" charset="0"/>
              </a:rPr>
              <a:t> Based</a:t>
            </a:r>
            <a:r>
              <a:rPr lang="en-GB" dirty="0">
                <a:latin typeface="Times New Roman" pitchFamily="18" charset="0"/>
                <a:cs typeface="Times New Roman" pitchFamily="18" charset="0"/>
              </a:rPr>
              <a:t> on the strategic plan of ALDI, HR planning process to assess the current HR capacity of the company by determining the knowledge skills and abilities of the existing staff. On the basis of their analysis HR department develop skill inventory for their employees by which we can go beyond the skills required for the particular position.</a:t>
            </a:r>
            <a:endParaRPr lang="en-US" dirty="0">
              <a:latin typeface="Times New Roman" pitchFamily="18" charset="0"/>
              <a:cs typeface="Times New Roman" pitchFamily="18" charset="0"/>
            </a:endParaRPr>
          </a:p>
          <a:p>
            <a:pPr algn="just">
              <a:lnSpc>
                <a:spcPct val="150000"/>
              </a:lnSpc>
            </a:pP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anose="02020603050405020304" pitchFamily="18" charset="0"/>
                <a:cs typeface="Times New Roman" panose="02020603050405020304" pitchFamily="18" charset="0"/>
              </a:rPr>
              <a:t>Cont.…</a:t>
            </a:r>
            <a:endParaRPr lang="en-US" dirty="0"/>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pPr>
            <a:r>
              <a:rPr lang="en-US" b="1" i="1" dirty="0">
                <a:latin typeface="Times New Roman" pitchFamily="18" charset="0"/>
                <a:cs typeface="Times New Roman" pitchFamily="18" charset="0"/>
              </a:rPr>
              <a:t>Forecasting HR requirements:</a:t>
            </a:r>
            <a:r>
              <a:rPr lang="en-US" dirty="0">
                <a:latin typeface="Times New Roman" pitchFamily="18" charset="0"/>
                <a:cs typeface="Times New Roman" pitchFamily="18" charset="0"/>
              </a:rPr>
              <a:t> This step is useful in forecasting about the HR requirements concerning the future based on the strategic goals for ALDI. Actual forecasting of the human resource considered estimation of both demand and supply. Therefore, this factor includes the forecasting about the requirement of staff skills and analysis of external environment with impact the HR requirements.</a:t>
            </a:r>
          </a:p>
          <a:p>
            <a:pPr algn="just">
              <a:lnSpc>
                <a:spcPct val="150000"/>
              </a:lnSpc>
            </a:pP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anose="02020603050405020304" pitchFamily="18" charset="0"/>
                <a:cs typeface="Times New Roman" panose="02020603050405020304" pitchFamily="18" charset="0"/>
              </a:rPr>
              <a:t>Cont.…</a:t>
            </a:r>
            <a:endParaRPr lang="en-US" dirty="0"/>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pPr>
            <a:r>
              <a:rPr lang="en-US" b="1" i="1" dirty="0">
                <a:latin typeface="Times New Roman" pitchFamily="18" charset="0"/>
                <a:cs typeface="Times New Roman" pitchFamily="18" charset="0"/>
              </a:rPr>
              <a:t>Gap analysis:</a:t>
            </a:r>
            <a:r>
              <a:rPr lang="en-US" dirty="0">
                <a:latin typeface="Times New Roman" pitchFamily="18" charset="0"/>
                <a:cs typeface="Times New Roman" pitchFamily="18" charset="0"/>
              </a:rPr>
              <a:t> It describes the gap between the organization which shows the current position of ALDI and what they want to be in future. This analysis consider the identification of the number of staff and required skills and abilities in comparison to actual situation in terms of this company determine the required skills of existing employees and their strengths and the current HR manager and practices add suitable to fulfill the future requirements or not.</a:t>
            </a:r>
          </a:p>
          <a:p>
            <a:pPr algn="just">
              <a:lnSpc>
                <a:spcPct val="150000"/>
              </a:lnSpc>
            </a:pP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anose="02020603050405020304" pitchFamily="18" charset="0"/>
                <a:cs typeface="Times New Roman" panose="02020603050405020304" pitchFamily="18" charset="0"/>
              </a:rPr>
              <a:t>Cont.…</a:t>
            </a:r>
            <a:endParaRPr lang="en-US" dirty="0"/>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pPr>
            <a:r>
              <a:rPr lang="en-US" b="1" i="1" dirty="0">
                <a:latin typeface="Times New Roman" pitchFamily="18" charset="0"/>
                <a:cs typeface="Times New Roman" pitchFamily="18" charset="0"/>
              </a:rPr>
              <a:t>Developing HR strategies to support organizational goals:</a:t>
            </a:r>
            <a:r>
              <a:rPr lang="en-US" dirty="0">
                <a:latin typeface="Times New Roman" pitchFamily="18" charset="0"/>
                <a:cs typeface="Times New Roman" pitchFamily="18" charset="0"/>
              </a:rPr>
              <a:t> </a:t>
            </a:r>
            <a:r>
              <a:rPr lang="en-GB" dirty="0">
                <a:latin typeface="Times New Roman" pitchFamily="18" charset="0"/>
                <a:cs typeface="Times New Roman" pitchFamily="18" charset="0"/>
              </a:rPr>
              <a:t>This factor describe the development of HR strategies in order to support the Strategies for ALDI which meets the requirements of company for the future purpose. From the consideration of HR department and HRM strategies it include few strategies that are useful for company and development of employees as well that are restructuring strategies</a:t>
            </a:r>
            <a:r>
              <a:rPr lang="en-US" dirty="0">
                <a:latin typeface="Times New Roman" pitchFamily="18" charset="0"/>
                <a:cs typeface="Times New Roman" pitchFamily="18" charset="0"/>
              </a:rPr>
              <a:t>,</a:t>
            </a:r>
            <a:r>
              <a:rPr lang="en-GB" dirty="0">
                <a:latin typeface="Times New Roman" pitchFamily="18" charset="0"/>
                <a:cs typeface="Times New Roman" pitchFamily="18" charset="0"/>
              </a:rPr>
              <a:t> training and development, recruitment, Outsourcing and collaboration strategies.</a:t>
            </a:r>
            <a:endParaRPr lang="en-US" dirty="0">
              <a:latin typeface="Times New Roman" pitchFamily="18" charset="0"/>
              <a:cs typeface="Times New Roman" pitchFamily="18" charset="0"/>
            </a:endParaRPr>
          </a:p>
          <a:p>
            <a:pPr algn="just">
              <a:lnSpc>
                <a:spcPct val="150000"/>
              </a:lnSpc>
            </a:pP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itchFamily="18" charset="0"/>
                <a:cs typeface="Times New Roman" pitchFamily="18" charset="0"/>
              </a:rPr>
              <a:t>Recruitment and selection</a:t>
            </a:r>
            <a:endParaRPr lang="en-US" dirty="0">
              <a:latin typeface="Times New Roman" pitchFamily="18" charset="0"/>
              <a:cs typeface="Times New Roman" pitchFamily="18" charset="0"/>
            </a:endParaRPr>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buNone/>
            </a:pPr>
            <a:r>
              <a:rPr lang="en-GB" dirty="0">
                <a:latin typeface="Times New Roman" pitchFamily="18" charset="0"/>
                <a:cs typeface="Times New Roman" pitchFamily="18" charset="0"/>
              </a:rPr>
              <a:t>	It is considered as a procedure of hiring and selecting candidates for the specific job position but it also need a proper base and strategy to recruit candidates for the particular job. In order to conduct the recruitment and selection program the HR manager of ALDI need to do proper planning and develop strategies to recruit employees as it leads to reduced cost and enhance the bottom line of company. </a:t>
            </a: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anose="02020603050405020304" pitchFamily="18" charset="0"/>
                <a:cs typeface="Times New Roman" panose="02020603050405020304" pitchFamily="18" charset="0"/>
              </a:rPr>
              <a:t>Cont.…</a:t>
            </a:r>
            <a:endParaRPr lang="en-US" dirty="0"/>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buNone/>
            </a:pPr>
            <a:r>
              <a:rPr lang="en-GB" dirty="0">
                <a:latin typeface="Times New Roman" pitchFamily="18" charset="0"/>
                <a:cs typeface="Times New Roman" pitchFamily="18" charset="0"/>
              </a:rPr>
              <a:t>	In relation with this HRM strategy regarding the recruitment and selection </a:t>
            </a:r>
            <a:r>
              <a:rPr lang="en-US" dirty="0">
                <a:latin typeface="Times New Roman" pitchFamily="18" charset="0"/>
                <a:cs typeface="Times New Roman" pitchFamily="18" charset="0"/>
              </a:rPr>
              <a:t>are</a:t>
            </a:r>
            <a:r>
              <a:rPr lang="en-GB" dirty="0">
                <a:latin typeface="Times New Roman" pitchFamily="18" charset="0"/>
                <a:cs typeface="Times New Roman" pitchFamily="18" charset="0"/>
              </a:rPr>
              <a:t> follows: </a:t>
            </a:r>
            <a:endParaRPr lang="en-US" dirty="0">
              <a:latin typeface="Times New Roman" pitchFamily="18" charset="0"/>
              <a:cs typeface="Times New Roman" pitchFamily="18" charset="0"/>
            </a:endParaRPr>
          </a:p>
          <a:p>
            <a:pPr>
              <a:lnSpc>
                <a:spcPct val="150000"/>
              </a:lnSpc>
            </a:pPr>
            <a:r>
              <a:rPr lang="en-GB" b="1" i="1" dirty="0">
                <a:latin typeface="Times New Roman" pitchFamily="18" charset="0"/>
                <a:cs typeface="Times New Roman" pitchFamily="18" charset="0"/>
              </a:rPr>
              <a:t>Identifying requirements: </a:t>
            </a:r>
            <a:r>
              <a:rPr lang="en-GB" dirty="0">
                <a:latin typeface="Times New Roman" pitchFamily="18" charset="0"/>
                <a:cs typeface="Times New Roman" pitchFamily="18" charset="0"/>
              </a:rPr>
              <a:t>The hiring program begins with analysing the needs of employees for the specific position within the ALDI. In terms of this HR manager of ALDI must have proper identification and determination skills to analyse requirement of specific job position to meet the current and future goals that are related with production and growth of company.</a:t>
            </a:r>
            <a:endParaRPr lang="en-US" dirty="0">
              <a:latin typeface="Times New Roman" pitchFamily="18" charset="0"/>
              <a:cs typeface="Times New Roman" pitchFamily="18" charset="0"/>
            </a:endParaRPr>
          </a:p>
          <a:p>
            <a:pPr algn="just">
              <a:lnSpc>
                <a:spcPct val="150000"/>
              </a:lnSpc>
            </a:pP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anose="02020603050405020304" pitchFamily="18" charset="0"/>
                <a:cs typeface="Times New Roman" panose="02020603050405020304" pitchFamily="18" charset="0"/>
              </a:rPr>
              <a:t>Cont.…</a:t>
            </a:r>
            <a:endParaRPr lang="en-US" dirty="0"/>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pPr>
            <a:r>
              <a:rPr lang="en-GB" b="1" i="1" dirty="0">
                <a:latin typeface="Times New Roman" pitchFamily="18" charset="0"/>
                <a:cs typeface="Times New Roman" pitchFamily="18" charset="0"/>
              </a:rPr>
              <a:t>Recruitment activities: </a:t>
            </a:r>
            <a:r>
              <a:rPr lang="en-GB" dirty="0">
                <a:latin typeface="Times New Roman" pitchFamily="18" charset="0"/>
                <a:cs typeface="Times New Roman" pitchFamily="18" charset="0"/>
              </a:rPr>
              <a:t>In relation with this the HR manager of company put emphasis on recruiting activities as their aim is to attract right candidates for the job as it includes their internal efforts considering campus recruitment newspaper advertisement and other websites. For example, if ALDI use campus recruitment then their probable chances to get new and fresh talent within the organisation.</a:t>
            </a:r>
            <a:endParaRPr lang="en-US" dirty="0">
              <a:latin typeface="Times New Roman" pitchFamily="18" charset="0"/>
              <a:cs typeface="Times New Roman" pitchFamily="18" charset="0"/>
            </a:endParaRPr>
          </a:p>
          <a:p>
            <a:pPr algn="just">
              <a:lnSpc>
                <a:spcPct val="150000"/>
              </a:lnSpc>
            </a:pP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4365" y="624110"/>
            <a:ext cx="8911687" cy="1280890"/>
          </a:xfrm>
        </p:spPr>
        <p:txBody>
          <a:bodyPr/>
          <a:lstStyle/>
          <a:p>
            <a:pPr algn="ctr"/>
            <a:r>
              <a:rPr lang="en-US" b="1" dirty="0">
                <a:latin typeface="Times New Roman" panose="02020603050405020304" pitchFamily="18" charset="0"/>
                <a:cs typeface="Times New Roman" panose="02020603050405020304" pitchFamily="18" charset="0"/>
              </a:rPr>
              <a:t>Cont.…</a:t>
            </a:r>
            <a:endParaRPr lang="en-US" dirty="0"/>
          </a:p>
        </p:txBody>
      </p:sp>
      <p:sp>
        <p:nvSpPr>
          <p:cNvPr id="3" name="Content Placeholder 2"/>
          <p:cNvSpPr>
            <a:spLocks noGrp="1"/>
          </p:cNvSpPr>
          <p:nvPr>
            <p:ph idx="1"/>
          </p:nvPr>
        </p:nvSpPr>
        <p:spPr>
          <a:xfrm>
            <a:off x="2452052" y="1905000"/>
            <a:ext cx="8915400" cy="4587240"/>
          </a:xfrm>
        </p:spPr>
        <p:txBody>
          <a:bodyPr>
            <a:normAutofit/>
          </a:bodyPr>
          <a:lstStyle/>
          <a:p>
            <a:pPr>
              <a:lnSpc>
                <a:spcPct val="150000"/>
              </a:lnSpc>
            </a:pPr>
            <a:r>
              <a:rPr lang="en-GB" b="1" i="1" dirty="0">
                <a:latin typeface="Times New Roman" pitchFamily="18" charset="0"/>
                <a:cs typeface="Times New Roman" pitchFamily="18" charset="0"/>
              </a:rPr>
              <a:t>Selection process:</a:t>
            </a:r>
            <a:r>
              <a:rPr lang="en-GB" dirty="0">
                <a:latin typeface="Times New Roman" pitchFamily="18" charset="0"/>
                <a:cs typeface="Times New Roman" pitchFamily="18" charset="0"/>
              </a:rPr>
              <a:t> This section describe that the manager of ALDI determine the probable skills, knowledge and qualities of candidates to perform the specific job position. In relation with this it is the another process include aptitude test and interview to analyse the personality and knowledge of candidate to go through with their background and make sure that employee meets the primary qualifications for the position and company</a:t>
            </a:r>
            <a:r>
              <a:rPr lang="en-US" dirty="0">
                <a:latin typeface="Times New Roman" pitchFamily="18" charset="0"/>
                <a:cs typeface="Times New Roman" pitchFamily="18" charset="0"/>
              </a:rPr>
              <a:t> as well. </a:t>
            </a:r>
          </a:p>
          <a:p>
            <a:pPr algn="just">
              <a:lnSpc>
                <a:spcPct val="150000"/>
              </a:lnSpc>
            </a:pPr>
            <a:endParaRPr lang="en-US" dirty="0">
              <a:solidFill>
                <a:schemeClr val="tx1"/>
              </a:solidFill>
              <a:latin typeface="Times New Roman" pitchFamily="18" charset="0"/>
              <a:cs typeface="Times New Roman" pitchFamily="18" charset="0"/>
            </a:endParaRPr>
          </a:p>
        </p:txBody>
      </p:sp>
      <p:sp>
        <p:nvSpPr>
          <p:cNvPr id="6" name="Content Placeholder 2"/>
          <p:cNvSpPr txBox="1">
            <a:spLocks/>
          </p:cNvSpPr>
          <p:nvPr/>
        </p:nvSpPr>
        <p:spPr>
          <a:xfrm>
            <a:off x="2589212" y="3017520"/>
            <a:ext cx="8915400" cy="2893702"/>
          </a:xfrm>
          <a:prstGeom prst="rect">
            <a:avLst/>
          </a:prstGeom>
        </p:spPr>
        <p:txBody>
          <a:bodyPr vert="horz" lIns="91440" tIns="45720" rIns="91440" bIns="45720" rtlCol="0">
            <a:normAutofit/>
          </a:bodyPr>
          <a:lstStyle/>
          <a:p>
            <a:pPr>
              <a:lnSpc>
                <a:spcPct val="150000"/>
              </a:lnSpc>
            </a:pPr>
            <a:endParaRPr kumimoji="0" lang="en-US" sz="1800" b="0" i="0" u="none" strike="noStrike" kern="1200" cap="none" spc="0" normalizeH="0" baseline="0" noProof="0" dirty="0">
              <a:ln>
                <a:noFill/>
              </a:ln>
              <a:solidFill>
                <a:schemeClr val="tx1">
                  <a:lumMod val="75000"/>
                  <a:lumOff val="25000"/>
                </a:schemeClr>
              </a:solidFill>
              <a:effectLst/>
              <a:uLnTx/>
              <a:uFillTx/>
              <a:latin typeface="Times New Roman" pitchFamily="18" charset="0"/>
              <a:cs typeface="Times New Roman" pitchFamily="18" charset="0"/>
            </a:endParaRPr>
          </a:p>
        </p:txBody>
      </p:sp>
    </p:spTree>
    <p:extLst>
      <p:ext uri="{BB962C8B-B14F-4D97-AF65-F5344CB8AC3E}">
        <p14:creationId xmlns:p14="http://schemas.microsoft.com/office/powerpoint/2010/main" val="264939463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Conclusion</a:t>
            </a:r>
            <a:endParaRPr lang="en-US" b="1" dirty="0"/>
          </a:p>
        </p:txBody>
      </p:sp>
      <p:sp>
        <p:nvSpPr>
          <p:cNvPr id="3" name="Content Placeholder 2"/>
          <p:cNvSpPr>
            <a:spLocks noGrp="1"/>
          </p:cNvSpPr>
          <p:nvPr>
            <p:ph idx="1"/>
          </p:nvPr>
        </p:nvSpPr>
        <p:spPr/>
        <p:txBody>
          <a:bodyPr>
            <a:normAutofit/>
          </a:bodyPr>
          <a:lstStyle/>
          <a:p>
            <a:pPr>
              <a:lnSpc>
                <a:spcPct val="150000"/>
              </a:lnSpc>
              <a:buNone/>
            </a:pPr>
            <a:r>
              <a:rPr lang="en-GB" dirty="0">
                <a:solidFill>
                  <a:schemeClr val="tx1"/>
                </a:solidFill>
                <a:latin typeface="Times New Roman" pitchFamily="18" charset="0"/>
                <a:cs typeface="Times New Roman" pitchFamily="18" charset="0"/>
              </a:rPr>
              <a:t>	By considering the discussion it is summarised that robust and progressive conditions impact the human resource policies and functioning of company as well. In relation with this following factors are considered that are interlinked with HRM strategy like HR planning and recruitment and selection. </a:t>
            </a:r>
            <a:r>
              <a:rPr lang="en-US" dirty="0">
                <a:solidFill>
                  <a:schemeClr val="tx1"/>
                </a:solidFill>
                <a:latin typeface="Times New Roman" pitchFamily="18" charset="0"/>
                <a:cs typeface="Times New Roman" pitchFamily="18" charset="0"/>
              </a:rPr>
              <a:t>Moreover,</a:t>
            </a:r>
            <a:r>
              <a:rPr lang="en-GB" dirty="0">
                <a:solidFill>
                  <a:schemeClr val="tx1"/>
                </a:solidFill>
                <a:latin typeface="Times New Roman" pitchFamily="18" charset="0"/>
                <a:cs typeface="Times New Roman" pitchFamily="18" charset="0"/>
              </a:rPr>
              <a:t> it is also determined that the human resource procedure and its functioning are also influenced by both internal and external environment in terms of its functioning.</a:t>
            </a:r>
            <a:endParaRPr lang="en-US" dirty="0">
              <a:solidFill>
                <a:schemeClr val="tx1"/>
              </a:solidFill>
              <a:latin typeface="Times New Roman" pitchFamily="18" charset="0"/>
              <a:cs typeface="Times New Roman" pitchFamily="18" charset="0"/>
            </a:endParaRPr>
          </a:p>
          <a:p>
            <a:pPr>
              <a:lnSpc>
                <a:spcPct val="150000"/>
              </a:lnSpc>
              <a:buNone/>
            </a:pPr>
            <a:endParaRPr lang="en-US" dirty="0">
              <a:latin typeface="Times New Roman" pitchFamily="18" charset="0"/>
              <a:cs typeface="Times New Roman" pitchFamily="18" charset="0"/>
            </a:endParaRPr>
          </a:p>
        </p:txBody>
      </p:sp>
    </p:spTree>
    <p:extLst>
      <p:ext uri="{BB962C8B-B14F-4D97-AF65-F5344CB8AC3E}">
        <p14:creationId xmlns:p14="http://schemas.microsoft.com/office/powerpoint/2010/main" val="35586586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latin typeface="Times New Roman" panose="02020603050405020304" pitchFamily="18" charset="0"/>
                <a:cs typeface="Times New Roman" panose="02020603050405020304" pitchFamily="18" charset="0"/>
              </a:rPr>
              <a:t>References</a:t>
            </a:r>
            <a:endParaRPr lang="en-US" b="1" dirty="0"/>
          </a:p>
        </p:txBody>
      </p:sp>
      <p:sp>
        <p:nvSpPr>
          <p:cNvPr id="3" name="Content Placeholder 2"/>
          <p:cNvSpPr>
            <a:spLocks noGrp="1"/>
          </p:cNvSpPr>
          <p:nvPr>
            <p:ph idx="1"/>
          </p:nvPr>
        </p:nvSpPr>
        <p:spPr/>
        <p:txBody>
          <a:bodyPr>
            <a:normAutofit/>
          </a:bodyPr>
          <a:lstStyle/>
          <a:p>
            <a:r>
              <a:rPr lang="en-US" dirty="0">
                <a:solidFill>
                  <a:schemeClr val="tx1"/>
                </a:solidFill>
                <a:latin typeface="Times New Roman" pitchFamily="18" charset="0"/>
                <a:cs typeface="Times New Roman" pitchFamily="18" charset="0"/>
              </a:rPr>
              <a:t>Sparrow, P., Brewster, C. and Chung, C., (2016). </a:t>
            </a:r>
            <a:r>
              <a:rPr lang="en-US" i="1" dirty="0">
                <a:solidFill>
                  <a:schemeClr val="tx1"/>
                </a:solidFill>
                <a:latin typeface="Times New Roman" pitchFamily="18" charset="0"/>
                <a:cs typeface="Times New Roman" pitchFamily="18" charset="0"/>
              </a:rPr>
              <a:t>Globalizing human resource management</a:t>
            </a:r>
            <a:r>
              <a:rPr lang="en-US" dirty="0">
                <a:solidFill>
                  <a:schemeClr val="tx1"/>
                </a:solidFill>
                <a:latin typeface="Times New Roman" pitchFamily="18" charset="0"/>
                <a:cs typeface="Times New Roman" pitchFamily="18" charset="0"/>
              </a:rPr>
              <a:t>. </a:t>
            </a:r>
            <a:r>
              <a:rPr lang="en-US" dirty="0" err="1">
                <a:solidFill>
                  <a:schemeClr val="tx1"/>
                </a:solidFill>
                <a:latin typeface="Times New Roman" pitchFamily="18" charset="0"/>
                <a:cs typeface="Times New Roman" pitchFamily="18" charset="0"/>
              </a:rPr>
              <a:t>Routledge</a:t>
            </a:r>
            <a:r>
              <a:rPr lang="en-US" dirty="0">
                <a:solidFill>
                  <a:schemeClr val="tx1"/>
                </a:solidFill>
                <a:latin typeface="Times New Roman" pitchFamily="18" charset="0"/>
                <a:cs typeface="Times New Roman" pitchFamily="18" charset="0"/>
              </a:rPr>
              <a:t>.</a:t>
            </a:r>
          </a:p>
          <a:p>
            <a:r>
              <a:rPr lang="en-US" dirty="0">
                <a:solidFill>
                  <a:schemeClr val="tx1"/>
                </a:solidFill>
                <a:latin typeface="Times New Roman" pitchFamily="18" charset="0"/>
                <a:cs typeface="Times New Roman" pitchFamily="18" charset="0"/>
              </a:rPr>
              <a:t>Davis, P.J., </a:t>
            </a:r>
            <a:r>
              <a:rPr lang="en-US" dirty="0" err="1">
                <a:solidFill>
                  <a:schemeClr val="tx1"/>
                </a:solidFill>
                <a:latin typeface="Times New Roman" pitchFamily="18" charset="0"/>
                <a:cs typeface="Times New Roman" pitchFamily="18" charset="0"/>
              </a:rPr>
              <a:t>Frolova</a:t>
            </a:r>
            <a:r>
              <a:rPr lang="en-US" dirty="0">
                <a:solidFill>
                  <a:schemeClr val="tx1"/>
                </a:solidFill>
                <a:latin typeface="Times New Roman" pitchFamily="18" charset="0"/>
                <a:cs typeface="Times New Roman" pitchFamily="18" charset="0"/>
              </a:rPr>
              <a:t>, Y. and Callahan, W., (2016). Workplace diversity management in Australia. </a:t>
            </a:r>
            <a:r>
              <a:rPr lang="en-US" i="1" dirty="0">
                <a:solidFill>
                  <a:schemeClr val="tx1"/>
                </a:solidFill>
                <a:latin typeface="Times New Roman" pitchFamily="18" charset="0"/>
                <a:cs typeface="Times New Roman" pitchFamily="18" charset="0"/>
              </a:rPr>
              <a:t>Equality, Diversity and Inclusion: An International Journal</a:t>
            </a:r>
            <a:r>
              <a:rPr lang="en-US" dirty="0">
                <a:solidFill>
                  <a:schemeClr val="tx1"/>
                </a:solidFill>
                <a:latin typeface="Times New Roman" pitchFamily="18" charset="0"/>
                <a:cs typeface="Times New Roman" pitchFamily="18" charset="0"/>
              </a:rPr>
              <a:t>.</a:t>
            </a:r>
          </a:p>
          <a:p>
            <a:r>
              <a:rPr lang="en-US" dirty="0">
                <a:solidFill>
                  <a:schemeClr val="tx1"/>
                </a:solidFill>
                <a:latin typeface="Times New Roman" pitchFamily="18" charset="0"/>
                <a:cs typeface="Times New Roman" pitchFamily="18" charset="0"/>
              </a:rPr>
              <a:t>Nelson, T.A., </a:t>
            </a:r>
            <a:r>
              <a:rPr lang="en-US" dirty="0" err="1">
                <a:solidFill>
                  <a:schemeClr val="tx1"/>
                </a:solidFill>
                <a:latin typeface="Times New Roman" pitchFamily="18" charset="0"/>
                <a:cs typeface="Times New Roman" pitchFamily="18" charset="0"/>
              </a:rPr>
              <a:t>Callison</a:t>
            </a:r>
            <a:r>
              <a:rPr lang="en-US" dirty="0">
                <a:solidFill>
                  <a:schemeClr val="tx1"/>
                </a:solidFill>
                <a:latin typeface="Times New Roman" pitchFamily="18" charset="0"/>
                <a:cs typeface="Times New Roman" pitchFamily="18" charset="0"/>
              </a:rPr>
              <a:t>, K. and </a:t>
            </a:r>
            <a:r>
              <a:rPr lang="en-US" dirty="0" err="1">
                <a:solidFill>
                  <a:schemeClr val="tx1"/>
                </a:solidFill>
                <a:latin typeface="Times New Roman" pitchFamily="18" charset="0"/>
                <a:cs typeface="Times New Roman" pitchFamily="18" charset="0"/>
              </a:rPr>
              <a:t>Freswick</a:t>
            </a:r>
            <a:r>
              <a:rPr lang="en-US" dirty="0">
                <a:solidFill>
                  <a:schemeClr val="tx1"/>
                </a:solidFill>
                <a:latin typeface="Times New Roman" pitchFamily="18" charset="0"/>
                <a:cs typeface="Times New Roman" pitchFamily="18" charset="0"/>
              </a:rPr>
              <a:t>, A., (2016). A comparative study of five countries with critical mass and its ambiguous impact on HRM policies. In </a:t>
            </a:r>
            <a:r>
              <a:rPr lang="en-US" i="1" dirty="0">
                <a:solidFill>
                  <a:schemeClr val="tx1"/>
                </a:solidFill>
                <a:latin typeface="Times New Roman" pitchFamily="18" charset="0"/>
                <a:cs typeface="Times New Roman" pitchFamily="18" charset="0"/>
              </a:rPr>
              <a:t>Research Handbook of International and Comparative Perspectives on Diversity Management</a:t>
            </a:r>
            <a:r>
              <a:rPr lang="en-US" dirty="0">
                <a:solidFill>
                  <a:schemeClr val="tx1"/>
                </a:solidFill>
                <a:latin typeface="Times New Roman" pitchFamily="18" charset="0"/>
                <a:cs typeface="Times New Roman" pitchFamily="18" charset="0"/>
              </a:rPr>
              <a:t>. Edward Elgar Publishing.</a:t>
            </a:r>
          </a:p>
        </p:txBody>
      </p:sp>
    </p:spTree>
    <p:extLst>
      <p:ext uri="{BB962C8B-B14F-4D97-AF65-F5344CB8AC3E}">
        <p14:creationId xmlns:p14="http://schemas.microsoft.com/office/powerpoint/2010/main" val="4367330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marL="0" indent="0" algn="ctr">
              <a:buNone/>
            </a:pPr>
            <a:r>
              <a:rPr lang="en-US" sz="9600" b="1" i="1" dirty="0">
                <a:latin typeface="Times New Roman" panose="02020603050405020304" pitchFamily="18" charset="0"/>
                <a:cs typeface="Times New Roman" panose="02020603050405020304" pitchFamily="18" charset="0"/>
              </a:rPr>
              <a:t>Thank You</a:t>
            </a:r>
          </a:p>
        </p:txBody>
      </p:sp>
    </p:spTree>
    <p:extLst>
      <p:ext uri="{BB962C8B-B14F-4D97-AF65-F5344CB8AC3E}">
        <p14:creationId xmlns:p14="http://schemas.microsoft.com/office/powerpoint/2010/main" val="1348195013"/>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xmlns=""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198</TotalTime>
  <Words>536</Words>
  <Application>Microsoft Office PowerPoint</Application>
  <PresentationFormat>Custom</PresentationFormat>
  <Paragraphs>50</Paragraphs>
  <Slides>17</Slides>
  <Notes>10</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Wisp</vt:lpstr>
      <vt:lpstr>Managing people  LCBB5004      Alexandra Bonea  student id 1813110                                                                Andreea Novac                                                                      Student id 1813117 Mihaela Chiras  student id 1813453                                                                    Mariana Bocut                                                                             Student id 18131126 Lecturer name :Rexon Nting  </vt:lpstr>
      <vt:lpstr>Table of Content</vt:lpstr>
      <vt:lpstr>Aldi -Why contemporary organizations need robust and progressive HRM policies </vt:lpstr>
      <vt:lpstr>Introduction</vt:lpstr>
      <vt:lpstr>Why contemporary organizations need robust and progressive HRM policies </vt:lpstr>
      <vt:lpstr>HR Planning</vt:lpstr>
      <vt:lpstr>Cont.…</vt:lpstr>
      <vt:lpstr>Cont.…</vt:lpstr>
      <vt:lpstr>Cont.…</vt:lpstr>
      <vt:lpstr>Cont.…</vt:lpstr>
      <vt:lpstr>Recruitment and selection</vt:lpstr>
      <vt:lpstr>Cont.…</vt:lpstr>
      <vt:lpstr>Cont.…</vt:lpstr>
      <vt:lpstr>Cont.…</vt:lpstr>
      <vt:lpstr>Conclusion</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Project</dc:title>
  <dc:creator>user</dc:creator>
  <cp:lastModifiedBy>Alexandra</cp:lastModifiedBy>
  <cp:revision>154</cp:revision>
  <dcterms:created xsi:type="dcterms:W3CDTF">2020-01-08T11:04:29Z</dcterms:created>
  <dcterms:modified xsi:type="dcterms:W3CDTF">2020-05-19T21:44:37Z</dcterms:modified>
</cp:coreProperties>
</file>