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4" r:id="rId1"/>
  </p:sldMasterIdLst>
  <p:sldIdLst>
    <p:sldId id="256" r:id="rId2"/>
    <p:sldId id="257" r:id="rId3"/>
    <p:sldId id="260" r:id="rId4"/>
    <p:sldId id="258" r:id="rId5"/>
    <p:sldId id="259" r:id="rId6"/>
    <p:sldId id="263" r:id="rId7"/>
    <p:sldId id="264" r:id="rId8"/>
    <p:sldId id="265" r:id="rId9"/>
    <p:sldId id="266" r:id="rId10"/>
    <p:sldId id="267" r:id="rId11"/>
    <p:sldId id="268" r:id="rId12"/>
    <p:sldId id="269" r:id="rId13"/>
    <p:sldId id="270" r:id="rId14"/>
    <p:sldId id="271" r:id="rId15"/>
    <p:sldId id="273" r:id="rId16"/>
    <p:sldId id="274" r:id="rId17"/>
    <p:sldId id="276" r:id="rId18"/>
    <p:sldId id="262" r:id="rId19"/>
    <p:sldId id="272" r:id="rId20"/>
    <p:sldId id="275"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3B5DC5C-4B80-4677-8DDF-2F446F3E2DC8}" v="50" dt="2019-05-13T21:45:18.246"/>
    <p1510:client id="{5A7EB28B-9D06-4D15-A993-AC6F9C4A45B2}" v="5143" dt="2019-05-13T22:02:25.763"/>
    <p1510:client id="{7E13AEFE-9612-4D5C-9D36-DF7300593A2C}" v="884" dt="2019-05-13T18:59:11.163"/>
    <p1510:client id="{A09C2085-6174-49C2-AE9F-8868ADCA8AC7}" v="60" dt="2019-05-13T16:23:19.171"/>
    <p1510:client id="{CCC96A63-BF07-4DE1-AB17-62385D282CA3}" v="2319" dt="2019-05-13T21:43:39.296"/>
    <p1510:client id="{CCD9D5D7-A1D8-427F-AE3C-8F66D50FCE8B}" v="28" dt="2019-05-13T17:27:26.243"/>
    <p1510:client id="{EEE8D12F-83A2-46FD-8C70-517C9C17E3B2}" v="95" dt="2019-05-13T18:43:51.35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9EF2208-1D82-4BFF-B752-AFBDD8D404A2}" type="doc">
      <dgm:prSet loTypeId="urn:microsoft.com/office/officeart/2005/8/layout/hierarchy1" loCatId="hierarchy" qsTypeId="urn:microsoft.com/office/officeart/2005/8/quickstyle/simple4" qsCatId="simple" csTypeId="urn:microsoft.com/office/officeart/2005/8/colors/accent1_2" csCatId="accent1" phldr="1"/>
      <dgm:spPr/>
      <dgm:t>
        <a:bodyPr/>
        <a:lstStyle/>
        <a:p>
          <a:endParaRPr lang="en-US"/>
        </a:p>
      </dgm:t>
    </dgm:pt>
    <dgm:pt modelId="{5FACF432-B1AA-4BA1-BA7D-6C973EDB2B61}">
      <dgm:prSet/>
      <dgm:spPr/>
      <dgm:t>
        <a:bodyPr/>
        <a:lstStyle/>
        <a:p>
          <a:r>
            <a:rPr lang="en-US" dirty="0"/>
            <a:t>To summarize social development, it is something that all children require in order to fully develop, alongside all other areas of development it helps a child to experience the world in the best way possible. While each milestone may not be met at each specific time e.g. interacting with others at four months, some babies take longer to develop in these area, parents and </a:t>
          </a:r>
          <a:r>
            <a:rPr lang="en-US" dirty="0" err="1"/>
            <a:t>carers</a:t>
          </a:r>
          <a:r>
            <a:rPr lang="en-US" dirty="0"/>
            <a:t> need to be able to interact with their children and give them opportunities to interact with others.  Vygotsky believed that social interaction is paramount for a child's development.</a:t>
          </a:r>
        </a:p>
      </dgm:t>
    </dgm:pt>
    <dgm:pt modelId="{57764F5C-C5B4-41A6-A1E7-B37CF11180F5}" type="parTrans" cxnId="{29FEBE28-8664-4A1C-9C0E-DC63DB13D626}">
      <dgm:prSet/>
      <dgm:spPr/>
      <dgm:t>
        <a:bodyPr/>
        <a:lstStyle/>
        <a:p>
          <a:endParaRPr lang="en-US"/>
        </a:p>
      </dgm:t>
    </dgm:pt>
    <dgm:pt modelId="{911E217D-9067-4D9E-AE81-8A12FA3DFDAF}" type="sibTrans" cxnId="{29FEBE28-8664-4A1C-9C0E-DC63DB13D626}">
      <dgm:prSet/>
      <dgm:spPr/>
      <dgm:t>
        <a:bodyPr/>
        <a:lstStyle/>
        <a:p>
          <a:endParaRPr lang="en-US"/>
        </a:p>
      </dgm:t>
    </dgm:pt>
    <dgm:pt modelId="{DEA3EFEC-83B6-451D-9719-D05862E204CF}">
      <dgm:prSet/>
      <dgm:spPr/>
      <dgm:t>
        <a:bodyPr/>
        <a:lstStyle/>
        <a:p>
          <a:r>
            <a:rPr lang="en-US" dirty="0"/>
            <a:t>In addition to Vygotsky's theory there is Banduras theory of classical and operant conditioning which was formed on the basis of children learning their </a:t>
          </a:r>
          <a:r>
            <a:rPr lang="en-US" dirty="0" err="1"/>
            <a:t>behaviours</a:t>
          </a:r>
          <a:r>
            <a:rPr lang="en-US" dirty="0"/>
            <a:t> from others, both Vygotsky and Bandura believed this an their theory is heavily dependent on this. Bandura conducted the </a:t>
          </a:r>
          <a:r>
            <a:rPr lang="en-US" dirty="0" err="1"/>
            <a:t>BoBo</a:t>
          </a:r>
          <a:r>
            <a:rPr lang="en-US" dirty="0"/>
            <a:t> doll study to test the reliability of the theory, the outcome of the test showed that children are heavily reliant on the </a:t>
          </a:r>
          <a:r>
            <a:rPr lang="en-US" dirty="0" err="1"/>
            <a:t>behaviours</a:t>
          </a:r>
          <a:r>
            <a:rPr lang="en-US" dirty="0"/>
            <a:t> of those around them, however, they are also influenced by media and visual aids round them, the overall effect of the study showed that children's development is affected through many different interactions and that their overall development is affected as they grow.</a:t>
          </a:r>
        </a:p>
      </dgm:t>
    </dgm:pt>
    <dgm:pt modelId="{F2E32540-4382-4F95-A50E-409810C35437}" type="parTrans" cxnId="{A851C975-C202-4987-9AB5-0AB1CA2C269F}">
      <dgm:prSet/>
      <dgm:spPr/>
      <dgm:t>
        <a:bodyPr/>
        <a:lstStyle/>
        <a:p>
          <a:endParaRPr lang="en-US"/>
        </a:p>
      </dgm:t>
    </dgm:pt>
    <dgm:pt modelId="{9436A7E8-AD6F-472B-9849-1A4A5151EAA8}" type="sibTrans" cxnId="{A851C975-C202-4987-9AB5-0AB1CA2C269F}">
      <dgm:prSet/>
      <dgm:spPr/>
      <dgm:t>
        <a:bodyPr/>
        <a:lstStyle/>
        <a:p>
          <a:endParaRPr lang="en-US"/>
        </a:p>
      </dgm:t>
    </dgm:pt>
    <dgm:pt modelId="{9004419C-CD6B-4CBF-9C32-C02CC420BD8A}" type="pres">
      <dgm:prSet presAssocID="{C9EF2208-1D82-4BFF-B752-AFBDD8D404A2}" presName="hierChild1" presStyleCnt="0">
        <dgm:presLayoutVars>
          <dgm:chPref val="1"/>
          <dgm:dir/>
          <dgm:animOne val="branch"/>
          <dgm:animLvl val="lvl"/>
          <dgm:resizeHandles/>
        </dgm:presLayoutVars>
      </dgm:prSet>
      <dgm:spPr/>
    </dgm:pt>
    <dgm:pt modelId="{85CEE0C1-A1BB-4854-A33F-355FB3C4DC4C}" type="pres">
      <dgm:prSet presAssocID="{5FACF432-B1AA-4BA1-BA7D-6C973EDB2B61}" presName="hierRoot1" presStyleCnt="0"/>
      <dgm:spPr/>
    </dgm:pt>
    <dgm:pt modelId="{5936FDDE-CE50-415F-95D8-FBA1085C8146}" type="pres">
      <dgm:prSet presAssocID="{5FACF432-B1AA-4BA1-BA7D-6C973EDB2B61}" presName="composite" presStyleCnt="0"/>
      <dgm:spPr/>
    </dgm:pt>
    <dgm:pt modelId="{C1F697B3-56E0-40D8-A77E-638DA2D3DAE4}" type="pres">
      <dgm:prSet presAssocID="{5FACF432-B1AA-4BA1-BA7D-6C973EDB2B61}" presName="background" presStyleLbl="node0" presStyleIdx="0" presStyleCnt="2"/>
      <dgm:spPr/>
    </dgm:pt>
    <dgm:pt modelId="{C6A0FD33-FDF6-4013-950C-9BFA8866335F}" type="pres">
      <dgm:prSet presAssocID="{5FACF432-B1AA-4BA1-BA7D-6C973EDB2B61}" presName="text" presStyleLbl="fgAcc0" presStyleIdx="0" presStyleCnt="2">
        <dgm:presLayoutVars>
          <dgm:chPref val="3"/>
        </dgm:presLayoutVars>
      </dgm:prSet>
      <dgm:spPr/>
    </dgm:pt>
    <dgm:pt modelId="{3DAAB9AD-5526-43B3-99E7-9156AA3AF6E0}" type="pres">
      <dgm:prSet presAssocID="{5FACF432-B1AA-4BA1-BA7D-6C973EDB2B61}" presName="hierChild2" presStyleCnt="0"/>
      <dgm:spPr/>
    </dgm:pt>
    <dgm:pt modelId="{8FCE8DA0-84EA-4871-9948-E11C584F22DF}" type="pres">
      <dgm:prSet presAssocID="{DEA3EFEC-83B6-451D-9719-D05862E204CF}" presName="hierRoot1" presStyleCnt="0"/>
      <dgm:spPr/>
    </dgm:pt>
    <dgm:pt modelId="{3D2EB8A2-1FB4-49C7-926E-543EF54E06B3}" type="pres">
      <dgm:prSet presAssocID="{DEA3EFEC-83B6-451D-9719-D05862E204CF}" presName="composite" presStyleCnt="0"/>
      <dgm:spPr/>
    </dgm:pt>
    <dgm:pt modelId="{34CB27BB-8EFF-4CBF-AED1-07A895C1271B}" type="pres">
      <dgm:prSet presAssocID="{DEA3EFEC-83B6-451D-9719-D05862E204CF}" presName="background" presStyleLbl="node0" presStyleIdx="1" presStyleCnt="2"/>
      <dgm:spPr/>
    </dgm:pt>
    <dgm:pt modelId="{06B21ED3-4343-4F61-8466-A499D4BA0049}" type="pres">
      <dgm:prSet presAssocID="{DEA3EFEC-83B6-451D-9719-D05862E204CF}" presName="text" presStyleLbl="fgAcc0" presStyleIdx="1" presStyleCnt="2">
        <dgm:presLayoutVars>
          <dgm:chPref val="3"/>
        </dgm:presLayoutVars>
      </dgm:prSet>
      <dgm:spPr/>
    </dgm:pt>
    <dgm:pt modelId="{75B95322-19C7-4391-B6D5-64F62C40E196}" type="pres">
      <dgm:prSet presAssocID="{DEA3EFEC-83B6-451D-9719-D05862E204CF}" presName="hierChild2" presStyleCnt="0"/>
      <dgm:spPr/>
    </dgm:pt>
  </dgm:ptLst>
  <dgm:cxnLst>
    <dgm:cxn modelId="{6DB2D407-BB4B-4F99-8597-4EC19FFF3382}" type="presOf" srcId="{C9EF2208-1D82-4BFF-B752-AFBDD8D404A2}" destId="{9004419C-CD6B-4CBF-9C32-C02CC420BD8A}" srcOrd="0" destOrd="0" presId="urn:microsoft.com/office/officeart/2005/8/layout/hierarchy1"/>
    <dgm:cxn modelId="{29FEBE28-8664-4A1C-9C0E-DC63DB13D626}" srcId="{C9EF2208-1D82-4BFF-B752-AFBDD8D404A2}" destId="{5FACF432-B1AA-4BA1-BA7D-6C973EDB2B61}" srcOrd="0" destOrd="0" parTransId="{57764F5C-C5B4-41A6-A1E7-B37CF11180F5}" sibTransId="{911E217D-9067-4D9E-AE81-8A12FA3DFDAF}"/>
    <dgm:cxn modelId="{BBA4303E-A166-4C15-8072-344A39D88FF6}" type="presOf" srcId="{5FACF432-B1AA-4BA1-BA7D-6C973EDB2B61}" destId="{C6A0FD33-FDF6-4013-950C-9BFA8866335F}" srcOrd="0" destOrd="0" presId="urn:microsoft.com/office/officeart/2005/8/layout/hierarchy1"/>
    <dgm:cxn modelId="{9DEF6F43-5984-4477-B6E4-86C2905DE4F0}" type="presOf" srcId="{DEA3EFEC-83B6-451D-9719-D05862E204CF}" destId="{06B21ED3-4343-4F61-8466-A499D4BA0049}" srcOrd="0" destOrd="0" presId="urn:microsoft.com/office/officeart/2005/8/layout/hierarchy1"/>
    <dgm:cxn modelId="{A851C975-C202-4987-9AB5-0AB1CA2C269F}" srcId="{C9EF2208-1D82-4BFF-B752-AFBDD8D404A2}" destId="{DEA3EFEC-83B6-451D-9719-D05862E204CF}" srcOrd="1" destOrd="0" parTransId="{F2E32540-4382-4F95-A50E-409810C35437}" sibTransId="{9436A7E8-AD6F-472B-9849-1A4A5151EAA8}"/>
    <dgm:cxn modelId="{8B309204-5B60-4E59-9E8B-318C76C092CB}" type="presParOf" srcId="{9004419C-CD6B-4CBF-9C32-C02CC420BD8A}" destId="{85CEE0C1-A1BB-4854-A33F-355FB3C4DC4C}" srcOrd="0" destOrd="0" presId="urn:microsoft.com/office/officeart/2005/8/layout/hierarchy1"/>
    <dgm:cxn modelId="{03263CED-FBA5-41CF-90B0-B6619D8881C4}" type="presParOf" srcId="{85CEE0C1-A1BB-4854-A33F-355FB3C4DC4C}" destId="{5936FDDE-CE50-415F-95D8-FBA1085C8146}" srcOrd="0" destOrd="0" presId="urn:microsoft.com/office/officeart/2005/8/layout/hierarchy1"/>
    <dgm:cxn modelId="{5D9EFD1F-6D40-4D2B-BFD2-3EBDCE3BA467}" type="presParOf" srcId="{5936FDDE-CE50-415F-95D8-FBA1085C8146}" destId="{C1F697B3-56E0-40D8-A77E-638DA2D3DAE4}" srcOrd="0" destOrd="0" presId="urn:microsoft.com/office/officeart/2005/8/layout/hierarchy1"/>
    <dgm:cxn modelId="{E1F5BC58-7A9C-4A35-AA0A-994ABD7698B2}" type="presParOf" srcId="{5936FDDE-CE50-415F-95D8-FBA1085C8146}" destId="{C6A0FD33-FDF6-4013-950C-9BFA8866335F}" srcOrd="1" destOrd="0" presId="urn:microsoft.com/office/officeart/2005/8/layout/hierarchy1"/>
    <dgm:cxn modelId="{1A210DB4-99BC-4346-9D14-2EF97BBBF113}" type="presParOf" srcId="{85CEE0C1-A1BB-4854-A33F-355FB3C4DC4C}" destId="{3DAAB9AD-5526-43B3-99E7-9156AA3AF6E0}" srcOrd="1" destOrd="0" presId="urn:microsoft.com/office/officeart/2005/8/layout/hierarchy1"/>
    <dgm:cxn modelId="{FCFCCD6D-37D8-48F3-AEC0-1BF542C4BE68}" type="presParOf" srcId="{9004419C-CD6B-4CBF-9C32-C02CC420BD8A}" destId="{8FCE8DA0-84EA-4871-9948-E11C584F22DF}" srcOrd="1" destOrd="0" presId="urn:microsoft.com/office/officeart/2005/8/layout/hierarchy1"/>
    <dgm:cxn modelId="{6E4B0169-F673-46B8-A164-C33EBC315D65}" type="presParOf" srcId="{8FCE8DA0-84EA-4871-9948-E11C584F22DF}" destId="{3D2EB8A2-1FB4-49C7-926E-543EF54E06B3}" srcOrd="0" destOrd="0" presId="urn:microsoft.com/office/officeart/2005/8/layout/hierarchy1"/>
    <dgm:cxn modelId="{A36759EE-8E11-4EFC-A863-795C2D9F032B}" type="presParOf" srcId="{3D2EB8A2-1FB4-49C7-926E-543EF54E06B3}" destId="{34CB27BB-8EFF-4CBF-AED1-07A895C1271B}" srcOrd="0" destOrd="0" presId="urn:microsoft.com/office/officeart/2005/8/layout/hierarchy1"/>
    <dgm:cxn modelId="{55DA4D22-537E-4D85-AC76-E514067CDC6E}" type="presParOf" srcId="{3D2EB8A2-1FB4-49C7-926E-543EF54E06B3}" destId="{06B21ED3-4343-4F61-8466-A499D4BA0049}" srcOrd="1" destOrd="0" presId="urn:microsoft.com/office/officeart/2005/8/layout/hierarchy1"/>
    <dgm:cxn modelId="{7E651E61-E1BC-4688-AE00-5A54AE16A6E3}" type="presParOf" srcId="{8FCE8DA0-84EA-4871-9948-E11C584F22DF}" destId="{75B95322-19C7-4391-B6D5-64F62C40E196}"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17B404A-F44D-4556-AEDF-8E15B78FB46A}" type="doc">
      <dgm:prSet loTypeId="urn:microsoft.com/office/officeart/2005/8/layout/hierarchy1" loCatId="hierarchy" qsTypeId="urn:microsoft.com/office/officeart/2005/8/quickstyle/simple4" qsCatId="simple" csTypeId="urn:microsoft.com/office/officeart/2005/8/colors/accent1_2" csCatId="accent1"/>
      <dgm:spPr/>
      <dgm:t>
        <a:bodyPr/>
        <a:lstStyle/>
        <a:p>
          <a:endParaRPr lang="en-US"/>
        </a:p>
      </dgm:t>
    </dgm:pt>
    <dgm:pt modelId="{D2112787-FCFE-4313-B467-282F64589253}">
      <dgm:prSet/>
      <dgm:spPr/>
      <dgm:t>
        <a:bodyPr/>
        <a:lstStyle/>
        <a:p>
          <a:r>
            <a:rPr lang="en-US"/>
            <a:t>Furthermore, our environments have an impact on everyone's social development which is shown through Bronfenbrenner's theory of ecological model, he proposed the different systems of social interaction and how they are overall impacting a child's development. It has been mentioned that not all children reach their milestones at the same time as others, this can be because of their environment, the environment that someone is in can have a negative impact on their development, this can be because they are possibly being held back and not reaching thier full potential, which will eventually impact their social development. </a:t>
          </a:r>
        </a:p>
      </dgm:t>
    </dgm:pt>
    <dgm:pt modelId="{C18BDFD2-F5D9-481A-94E9-5212C599F8FB}" type="parTrans" cxnId="{5E905AAB-A1D0-4BC5-8279-D2BB4DF9762A}">
      <dgm:prSet/>
      <dgm:spPr/>
      <dgm:t>
        <a:bodyPr/>
        <a:lstStyle/>
        <a:p>
          <a:endParaRPr lang="en-US"/>
        </a:p>
      </dgm:t>
    </dgm:pt>
    <dgm:pt modelId="{E9713D0C-B3B6-4942-A037-9E74962FCF71}" type="sibTrans" cxnId="{5E905AAB-A1D0-4BC5-8279-D2BB4DF9762A}">
      <dgm:prSet/>
      <dgm:spPr/>
      <dgm:t>
        <a:bodyPr/>
        <a:lstStyle/>
        <a:p>
          <a:endParaRPr lang="en-US"/>
        </a:p>
      </dgm:t>
    </dgm:pt>
    <dgm:pt modelId="{498FC780-D564-4F85-B295-938CB70DC4DE}">
      <dgm:prSet/>
      <dgm:spPr/>
      <dgm:t>
        <a:bodyPr/>
        <a:lstStyle/>
        <a:p>
          <a:r>
            <a:rPr lang="en-US"/>
            <a:t>To highlight this, there are a number of barriers to a child's social development, which has been mentioned, being that one child has a completely different life experience to another, each child has individual needs and therefore these needs cannot always be met and their development can be delayed due to this. In conclusion, the overall social development is reliant on many factors such as their environment, community, outside influences and can be affected through a number of different factors for example additional learning needs, which differ depending on the child's needs.</a:t>
          </a:r>
        </a:p>
      </dgm:t>
    </dgm:pt>
    <dgm:pt modelId="{1ED2E8BC-B8E2-4BFF-8B95-BF64A356A7D8}" type="parTrans" cxnId="{5765510B-2DFB-4267-8BF4-DA425797FE76}">
      <dgm:prSet/>
      <dgm:spPr/>
      <dgm:t>
        <a:bodyPr/>
        <a:lstStyle/>
        <a:p>
          <a:endParaRPr lang="en-US"/>
        </a:p>
      </dgm:t>
    </dgm:pt>
    <dgm:pt modelId="{CF8D0909-F590-453B-9E6A-16FCDD3370A2}" type="sibTrans" cxnId="{5765510B-2DFB-4267-8BF4-DA425797FE76}">
      <dgm:prSet/>
      <dgm:spPr/>
      <dgm:t>
        <a:bodyPr/>
        <a:lstStyle/>
        <a:p>
          <a:endParaRPr lang="en-US"/>
        </a:p>
      </dgm:t>
    </dgm:pt>
    <dgm:pt modelId="{07731A17-F338-4436-B603-0B7BF5C34F11}" type="pres">
      <dgm:prSet presAssocID="{817B404A-F44D-4556-AEDF-8E15B78FB46A}" presName="hierChild1" presStyleCnt="0">
        <dgm:presLayoutVars>
          <dgm:chPref val="1"/>
          <dgm:dir/>
          <dgm:animOne val="branch"/>
          <dgm:animLvl val="lvl"/>
          <dgm:resizeHandles/>
        </dgm:presLayoutVars>
      </dgm:prSet>
      <dgm:spPr/>
    </dgm:pt>
    <dgm:pt modelId="{DFA6E567-A725-4334-8BBF-914199EE90CE}" type="pres">
      <dgm:prSet presAssocID="{D2112787-FCFE-4313-B467-282F64589253}" presName="hierRoot1" presStyleCnt="0"/>
      <dgm:spPr/>
    </dgm:pt>
    <dgm:pt modelId="{C931920E-951A-4E9D-B509-359F79573813}" type="pres">
      <dgm:prSet presAssocID="{D2112787-FCFE-4313-B467-282F64589253}" presName="composite" presStyleCnt="0"/>
      <dgm:spPr/>
    </dgm:pt>
    <dgm:pt modelId="{BC81BC80-4E14-42F4-80A3-0A1FA36AB77D}" type="pres">
      <dgm:prSet presAssocID="{D2112787-FCFE-4313-B467-282F64589253}" presName="background" presStyleLbl="node0" presStyleIdx="0" presStyleCnt="2"/>
      <dgm:spPr/>
    </dgm:pt>
    <dgm:pt modelId="{04BAFE20-895B-49D9-9EF0-436372978590}" type="pres">
      <dgm:prSet presAssocID="{D2112787-FCFE-4313-B467-282F64589253}" presName="text" presStyleLbl="fgAcc0" presStyleIdx="0" presStyleCnt="2">
        <dgm:presLayoutVars>
          <dgm:chPref val="3"/>
        </dgm:presLayoutVars>
      </dgm:prSet>
      <dgm:spPr/>
    </dgm:pt>
    <dgm:pt modelId="{63B4663E-774F-4B55-AC87-ACFFF20ADD7E}" type="pres">
      <dgm:prSet presAssocID="{D2112787-FCFE-4313-B467-282F64589253}" presName="hierChild2" presStyleCnt="0"/>
      <dgm:spPr/>
    </dgm:pt>
    <dgm:pt modelId="{2ECF13FC-E240-4CE4-BDDD-C7FF4D143B07}" type="pres">
      <dgm:prSet presAssocID="{498FC780-D564-4F85-B295-938CB70DC4DE}" presName="hierRoot1" presStyleCnt="0"/>
      <dgm:spPr/>
    </dgm:pt>
    <dgm:pt modelId="{68A7C117-4771-443A-B6AB-1075343AE4C9}" type="pres">
      <dgm:prSet presAssocID="{498FC780-D564-4F85-B295-938CB70DC4DE}" presName="composite" presStyleCnt="0"/>
      <dgm:spPr/>
    </dgm:pt>
    <dgm:pt modelId="{F87DA556-5AC5-4217-9A21-EC668EF65C52}" type="pres">
      <dgm:prSet presAssocID="{498FC780-D564-4F85-B295-938CB70DC4DE}" presName="background" presStyleLbl="node0" presStyleIdx="1" presStyleCnt="2"/>
      <dgm:spPr/>
    </dgm:pt>
    <dgm:pt modelId="{B922920E-D722-4D68-8791-51028715BF2B}" type="pres">
      <dgm:prSet presAssocID="{498FC780-D564-4F85-B295-938CB70DC4DE}" presName="text" presStyleLbl="fgAcc0" presStyleIdx="1" presStyleCnt="2">
        <dgm:presLayoutVars>
          <dgm:chPref val="3"/>
        </dgm:presLayoutVars>
      </dgm:prSet>
      <dgm:spPr/>
    </dgm:pt>
    <dgm:pt modelId="{DEBEBDFF-5007-48BE-AF6B-3AFE052978FB}" type="pres">
      <dgm:prSet presAssocID="{498FC780-D564-4F85-B295-938CB70DC4DE}" presName="hierChild2" presStyleCnt="0"/>
      <dgm:spPr/>
    </dgm:pt>
  </dgm:ptLst>
  <dgm:cxnLst>
    <dgm:cxn modelId="{5765510B-2DFB-4267-8BF4-DA425797FE76}" srcId="{817B404A-F44D-4556-AEDF-8E15B78FB46A}" destId="{498FC780-D564-4F85-B295-938CB70DC4DE}" srcOrd="1" destOrd="0" parTransId="{1ED2E8BC-B8E2-4BFF-8B95-BF64A356A7D8}" sibTransId="{CF8D0909-F590-453B-9E6A-16FCDD3370A2}"/>
    <dgm:cxn modelId="{407ADE14-F811-4F41-B634-9E67F5CB7B20}" type="presOf" srcId="{817B404A-F44D-4556-AEDF-8E15B78FB46A}" destId="{07731A17-F338-4436-B603-0B7BF5C34F11}" srcOrd="0" destOrd="0" presId="urn:microsoft.com/office/officeart/2005/8/layout/hierarchy1"/>
    <dgm:cxn modelId="{800DB23B-2352-4A8B-B60B-338A9BE03B12}" type="presOf" srcId="{498FC780-D564-4F85-B295-938CB70DC4DE}" destId="{B922920E-D722-4D68-8791-51028715BF2B}" srcOrd="0" destOrd="0" presId="urn:microsoft.com/office/officeart/2005/8/layout/hierarchy1"/>
    <dgm:cxn modelId="{5434BA64-BBE2-499E-B5EA-C8F6B19318EC}" type="presOf" srcId="{D2112787-FCFE-4313-B467-282F64589253}" destId="{04BAFE20-895B-49D9-9EF0-436372978590}" srcOrd="0" destOrd="0" presId="urn:microsoft.com/office/officeart/2005/8/layout/hierarchy1"/>
    <dgm:cxn modelId="{5E905AAB-A1D0-4BC5-8279-D2BB4DF9762A}" srcId="{817B404A-F44D-4556-AEDF-8E15B78FB46A}" destId="{D2112787-FCFE-4313-B467-282F64589253}" srcOrd="0" destOrd="0" parTransId="{C18BDFD2-F5D9-481A-94E9-5212C599F8FB}" sibTransId="{E9713D0C-B3B6-4942-A037-9E74962FCF71}"/>
    <dgm:cxn modelId="{E0CE0AF3-6DBE-4B9E-A135-A90643C4DAE5}" type="presParOf" srcId="{07731A17-F338-4436-B603-0B7BF5C34F11}" destId="{DFA6E567-A725-4334-8BBF-914199EE90CE}" srcOrd="0" destOrd="0" presId="urn:microsoft.com/office/officeart/2005/8/layout/hierarchy1"/>
    <dgm:cxn modelId="{10E72EE5-654F-40A7-AC11-098F89459059}" type="presParOf" srcId="{DFA6E567-A725-4334-8BBF-914199EE90CE}" destId="{C931920E-951A-4E9D-B509-359F79573813}" srcOrd="0" destOrd="0" presId="urn:microsoft.com/office/officeart/2005/8/layout/hierarchy1"/>
    <dgm:cxn modelId="{CC4E4ECB-E39D-428F-B641-A23D4E2C6D7D}" type="presParOf" srcId="{C931920E-951A-4E9D-B509-359F79573813}" destId="{BC81BC80-4E14-42F4-80A3-0A1FA36AB77D}" srcOrd="0" destOrd="0" presId="urn:microsoft.com/office/officeart/2005/8/layout/hierarchy1"/>
    <dgm:cxn modelId="{A602AD9D-6D95-4674-A79A-8A46ACE0E6AE}" type="presParOf" srcId="{C931920E-951A-4E9D-B509-359F79573813}" destId="{04BAFE20-895B-49D9-9EF0-436372978590}" srcOrd="1" destOrd="0" presId="urn:microsoft.com/office/officeart/2005/8/layout/hierarchy1"/>
    <dgm:cxn modelId="{93D52260-207E-4388-A6BE-D538146DF3CB}" type="presParOf" srcId="{DFA6E567-A725-4334-8BBF-914199EE90CE}" destId="{63B4663E-774F-4B55-AC87-ACFFF20ADD7E}" srcOrd="1" destOrd="0" presId="urn:microsoft.com/office/officeart/2005/8/layout/hierarchy1"/>
    <dgm:cxn modelId="{F26EC8B2-4913-40D2-A828-7D06644E6BC8}" type="presParOf" srcId="{07731A17-F338-4436-B603-0B7BF5C34F11}" destId="{2ECF13FC-E240-4CE4-BDDD-C7FF4D143B07}" srcOrd="1" destOrd="0" presId="urn:microsoft.com/office/officeart/2005/8/layout/hierarchy1"/>
    <dgm:cxn modelId="{E884E43E-34C3-4AFA-8BC5-1FC1B61F689E}" type="presParOf" srcId="{2ECF13FC-E240-4CE4-BDDD-C7FF4D143B07}" destId="{68A7C117-4771-443A-B6AB-1075343AE4C9}" srcOrd="0" destOrd="0" presId="urn:microsoft.com/office/officeart/2005/8/layout/hierarchy1"/>
    <dgm:cxn modelId="{6827697F-4ACD-4BF1-A8F8-93CC5B32381D}" type="presParOf" srcId="{68A7C117-4771-443A-B6AB-1075343AE4C9}" destId="{F87DA556-5AC5-4217-9A21-EC668EF65C52}" srcOrd="0" destOrd="0" presId="urn:microsoft.com/office/officeart/2005/8/layout/hierarchy1"/>
    <dgm:cxn modelId="{E6DD5E62-A851-49BD-99FE-8B5BC0483B8E}" type="presParOf" srcId="{68A7C117-4771-443A-B6AB-1075343AE4C9}" destId="{B922920E-D722-4D68-8791-51028715BF2B}" srcOrd="1" destOrd="0" presId="urn:microsoft.com/office/officeart/2005/8/layout/hierarchy1"/>
    <dgm:cxn modelId="{63A813CA-C44B-496E-99FF-7B38BFAFE736}" type="presParOf" srcId="{2ECF13FC-E240-4CE4-BDDD-C7FF4D143B07}" destId="{DEBEBDFF-5007-48BE-AF6B-3AFE052978FB}"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F697B3-56E0-40D8-A77E-638DA2D3DAE4}">
      <dsp:nvSpPr>
        <dsp:cNvPr id="0" name=""/>
        <dsp:cNvSpPr/>
      </dsp:nvSpPr>
      <dsp:spPr>
        <a:xfrm>
          <a:off x="1174" y="184257"/>
          <a:ext cx="4124157" cy="2618839"/>
        </a:xfrm>
        <a:prstGeom prst="roundRect">
          <a:avLst>
            <a:gd name="adj" fmla="val 10000"/>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C6A0FD33-FDF6-4013-950C-9BFA8866335F}">
      <dsp:nvSpPr>
        <dsp:cNvPr id="0" name=""/>
        <dsp:cNvSpPr/>
      </dsp:nvSpPr>
      <dsp:spPr>
        <a:xfrm>
          <a:off x="459414" y="619585"/>
          <a:ext cx="4124157" cy="2618839"/>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To summarize social development, it is something that all children require in order to fully develop, alongside all other areas of development it helps a child to experience the world in the best way possible. While each milestone may not be met at each specific time e.g. interacting with others at four months, some babies take longer to develop in these area, parents and </a:t>
          </a:r>
          <a:r>
            <a:rPr lang="en-US" sz="1200" kern="1200" dirty="0" err="1"/>
            <a:t>carers</a:t>
          </a:r>
          <a:r>
            <a:rPr lang="en-US" sz="1200" kern="1200" dirty="0"/>
            <a:t> need to be able to interact with their children and give them opportunities to interact with others.  Vygotsky believed that social interaction is paramount for a child's development.</a:t>
          </a:r>
        </a:p>
      </dsp:txBody>
      <dsp:txXfrm>
        <a:off x="536117" y="696288"/>
        <a:ext cx="3970751" cy="2465433"/>
      </dsp:txXfrm>
    </dsp:sp>
    <dsp:sp modelId="{34CB27BB-8EFF-4CBF-AED1-07A895C1271B}">
      <dsp:nvSpPr>
        <dsp:cNvPr id="0" name=""/>
        <dsp:cNvSpPr/>
      </dsp:nvSpPr>
      <dsp:spPr>
        <a:xfrm>
          <a:off x="5041811" y="184257"/>
          <a:ext cx="4124157" cy="2618839"/>
        </a:xfrm>
        <a:prstGeom prst="roundRect">
          <a:avLst>
            <a:gd name="adj" fmla="val 10000"/>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06B21ED3-4343-4F61-8466-A499D4BA0049}">
      <dsp:nvSpPr>
        <dsp:cNvPr id="0" name=""/>
        <dsp:cNvSpPr/>
      </dsp:nvSpPr>
      <dsp:spPr>
        <a:xfrm>
          <a:off x="5500051" y="619585"/>
          <a:ext cx="4124157" cy="2618839"/>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In addition to Vygotsky's theory there is Banduras theory of classical and operant conditioning which was formed on the basis of children learning their </a:t>
          </a:r>
          <a:r>
            <a:rPr lang="en-US" sz="1200" kern="1200" dirty="0" err="1"/>
            <a:t>behaviours</a:t>
          </a:r>
          <a:r>
            <a:rPr lang="en-US" sz="1200" kern="1200" dirty="0"/>
            <a:t> from others, both Vygotsky and Bandura believed this an their theory is heavily dependent on this. Bandura conducted the </a:t>
          </a:r>
          <a:r>
            <a:rPr lang="en-US" sz="1200" kern="1200" dirty="0" err="1"/>
            <a:t>BoBo</a:t>
          </a:r>
          <a:r>
            <a:rPr lang="en-US" sz="1200" kern="1200" dirty="0"/>
            <a:t> doll study to test the reliability of the theory, the outcome of the test showed that children are heavily reliant on the </a:t>
          </a:r>
          <a:r>
            <a:rPr lang="en-US" sz="1200" kern="1200" dirty="0" err="1"/>
            <a:t>behaviours</a:t>
          </a:r>
          <a:r>
            <a:rPr lang="en-US" sz="1200" kern="1200" dirty="0"/>
            <a:t> of those around them, however, they are also influenced by media and visual aids round them, the overall effect of the study showed that children's development is affected through many different interactions and that their overall development is affected as they grow.</a:t>
          </a:r>
        </a:p>
      </dsp:txBody>
      <dsp:txXfrm>
        <a:off x="5576754" y="696288"/>
        <a:ext cx="3970751" cy="246543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81BC80-4E14-42F4-80A3-0A1FA36AB77D}">
      <dsp:nvSpPr>
        <dsp:cNvPr id="0" name=""/>
        <dsp:cNvSpPr/>
      </dsp:nvSpPr>
      <dsp:spPr>
        <a:xfrm>
          <a:off x="1174" y="184257"/>
          <a:ext cx="4124157" cy="2618839"/>
        </a:xfrm>
        <a:prstGeom prst="roundRect">
          <a:avLst>
            <a:gd name="adj" fmla="val 10000"/>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04BAFE20-895B-49D9-9EF0-436372978590}">
      <dsp:nvSpPr>
        <dsp:cNvPr id="0" name=""/>
        <dsp:cNvSpPr/>
      </dsp:nvSpPr>
      <dsp:spPr>
        <a:xfrm>
          <a:off x="459414" y="619585"/>
          <a:ext cx="4124157" cy="2618839"/>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Furthermore, our environments have an impact on everyone's social development which is shown through Bronfenbrenner's theory of ecological model, he proposed the different systems of social interaction and how they are overall impacting a child's development. It has been mentioned that not all children reach their milestones at the same time as others, this can be because of their environment, the environment that someone is in can have a negative impact on their development, this can be because they are possibly being held back and not reaching thier full potential, which will eventually impact their social development. </a:t>
          </a:r>
        </a:p>
      </dsp:txBody>
      <dsp:txXfrm>
        <a:off x="536117" y="696288"/>
        <a:ext cx="3970751" cy="2465433"/>
      </dsp:txXfrm>
    </dsp:sp>
    <dsp:sp modelId="{F87DA556-5AC5-4217-9A21-EC668EF65C52}">
      <dsp:nvSpPr>
        <dsp:cNvPr id="0" name=""/>
        <dsp:cNvSpPr/>
      </dsp:nvSpPr>
      <dsp:spPr>
        <a:xfrm>
          <a:off x="5041811" y="184257"/>
          <a:ext cx="4124157" cy="2618839"/>
        </a:xfrm>
        <a:prstGeom prst="roundRect">
          <a:avLst>
            <a:gd name="adj" fmla="val 10000"/>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B922920E-D722-4D68-8791-51028715BF2B}">
      <dsp:nvSpPr>
        <dsp:cNvPr id="0" name=""/>
        <dsp:cNvSpPr/>
      </dsp:nvSpPr>
      <dsp:spPr>
        <a:xfrm>
          <a:off x="5500051" y="619585"/>
          <a:ext cx="4124157" cy="2618839"/>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To highlight this, there are a number of barriers to a child's social development, which has been mentioned, being that one child has a completely different life experience to another, each child has individual needs and therefore these needs cannot always be met and their development can be delayed due to this. In conclusion, the overall social development is reliant on many factors such as their environment, community, outside influences and can be affected through a number of different factors for example additional learning needs, which differ depending on the child's needs.</a:t>
          </a:r>
        </a:p>
      </dsp:txBody>
      <dsp:txXfrm>
        <a:off x="5576754" y="696288"/>
        <a:ext cx="3970751" cy="2465433"/>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GB"/>
              <a:t>Click to edit Master title style</a:t>
            </a:r>
            <a:endParaRPr lang="en-US"/>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5/14/2019</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a:t>
              </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760812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a:xfrm>
            <a:off x="1154954" y="2603500"/>
            <a:ext cx="8825659" cy="34163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9C9CA7B-DFD4-44B5-8C60-D14B8CD1FB59}" type="datetimeFigureOut">
              <a:rPr lang="en-US" dirty="0"/>
              <a:t>5/14/2019</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84261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GB"/>
              <a:t>Click to edit Master title style</a:t>
            </a:r>
            <a:endParaRPr lang="en-US"/>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5/14/2019</a:t>
            </a:fld>
            <a:endParaRPr lang="en-US"/>
          </a:p>
        </p:txBody>
      </p:sp>
      <p:sp>
        <p:nvSpPr>
          <p:cNvPr id="5" name="Footer Placeholder 4"/>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158719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3BDB8791-F1B0-41E7-B7FD-A781E65C4266}" type="datetimeFigureOut">
              <a:rPr lang="en-US" dirty="0"/>
              <a:t>5/14/2019</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744267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5FDD63B2-E120-4ED8-B27B-C685F510A5FE}" type="datetimeFigureOut">
              <a:rPr lang="en-US" dirty="0"/>
              <a:t>5/14/2019</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534192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GB"/>
              <a:t>Click to edit Master title style</a:t>
            </a:r>
            <a:endParaRPr lang="en-US"/>
          </a:p>
        </p:txBody>
      </p:sp>
      <p:sp>
        <p:nvSpPr>
          <p:cNvPr id="3" name="Date Placeholder 2"/>
          <p:cNvSpPr>
            <a:spLocks noGrp="1"/>
          </p:cNvSpPr>
          <p:nvPr>
            <p:ph type="dt" sz="half" idx="10"/>
          </p:nvPr>
        </p:nvSpPr>
        <p:spPr/>
        <p:txBody>
          <a:bodyPr/>
          <a:lstStyle/>
          <a:p>
            <a:fld id="{7AA18ACC-A947-437B-A130-35BD54FDF1E9}" type="datetimeFigureOut">
              <a:rPr lang="en-US" dirty="0"/>
              <a:t>5/14/2019</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181321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5/14/2019</a:t>
            </a:fld>
            <a:endParaRPr lang="en-US"/>
          </a:p>
        </p:txBody>
      </p:sp>
      <p:sp>
        <p:nvSpPr>
          <p:cNvPr id="3" name="Footer Placeholder 2"/>
          <p:cNvSpPr>
            <a:spLocks noGrp="1"/>
          </p:cNvSpPr>
          <p:nvPr>
            <p:ph type="ftr" sz="quarter" idx="11"/>
          </p:nvPr>
        </p:nvSpPr>
        <p:spPr/>
        <p:txBody>
          <a:bodyPr/>
          <a:lstStyle/>
          <a:p>
            <a:r>
              <a:rPr lang="en-US"/>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60897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GB"/>
              <a:t>Click to edit Master title style</a:t>
            </a:r>
            <a:endParaRPr lang="en-US"/>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5/14/2019</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035338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GB"/>
              <a:t>Click to edit Master title style</a:t>
            </a:r>
            <a:endParaRPr lang="en-US"/>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GB"/>
              <a:t>Click icon to add picture</a:t>
            </a:r>
            <a:endParaRPr lang="en-US"/>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5/14/2019</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562060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GB"/>
              <a:t>Click to edit Master title style</a:t>
            </a:r>
            <a:endParaRPr lang="en-US"/>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5/14/2019</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801638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GB"/>
              <a:t>Click to edit Master title style</a:t>
            </a:r>
            <a:endParaRPr lang="en-US"/>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5/14/2019</a:t>
            </a:fld>
            <a:endParaRPr lang="en-US"/>
          </a:p>
        </p:txBody>
      </p:sp>
      <p:sp>
        <p:nvSpPr>
          <p:cNvPr id="5" name="Footer Placeholder 4"/>
          <p:cNvSpPr>
            <a:spLocks noGrp="1"/>
          </p:cNvSpPr>
          <p:nvPr>
            <p:ph type="ftr" sz="quarter" idx="11"/>
          </p:nvPr>
        </p:nvSpPr>
        <p:spPr/>
        <p:txBody>
          <a:bodyPr/>
          <a:lstStyle/>
          <a:p>
            <a:r>
              <a:rPr lang="en-US"/>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132170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GB"/>
              <a:t>Click to edit Master title style</a:t>
            </a:r>
            <a:endParaRPr lang="en-US"/>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5/14/2019</a:t>
            </a:fld>
            <a:endParaRPr lang="en-US"/>
          </a:p>
        </p:txBody>
      </p:sp>
      <p:sp>
        <p:nvSpPr>
          <p:cNvPr id="5" name="Footer Placeholder 4"/>
          <p:cNvSpPr>
            <a:spLocks noGrp="1"/>
          </p:cNvSpPr>
          <p:nvPr>
            <p:ph type="ftr" sz="quarter" idx="11"/>
          </p:nvPr>
        </p:nvSpPr>
        <p:spPr/>
        <p:txBody>
          <a:bodyPr/>
          <a:lstStyle/>
          <a:p>
            <a:r>
              <a:rPr lang="en-US"/>
              <a:t>
              </a:t>
            </a:r>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66465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GB"/>
              <a:t>Click to edit Master title style</a:t>
            </a:r>
            <a:endParaRPr lang="en-US"/>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5/14/2019</a:t>
            </a:fld>
            <a:endParaRPr lang="en-US"/>
          </a:p>
        </p:txBody>
      </p:sp>
      <p:sp>
        <p:nvSpPr>
          <p:cNvPr id="5" name="Footer Placeholder 4"/>
          <p:cNvSpPr>
            <a:spLocks noGrp="1"/>
          </p:cNvSpPr>
          <p:nvPr>
            <p:ph type="ftr" sz="quarter" idx="11"/>
          </p:nvPr>
        </p:nvSpPr>
        <p:spPr/>
        <p:txBody>
          <a:bodyPr/>
          <a:lstStyle/>
          <a:p>
            <a:r>
              <a:rPr lang="en-US"/>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981109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5/14/2019</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831573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5/14/2019</a:t>
            </a:fld>
            <a:endParaRPr lang="en-US"/>
          </a:p>
        </p:txBody>
      </p:sp>
      <p:sp>
        <p:nvSpPr>
          <p:cNvPr id="8" name="Footer Placeholder 7"/>
          <p:cNvSpPr>
            <a:spLocks noGrp="1"/>
          </p:cNvSpPr>
          <p:nvPr>
            <p:ph type="ftr" sz="quarter" idx="11"/>
          </p:nvPr>
        </p:nvSpPr>
        <p:spPr>
          <a:xfrm>
            <a:off x="561111" y="6391838"/>
            <a:ext cx="3644282" cy="304801"/>
          </a:xfrm>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085120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GB"/>
              <a:t>Click to edit Master title style</a:t>
            </a:r>
            <a:endParaRPr lang="en-US"/>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5/14/2019</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773214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GB"/>
              <a:t>Click to edit Master title style</a:t>
            </a:r>
            <a:endParaRPr lang="en-US"/>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5/14/2019</a:t>
            </a:fld>
            <a:endParaRPr lang="en-US"/>
          </a:p>
        </p:txBody>
      </p:sp>
      <p:sp>
        <p:nvSpPr>
          <p:cNvPr id="5" name="Footer Placeholder 4"/>
          <p:cNvSpPr>
            <a:spLocks noGrp="1"/>
          </p:cNvSpPr>
          <p:nvPr>
            <p:ph type="ftr" sz="quarter" idx="11"/>
          </p:nvPr>
        </p:nvSpPr>
        <p:spPr/>
        <p:txBody>
          <a:bodyPr/>
          <a:lstStyle/>
          <a:p>
            <a:r>
              <a:rPr lang="en-US"/>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970398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GB"/>
              <a:t>Click to edit Master title style</a:t>
            </a:r>
            <a:endParaRPr lang="en-US"/>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5/14/2019</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a:t>
              </a:t>
            </a:r>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4172578373"/>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 id="2147483688" r:id="rId14"/>
    <p:sldLayoutId id="2147483689" r:id="rId15"/>
    <p:sldLayoutId id="2147483690" r:id="rId16"/>
    <p:sldLayoutId id="2147483691"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Layout" Target="../slideLayouts/slideLayout15.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jpeg"/><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10.xml"/><Relationship Id="rId1" Type="http://schemas.openxmlformats.org/officeDocument/2006/relationships/video" Target="https://www.youtube.com/embed/hHHdovKHDNU?feature=oembed" TargetMode="External"/><Relationship Id="rId4" Type="http://schemas.openxmlformats.org/officeDocument/2006/relationships/hyperlink" Target="https://www.youtube.com/watch?time_continue=6&amp;v=hHHdovKHDNU"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jpe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10.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10.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hyperlink" Target="http://www.rinaldipsych.synthasite.com/resources/Horowitz.pdf" TargetMode="External"/><Relationship Id="rId2" Type="http://schemas.openxmlformats.org/officeDocument/2006/relationships/hyperlink" Target="https://web-b-ebscohost-com.ezproxy.uwtsd.ac.uk/ehost/detail/detail?vid=4&amp;sid=29629cd8-5fb0-48a3-9d9a-ef088a31ce29%40sessionmgr102&amp;bdata=JnNpdGU9ZWhvc3QtbGl2ZQ%3d%3d#AN=92623499&amp;db=eue" TargetMode="External"/><Relationship Id="rId1" Type="http://schemas.openxmlformats.org/officeDocument/2006/relationships/slideLayout" Target="../slideLayouts/slideLayout7.xml"/><Relationship Id="rId4" Type="http://schemas.openxmlformats.org/officeDocument/2006/relationships/hyperlink" Target="https://www.pinterest.co.uk/pin/530158187361709266"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www.learntoplayevents.com/play/" TargetMode="External"/><Relationship Id="rId2" Type="http://schemas.openxmlformats.org/officeDocument/2006/relationships/hyperlink" Target="https://www.huggies.co.in/en/babycare/bonding-with-your-baby/all-about-your-babys-emotions" TargetMode="External"/><Relationship Id="rId1" Type="http://schemas.openxmlformats.org/officeDocument/2006/relationships/slideLayout" Target="../slideLayouts/slideLayout7.xml"/><Relationship Id="rId6" Type="http://schemas.openxmlformats.org/officeDocument/2006/relationships/hyperlink" Target="https://www.pinterest.co.uk/pin/717268678129785433/" TargetMode="External"/><Relationship Id="rId5" Type="http://schemas.openxmlformats.org/officeDocument/2006/relationships/hyperlink" Target="https://www.parentspartner.com/birth-to-18-months/" TargetMode="External"/><Relationship Id="rId4" Type="http://schemas.openxmlformats.org/officeDocument/2006/relationships/hyperlink" Target="https://www.momjunction.com/articles/ways-to-help-your-baby-and-you-deal-with-separation-anxiety_0080132/#gref"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simplypsychology.org/bandura.html" TargetMode="External"/><Relationship Id="rId2" Type="http://schemas.openxmlformats.org/officeDocument/2006/relationships/hyperlink" Target="https://www.pinterest.co.uk/pin/530158187361709266" TargetMode="External"/><Relationship Id="rId1" Type="http://schemas.openxmlformats.org/officeDocument/2006/relationships/slideLayout" Target="../slideLayouts/slideLayout7.xml"/><Relationship Id="rId6" Type="http://schemas.openxmlformats.org/officeDocument/2006/relationships/hyperlink" Target="https://www2.ed.gov/about/inits/ed/earlylearning/talk-read-sing/feelings-milestones.pdf" TargetMode="External"/><Relationship Id="rId5" Type="http://schemas.openxmlformats.org/officeDocument/2006/relationships/hyperlink" Target="https://learning.gov.wales/docs/learningwales/publications/130425-personal-and-social-development-en.pdf" TargetMode="External"/><Relationship Id="rId4" Type="http://schemas.openxmlformats.org/officeDocument/2006/relationships/hyperlink" Target="https://www.scanva.org/support-for-parents/parent-resource-center-2/social-development-in-childr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group of people smiling for the camera&#10;&#10;Description generated with very high confidence">
            <a:extLst>
              <a:ext uri="{FF2B5EF4-FFF2-40B4-BE49-F238E27FC236}">
                <a16:creationId xmlns:a16="http://schemas.microsoft.com/office/drawing/2014/main" id="{9EC893BA-4AAE-4D9C-BC64-B955097F6C78}"/>
              </a:ext>
            </a:extLst>
          </p:cNvPr>
          <p:cNvPicPr>
            <a:picLocks noChangeAspect="1"/>
          </p:cNvPicPr>
          <p:nvPr/>
        </p:nvPicPr>
        <p:blipFill rotWithShape="1">
          <a:blip r:embed="rId2">
            <a:alphaModFix amt="35000"/>
          </a:blip>
          <a:srcRect t="236" r="-1" b="29682"/>
          <a:stretch/>
        </p:blipFill>
        <p:spPr>
          <a:xfrm>
            <a:off x="474133" y="474133"/>
            <a:ext cx="11243734" cy="5909733"/>
          </a:xfrm>
          <a:prstGeom prst="rect">
            <a:avLst/>
          </a:prstGeom>
        </p:spPr>
      </p:pic>
      <p:sp>
        <p:nvSpPr>
          <p:cNvPr id="2" name="Title 1"/>
          <p:cNvSpPr>
            <a:spLocks noGrp="1"/>
          </p:cNvSpPr>
          <p:nvPr>
            <p:ph type="ctrTitle"/>
          </p:nvPr>
        </p:nvSpPr>
        <p:spPr>
          <a:xfrm>
            <a:off x="1154954" y="2099733"/>
            <a:ext cx="8827245" cy="2677648"/>
          </a:xfrm>
        </p:spPr>
        <p:txBody>
          <a:bodyPr>
            <a:normAutofit/>
          </a:bodyPr>
          <a:lstStyle/>
          <a:p>
            <a:r>
              <a:rPr lang="en-US">
                <a:solidFill>
                  <a:srgbClr val="FFFFFF"/>
                </a:solidFill>
              </a:rPr>
              <a:t>Social Development </a:t>
            </a:r>
          </a:p>
        </p:txBody>
      </p:sp>
      <p:sp>
        <p:nvSpPr>
          <p:cNvPr id="3" name="Subtitle 2"/>
          <p:cNvSpPr>
            <a:spLocks noGrp="1"/>
          </p:cNvSpPr>
          <p:nvPr>
            <p:ph type="subTitle" idx="1"/>
          </p:nvPr>
        </p:nvSpPr>
        <p:spPr>
          <a:xfrm>
            <a:off x="1154954" y="4777380"/>
            <a:ext cx="8827245" cy="861420"/>
          </a:xfrm>
        </p:spPr>
        <p:txBody>
          <a:bodyPr>
            <a:normAutofit/>
          </a:bodyPr>
          <a:lstStyle/>
          <a:p>
            <a:r>
              <a:rPr lang="en-US">
                <a:solidFill>
                  <a:srgbClr val="FFFFFF"/>
                </a:solidFill>
              </a:rPr>
              <a:t>Heather Mcinally, Josh Light, Shannon cox and will le bas </a:t>
            </a:r>
          </a:p>
        </p:txBody>
      </p:sp>
    </p:spTree>
    <p:extLst>
      <p:ext uri="{BB962C8B-B14F-4D97-AF65-F5344CB8AC3E}">
        <p14:creationId xmlns:p14="http://schemas.microsoft.com/office/powerpoint/2010/main" val="182354157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746D9-2B5B-4466-A24E-DC8FF386CBF1}"/>
              </a:ext>
            </a:extLst>
          </p:cNvPr>
          <p:cNvSpPr>
            <a:spLocks noGrp="1"/>
          </p:cNvSpPr>
          <p:nvPr>
            <p:ph type="title"/>
          </p:nvPr>
        </p:nvSpPr>
        <p:spPr>
          <a:xfrm>
            <a:off x="809899" y="773182"/>
            <a:ext cx="3865134" cy="901781"/>
          </a:xfrm>
        </p:spPr>
        <p:txBody>
          <a:bodyPr>
            <a:noAutofit/>
          </a:bodyPr>
          <a:lstStyle/>
          <a:p>
            <a:r>
              <a:rPr lang="en-US" sz="2800">
                <a:latin typeface="Century Gothic"/>
                <a:cs typeface="Arial"/>
              </a:rPr>
              <a:t>What is social development?</a:t>
            </a:r>
          </a:p>
        </p:txBody>
      </p:sp>
      <p:sp>
        <p:nvSpPr>
          <p:cNvPr id="4" name="Text Placeholder 3">
            <a:extLst>
              <a:ext uri="{FF2B5EF4-FFF2-40B4-BE49-F238E27FC236}">
                <a16:creationId xmlns:a16="http://schemas.microsoft.com/office/drawing/2014/main" id="{2E927B00-B852-4200-92D3-5B2E49108804}"/>
              </a:ext>
            </a:extLst>
          </p:cNvPr>
          <p:cNvSpPr>
            <a:spLocks noGrp="1"/>
          </p:cNvSpPr>
          <p:nvPr>
            <p:ph type="body" sz="half" idx="2"/>
          </p:nvPr>
        </p:nvSpPr>
        <p:spPr>
          <a:xfrm>
            <a:off x="853029" y="1874808"/>
            <a:ext cx="3859212" cy="3384430"/>
          </a:xfrm>
        </p:spPr>
        <p:txBody>
          <a:bodyPr vert="horz" lIns="91440" tIns="45720" rIns="91440" bIns="45720" rtlCol="0" anchor="t">
            <a:normAutofit/>
          </a:bodyPr>
          <a:lstStyle/>
          <a:p>
            <a:r>
              <a:rPr lang="en-US">
                <a:solidFill>
                  <a:schemeClr val="bg1"/>
                </a:solidFill>
              </a:rPr>
              <a:t>Social development is the process of a child interacting with others around them, their friends, family and those in their community, it  is something which each and every child will go through when developing. Social development is what children need in order develop friendships and it is how they resolve conflicts between peers.</a:t>
            </a:r>
          </a:p>
          <a:p>
            <a:r>
              <a:rPr lang="en-US">
                <a:solidFill>
                  <a:schemeClr val="bg1"/>
                </a:solidFill>
              </a:rPr>
              <a:t>There are different milestones which a child should complete in order to have a fulfilling social development. </a:t>
            </a:r>
          </a:p>
          <a:p>
            <a:endParaRPr lang="en-US">
              <a:solidFill>
                <a:schemeClr val="bg1"/>
              </a:solidFill>
            </a:endParaRPr>
          </a:p>
          <a:p>
            <a:endParaRPr lang="en-US">
              <a:ea typeface="+mn-lt"/>
              <a:cs typeface="+mn-lt"/>
            </a:endParaRPr>
          </a:p>
          <a:p>
            <a:endParaRPr lang="en-US">
              <a:ea typeface="+mn-lt"/>
              <a:cs typeface="+mn-lt"/>
            </a:endParaRPr>
          </a:p>
        </p:txBody>
      </p:sp>
      <p:sp>
        <p:nvSpPr>
          <p:cNvPr id="5" name="TextBox 4">
            <a:extLst>
              <a:ext uri="{FF2B5EF4-FFF2-40B4-BE49-F238E27FC236}">
                <a16:creationId xmlns:a16="http://schemas.microsoft.com/office/drawing/2014/main" id="{686F29B8-E857-4E41-9F5F-62F828045A44}"/>
              </a:ext>
            </a:extLst>
          </p:cNvPr>
          <p:cNvSpPr txBox="1"/>
          <p:nvPr/>
        </p:nvSpPr>
        <p:spPr>
          <a:xfrm>
            <a:off x="6593456" y="1955442"/>
            <a:ext cx="502920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t>"Young children experience their world as an environment of relationships, and these relationships affect virtually all aspects of their development." </a:t>
            </a:r>
          </a:p>
          <a:p>
            <a:endParaRPr lang="en-US"/>
          </a:p>
          <a:p>
            <a:pPr algn="ctr"/>
            <a:r>
              <a:rPr lang="en-US"/>
              <a:t>(Developingchild.harvard.edu, 2009)</a:t>
            </a:r>
          </a:p>
        </p:txBody>
      </p:sp>
      <p:pic>
        <p:nvPicPr>
          <p:cNvPr id="3" name="Picture 5" descr="A group of people in a field&#10;&#10;Description generated with very high confidence">
            <a:extLst>
              <a:ext uri="{FF2B5EF4-FFF2-40B4-BE49-F238E27FC236}">
                <a16:creationId xmlns:a16="http://schemas.microsoft.com/office/drawing/2014/main" id="{5BBA989E-12F0-46AE-A3B8-DC42E149D4C5}"/>
              </a:ext>
            </a:extLst>
          </p:cNvPr>
          <p:cNvPicPr>
            <a:picLocks noChangeAspect="1"/>
          </p:cNvPicPr>
          <p:nvPr/>
        </p:nvPicPr>
        <p:blipFill>
          <a:blip r:embed="rId2"/>
          <a:stretch>
            <a:fillRect/>
          </a:stretch>
        </p:blipFill>
        <p:spPr>
          <a:xfrm>
            <a:off x="7597616" y="4000570"/>
            <a:ext cx="3202819" cy="1495325"/>
          </a:xfrm>
          <a:prstGeom prst="rect">
            <a:avLst/>
          </a:prstGeom>
        </p:spPr>
      </p:pic>
    </p:spTree>
    <p:extLst>
      <p:ext uri="{BB962C8B-B14F-4D97-AF65-F5344CB8AC3E}">
        <p14:creationId xmlns:p14="http://schemas.microsoft.com/office/powerpoint/2010/main" val="2909369085"/>
      </p:ext>
    </p:extLst>
  </p:cSld>
  <p:clrMapOvr>
    <a:masterClrMapping/>
  </p:clrMapOvr>
  <p:transition spd="slow">
    <p:randomBar dir="vert"/>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14F9E-F3C8-4A8B-8872-A8C51291F388}"/>
              </a:ext>
            </a:extLst>
          </p:cNvPr>
          <p:cNvSpPr>
            <a:spLocks noGrp="1"/>
          </p:cNvSpPr>
          <p:nvPr>
            <p:ph type="title"/>
          </p:nvPr>
        </p:nvSpPr>
        <p:spPr>
          <a:xfrm>
            <a:off x="536728" y="427328"/>
            <a:ext cx="8825659" cy="706964"/>
          </a:xfrm>
        </p:spPr>
        <p:txBody>
          <a:bodyPr/>
          <a:lstStyle/>
          <a:p>
            <a:r>
              <a:rPr lang="en-US"/>
              <a:t>Milestones</a:t>
            </a:r>
          </a:p>
        </p:txBody>
      </p:sp>
      <p:pic>
        <p:nvPicPr>
          <p:cNvPr id="12" name="Picture 12" descr="A baby sleeping in a bed&#10;&#10;Description generated with high confidence">
            <a:extLst>
              <a:ext uri="{FF2B5EF4-FFF2-40B4-BE49-F238E27FC236}">
                <a16:creationId xmlns:a16="http://schemas.microsoft.com/office/drawing/2014/main" id="{359E0A16-5FC6-40E7-9F5F-C40EFBC929E7}"/>
              </a:ext>
            </a:extLst>
          </p:cNvPr>
          <p:cNvPicPr>
            <a:picLocks noGrp="1" noChangeAspect="1"/>
          </p:cNvPicPr>
          <p:nvPr>
            <p:ph type="pic" idx="15"/>
          </p:nvPr>
        </p:nvPicPr>
        <p:blipFill rotWithShape="1">
          <a:blip r:embed="rId2"/>
          <a:srcRect t="5583" b="5583"/>
          <a:stretch/>
        </p:blipFill>
        <p:spPr>
          <a:xfrm>
            <a:off x="2864592" y="4242520"/>
            <a:ext cx="1514595" cy="987662"/>
          </a:xfrm>
          <a:prstGeom prst="rect">
            <a:avLst/>
          </a:prstGeom>
        </p:spPr>
      </p:pic>
      <p:sp>
        <p:nvSpPr>
          <p:cNvPr id="7" name="Text Placeholder 6">
            <a:extLst>
              <a:ext uri="{FF2B5EF4-FFF2-40B4-BE49-F238E27FC236}">
                <a16:creationId xmlns:a16="http://schemas.microsoft.com/office/drawing/2014/main" id="{837601AD-DCF4-487B-B237-CA72B94FB0FD}"/>
              </a:ext>
            </a:extLst>
          </p:cNvPr>
          <p:cNvSpPr>
            <a:spLocks noGrp="1"/>
          </p:cNvSpPr>
          <p:nvPr>
            <p:ph type="body" sz="half" idx="18"/>
          </p:nvPr>
        </p:nvSpPr>
        <p:spPr>
          <a:xfrm>
            <a:off x="1701294" y="1011559"/>
            <a:ext cx="8959532" cy="917952"/>
          </a:xfrm>
        </p:spPr>
        <p:txBody>
          <a:bodyPr>
            <a:normAutofit lnSpcReduction="10000"/>
          </a:bodyPr>
          <a:lstStyle/>
          <a:p>
            <a:r>
              <a:rPr lang="en-US">
                <a:solidFill>
                  <a:schemeClr val="bg1"/>
                </a:solidFill>
                <a:ea typeface="+mn-lt"/>
                <a:cs typeface="+mn-lt"/>
              </a:rPr>
              <a:t>A chilled social and emotional development is often linked together, milestones are not always met by all children at the specific stages, there are many different factors in which can cause a delay in these milestones. Some of the different milestones which a child should complete when developing socially are:</a:t>
            </a:r>
            <a:endParaRPr lang="en-US">
              <a:solidFill>
                <a:schemeClr val="bg1"/>
              </a:solidFill>
            </a:endParaRPr>
          </a:p>
        </p:txBody>
      </p:sp>
      <p:pic>
        <p:nvPicPr>
          <p:cNvPr id="6" name="Picture 12" descr="A picture containing person, indoor, wall&#10;&#10;Description generated with very high confidence">
            <a:extLst>
              <a:ext uri="{FF2B5EF4-FFF2-40B4-BE49-F238E27FC236}">
                <a16:creationId xmlns:a16="http://schemas.microsoft.com/office/drawing/2014/main" id="{DD05C1B8-EF6E-44B1-9DBB-34968BCCDF4B}"/>
              </a:ext>
            </a:extLst>
          </p:cNvPr>
          <p:cNvPicPr>
            <a:picLocks noGrp="1" noChangeAspect="1"/>
          </p:cNvPicPr>
          <p:nvPr>
            <p:ph type="pic" idx="21"/>
          </p:nvPr>
        </p:nvPicPr>
        <p:blipFill rotWithShape="1">
          <a:blip r:embed="rId3"/>
          <a:srcRect t="20413" b="20413"/>
          <a:stretch/>
        </p:blipFill>
        <p:spPr>
          <a:xfrm>
            <a:off x="352518" y="2704140"/>
            <a:ext cx="1117058" cy="1117058"/>
          </a:xfrm>
          <a:prstGeom prst="rect">
            <a:avLst/>
          </a:prstGeom>
        </p:spPr>
      </p:pic>
      <p:sp>
        <p:nvSpPr>
          <p:cNvPr id="5" name="Text Placeholder 4">
            <a:extLst>
              <a:ext uri="{FF2B5EF4-FFF2-40B4-BE49-F238E27FC236}">
                <a16:creationId xmlns:a16="http://schemas.microsoft.com/office/drawing/2014/main" id="{90321761-089E-4E6D-AEBB-C62A95A25733}"/>
              </a:ext>
            </a:extLst>
          </p:cNvPr>
          <p:cNvSpPr>
            <a:spLocks noGrp="1"/>
          </p:cNvSpPr>
          <p:nvPr>
            <p:ph type="body" sz="quarter" idx="13"/>
          </p:nvPr>
        </p:nvSpPr>
        <p:spPr>
          <a:xfrm>
            <a:off x="4546586" y="3195751"/>
            <a:ext cx="3439283" cy="576262"/>
          </a:xfrm>
        </p:spPr>
        <p:txBody>
          <a:bodyPr/>
          <a:lstStyle/>
          <a:p>
            <a:pPr marL="285750" indent="-285750">
              <a:buFont typeface="Wingdings" charset="2"/>
              <a:buChar char="q"/>
            </a:pPr>
            <a:r>
              <a:rPr lang="en-US" sz="1100">
                <a:solidFill>
                  <a:schemeClr val="tx1"/>
                </a:solidFill>
                <a:ea typeface="+mn-lt"/>
                <a:cs typeface="+mn-lt"/>
              </a:rPr>
              <a:t>At nine months babies may start to show signs of separation anxiety, they become more clingy and will cry more often when separated from a parent or carer. </a:t>
            </a:r>
          </a:p>
          <a:p>
            <a:pPr marL="285750" indent="-285750">
              <a:buFont typeface="Wingdings" charset="2"/>
              <a:buChar char="q"/>
            </a:pPr>
            <a:endParaRPr lang="en-US" sz="1100">
              <a:solidFill>
                <a:schemeClr val="tx1"/>
              </a:solidFill>
            </a:endParaRPr>
          </a:p>
        </p:txBody>
      </p:sp>
      <p:sp>
        <p:nvSpPr>
          <p:cNvPr id="9" name="Text Placeholder 8">
            <a:extLst>
              <a:ext uri="{FF2B5EF4-FFF2-40B4-BE49-F238E27FC236}">
                <a16:creationId xmlns:a16="http://schemas.microsoft.com/office/drawing/2014/main" id="{98AC9697-7F5D-49E7-886C-7157CB430A22}"/>
              </a:ext>
            </a:extLst>
          </p:cNvPr>
          <p:cNvSpPr>
            <a:spLocks noGrp="1"/>
          </p:cNvSpPr>
          <p:nvPr>
            <p:ph type="body" sz="half" idx="20"/>
          </p:nvPr>
        </p:nvSpPr>
        <p:spPr>
          <a:xfrm>
            <a:off x="4546586" y="4605896"/>
            <a:ext cx="3051096" cy="917952"/>
          </a:xfrm>
        </p:spPr>
        <p:txBody>
          <a:bodyPr>
            <a:normAutofit/>
          </a:bodyPr>
          <a:lstStyle/>
          <a:p>
            <a:pPr marL="285750" indent="-285750">
              <a:buFont typeface="Wingdings,Sans-Serif" charset="2"/>
              <a:buChar char="q"/>
            </a:pPr>
            <a:r>
              <a:rPr lang="en-US" sz="1100">
                <a:solidFill>
                  <a:schemeClr val="tx1"/>
                </a:solidFill>
                <a:ea typeface="+mn-lt"/>
                <a:cs typeface="+mn-lt"/>
              </a:rPr>
              <a:t>At three years children are able to show concern for their friends.</a:t>
            </a:r>
          </a:p>
          <a:p>
            <a:pPr marL="285750" indent="-285750">
              <a:buFont typeface="Wingdings" charset="2"/>
              <a:buChar char="q"/>
            </a:pPr>
            <a:endParaRPr lang="en-US">
              <a:solidFill>
                <a:schemeClr val="tx1"/>
              </a:solidFill>
            </a:endParaRPr>
          </a:p>
        </p:txBody>
      </p:sp>
      <p:pic>
        <p:nvPicPr>
          <p:cNvPr id="16" name="Picture 16" descr="A picture containing person, indoor, little, baby&#10;&#10;Description generated with very high confidence">
            <a:extLst>
              <a:ext uri="{FF2B5EF4-FFF2-40B4-BE49-F238E27FC236}">
                <a16:creationId xmlns:a16="http://schemas.microsoft.com/office/drawing/2014/main" id="{244A039C-BFD0-4853-B079-272AA250DB0A}"/>
              </a:ext>
            </a:extLst>
          </p:cNvPr>
          <p:cNvPicPr>
            <a:picLocks noChangeAspect="1"/>
          </p:cNvPicPr>
          <p:nvPr/>
        </p:nvPicPr>
        <p:blipFill>
          <a:blip r:embed="rId4"/>
          <a:stretch>
            <a:fillRect/>
          </a:stretch>
        </p:blipFill>
        <p:spPr>
          <a:xfrm>
            <a:off x="138023" y="5676181"/>
            <a:ext cx="2110597" cy="1055299"/>
          </a:xfrm>
          <a:prstGeom prst="rect">
            <a:avLst/>
          </a:prstGeom>
        </p:spPr>
      </p:pic>
      <p:pic>
        <p:nvPicPr>
          <p:cNvPr id="20" name="Picture 20" descr="A person in a blue shirt&#10;&#10;Description generated with very high confidence">
            <a:extLst>
              <a:ext uri="{FF2B5EF4-FFF2-40B4-BE49-F238E27FC236}">
                <a16:creationId xmlns:a16="http://schemas.microsoft.com/office/drawing/2014/main" id="{C8C7B58D-BD87-4C79-B30C-5A8FA8491E4D}"/>
              </a:ext>
            </a:extLst>
          </p:cNvPr>
          <p:cNvPicPr>
            <a:picLocks noGrp="1" noChangeAspect="1"/>
          </p:cNvPicPr>
          <p:nvPr>
            <p:ph type="pic" idx="22"/>
          </p:nvPr>
        </p:nvPicPr>
        <p:blipFill rotWithShape="1">
          <a:blip r:embed="rId5"/>
          <a:srcRect t="5619" b="5619"/>
          <a:stretch/>
        </p:blipFill>
        <p:spPr>
          <a:xfrm>
            <a:off x="6316566" y="3466142"/>
            <a:ext cx="1352096" cy="915775"/>
          </a:xfrm>
          <a:prstGeom prst="rect">
            <a:avLst/>
          </a:prstGeom>
        </p:spPr>
      </p:pic>
      <p:pic>
        <p:nvPicPr>
          <p:cNvPr id="10" name="Picture 10" descr="A picture containing person, child, indoor, boy&#10;&#10;Description generated with very high confidence">
            <a:extLst>
              <a:ext uri="{FF2B5EF4-FFF2-40B4-BE49-F238E27FC236}">
                <a16:creationId xmlns:a16="http://schemas.microsoft.com/office/drawing/2014/main" id="{618CF300-FF06-40C2-89B7-74353076EB53}"/>
              </a:ext>
            </a:extLst>
          </p:cNvPr>
          <p:cNvPicPr>
            <a:picLocks noChangeAspect="1"/>
          </p:cNvPicPr>
          <p:nvPr/>
        </p:nvPicPr>
        <p:blipFill>
          <a:blip r:embed="rId6"/>
          <a:stretch>
            <a:fillRect/>
          </a:stretch>
        </p:blipFill>
        <p:spPr>
          <a:xfrm>
            <a:off x="4652512" y="5234649"/>
            <a:ext cx="1679276" cy="1363270"/>
          </a:xfrm>
          <a:prstGeom prst="rect">
            <a:avLst/>
          </a:prstGeom>
        </p:spPr>
      </p:pic>
      <p:sp>
        <p:nvSpPr>
          <p:cNvPr id="13" name="TextBox 12">
            <a:extLst>
              <a:ext uri="{FF2B5EF4-FFF2-40B4-BE49-F238E27FC236}">
                <a16:creationId xmlns:a16="http://schemas.microsoft.com/office/drawing/2014/main" id="{FA8503C7-AD3C-4973-AC6C-36872EF3B30D}"/>
              </a:ext>
            </a:extLst>
          </p:cNvPr>
          <p:cNvSpPr txBox="1"/>
          <p:nvPr/>
        </p:nvSpPr>
        <p:spPr>
          <a:xfrm>
            <a:off x="123645" y="2193984"/>
            <a:ext cx="4281577"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q"/>
            </a:pPr>
            <a:r>
              <a:rPr lang="en-US" sz="1100"/>
              <a:t>From birth-two months a baby starts to smile at those around them</a:t>
            </a:r>
          </a:p>
        </p:txBody>
      </p:sp>
      <p:sp>
        <p:nvSpPr>
          <p:cNvPr id="14" name="TextBox 13">
            <a:extLst>
              <a:ext uri="{FF2B5EF4-FFF2-40B4-BE49-F238E27FC236}">
                <a16:creationId xmlns:a16="http://schemas.microsoft.com/office/drawing/2014/main" id="{0625BFF0-2073-432A-AB59-17814B591D43}"/>
              </a:ext>
            </a:extLst>
          </p:cNvPr>
          <p:cNvSpPr txBox="1"/>
          <p:nvPr/>
        </p:nvSpPr>
        <p:spPr>
          <a:xfrm>
            <a:off x="122747" y="3990256"/>
            <a:ext cx="4037162"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q"/>
            </a:pPr>
            <a:r>
              <a:rPr lang="en-US" sz="1100"/>
              <a:t>At four months babies like to interact with others and may cry when the attention stops</a:t>
            </a:r>
          </a:p>
        </p:txBody>
      </p:sp>
      <p:sp>
        <p:nvSpPr>
          <p:cNvPr id="15" name="TextBox 14">
            <a:extLst>
              <a:ext uri="{FF2B5EF4-FFF2-40B4-BE49-F238E27FC236}">
                <a16:creationId xmlns:a16="http://schemas.microsoft.com/office/drawing/2014/main" id="{1C414748-C81A-4D3A-955D-A133BF78F8A2}"/>
              </a:ext>
            </a:extLst>
          </p:cNvPr>
          <p:cNvSpPr txBox="1"/>
          <p:nvPr/>
        </p:nvSpPr>
        <p:spPr>
          <a:xfrm>
            <a:off x="121847" y="5240188"/>
            <a:ext cx="4224067"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q"/>
            </a:pPr>
            <a:r>
              <a:rPr lang="en-US" sz="1100"/>
              <a:t>At six months they react positively to familiar faces, and they can respond to their own names.</a:t>
            </a:r>
          </a:p>
        </p:txBody>
      </p:sp>
      <p:sp>
        <p:nvSpPr>
          <p:cNvPr id="19" name="TextBox 18">
            <a:extLst>
              <a:ext uri="{FF2B5EF4-FFF2-40B4-BE49-F238E27FC236}">
                <a16:creationId xmlns:a16="http://schemas.microsoft.com/office/drawing/2014/main" id="{E12167F5-FF62-45F2-B845-D41F5800EFF3}"/>
              </a:ext>
            </a:extLst>
          </p:cNvPr>
          <p:cNvSpPr txBox="1"/>
          <p:nvPr/>
        </p:nvSpPr>
        <p:spPr>
          <a:xfrm>
            <a:off x="7798459" y="2047515"/>
            <a:ext cx="3720860" cy="10259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spcBef>
                <a:spcPts val="1000"/>
              </a:spcBef>
              <a:buFont typeface="Wingdings,Sans-Serif"/>
              <a:buChar char="q"/>
            </a:pPr>
            <a:endParaRPr lang="en-US" sz="1100">
              <a:ea typeface="+mn-lt"/>
              <a:cs typeface="+mn-lt"/>
            </a:endParaRPr>
          </a:p>
          <a:p>
            <a:pPr marL="285750" indent="-285750">
              <a:spcBef>
                <a:spcPts val="1000"/>
              </a:spcBef>
              <a:buFont typeface="Wingdings,Sans-Serif"/>
              <a:buChar char="q"/>
            </a:pPr>
            <a:r>
              <a:rPr lang="en-US" sz="1100">
                <a:ea typeface="+mn-lt"/>
                <a:cs typeface="+mn-lt"/>
              </a:rPr>
              <a:t>At four years children often prefer to play with others rather than by themselves.</a:t>
            </a:r>
            <a:endParaRPr lang="en-US"/>
          </a:p>
          <a:p>
            <a:pPr marL="285750" indent="-285750">
              <a:spcBef>
                <a:spcPts val="1000"/>
              </a:spcBef>
              <a:buFont typeface="Wingdings,Sans-Serif"/>
              <a:buChar char="q"/>
            </a:pPr>
            <a:endParaRPr lang="en-US" sz="1100"/>
          </a:p>
        </p:txBody>
      </p:sp>
      <p:pic>
        <p:nvPicPr>
          <p:cNvPr id="21" name="Picture 21" descr="A small child sitting on a table&#10;&#10;Description generated with high confidence">
            <a:extLst>
              <a:ext uri="{FF2B5EF4-FFF2-40B4-BE49-F238E27FC236}">
                <a16:creationId xmlns:a16="http://schemas.microsoft.com/office/drawing/2014/main" id="{98517D38-8849-43A5-94AB-6C9CA1257399}"/>
              </a:ext>
            </a:extLst>
          </p:cNvPr>
          <p:cNvPicPr>
            <a:picLocks noChangeAspect="1"/>
          </p:cNvPicPr>
          <p:nvPr/>
        </p:nvPicPr>
        <p:blipFill>
          <a:blip r:embed="rId7"/>
          <a:stretch>
            <a:fillRect/>
          </a:stretch>
        </p:blipFill>
        <p:spPr>
          <a:xfrm>
            <a:off x="7916174" y="2776268"/>
            <a:ext cx="1535502" cy="1535502"/>
          </a:xfrm>
          <a:prstGeom prst="rect">
            <a:avLst/>
          </a:prstGeom>
        </p:spPr>
      </p:pic>
      <p:sp>
        <p:nvSpPr>
          <p:cNvPr id="28" name="Text Placeholder 7">
            <a:extLst>
              <a:ext uri="{FF2B5EF4-FFF2-40B4-BE49-F238E27FC236}">
                <a16:creationId xmlns:a16="http://schemas.microsoft.com/office/drawing/2014/main" id="{7498464B-0D5A-4419-9B68-288B3981947E}"/>
              </a:ext>
            </a:extLst>
          </p:cNvPr>
          <p:cNvSpPr txBox="1">
            <a:spLocks/>
          </p:cNvSpPr>
          <p:nvPr/>
        </p:nvSpPr>
        <p:spPr>
          <a:xfrm>
            <a:off x="7802065" y="4387461"/>
            <a:ext cx="4310102" cy="2804161"/>
          </a:xfrm>
          <a:prstGeom prst="rect">
            <a:avLst/>
          </a:prstGeom>
        </p:spPr>
        <p:txBody>
          <a:bodyPr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r>
              <a:rPr lang="en-US" sz="1100"/>
              <a:t>In order to support a child's social development it is important to make eye contact and respond to the child's need so that the child can learn to trust you, play with the child and organize "playdates" so that the child has the opportunity to interact with those around them. </a:t>
            </a:r>
          </a:p>
          <a:p>
            <a:r>
              <a:rPr lang="en-US" sz="1100"/>
              <a:t>To help children of school age </a:t>
            </a:r>
            <a:r>
              <a:rPr lang="en-US" sz="1100" err="1"/>
              <a:t>contiue</a:t>
            </a:r>
            <a:r>
              <a:rPr lang="en-US" sz="1100"/>
              <a:t> to develop it is important to communicate with them and give them opportunities to be around other</a:t>
            </a:r>
            <a:r>
              <a:rPr lang="en-US"/>
              <a:t> </a:t>
            </a:r>
            <a:r>
              <a:rPr lang="en-US" sz="1100"/>
              <a:t>children.</a:t>
            </a:r>
          </a:p>
          <a:p>
            <a:pPr marL="0" indent="0">
              <a:buNone/>
            </a:pPr>
            <a:r>
              <a:rPr lang="en-US" sz="1100">
                <a:ea typeface="+mn-lt"/>
                <a:cs typeface="+mn-lt"/>
              </a:rPr>
              <a:t>(VA, 2019) </a:t>
            </a:r>
            <a:endParaRPr lang="en-US"/>
          </a:p>
        </p:txBody>
      </p:sp>
    </p:spTree>
    <p:extLst>
      <p:ext uri="{BB962C8B-B14F-4D97-AF65-F5344CB8AC3E}">
        <p14:creationId xmlns:p14="http://schemas.microsoft.com/office/powerpoint/2010/main" val="2226158506"/>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95F0D6-89B7-4C88-B934-CA58246A3333}"/>
              </a:ext>
            </a:extLst>
          </p:cNvPr>
          <p:cNvSpPr>
            <a:spLocks noGrp="1"/>
          </p:cNvSpPr>
          <p:nvPr>
            <p:ph type="title"/>
          </p:nvPr>
        </p:nvSpPr>
        <p:spPr/>
        <p:txBody>
          <a:bodyPr/>
          <a:lstStyle/>
          <a:p>
            <a:r>
              <a:rPr lang="en-US" sz="3200"/>
              <a:t>Vygotsky's Social Development Theory</a:t>
            </a:r>
            <a:r>
              <a:rPr lang="en-US"/>
              <a:t> </a:t>
            </a:r>
          </a:p>
        </p:txBody>
      </p:sp>
      <p:sp>
        <p:nvSpPr>
          <p:cNvPr id="3" name="Content Placeholder 2">
            <a:extLst>
              <a:ext uri="{FF2B5EF4-FFF2-40B4-BE49-F238E27FC236}">
                <a16:creationId xmlns:a16="http://schemas.microsoft.com/office/drawing/2014/main" id="{77587817-1725-4F32-88F3-2856CB4F6598}"/>
              </a:ext>
            </a:extLst>
          </p:cNvPr>
          <p:cNvSpPr>
            <a:spLocks noGrp="1"/>
          </p:cNvSpPr>
          <p:nvPr>
            <p:ph idx="1"/>
          </p:nvPr>
        </p:nvSpPr>
        <p:spPr>
          <a:xfrm>
            <a:off x="478814" y="2603500"/>
            <a:ext cx="10650165" cy="3416300"/>
          </a:xfrm>
        </p:spPr>
        <p:txBody>
          <a:bodyPr vert="horz" lIns="91440" tIns="45720" rIns="91440" bIns="45720" rtlCol="0" anchor="t">
            <a:normAutofit/>
          </a:bodyPr>
          <a:lstStyle/>
          <a:p>
            <a:pPr>
              <a:buFont typeface="Wingdings" charset="2"/>
              <a:buChar char="v"/>
            </a:pPr>
            <a:r>
              <a:rPr lang="en-US" dirty="0"/>
              <a:t>Vygotsky believed that social interaction at the forefront of what forms someone's social development. (Vygotsky L.S 1980) believes that paramount to anything else someone's social interaction forms a child's 'consciousness and cognition'. </a:t>
            </a:r>
          </a:p>
          <a:p>
            <a:pPr>
              <a:buFont typeface="Wingdings" charset="2"/>
              <a:buChar char="v"/>
            </a:pPr>
            <a:r>
              <a:rPr lang="en-US" dirty="0"/>
              <a:t>Social interaction is a huge part of child development and Vygotsky believed in that he stated:</a:t>
            </a:r>
          </a:p>
          <a:p>
            <a:pPr marL="0" indent="0" algn="ctr">
              <a:buNone/>
            </a:pPr>
            <a:endParaRPr lang="en-US" b="1" dirty="0">
              <a:solidFill>
                <a:schemeClr val="accent6">
                  <a:lumMod val="50000"/>
                </a:schemeClr>
              </a:solidFill>
            </a:endParaRPr>
          </a:p>
          <a:p>
            <a:pPr marL="0" indent="0" algn="ctr">
              <a:buNone/>
            </a:pPr>
            <a:r>
              <a:rPr lang="en-US" b="1" dirty="0">
                <a:solidFill>
                  <a:schemeClr val="accent6">
                    <a:lumMod val="50000"/>
                  </a:schemeClr>
                </a:solidFill>
              </a:rPr>
              <a:t>"Every</a:t>
            </a:r>
            <a:r>
              <a:rPr lang="en-US" b="1" dirty="0">
                <a:solidFill>
                  <a:schemeClr val="accent6">
                    <a:lumMod val="50000"/>
                  </a:schemeClr>
                </a:solidFill>
                <a:ea typeface="+mn-lt"/>
                <a:cs typeface="+mn-lt"/>
              </a:rPr>
              <a:t> function in the child’s cultural development appears twice: first, on the social level, and later, on the individual level; first, between people (</a:t>
            </a:r>
            <a:r>
              <a:rPr lang="en-US" b="1" dirty="0" err="1">
                <a:solidFill>
                  <a:schemeClr val="accent6">
                    <a:lumMod val="50000"/>
                  </a:schemeClr>
                </a:solidFill>
                <a:ea typeface="+mn-lt"/>
                <a:cs typeface="+mn-lt"/>
              </a:rPr>
              <a:t>interpsychological</a:t>
            </a:r>
            <a:r>
              <a:rPr lang="en-US" b="1" dirty="0">
                <a:solidFill>
                  <a:schemeClr val="accent6">
                    <a:lumMod val="50000"/>
                  </a:schemeClr>
                </a:solidFill>
                <a:ea typeface="+mn-lt"/>
                <a:cs typeface="+mn-lt"/>
              </a:rPr>
              <a:t>) and then inside the child (</a:t>
            </a:r>
            <a:r>
              <a:rPr lang="en-US" b="1" dirty="0" err="1">
                <a:solidFill>
                  <a:schemeClr val="accent6">
                    <a:lumMod val="50000"/>
                  </a:schemeClr>
                </a:solidFill>
                <a:ea typeface="+mn-lt"/>
                <a:cs typeface="+mn-lt"/>
              </a:rPr>
              <a:t>intrapsychological</a:t>
            </a:r>
            <a:r>
              <a:rPr lang="en-US" b="1" dirty="0">
                <a:solidFill>
                  <a:schemeClr val="accent6">
                    <a:lumMod val="50000"/>
                  </a:schemeClr>
                </a:solidFill>
                <a:ea typeface="+mn-lt"/>
                <a:cs typeface="+mn-lt"/>
              </a:rPr>
              <a:t>)- internalize”</a:t>
            </a:r>
          </a:p>
          <a:p>
            <a:pPr marL="0" indent="0" algn="ctr">
              <a:buNone/>
            </a:pPr>
            <a:r>
              <a:rPr lang="en-US" b="1" dirty="0">
                <a:solidFill>
                  <a:schemeClr val="accent6">
                    <a:lumMod val="50000"/>
                  </a:schemeClr>
                </a:solidFill>
                <a:ea typeface="+mn-lt"/>
                <a:cs typeface="+mn-lt"/>
              </a:rPr>
              <a:t> </a:t>
            </a:r>
            <a:r>
              <a:rPr lang="en-US" dirty="0">
                <a:solidFill>
                  <a:schemeClr val="accent6">
                    <a:lumMod val="50000"/>
                  </a:schemeClr>
                </a:solidFill>
                <a:ea typeface="+mn-lt"/>
                <a:cs typeface="+mn-lt"/>
              </a:rPr>
              <a:t>(Vygotsky L.S 1980)</a:t>
            </a:r>
            <a:endParaRPr lang="en-US" dirty="0">
              <a:solidFill>
                <a:schemeClr val="accent6">
                  <a:lumMod val="50000"/>
                </a:schemeClr>
              </a:solidFill>
            </a:endParaRPr>
          </a:p>
        </p:txBody>
      </p:sp>
    </p:spTree>
    <p:extLst>
      <p:ext uri="{BB962C8B-B14F-4D97-AF65-F5344CB8AC3E}">
        <p14:creationId xmlns:p14="http://schemas.microsoft.com/office/powerpoint/2010/main" val="2098308981"/>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FAEF28A3-012D-4640-B8B8-1EF6EAF723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F3B2F1C2-14D3-4A53-B329-323795BC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a:extLst>
                <a:ext uri="{FF2B5EF4-FFF2-40B4-BE49-F238E27FC236}">
                  <a16:creationId xmlns:a16="http://schemas.microsoft.com/office/drawing/2014/main" id="{194E879E-1515-4211-8F1B-B68A92B2C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F7137E7D-1F4E-498A-97D1-0E1FE6FC6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91375183-B6E5-43E0-B28F-39EC90838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a:extLst>
                <a:ext uri="{FF2B5EF4-FFF2-40B4-BE49-F238E27FC236}">
                  <a16:creationId xmlns:a16="http://schemas.microsoft.com/office/drawing/2014/main" id="{267F36BD-A8AF-4304-A662-1007CC1748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a:extLst>
                <a:ext uri="{FF2B5EF4-FFF2-40B4-BE49-F238E27FC236}">
                  <a16:creationId xmlns:a16="http://schemas.microsoft.com/office/drawing/2014/main" id="{15D9095F-2809-4A90-A032-250AC21C3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Freeform 5">
              <a:extLst>
                <a:ext uri="{FF2B5EF4-FFF2-40B4-BE49-F238E27FC236}">
                  <a16:creationId xmlns:a16="http://schemas.microsoft.com/office/drawing/2014/main" id="{9027D7BF-C282-4477-A406-245C3F265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8" name="Freeform 5">
              <a:extLst>
                <a:ext uri="{FF2B5EF4-FFF2-40B4-BE49-F238E27FC236}">
                  <a16:creationId xmlns:a16="http://schemas.microsoft.com/office/drawing/2014/main" id="{AC3C43D8-426E-472E-A8E8-C41BF7A876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9" name="Freeform 5">
              <a:extLst>
                <a:ext uri="{FF2B5EF4-FFF2-40B4-BE49-F238E27FC236}">
                  <a16:creationId xmlns:a16="http://schemas.microsoft.com/office/drawing/2014/main" id="{52DCAE0E-B8DE-4C42-A48F-FA0C8345AC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1" name="Rectangle 20">
            <a:extLst>
              <a:ext uri="{FF2B5EF4-FFF2-40B4-BE49-F238E27FC236}">
                <a16:creationId xmlns:a16="http://schemas.microsoft.com/office/drawing/2014/main" id="{59647F54-801D-44AB-8284-EDDFF77631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436276E-FF5D-48B5-98AC-62A5798303B8}"/>
              </a:ext>
            </a:extLst>
          </p:cNvPr>
          <p:cNvSpPr>
            <a:spLocks noGrp="1"/>
          </p:cNvSpPr>
          <p:nvPr>
            <p:ph type="title"/>
          </p:nvPr>
        </p:nvSpPr>
        <p:spPr>
          <a:xfrm>
            <a:off x="1154954" y="973668"/>
            <a:ext cx="8761413" cy="706964"/>
          </a:xfrm>
        </p:spPr>
        <p:txBody>
          <a:bodyPr vert="horz" lIns="91440" tIns="45720" rIns="91440" bIns="45720" rtlCol="0" anchor="ctr">
            <a:normAutofit/>
          </a:bodyPr>
          <a:lstStyle/>
          <a:p>
            <a:r>
              <a:rPr lang="en-US" sz="3600"/>
              <a:t>Bandura's Social Learning Theory </a:t>
            </a:r>
          </a:p>
        </p:txBody>
      </p:sp>
      <p:sp>
        <p:nvSpPr>
          <p:cNvPr id="5" name="TextBox 4">
            <a:extLst>
              <a:ext uri="{FF2B5EF4-FFF2-40B4-BE49-F238E27FC236}">
                <a16:creationId xmlns:a16="http://schemas.microsoft.com/office/drawing/2014/main" id="{AA87EAA6-E1F2-4561-A575-F4B2C670868D}"/>
              </a:ext>
            </a:extLst>
          </p:cNvPr>
          <p:cNvSpPr txBox="1"/>
          <p:nvPr/>
        </p:nvSpPr>
        <p:spPr>
          <a:xfrm>
            <a:off x="1154954" y="2603500"/>
            <a:ext cx="5211979" cy="341630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285750" indent="-285750">
              <a:lnSpc>
                <a:spcPct val="90000"/>
              </a:lnSpc>
              <a:spcBef>
                <a:spcPts val="1000"/>
              </a:spcBef>
              <a:buClr>
                <a:schemeClr val="accent1"/>
              </a:buClr>
              <a:buSzPct val="80000"/>
              <a:buFont typeface="Wingdings 3" charset="2"/>
              <a:buChar char=""/>
            </a:pPr>
            <a:r>
              <a:rPr lang="en-US">
                <a:solidFill>
                  <a:schemeClr val="tx1">
                    <a:lumMod val="75000"/>
                    <a:lumOff val="25000"/>
                  </a:schemeClr>
                </a:solidFill>
              </a:rPr>
              <a:t>Contrastingly to Vygotsky Bandura believed in the behaviorist's theories of classical and operant conditioning which heavily allowed him to form his theory. </a:t>
            </a:r>
          </a:p>
          <a:p>
            <a:pPr marL="285750" indent="-285750">
              <a:lnSpc>
                <a:spcPct val="90000"/>
              </a:lnSpc>
              <a:spcBef>
                <a:spcPts val="1000"/>
              </a:spcBef>
              <a:buClr>
                <a:schemeClr val="accent1"/>
              </a:buClr>
              <a:buSzPct val="80000"/>
              <a:buFont typeface="Wingdings 3" charset="2"/>
              <a:buChar char=""/>
            </a:pPr>
            <a:endParaRPr lang="en-US">
              <a:solidFill>
                <a:schemeClr val="tx1">
                  <a:lumMod val="75000"/>
                  <a:lumOff val="25000"/>
                </a:schemeClr>
              </a:solidFill>
            </a:endParaRPr>
          </a:p>
          <a:p>
            <a:pPr marL="285750" indent="-285750">
              <a:lnSpc>
                <a:spcPct val="90000"/>
              </a:lnSpc>
              <a:spcBef>
                <a:spcPts val="1000"/>
              </a:spcBef>
              <a:buClr>
                <a:schemeClr val="accent1"/>
              </a:buClr>
              <a:buSzPct val="80000"/>
              <a:buFont typeface="Wingdings 3" charset="2"/>
              <a:buChar char=""/>
            </a:pPr>
            <a:r>
              <a:rPr lang="en-US">
                <a:solidFill>
                  <a:schemeClr val="tx1">
                    <a:lumMod val="75000"/>
                    <a:lumOff val="25000"/>
                  </a:schemeClr>
                </a:solidFill>
              </a:rPr>
              <a:t>However both theories believe in social behaviors being learnt from others/the environment.  (Brain, 2000) suggests that bandura wanted to focus on the child developing both moral and social behavior over generalized development. </a:t>
            </a:r>
          </a:p>
        </p:txBody>
      </p:sp>
      <p:pic>
        <p:nvPicPr>
          <p:cNvPr id="3" name="Picture 3" descr="A sign on a pole&#10;&#10;Description generated with very high confidence">
            <a:extLst>
              <a:ext uri="{FF2B5EF4-FFF2-40B4-BE49-F238E27FC236}">
                <a16:creationId xmlns:a16="http://schemas.microsoft.com/office/drawing/2014/main" id="{D4A43D6D-F418-472E-A9B1-E602887F675F}"/>
              </a:ext>
            </a:extLst>
          </p:cNvPr>
          <p:cNvPicPr>
            <a:picLocks noChangeAspect="1"/>
          </p:cNvPicPr>
          <p:nvPr/>
        </p:nvPicPr>
        <p:blipFill rotWithShape="1">
          <a:blip r:embed="rId3"/>
          <a:srcRect l="3759" r="1685" b="4"/>
          <a:stretch/>
        </p:blipFill>
        <p:spPr>
          <a:xfrm>
            <a:off x="6798733" y="2775951"/>
            <a:ext cx="4345024" cy="3067163"/>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33552269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3" name="Group 22">
            <a:extLst>
              <a:ext uri="{FF2B5EF4-FFF2-40B4-BE49-F238E27FC236}">
                <a16:creationId xmlns:a16="http://schemas.microsoft.com/office/drawing/2014/main" id="{6061F655-345C-4AD8-85BC-913D875232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4" name="Rectangle 23">
              <a:extLst>
                <a:ext uri="{FF2B5EF4-FFF2-40B4-BE49-F238E27FC236}">
                  <a16:creationId xmlns:a16="http://schemas.microsoft.com/office/drawing/2014/main" id="{643780CE-2BE5-46F6-97B2-60DF30217E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Oval 24">
              <a:extLst>
                <a:ext uri="{FF2B5EF4-FFF2-40B4-BE49-F238E27FC236}">
                  <a16:creationId xmlns:a16="http://schemas.microsoft.com/office/drawing/2014/main" id="{4233DC0E-DE6C-4FB6-A529-51B162641A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6" name="Oval 25">
              <a:extLst>
                <a:ext uri="{FF2B5EF4-FFF2-40B4-BE49-F238E27FC236}">
                  <a16:creationId xmlns:a16="http://schemas.microsoft.com/office/drawing/2014/main" id="{3870477F-E451-4BC3-863F-0E2FC57288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7" name="Rectangle 26">
              <a:extLst>
                <a:ext uri="{FF2B5EF4-FFF2-40B4-BE49-F238E27FC236}">
                  <a16:creationId xmlns:a16="http://schemas.microsoft.com/office/drawing/2014/main" id="{88FBA05C-D740-40CE-9A7D-9E5A715AE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5">
              <a:extLst>
                <a:ext uri="{FF2B5EF4-FFF2-40B4-BE49-F238E27FC236}">
                  <a16:creationId xmlns:a16="http://schemas.microsoft.com/office/drawing/2014/main" id="{B4A81DE1-E2BC-4A31-99EE-71350421B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9" name="Freeform 5">
              <a:extLst>
                <a:ext uri="{FF2B5EF4-FFF2-40B4-BE49-F238E27FC236}">
                  <a16:creationId xmlns:a16="http://schemas.microsoft.com/office/drawing/2014/main" id="{FDE8183D-5757-4D73-A338-62BDD88E4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30" name="Freeform 5">
              <a:extLst>
                <a:ext uri="{FF2B5EF4-FFF2-40B4-BE49-F238E27FC236}">
                  <a16:creationId xmlns:a16="http://schemas.microsoft.com/office/drawing/2014/main" id="{F6ACD5FC-CAFE-48EB-B765-60EED2E052F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27E272AD-73FB-4AEF-B415-7E6F6F4B3006}"/>
              </a:ext>
            </a:extLst>
          </p:cNvPr>
          <p:cNvSpPr>
            <a:spLocks noGrp="1"/>
          </p:cNvSpPr>
          <p:nvPr>
            <p:ph type="title"/>
          </p:nvPr>
        </p:nvSpPr>
        <p:spPr>
          <a:xfrm>
            <a:off x="1154955" y="973668"/>
            <a:ext cx="2942210" cy="1020232"/>
          </a:xfrm>
        </p:spPr>
        <p:txBody>
          <a:bodyPr vert="horz" lIns="91440" tIns="45720" rIns="91440" bIns="45720" rtlCol="0" anchor="ctr">
            <a:normAutofit/>
          </a:bodyPr>
          <a:lstStyle/>
          <a:p>
            <a:pPr>
              <a:lnSpc>
                <a:spcPct val="90000"/>
              </a:lnSpc>
            </a:pPr>
            <a:r>
              <a:rPr lang="en-US" sz="2800" b="0" i="0" kern="1200">
                <a:solidFill>
                  <a:srgbClr val="EBEBEB"/>
                </a:solidFill>
                <a:latin typeface="+mj-lt"/>
                <a:ea typeface="+mj-ea"/>
                <a:cs typeface="+mj-cs"/>
              </a:rPr>
              <a:t>Bandura's Bobo doll study </a:t>
            </a:r>
          </a:p>
        </p:txBody>
      </p:sp>
      <p:sp>
        <p:nvSpPr>
          <p:cNvPr id="6" name="TextBox 5">
            <a:extLst>
              <a:ext uri="{FF2B5EF4-FFF2-40B4-BE49-F238E27FC236}">
                <a16:creationId xmlns:a16="http://schemas.microsoft.com/office/drawing/2014/main" id="{F73793BA-51D1-4BC4-B98B-76E4DBB6C34A}"/>
              </a:ext>
            </a:extLst>
          </p:cNvPr>
          <p:cNvSpPr txBox="1"/>
          <p:nvPr/>
        </p:nvSpPr>
        <p:spPr>
          <a:xfrm>
            <a:off x="1154955" y="2120900"/>
            <a:ext cx="3133726" cy="389890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spcBef>
                <a:spcPts val="1000"/>
              </a:spcBef>
              <a:buClr>
                <a:schemeClr val="accent1"/>
              </a:buClr>
              <a:buSzPct val="80000"/>
              <a:buFont typeface="Wingdings 3" charset="2"/>
              <a:buChar char=""/>
            </a:pPr>
            <a:r>
              <a:rPr lang="en-US" sz="1600">
                <a:solidFill>
                  <a:srgbClr val="FFFFFF"/>
                </a:solidFill>
              </a:rPr>
              <a:t> Bandura conducted a social learning study to see the effect of others on a child's social development the study was laid out as followed: </a:t>
            </a:r>
          </a:p>
        </p:txBody>
      </p:sp>
      <p:pic>
        <p:nvPicPr>
          <p:cNvPr id="4" name="Picture 4" descr="A screenshot of a cell phone&#10;&#10;Description generated with high confidence">
            <a:extLst>
              <a:ext uri="{FF2B5EF4-FFF2-40B4-BE49-F238E27FC236}">
                <a16:creationId xmlns:a16="http://schemas.microsoft.com/office/drawing/2014/main" id="{3EF332F6-660D-43EC-A555-0A691AE46595}"/>
              </a:ext>
            </a:extLst>
          </p:cNvPr>
          <p:cNvPicPr>
            <a:picLocks noGrp="1" noChangeAspect="1"/>
          </p:cNvPicPr>
          <p:nvPr>
            <p:ph idx="1"/>
          </p:nvPr>
        </p:nvPicPr>
        <p:blipFill>
          <a:blip r:embed="rId3"/>
          <a:stretch>
            <a:fillRect/>
          </a:stretch>
        </p:blipFill>
        <p:spPr>
          <a:xfrm>
            <a:off x="5083771" y="1229601"/>
            <a:ext cx="7111969" cy="3997017"/>
          </a:xfrm>
          <a:prstGeom prst="rect">
            <a:avLst/>
          </a:prstGeom>
        </p:spPr>
      </p:pic>
      <p:sp>
        <p:nvSpPr>
          <p:cNvPr id="32" name="Rectangle 31">
            <a:extLst>
              <a:ext uri="{FF2B5EF4-FFF2-40B4-BE49-F238E27FC236}">
                <a16:creationId xmlns:a16="http://schemas.microsoft.com/office/drawing/2014/main" id="{9F33B405-D785-4738-B1C0-6A0AA5E98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 name="TextBox 4">
            <a:extLst>
              <a:ext uri="{FF2B5EF4-FFF2-40B4-BE49-F238E27FC236}">
                <a16:creationId xmlns:a16="http://schemas.microsoft.com/office/drawing/2014/main" id="{CF7A0847-2F02-4ACE-9CB4-EE5961847F57}"/>
              </a:ext>
            </a:extLst>
          </p:cNvPr>
          <p:cNvSpPr txBox="1"/>
          <p:nvPr/>
        </p:nvSpPr>
        <p:spPr>
          <a:xfrm>
            <a:off x="5205942" y="547203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(McLeod 2016)</a:t>
            </a:r>
          </a:p>
        </p:txBody>
      </p:sp>
    </p:spTree>
    <p:extLst>
      <p:ext uri="{BB962C8B-B14F-4D97-AF65-F5344CB8AC3E}">
        <p14:creationId xmlns:p14="http://schemas.microsoft.com/office/powerpoint/2010/main" val="218552791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a:hlinkClick r:id="" action="ppaction://media"/>
            <a:extLst>
              <a:ext uri="{FF2B5EF4-FFF2-40B4-BE49-F238E27FC236}">
                <a16:creationId xmlns:a16="http://schemas.microsoft.com/office/drawing/2014/main" id="{9A29DD6C-6628-4F17-A6F7-6AD7C9F63C05}"/>
              </a:ext>
            </a:extLst>
          </p:cNvPr>
          <p:cNvPicPr>
            <a:picLocks noGrp="1" noRot="1" noChangeAspect="1"/>
          </p:cNvPicPr>
          <p:nvPr>
            <p:ph type="pic" idx="1"/>
            <a:videoFile r:link="rId1"/>
          </p:nvPr>
        </p:nvPicPr>
        <p:blipFill rotWithShape="1">
          <a:blip r:embed="rId3"/>
          <a:srcRect t="24096" b="24096"/>
          <a:stretch/>
        </p:blipFill>
        <p:spPr>
          <a:xfrm>
            <a:off x="457348" y="374560"/>
            <a:ext cx="5391294" cy="3611450"/>
          </a:xfrm>
          <a:prstGeom prst="rect">
            <a:avLst/>
          </a:prstGeom>
        </p:spPr>
      </p:pic>
      <p:sp>
        <p:nvSpPr>
          <p:cNvPr id="8" name="Text Placeholder 7">
            <a:extLst>
              <a:ext uri="{FF2B5EF4-FFF2-40B4-BE49-F238E27FC236}">
                <a16:creationId xmlns:a16="http://schemas.microsoft.com/office/drawing/2014/main" id="{DF3BEEC5-33BD-4A60-987E-DC873190C9FC}"/>
              </a:ext>
            </a:extLst>
          </p:cNvPr>
          <p:cNvSpPr>
            <a:spLocks noGrp="1"/>
          </p:cNvSpPr>
          <p:nvPr>
            <p:ph type="body" sz="half" idx="2"/>
          </p:nvPr>
        </p:nvSpPr>
        <p:spPr>
          <a:xfrm>
            <a:off x="5973798" y="1114918"/>
            <a:ext cx="5831320" cy="1137655"/>
          </a:xfrm>
        </p:spPr>
        <p:txBody>
          <a:bodyPr vert="horz" lIns="91440" tIns="45720" rIns="91440" bIns="45720" rtlCol="0" anchor="t">
            <a:normAutofit/>
          </a:bodyPr>
          <a:lstStyle/>
          <a:p>
            <a:r>
              <a:rPr lang="en-US" sz="1600">
                <a:solidFill>
                  <a:schemeClr val="tx1"/>
                </a:solidFill>
              </a:rPr>
              <a:t>In this video you can see how the person hitting the Bobo doll treated the doll. How do you think the children reacted after seeing the Bobo doll being treated like this? </a:t>
            </a:r>
          </a:p>
          <a:p>
            <a:endParaRPr lang="en-US"/>
          </a:p>
        </p:txBody>
      </p:sp>
      <p:sp>
        <p:nvSpPr>
          <p:cNvPr id="3" name="TextBox 2">
            <a:extLst>
              <a:ext uri="{FF2B5EF4-FFF2-40B4-BE49-F238E27FC236}">
                <a16:creationId xmlns:a16="http://schemas.microsoft.com/office/drawing/2014/main" id="{AB0997C9-C881-4108-99AC-F27471BD5673}"/>
              </a:ext>
            </a:extLst>
          </p:cNvPr>
          <p:cNvSpPr txBox="1"/>
          <p:nvPr/>
        </p:nvSpPr>
        <p:spPr>
          <a:xfrm>
            <a:off x="6044484" y="2449132"/>
            <a:ext cx="5673143"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US" sz="1600"/>
              <a:t>Well, (McLeod, 2016) suggests as thought the children who had observed the aggressive behavior had imitated these behaviors and shown more aggression than the others in the neutral and non-aggressive/control place. </a:t>
            </a:r>
            <a:endParaRPr lang="en-US"/>
          </a:p>
          <a:p>
            <a:pPr marL="285750" indent="-285750">
              <a:buFont typeface="Wingdings"/>
              <a:buChar char="Ø"/>
            </a:pPr>
            <a:endParaRPr lang="en-US" sz="1600"/>
          </a:p>
          <a:p>
            <a:pPr marL="285750" indent="-285750">
              <a:buFont typeface="Wingdings"/>
              <a:buChar char="Ø"/>
            </a:pPr>
            <a:r>
              <a:rPr lang="en-US" sz="1600"/>
              <a:t>It also showed that the boys were more likely to replicate the aggressive </a:t>
            </a:r>
            <a:r>
              <a:rPr lang="en-US" sz="1600" err="1"/>
              <a:t>behaviours</a:t>
            </a:r>
            <a:r>
              <a:rPr lang="en-US" sz="1600"/>
              <a:t> that the girls. </a:t>
            </a:r>
            <a:endParaRPr lang="en-US"/>
          </a:p>
          <a:p>
            <a:pPr marL="285750" indent="-285750">
              <a:buFont typeface="Wingdings"/>
              <a:buChar char="Ø"/>
            </a:pPr>
            <a:endParaRPr lang="en-US" sz="1600"/>
          </a:p>
          <a:p>
            <a:pPr marL="285750" indent="-285750">
              <a:buFont typeface="Wingdings"/>
              <a:buChar char="Ø"/>
            </a:pPr>
            <a:r>
              <a:rPr lang="en-US" sz="1600">
                <a:solidFill>
                  <a:schemeClr val="bg1"/>
                </a:solidFill>
              </a:rPr>
              <a:t>This highlighted how much of an influence media/video and even influence from others had on a child's social development and how it can have a detrimental effect on the child in later life. </a:t>
            </a:r>
          </a:p>
          <a:p>
            <a:endParaRPr lang="en-US" sz="1600">
              <a:solidFill>
                <a:schemeClr val="bg1"/>
              </a:solidFill>
            </a:endParaRPr>
          </a:p>
          <a:p>
            <a:endParaRPr lang="en-US" sz="1600"/>
          </a:p>
        </p:txBody>
      </p:sp>
      <p:sp>
        <p:nvSpPr>
          <p:cNvPr id="6" name="TextBox 5">
            <a:extLst>
              <a:ext uri="{FF2B5EF4-FFF2-40B4-BE49-F238E27FC236}">
                <a16:creationId xmlns:a16="http://schemas.microsoft.com/office/drawing/2014/main" id="{13527313-9446-482F-B8EA-C72F09D8E492}"/>
              </a:ext>
            </a:extLst>
          </p:cNvPr>
          <p:cNvSpPr txBox="1"/>
          <p:nvPr/>
        </p:nvSpPr>
        <p:spPr>
          <a:xfrm>
            <a:off x="745067" y="4760686"/>
            <a:ext cx="5307390"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err="1">
                <a:solidFill>
                  <a:schemeClr val="bg1"/>
                </a:solidFill>
              </a:rPr>
              <a:t>Youtube</a:t>
            </a:r>
            <a:r>
              <a:rPr lang="en-US" sz="1600">
                <a:solidFill>
                  <a:schemeClr val="bg1"/>
                </a:solidFill>
              </a:rPr>
              <a:t>, 2010 </a:t>
            </a:r>
            <a:r>
              <a:rPr lang="en-US" sz="1600" err="1">
                <a:solidFill>
                  <a:schemeClr val="bg1"/>
                </a:solidFill>
              </a:rPr>
              <a:t>thatLionheart</a:t>
            </a:r>
            <a:r>
              <a:rPr lang="en-US" sz="1600">
                <a:solidFill>
                  <a:schemeClr val="bg1"/>
                </a:solidFill>
              </a:rPr>
              <a:t> </a:t>
            </a:r>
            <a:r>
              <a:rPr lang="en-US" sz="1600" i="1">
                <a:solidFill>
                  <a:schemeClr val="bg1"/>
                </a:solidFill>
              </a:rPr>
              <a:t>Bobo doll experiment</a:t>
            </a:r>
            <a:r>
              <a:rPr lang="en-US" sz="1600">
                <a:solidFill>
                  <a:schemeClr val="bg1"/>
                </a:solidFill>
              </a:rPr>
              <a:t> Available at: </a:t>
            </a:r>
            <a:r>
              <a:rPr lang="en-US" sz="1600">
                <a:solidFill>
                  <a:schemeClr val="bg1"/>
                </a:solidFill>
                <a:ea typeface="+mn-lt"/>
                <a:cs typeface="+mn-lt"/>
                <a:hlinkClick r:id="rId4"/>
              </a:rPr>
              <a:t>https://www.youtube.com/watch?time_continue=6&amp;v=hHHdovKHDNU</a:t>
            </a:r>
            <a:r>
              <a:rPr lang="en-US" sz="1600">
                <a:solidFill>
                  <a:schemeClr val="bg1"/>
                </a:solidFill>
                <a:ea typeface="+mn-lt"/>
                <a:cs typeface="+mn-lt"/>
              </a:rPr>
              <a:t> (Accessed: May 10th)</a:t>
            </a:r>
            <a:endParaRPr lang="en-US" sz="1600">
              <a:solidFill>
                <a:schemeClr val="bg1"/>
              </a:solidFill>
            </a:endParaRPr>
          </a:p>
        </p:txBody>
      </p:sp>
    </p:spTree>
    <p:extLst>
      <p:ext uri="{BB962C8B-B14F-4D97-AF65-F5344CB8AC3E}">
        <p14:creationId xmlns:p14="http://schemas.microsoft.com/office/powerpoint/2010/main" val="16087391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FAEF28A3-012D-4640-B8B8-1EF6EAF723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F3B2F1C2-14D3-4A53-B329-323795BC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a:extLst>
                <a:ext uri="{FF2B5EF4-FFF2-40B4-BE49-F238E27FC236}">
                  <a16:creationId xmlns:a16="http://schemas.microsoft.com/office/drawing/2014/main" id="{194E879E-1515-4211-8F1B-B68A92B2C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F7137E7D-1F4E-498A-97D1-0E1FE6FC6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91375183-B6E5-43E0-B28F-39EC90838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a:extLst>
                <a:ext uri="{FF2B5EF4-FFF2-40B4-BE49-F238E27FC236}">
                  <a16:creationId xmlns:a16="http://schemas.microsoft.com/office/drawing/2014/main" id="{267F36BD-A8AF-4304-A662-1007CC1748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a:extLst>
                <a:ext uri="{FF2B5EF4-FFF2-40B4-BE49-F238E27FC236}">
                  <a16:creationId xmlns:a16="http://schemas.microsoft.com/office/drawing/2014/main" id="{15D9095F-2809-4A90-A032-250AC21C3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Freeform 5">
              <a:extLst>
                <a:ext uri="{FF2B5EF4-FFF2-40B4-BE49-F238E27FC236}">
                  <a16:creationId xmlns:a16="http://schemas.microsoft.com/office/drawing/2014/main" id="{9027D7BF-C282-4477-A406-245C3F265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8" name="Freeform 5">
              <a:extLst>
                <a:ext uri="{FF2B5EF4-FFF2-40B4-BE49-F238E27FC236}">
                  <a16:creationId xmlns:a16="http://schemas.microsoft.com/office/drawing/2014/main" id="{AC3C43D8-426E-472E-A8E8-C41BF7A876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9" name="Freeform 5">
              <a:extLst>
                <a:ext uri="{FF2B5EF4-FFF2-40B4-BE49-F238E27FC236}">
                  <a16:creationId xmlns:a16="http://schemas.microsoft.com/office/drawing/2014/main" id="{52DCAE0E-B8DE-4C42-A48F-FA0C8345AC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1" name="Rectangle 20">
            <a:extLst>
              <a:ext uri="{FF2B5EF4-FFF2-40B4-BE49-F238E27FC236}">
                <a16:creationId xmlns:a16="http://schemas.microsoft.com/office/drawing/2014/main" id="{59647F54-801D-44AB-8284-EDDFF77631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pSp>
        <p:nvGrpSpPr>
          <p:cNvPr id="23" name="Group 22">
            <a:extLst>
              <a:ext uri="{FF2B5EF4-FFF2-40B4-BE49-F238E27FC236}">
                <a16:creationId xmlns:a16="http://schemas.microsoft.com/office/drawing/2014/main" id="{73C75B33-8B9C-4C30-B69D-6F21F9FFF70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4" name="Rectangle 23">
              <a:extLst>
                <a:ext uri="{FF2B5EF4-FFF2-40B4-BE49-F238E27FC236}">
                  <a16:creationId xmlns:a16="http://schemas.microsoft.com/office/drawing/2014/main" id="{510C9632-BB6F-48EE-AB65-501878BA5D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Oval 24">
              <a:extLst>
                <a:ext uri="{FF2B5EF4-FFF2-40B4-BE49-F238E27FC236}">
                  <a16:creationId xmlns:a16="http://schemas.microsoft.com/office/drawing/2014/main" id="{F63B1F66-4ACE-4A01-8ADF-F175A9C35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6" name="Oval 25">
              <a:extLst>
                <a:ext uri="{FF2B5EF4-FFF2-40B4-BE49-F238E27FC236}">
                  <a16:creationId xmlns:a16="http://schemas.microsoft.com/office/drawing/2014/main" id="{CF8448ED-9332-4A9B-8CAB-B1985E596E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7" name="Rectangle 26">
              <a:extLst>
                <a:ext uri="{FF2B5EF4-FFF2-40B4-BE49-F238E27FC236}">
                  <a16:creationId xmlns:a16="http://schemas.microsoft.com/office/drawing/2014/main" id="{E7733D14-EF47-47BB-93CA-C498A30E0D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5">
              <a:extLst>
                <a:ext uri="{FF2B5EF4-FFF2-40B4-BE49-F238E27FC236}">
                  <a16:creationId xmlns:a16="http://schemas.microsoft.com/office/drawing/2014/main" id="{ED3A2261-1C75-40FF-8CD6-18C5900C1C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9" name="Freeform 5">
              <a:extLst>
                <a:ext uri="{FF2B5EF4-FFF2-40B4-BE49-F238E27FC236}">
                  <a16:creationId xmlns:a16="http://schemas.microsoft.com/office/drawing/2014/main" id="{7C8D7967-7E76-49C0-8910-644CD2B545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30" name="Freeform 5">
              <a:extLst>
                <a:ext uri="{FF2B5EF4-FFF2-40B4-BE49-F238E27FC236}">
                  <a16:creationId xmlns:a16="http://schemas.microsoft.com/office/drawing/2014/main" id="{C89ED458-2326-40DC-9C7B-1A717B6551A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7DFFB34A-FFF4-41C1-8656-442610BDBDCD}"/>
              </a:ext>
            </a:extLst>
          </p:cNvPr>
          <p:cNvSpPr>
            <a:spLocks noGrp="1"/>
          </p:cNvSpPr>
          <p:nvPr>
            <p:ph type="title"/>
          </p:nvPr>
        </p:nvSpPr>
        <p:spPr>
          <a:xfrm>
            <a:off x="1154955" y="973668"/>
            <a:ext cx="2942210" cy="1020232"/>
          </a:xfrm>
        </p:spPr>
        <p:txBody>
          <a:bodyPr vert="horz" lIns="91440" tIns="45720" rIns="91440" bIns="45720" rtlCol="0" anchor="ctr">
            <a:noAutofit/>
          </a:bodyPr>
          <a:lstStyle/>
          <a:p>
            <a:r>
              <a:rPr lang="en-US" sz="2400"/>
              <a:t>We Need to Talk About the Environment</a:t>
            </a:r>
          </a:p>
        </p:txBody>
      </p:sp>
      <p:sp>
        <p:nvSpPr>
          <p:cNvPr id="4" name="Text Placeholder 3">
            <a:extLst>
              <a:ext uri="{FF2B5EF4-FFF2-40B4-BE49-F238E27FC236}">
                <a16:creationId xmlns:a16="http://schemas.microsoft.com/office/drawing/2014/main" id="{A243A682-E26B-4E7C-9284-9B8352F01F9F}"/>
              </a:ext>
            </a:extLst>
          </p:cNvPr>
          <p:cNvSpPr>
            <a:spLocks noGrp="1"/>
          </p:cNvSpPr>
          <p:nvPr>
            <p:ph type="body" sz="half" idx="2"/>
          </p:nvPr>
        </p:nvSpPr>
        <p:spPr>
          <a:xfrm>
            <a:off x="1154955" y="2120900"/>
            <a:ext cx="3133726" cy="3898900"/>
          </a:xfrm>
        </p:spPr>
        <p:txBody>
          <a:bodyPr vert="horz" lIns="91440" tIns="45720" rIns="91440" bIns="45720" rtlCol="0" anchor="t">
            <a:normAutofit lnSpcReduction="10000"/>
          </a:bodyPr>
          <a:lstStyle/>
          <a:p>
            <a:pPr marL="285750" indent="-285750">
              <a:buFont typeface="Arial" charset="2"/>
              <a:buChar char="•"/>
            </a:pPr>
            <a:r>
              <a:rPr lang="en-US">
                <a:solidFill>
                  <a:schemeClr val="bg1"/>
                </a:solidFill>
                <a:ea typeface="+mn-lt"/>
                <a:cs typeface="+mn-lt"/>
              </a:rPr>
              <a:t>The environment we are raised in will inevitably have an impact on our social development. If for example we are raised in an environment with loving parents, good schooling and positive friends, we are more likely to develop in a more positive manner. However it is not simply the people we are directly connected with that can influence social development. The picture here gives an insight into all the different people who will affect our development at some stage, all of whom are in our environment in some way.</a:t>
            </a:r>
            <a:endParaRPr lang="en-US">
              <a:solidFill>
                <a:schemeClr val="bg1"/>
              </a:solidFill>
            </a:endParaRPr>
          </a:p>
          <a:p>
            <a:pPr>
              <a:buFont typeface="Wingdings 3" charset="2"/>
              <a:buChar char=""/>
            </a:pPr>
            <a:endParaRPr lang="en-US">
              <a:solidFill>
                <a:schemeClr val="bg1"/>
              </a:solidFill>
            </a:endParaRPr>
          </a:p>
        </p:txBody>
      </p:sp>
      <p:pic>
        <p:nvPicPr>
          <p:cNvPr id="5" name="Picture 5">
            <a:extLst>
              <a:ext uri="{FF2B5EF4-FFF2-40B4-BE49-F238E27FC236}">
                <a16:creationId xmlns:a16="http://schemas.microsoft.com/office/drawing/2014/main" id="{C1D3824D-CBC6-4E27-BF1C-72BFBC0F4020}"/>
              </a:ext>
            </a:extLst>
          </p:cNvPr>
          <p:cNvPicPr>
            <a:picLocks noGrp="1" noChangeAspect="1"/>
          </p:cNvPicPr>
          <p:nvPr>
            <p:ph type="pic" idx="1"/>
          </p:nvPr>
        </p:nvPicPr>
        <p:blipFill rotWithShape="1">
          <a:blip r:embed="rId3"/>
          <a:srcRect t="8088" r="1" b="8089"/>
          <a:stretch/>
        </p:blipFill>
        <p:spPr>
          <a:xfrm>
            <a:off x="5194607" y="803751"/>
            <a:ext cx="6391533" cy="5250498"/>
          </a:xfrm>
          <a:prstGeom prst="rect">
            <a:avLst/>
          </a:prstGeom>
        </p:spPr>
      </p:pic>
      <p:sp>
        <p:nvSpPr>
          <p:cNvPr id="32" name="Rectangle 31">
            <a:extLst>
              <a:ext uri="{FF2B5EF4-FFF2-40B4-BE49-F238E27FC236}">
                <a16:creationId xmlns:a16="http://schemas.microsoft.com/office/drawing/2014/main" id="{6F9D1DE6-E368-4F07-85F9-D5B767477D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B74AA9EB-1A31-41E3-85FB-F370554B7D06}"/>
              </a:ext>
            </a:extLst>
          </p:cNvPr>
          <p:cNvSpPr txBox="1"/>
          <p:nvPr/>
        </p:nvSpPr>
        <p:spPr>
          <a:xfrm>
            <a:off x="5317067" y="6103257"/>
            <a:ext cx="609358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ea typeface="+mn-lt"/>
                <a:cs typeface="+mn-lt"/>
              </a:rPr>
              <a:t>https://www.pinterest.co.uk/pin/530158187361709266</a:t>
            </a:r>
            <a:endParaRPr lang="en-US"/>
          </a:p>
        </p:txBody>
      </p:sp>
    </p:spTree>
    <p:extLst>
      <p:ext uri="{BB962C8B-B14F-4D97-AF65-F5344CB8AC3E}">
        <p14:creationId xmlns:p14="http://schemas.microsoft.com/office/powerpoint/2010/main" val="1446486491"/>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5AA2D-3153-4E93-B98E-074272F4DE60}"/>
              </a:ext>
            </a:extLst>
          </p:cNvPr>
          <p:cNvSpPr>
            <a:spLocks noGrp="1"/>
          </p:cNvSpPr>
          <p:nvPr>
            <p:ph type="title"/>
          </p:nvPr>
        </p:nvSpPr>
        <p:spPr/>
        <p:txBody>
          <a:bodyPr/>
          <a:lstStyle/>
          <a:p>
            <a:r>
              <a:rPr lang="en-US" sz="3200"/>
              <a:t>So How Does the Environment Impact Us?</a:t>
            </a:r>
          </a:p>
        </p:txBody>
      </p:sp>
      <p:sp>
        <p:nvSpPr>
          <p:cNvPr id="3" name="Content Placeholder 2">
            <a:extLst>
              <a:ext uri="{FF2B5EF4-FFF2-40B4-BE49-F238E27FC236}">
                <a16:creationId xmlns:a16="http://schemas.microsoft.com/office/drawing/2014/main" id="{FA9D93A6-F9BB-4E73-8EB4-0F4E2ECFD01C}"/>
              </a:ext>
            </a:extLst>
          </p:cNvPr>
          <p:cNvSpPr>
            <a:spLocks noGrp="1"/>
          </p:cNvSpPr>
          <p:nvPr>
            <p:ph idx="1"/>
          </p:nvPr>
        </p:nvSpPr>
        <p:spPr/>
        <p:txBody>
          <a:bodyPr vert="horz" lIns="91440" tIns="45720" rIns="91440" bIns="45720" rtlCol="0" anchor="t">
            <a:normAutofit/>
          </a:bodyPr>
          <a:lstStyle/>
          <a:p>
            <a:r>
              <a:rPr lang="en-US">
                <a:ea typeface="+mn-lt"/>
                <a:cs typeface="+mn-lt"/>
              </a:rPr>
              <a:t>It can be said that there are two contributing areas to a child’s development. </a:t>
            </a:r>
            <a:r>
              <a:rPr lang="en-US" err="1">
                <a:ea typeface="+mn-lt"/>
                <a:cs typeface="+mn-lt"/>
              </a:rPr>
              <a:t>Leontiev</a:t>
            </a:r>
            <a:r>
              <a:rPr lang="en-US">
                <a:ea typeface="+mn-lt"/>
                <a:cs typeface="+mn-lt"/>
              </a:rPr>
              <a:t> (2005) makes this point in saying that development comes down to the innate characteristics of a child, their genetic predisposition, and also the environment in which development takes place.</a:t>
            </a:r>
            <a:endParaRPr lang="en-US"/>
          </a:p>
          <a:p>
            <a:r>
              <a:rPr lang="en-US">
                <a:ea typeface="+mn-lt"/>
                <a:cs typeface="+mn-lt"/>
              </a:rPr>
              <a:t>If we go further back though, to John B. Watson, and his contribution to psychology, and more specifically learning and the environment, we see something slightly different. His so called “extreme environmentalism” (Horowitz, 1992) was rejected, but in the nonrandom group surveyed by Horowitz (1992) there were arguments both for and against Watson’s contributions. </a:t>
            </a:r>
            <a:endParaRPr lang="en-US"/>
          </a:p>
        </p:txBody>
      </p:sp>
    </p:spTree>
    <p:extLst>
      <p:ext uri="{BB962C8B-B14F-4D97-AF65-F5344CB8AC3E}">
        <p14:creationId xmlns:p14="http://schemas.microsoft.com/office/powerpoint/2010/main" val="1680458060"/>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4278C-CE1A-4563-9484-60629176FE5F}"/>
              </a:ext>
            </a:extLst>
          </p:cNvPr>
          <p:cNvSpPr>
            <a:spLocks noGrp="1"/>
          </p:cNvSpPr>
          <p:nvPr>
            <p:ph type="title"/>
          </p:nvPr>
        </p:nvSpPr>
        <p:spPr/>
        <p:txBody>
          <a:bodyPr/>
          <a:lstStyle/>
          <a:p>
            <a:r>
              <a:rPr lang="en-US" sz="3200"/>
              <a:t>What About Our Immediate Environment?</a:t>
            </a:r>
          </a:p>
        </p:txBody>
      </p:sp>
      <p:sp>
        <p:nvSpPr>
          <p:cNvPr id="3" name="Content Placeholder 2">
            <a:extLst>
              <a:ext uri="{FF2B5EF4-FFF2-40B4-BE49-F238E27FC236}">
                <a16:creationId xmlns:a16="http://schemas.microsoft.com/office/drawing/2014/main" id="{BF282111-1712-4EF7-92CB-747305382D7E}"/>
              </a:ext>
            </a:extLst>
          </p:cNvPr>
          <p:cNvSpPr>
            <a:spLocks noGrp="1"/>
          </p:cNvSpPr>
          <p:nvPr>
            <p:ph idx="1"/>
          </p:nvPr>
        </p:nvSpPr>
        <p:spPr/>
        <p:txBody>
          <a:bodyPr vert="horz" lIns="91440" tIns="45720" rIns="91440" bIns="45720" rtlCol="0" anchor="t">
            <a:normAutofit/>
          </a:bodyPr>
          <a:lstStyle/>
          <a:p>
            <a:r>
              <a:rPr lang="en-US">
                <a:ea typeface="+mn-lt"/>
                <a:cs typeface="+mn-lt"/>
              </a:rPr>
              <a:t>Environmental factors can play a huge part in the social development of children. King and Ryan (2019) tell us that although students with a General Learning Difficulty can take longer to reach some milestones, being entered into mainstream schools has helped them to integrate more with other students.</a:t>
            </a:r>
            <a:endParaRPr lang="en-US"/>
          </a:p>
          <a:p>
            <a:r>
              <a:rPr lang="en-US">
                <a:ea typeface="+mn-lt"/>
                <a:cs typeface="+mn-lt"/>
              </a:rPr>
              <a:t>We can look to Bond (2011) to see how environmental factors can influence a child’s musical education. She tells us that a rich musical environment can ensure proper development and give a positive connection with music.</a:t>
            </a:r>
            <a:endParaRPr lang="en-US"/>
          </a:p>
          <a:p>
            <a:endParaRPr lang="en-US"/>
          </a:p>
        </p:txBody>
      </p:sp>
    </p:spTree>
    <p:extLst>
      <p:ext uri="{BB962C8B-B14F-4D97-AF65-F5344CB8AC3E}">
        <p14:creationId xmlns:p14="http://schemas.microsoft.com/office/powerpoint/2010/main" val="474929801"/>
      </p:ext>
    </p:extLst>
  </p:cSld>
  <p:clrMapOvr>
    <a:masterClrMapping/>
  </p:clrMapOvr>
  <p:transition spd="slow">
    <p:randomBar dir="vert"/>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72FDFC-F497-4AA6-85C3-DDF24394D4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38ABDB68-E3D5-448E-97D3-06FFEF680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a:extLst>
                <a:ext uri="{FF2B5EF4-FFF2-40B4-BE49-F238E27FC236}">
                  <a16:creationId xmlns:a16="http://schemas.microsoft.com/office/drawing/2014/main" id="{283DA7DD-CA37-4ED7-8710-48E56B063B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B92F2E3C-66CD-4DEB-BA14-2A5912B65A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F2FE6764-AB8C-4A7B-90F5-27B8CDC70F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5">
              <a:extLst>
                <a:ext uri="{FF2B5EF4-FFF2-40B4-BE49-F238E27FC236}">
                  <a16:creationId xmlns:a16="http://schemas.microsoft.com/office/drawing/2014/main" id="{3BF38357-85E9-42F6-8CF9-02C1FC596B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446565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a:extLst>
                <a:ext uri="{FF2B5EF4-FFF2-40B4-BE49-F238E27FC236}">
                  <a16:creationId xmlns:a16="http://schemas.microsoft.com/office/drawing/2014/main" id="{B8DD7FEB-D9F3-4F5B-982C-36B0664D02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a:extLst>
                <a:ext uri="{FF2B5EF4-FFF2-40B4-BE49-F238E27FC236}">
                  <a16:creationId xmlns:a16="http://schemas.microsoft.com/office/drawing/2014/main" id="{96BA11E4-0636-4FA9-A836-2A4FB17644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08F00423-4FC0-4989-ACF0-B9293C242E4B}"/>
              </a:ext>
            </a:extLst>
          </p:cNvPr>
          <p:cNvSpPr>
            <a:spLocks noGrp="1"/>
          </p:cNvSpPr>
          <p:nvPr>
            <p:ph type="title"/>
          </p:nvPr>
        </p:nvSpPr>
        <p:spPr>
          <a:xfrm>
            <a:off x="639098" y="629265"/>
            <a:ext cx="6072776" cy="1622322"/>
          </a:xfrm>
        </p:spPr>
        <p:txBody>
          <a:bodyPr>
            <a:normAutofit/>
          </a:bodyPr>
          <a:lstStyle/>
          <a:p>
            <a:r>
              <a:rPr lang="en-US">
                <a:solidFill>
                  <a:srgbClr val="EBEBEB"/>
                </a:solidFill>
                <a:ea typeface="+mj-lt"/>
                <a:cs typeface="+mj-lt"/>
              </a:rPr>
              <a:t>Barriers to Social Development</a:t>
            </a:r>
            <a:endParaRPr lang="en-US">
              <a:solidFill>
                <a:srgbClr val="EBEBEB"/>
              </a:solidFill>
            </a:endParaRPr>
          </a:p>
        </p:txBody>
      </p:sp>
      <p:sp>
        <p:nvSpPr>
          <p:cNvPr id="3" name="Content Placeholder 2">
            <a:extLst>
              <a:ext uri="{FF2B5EF4-FFF2-40B4-BE49-F238E27FC236}">
                <a16:creationId xmlns:a16="http://schemas.microsoft.com/office/drawing/2014/main" id="{A6845ABB-3E0B-46F7-A130-F675879D206B}"/>
              </a:ext>
            </a:extLst>
          </p:cNvPr>
          <p:cNvSpPr>
            <a:spLocks noGrp="1"/>
          </p:cNvSpPr>
          <p:nvPr>
            <p:ph idx="1"/>
          </p:nvPr>
        </p:nvSpPr>
        <p:spPr>
          <a:xfrm>
            <a:off x="639098" y="2418735"/>
            <a:ext cx="6072776" cy="3811740"/>
          </a:xfrm>
        </p:spPr>
        <p:txBody>
          <a:bodyPr vert="horz" lIns="91440" tIns="45720" rIns="91440" bIns="45720" rtlCol="0" anchor="ctr">
            <a:normAutofit/>
          </a:bodyPr>
          <a:lstStyle/>
          <a:p>
            <a:r>
              <a:rPr lang="en-US">
                <a:solidFill>
                  <a:srgbClr val="FFFFFF"/>
                </a:solidFill>
                <a:ea typeface="+mn-lt"/>
                <a:cs typeface="+mn-lt"/>
              </a:rPr>
              <a:t>As with any other area of development, it is fair to say that social development is a fragile process.</a:t>
            </a:r>
            <a:endParaRPr lang="en-US">
              <a:solidFill>
                <a:srgbClr val="FFFFFF"/>
              </a:solidFill>
            </a:endParaRPr>
          </a:p>
          <a:p>
            <a:r>
              <a:rPr lang="en-US">
                <a:solidFill>
                  <a:srgbClr val="FFFFFF"/>
                </a:solidFill>
                <a:ea typeface="+mn-lt"/>
                <a:cs typeface="+mn-lt"/>
              </a:rPr>
              <a:t>We are affected by the ‘Human Condition’, which encompasses the experiences of growth, conflict, aspiration, and morality. </a:t>
            </a:r>
            <a:endParaRPr lang="en-US">
              <a:solidFill>
                <a:srgbClr val="FFFFFF"/>
              </a:solidFill>
            </a:endParaRPr>
          </a:p>
          <a:p>
            <a:r>
              <a:rPr lang="en-US">
                <a:solidFill>
                  <a:srgbClr val="FFFFFF"/>
                </a:solidFill>
                <a:ea typeface="+mn-lt"/>
                <a:cs typeface="+mn-lt"/>
              </a:rPr>
              <a:t>Due to the nature of this, there are an almost countless number of events and occurrences that can negatively impact it’s intended sequence of events.</a:t>
            </a:r>
            <a:endParaRPr lang="en-US">
              <a:solidFill>
                <a:srgbClr val="FFFFFF"/>
              </a:solidFill>
            </a:endParaRPr>
          </a:p>
          <a:p>
            <a:endParaRPr lang="en-US">
              <a:solidFill>
                <a:srgbClr val="FFFFFF"/>
              </a:solidFill>
            </a:endParaRPr>
          </a:p>
        </p:txBody>
      </p:sp>
      <p:pic>
        <p:nvPicPr>
          <p:cNvPr id="5" name="Picture 5" descr="A screenshot of a cell phone&#10;&#10;Description generated with high confidence">
            <a:extLst>
              <a:ext uri="{FF2B5EF4-FFF2-40B4-BE49-F238E27FC236}">
                <a16:creationId xmlns:a16="http://schemas.microsoft.com/office/drawing/2014/main" id="{09895ABA-1F77-484C-9117-10707D8F4CEB}"/>
              </a:ext>
            </a:extLst>
          </p:cNvPr>
          <p:cNvPicPr>
            <a:picLocks noChangeAspect="1"/>
          </p:cNvPicPr>
          <p:nvPr/>
        </p:nvPicPr>
        <p:blipFill rotWithShape="1">
          <a:blip r:embed="rId3"/>
          <a:srcRect r="402" b="18373"/>
          <a:stretch/>
        </p:blipFill>
        <p:spPr>
          <a:xfrm>
            <a:off x="7418226" y="687579"/>
            <a:ext cx="4125317" cy="5500422"/>
          </a:xfrm>
          <a:prstGeom prst="rect">
            <a:avLst/>
          </a:prstGeom>
        </p:spPr>
      </p:pic>
      <p:sp>
        <p:nvSpPr>
          <p:cNvPr id="19" name="Rectangle 18">
            <a:extLst>
              <a:ext uri="{FF2B5EF4-FFF2-40B4-BE49-F238E27FC236}">
                <a16:creationId xmlns:a16="http://schemas.microsoft.com/office/drawing/2014/main" id="{EADD3260-4BDA-459B-A162-5E1B897E38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2739994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0F849F-2405-4DD9-B0A0-1BD5312D6BB2}"/>
              </a:ext>
            </a:extLst>
          </p:cNvPr>
          <p:cNvSpPr>
            <a:spLocks noGrp="1"/>
          </p:cNvSpPr>
          <p:nvPr>
            <p:ph type="title"/>
          </p:nvPr>
        </p:nvSpPr>
        <p:spPr>
          <a:xfrm>
            <a:off x="1154954" y="973668"/>
            <a:ext cx="8761413" cy="706964"/>
          </a:xfrm>
        </p:spPr>
        <p:txBody>
          <a:bodyPr>
            <a:normAutofit/>
          </a:bodyPr>
          <a:lstStyle/>
          <a:p>
            <a:r>
              <a:rPr lang="en-US">
                <a:solidFill>
                  <a:srgbClr val="EBEBEB"/>
                </a:solidFill>
                <a:ea typeface="+mj-lt"/>
                <a:cs typeface="+mj-lt"/>
              </a:rPr>
              <a:t>Bronfenbrenner’s Ecological model:</a:t>
            </a:r>
            <a:endParaRPr lang="en-US">
              <a:solidFill>
                <a:srgbClr val="EBEBEB"/>
              </a:solidFill>
            </a:endParaRPr>
          </a:p>
        </p:txBody>
      </p:sp>
      <p:sp>
        <p:nvSpPr>
          <p:cNvPr id="3" name="Content Placeholder 2">
            <a:extLst>
              <a:ext uri="{FF2B5EF4-FFF2-40B4-BE49-F238E27FC236}">
                <a16:creationId xmlns:a16="http://schemas.microsoft.com/office/drawing/2014/main" id="{B028A3B3-83C4-438D-A581-E0BA8FE94D91}"/>
              </a:ext>
            </a:extLst>
          </p:cNvPr>
          <p:cNvSpPr>
            <a:spLocks noGrp="1"/>
          </p:cNvSpPr>
          <p:nvPr>
            <p:ph idx="1"/>
          </p:nvPr>
        </p:nvSpPr>
        <p:spPr>
          <a:xfrm>
            <a:off x="378577" y="2502858"/>
            <a:ext cx="6943652" cy="3689469"/>
          </a:xfrm>
        </p:spPr>
        <p:txBody>
          <a:bodyPr vert="horz" lIns="91440" tIns="45720" rIns="91440" bIns="45720" rtlCol="0" anchor="ctr">
            <a:normAutofit/>
          </a:bodyPr>
          <a:lstStyle/>
          <a:p>
            <a:pPr>
              <a:lnSpc>
                <a:spcPct val="90000"/>
              </a:lnSpc>
            </a:pPr>
            <a:r>
              <a:rPr lang="en-US">
                <a:ea typeface="+mn-lt"/>
                <a:cs typeface="+mn-lt"/>
              </a:rPr>
              <a:t>Bronfenbrenner’s ecological model introduces the principles of how under the umbrella of ‘external factors’ there are much more complex interactions taking place.</a:t>
            </a:r>
            <a:endParaRPr lang="en-US"/>
          </a:p>
          <a:p>
            <a:pPr>
              <a:lnSpc>
                <a:spcPct val="90000"/>
              </a:lnSpc>
            </a:pPr>
            <a:r>
              <a:rPr lang="en-US">
                <a:ea typeface="+mn-lt"/>
                <a:cs typeface="+mn-lt"/>
              </a:rPr>
              <a:t>As shown in the image, Bronfenbrenner theorises that these interactions take place within different spheres of influence.</a:t>
            </a:r>
            <a:endParaRPr lang="en-US"/>
          </a:p>
          <a:p>
            <a:pPr>
              <a:lnSpc>
                <a:spcPct val="90000"/>
              </a:lnSpc>
            </a:pPr>
            <a:r>
              <a:rPr lang="en-US">
                <a:ea typeface="+mn-lt"/>
                <a:cs typeface="+mn-lt"/>
              </a:rPr>
              <a:t>Bronfenbrenner also heavily studied the differences of upbringings in different countries.</a:t>
            </a:r>
            <a:endParaRPr lang="en-US"/>
          </a:p>
          <a:p>
            <a:pPr>
              <a:lnSpc>
                <a:spcPct val="90000"/>
              </a:lnSpc>
            </a:pPr>
            <a:r>
              <a:rPr lang="en-US">
                <a:ea typeface="+mn-lt"/>
                <a:cs typeface="+mn-lt"/>
              </a:rPr>
              <a:t>An example of this is his 1970 book ‘Two worlds of childhood: US and USSR’.</a:t>
            </a:r>
            <a:endParaRPr lang="en-US"/>
          </a:p>
          <a:p>
            <a:pPr>
              <a:lnSpc>
                <a:spcPct val="90000"/>
              </a:lnSpc>
            </a:pPr>
            <a:endParaRPr lang="en-US"/>
          </a:p>
          <a:p>
            <a:pPr>
              <a:lnSpc>
                <a:spcPct val="90000"/>
              </a:lnSpc>
            </a:pPr>
            <a:endParaRPr lang="en-US"/>
          </a:p>
        </p:txBody>
      </p:sp>
      <p:pic>
        <p:nvPicPr>
          <p:cNvPr id="4" name="Picture 4" descr="A close up of a logo&#10;&#10;Description generated with high confidence">
            <a:extLst>
              <a:ext uri="{FF2B5EF4-FFF2-40B4-BE49-F238E27FC236}">
                <a16:creationId xmlns:a16="http://schemas.microsoft.com/office/drawing/2014/main" id="{0D9C636C-030A-46ED-9EB2-97DD5A29C821}"/>
              </a:ext>
            </a:extLst>
          </p:cNvPr>
          <p:cNvPicPr>
            <a:picLocks noChangeAspect="1"/>
          </p:cNvPicPr>
          <p:nvPr/>
        </p:nvPicPr>
        <p:blipFill>
          <a:blip r:embed="rId2"/>
          <a:stretch>
            <a:fillRect/>
          </a:stretch>
        </p:blipFill>
        <p:spPr>
          <a:xfrm>
            <a:off x="7718647" y="2610643"/>
            <a:ext cx="3626387" cy="3325892"/>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64311887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0F849F-2405-4DD9-B0A0-1BD5312D6BB2}"/>
              </a:ext>
            </a:extLst>
          </p:cNvPr>
          <p:cNvSpPr>
            <a:spLocks noGrp="1"/>
          </p:cNvSpPr>
          <p:nvPr>
            <p:ph type="title"/>
          </p:nvPr>
        </p:nvSpPr>
        <p:spPr>
          <a:xfrm>
            <a:off x="1154954" y="973668"/>
            <a:ext cx="8761413" cy="706964"/>
          </a:xfrm>
        </p:spPr>
        <p:txBody>
          <a:bodyPr>
            <a:normAutofit fontScale="90000"/>
          </a:bodyPr>
          <a:lstStyle/>
          <a:p>
            <a:r>
              <a:rPr lang="en-US">
                <a:ea typeface="+mj-lt"/>
                <a:cs typeface="+mj-lt"/>
              </a:rPr>
              <a:t>Bronfenbrenner’s Ecological model – Continued:</a:t>
            </a:r>
          </a:p>
        </p:txBody>
      </p:sp>
      <p:sp>
        <p:nvSpPr>
          <p:cNvPr id="3" name="Content Placeholder 2">
            <a:extLst>
              <a:ext uri="{FF2B5EF4-FFF2-40B4-BE49-F238E27FC236}">
                <a16:creationId xmlns:a16="http://schemas.microsoft.com/office/drawing/2014/main" id="{B028A3B3-83C4-438D-A581-E0BA8FE94D91}"/>
              </a:ext>
            </a:extLst>
          </p:cNvPr>
          <p:cNvSpPr>
            <a:spLocks noGrp="1"/>
          </p:cNvSpPr>
          <p:nvPr>
            <p:ph idx="1"/>
          </p:nvPr>
        </p:nvSpPr>
        <p:spPr>
          <a:xfrm>
            <a:off x="378577" y="2502858"/>
            <a:ext cx="6943652" cy="3689469"/>
          </a:xfrm>
        </p:spPr>
        <p:txBody>
          <a:bodyPr vert="horz" lIns="91440" tIns="45720" rIns="91440" bIns="45720" rtlCol="0" anchor="ctr">
            <a:normAutofit/>
          </a:bodyPr>
          <a:lstStyle/>
          <a:p>
            <a:r>
              <a:rPr lang="en-US">
                <a:ea typeface="+mn-lt"/>
                <a:cs typeface="+mn-lt"/>
              </a:rPr>
              <a:t>Microsystem: this is composed of factors within the child’s immediate surroundings.</a:t>
            </a:r>
          </a:p>
          <a:p>
            <a:r>
              <a:rPr lang="en-US">
                <a:ea typeface="+mn-lt"/>
                <a:cs typeface="+mn-lt"/>
              </a:rPr>
              <a:t>Exosystem: the exosystem is composed of factors that will indirectly affect the child.</a:t>
            </a:r>
          </a:p>
          <a:p>
            <a:r>
              <a:rPr lang="en-US">
                <a:ea typeface="+mn-lt"/>
                <a:cs typeface="+mn-lt"/>
              </a:rPr>
              <a:t>Chronosystem: These are events that will occur during the child’s life that could have a social impact.</a:t>
            </a:r>
          </a:p>
          <a:p>
            <a:r>
              <a:rPr lang="en-US">
                <a:ea typeface="+mn-lt"/>
                <a:cs typeface="+mn-lt"/>
              </a:rPr>
              <a:t>Events that occur within these areas can produce barriers to social development, which could affect the child’s social interactions later in life.</a:t>
            </a:r>
          </a:p>
        </p:txBody>
      </p:sp>
      <p:pic>
        <p:nvPicPr>
          <p:cNvPr id="4" name="Picture 4" descr="A close up of a logo&#10;&#10;Description generated with high confidence">
            <a:extLst>
              <a:ext uri="{FF2B5EF4-FFF2-40B4-BE49-F238E27FC236}">
                <a16:creationId xmlns:a16="http://schemas.microsoft.com/office/drawing/2014/main" id="{0D9C636C-030A-46ED-9EB2-97DD5A29C821}"/>
              </a:ext>
            </a:extLst>
          </p:cNvPr>
          <p:cNvPicPr>
            <a:picLocks noChangeAspect="1"/>
          </p:cNvPicPr>
          <p:nvPr/>
        </p:nvPicPr>
        <p:blipFill>
          <a:blip r:embed="rId2"/>
          <a:stretch>
            <a:fillRect/>
          </a:stretch>
        </p:blipFill>
        <p:spPr>
          <a:xfrm>
            <a:off x="7718647" y="2610643"/>
            <a:ext cx="3626387" cy="3325892"/>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206581574"/>
      </p:ext>
    </p:extLst>
  </p:cSld>
  <p:clrMapOvr>
    <a:masterClrMapping/>
  </p:clrMapOvr>
  <p:transition spd="slow">
    <p:wip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6F199-9229-48E2-9139-0EF9BEA29B1D}"/>
              </a:ext>
            </a:extLst>
          </p:cNvPr>
          <p:cNvSpPr>
            <a:spLocks noGrp="1"/>
          </p:cNvSpPr>
          <p:nvPr>
            <p:ph type="title"/>
          </p:nvPr>
        </p:nvSpPr>
        <p:spPr/>
        <p:txBody>
          <a:bodyPr/>
          <a:lstStyle/>
          <a:p>
            <a:r>
              <a:rPr lang="en-US">
                <a:ea typeface="+mj-lt"/>
                <a:cs typeface="+mj-lt"/>
              </a:rPr>
              <a:t>Additional Learning Needs (ALN) and Social Development:</a:t>
            </a:r>
            <a:endParaRPr lang="en-US"/>
          </a:p>
        </p:txBody>
      </p:sp>
      <p:sp>
        <p:nvSpPr>
          <p:cNvPr id="3" name="Content Placeholder 2">
            <a:extLst>
              <a:ext uri="{FF2B5EF4-FFF2-40B4-BE49-F238E27FC236}">
                <a16:creationId xmlns:a16="http://schemas.microsoft.com/office/drawing/2014/main" id="{2DEA5C68-E115-4B4F-9996-47AB0019E5F0}"/>
              </a:ext>
            </a:extLst>
          </p:cNvPr>
          <p:cNvSpPr>
            <a:spLocks noGrp="1"/>
          </p:cNvSpPr>
          <p:nvPr>
            <p:ph idx="1"/>
          </p:nvPr>
        </p:nvSpPr>
        <p:spPr/>
        <p:txBody>
          <a:bodyPr vert="horz" lIns="91440" tIns="45720" rIns="91440" bIns="45720" rtlCol="0" anchor="t">
            <a:normAutofit/>
          </a:bodyPr>
          <a:lstStyle/>
          <a:p>
            <a:r>
              <a:rPr lang="en-US">
                <a:ea typeface="+mn-lt"/>
                <a:cs typeface="+mn-lt"/>
              </a:rPr>
              <a:t>The presence of ALN can of often influence a child’s social development.</a:t>
            </a:r>
            <a:endParaRPr lang="en-US"/>
          </a:p>
          <a:p>
            <a:r>
              <a:rPr lang="en-US">
                <a:ea typeface="+mn-lt"/>
                <a:cs typeface="+mn-lt"/>
              </a:rPr>
              <a:t>This can be for a number of reasons, which differ depending on the child’s individual needs.</a:t>
            </a:r>
            <a:endParaRPr lang="en-US"/>
          </a:p>
          <a:p>
            <a:r>
              <a:rPr lang="en-US">
                <a:ea typeface="+mn-lt"/>
                <a:cs typeface="+mn-lt"/>
              </a:rPr>
              <a:t>‘Personal and Social Development, Well-Being and Cultural Diversity’ (Welsh Government, 2008) states that it should be an aim for children to “build up their vocabulary and develop confidence in talking with other children and practitioners” (Welsh Government, 2008).</a:t>
            </a:r>
            <a:endParaRPr lang="en-US"/>
          </a:p>
          <a:p>
            <a:r>
              <a:rPr lang="en-US">
                <a:ea typeface="+mn-lt"/>
                <a:cs typeface="+mn-lt"/>
              </a:rPr>
              <a:t>Children with ALN may struggle to meet this aim.</a:t>
            </a:r>
            <a:endParaRPr lang="en-US"/>
          </a:p>
          <a:p>
            <a:r>
              <a:rPr lang="en-US">
                <a:ea typeface="+mn-lt"/>
                <a:cs typeface="+mn-lt"/>
              </a:rPr>
              <a:t>Children with ALN may also struggle as a result of in-direct issues.</a:t>
            </a:r>
            <a:endParaRPr lang="en-US"/>
          </a:p>
        </p:txBody>
      </p:sp>
    </p:spTree>
    <p:extLst>
      <p:ext uri="{BB962C8B-B14F-4D97-AF65-F5344CB8AC3E}">
        <p14:creationId xmlns:p14="http://schemas.microsoft.com/office/powerpoint/2010/main" val="2077074963"/>
      </p:ext>
    </p:extLst>
  </p:cSld>
  <p:clrMapOvr>
    <a:masterClrMapping/>
  </p:clrMapOvr>
  <p:transition spd="slow">
    <p:randomBar dir="vert"/>
  </p:transition>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E5D4A15D-C852-47D7-A7E3-7F8FEE9FCA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3" name="Rectangle 12">
              <a:extLst>
                <a:ext uri="{FF2B5EF4-FFF2-40B4-BE49-F238E27FC236}">
                  <a16:creationId xmlns:a16="http://schemas.microsoft.com/office/drawing/2014/main" id="{C06AA6A2-9E5B-46E6-82B0-8FC1CA7231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a:extLst>
                <a:ext uri="{FF2B5EF4-FFF2-40B4-BE49-F238E27FC236}">
                  <a16:creationId xmlns:a16="http://schemas.microsoft.com/office/drawing/2014/main" id="{11E7C01A-5F5B-4E17-B91B-26FA9ADB54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a:extLst>
                <a:ext uri="{FF2B5EF4-FFF2-40B4-BE49-F238E27FC236}">
                  <a16:creationId xmlns:a16="http://schemas.microsoft.com/office/drawing/2014/main" id="{71DA43BF-6FE1-458D-A112-1687677B00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a:extLst>
                <a:ext uri="{FF2B5EF4-FFF2-40B4-BE49-F238E27FC236}">
                  <a16:creationId xmlns:a16="http://schemas.microsoft.com/office/drawing/2014/main" id="{FAA5FF03-83FF-43B9-B66B-5FD05A9589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a:extLst>
                <a:ext uri="{FF2B5EF4-FFF2-40B4-BE49-F238E27FC236}">
                  <a16:creationId xmlns:a16="http://schemas.microsoft.com/office/drawing/2014/main" id="{BC4D7AA7-0424-4C72-AE55-4B413DD471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a:extLst>
                <a:ext uri="{FF2B5EF4-FFF2-40B4-BE49-F238E27FC236}">
                  <a16:creationId xmlns:a16="http://schemas.microsoft.com/office/drawing/2014/main" id="{BC2D80F1-5DC4-4396-B0E1-C774E82EC7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5">
              <a:extLst>
                <a:ext uri="{FF2B5EF4-FFF2-40B4-BE49-F238E27FC236}">
                  <a16:creationId xmlns:a16="http://schemas.microsoft.com/office/drawing/2014/main" id="{48171057-920A-4188-A18E-97D710A35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a:extLst>
                <a:ext uri="{FF2B5EF4-FFF2-40B4-BE49-F238E27FC236}">
                  <a16:creationId xmlns:a16="http://schemas.microsoft.com/office/drawing/2014/main" id="{1C871B74-1D69-47F0-A28D-8F3454779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1" name="Freeform 5">
              <a:extLst>
                <a:ext uri="{FF2B5EF4-FFF2-40B4-BE49-F238E27FC236}">
                  <a16:creationId xmlns:a16="http://schemas.microsoft.com/office/drawing/2014/main" id="{63001BDC-368C-49CC-9F3F-EAF38A0A49E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3" name="Rectangle 22">
            <a:extLst>
              <a:ext uri="{FF2B5EF4-FFF2-40B4-BE49-F238E27FC236}">
                <a16:creationId xmlns:a16="http://schemas.microsoft.com/office/drawing/2014/main" id="{6288FC2F-B192-42B2-90BE-517E1039BE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pSp>
        <p:nvGrpSpPr>
          <p:cNvPr id="25" name="Group 24">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6" name="Rectangle 25">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a:extLst>
              <a:ext uri="{FF2B5EF4-FFF2-40B4-BE49-F238E27FC236}">
                <a16:creationId xmlns:a16="http://schemas.microsoft.com/office/drawing/2014/main" id="{2FCB4E7B-A605-4E49-B7FD-40B8E0D113F3}"/>
              </a:ext>
            </a:extLst>
          </p:cNvPr>
          <p:cNvSpPr>
            <a:spLocks noGrp="1"/>
          </p:cNvSpPr>
          <p:nvPr>
            <p:ph type="title"/>
          </p:nvPr>
        </p:nvSpPr>
        <p:spPr>
          <a:xfrm>
            <a:off x="1154954" y="973668"/>
            <a:ext cx="8761413" cy="706964"/>
          </a:xfrm>
        </p:spPr>
        <p:txBody>
          <a:bodyPr vert="horz" lIns="91440" tIns="45720" rIns="91440" bIns="45720" rtlCol="0" anchor="ctr">
            <a:normAutofit/>
          </a:bodyPr>
          <a:lstStyle/>
          <a:p>
            <a:r>
              <a:rPr lang="en-US" sz="3600">
                <a:solidFill>
                  <a:srgbClr val="FFFFFF"/>
                </a:solidFill>
              </a:rPr>
              <a:t>Conclusion</a:t>
            </a:r>
          </a:p>
        </p:txBody>
      </p:sp>
      <p:sp>
        <p:nvSpPr>
          <p:cNvPr id="29" name="Rectangle 28">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7" name="TextBox 4">
            <a:extLst>
              <a:ext uri="{FF2B5EF4-FFF2-40B4-BE49-F238E27FC236}">
                <a16:creationId xmlns:a16="http://schemas.microsoft.com/office/drawing/2014/main" id="{F4E69557-27BC-4AA3-908C-47AD0B43DF32}"/>
              </a:ext>
            </a:extLst>
          </p:cNvPr>
          <p:cNvGraphicFramePr/>
          <p:nvPr>
            <p:extLst>
              <p:ext uri="{D42A27DB-BD31-4B8C-83A1-F6EECF244321}">
                <p14:modId xmlns:p14="http://schemas.microsoft.com/office/powerpoint/2010/main" val="1983436000"/>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6396736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1" name="Group 11">
            <a:extLst>
              <a:ext uri="{FF2B5EF4-FFF2-40B4-BE49-F238E27FC236}">
                <a16:creationId xmlns:a16="http://schemas.microsoft.com/office/drawing/2014/main" id="{E5D4A15D-C852-47D7-A7E3-7F8FEE9FCA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3" name="Rectangle 12">
              <a:extLst>
                <a:ext uri="{FF2B5EF4-FFF2-40B4-BE49-F238E27FC236}">
                  <a16:creationId xmlns:a16="http://schemas.microsoft.com/office/drawing/2014/main" id="{C06AA6A2-9E5B-46E6-82B0-8FC1CA7231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a:extLst>
                <a:ext uri="{FF2B5EF4-FFF2-40B4-BE49-F238E27FC236}">
                  <a16:creationId xmlns:a16="http://schemas.microsoft.com/office/drawing/2014/main" id="{11E7C01A-5F5B-4E17-B91B-26FA9ADB54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a:extLst>
                <a:ext uri="{FF2B5EF4-FFF2-40B4-BE49-F238E27FC236}">
                  <a16:creationId xmlns:a16="http://schemas.microsoft.com/office/drawing/2014/main" id="{71DA43BF-6FE1-458D-A112-1687677B00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a:extLst>
                <a:ext uri="{FF2B5EF4-FFF2-40B4-BE49-F238E27FC236}">
                  <a16:creationId xmlns:a16="http://schemas.microsoft.com/office/drawing/2014/main" id="{FAA5FF03-83FF-43B9-B66B-5FD05A9589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a:extLst>
                <a:ext uri="{FF2B5EF4-FFF2-40B4-BE49-F238E27FC236}">
                  <a16:creationId xmlns:a16="http://schemas.microsoft.com/office/drawing/2014/main" id="{BC4D7AA7-0424-4C72-AE55-4B413DD471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a:extLst>
                <a:ext uri="{FF2B5EF4-FFF2-40B4-BE49-F238E27FC236}">
                  <a16:creationId xmlns:a16="http://schemas.microsoft.com/office/drawing/2014/main" id="{BC2D80F1-5DC4-4396-B0E1-C774E82EC7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5">
              <a:extLst>
                <a:ext uri="{FF2B5EF4-FFF2-40B4-BE49-F238E27FC236}">
                  <a16:creationId xmlns:a16="http://schemas.microsoft.com/office/drawing/2014/main" id="{48171057-920A-4188-A18E-97D710A35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a:extLst>
                <a:ext uri="{FF2B5EF4-FFF2-40B4-BE49-F238E27FC236}">
                  <a16:creationId xmlns:a16="http://schemas.microsoft.com/office/drawing/2014/main" id="{1C871B74-1D69-47F0-A28D-8F3454779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1" name="Freeform 5">
              <a:extLst>
                <a:ext uri="{FF2B5EF4-FFF2-40B4-BE49-F238E27FC236}">
                  <a16:creationId xmlns:a16="http://schemas.microsoft.com/office/drawing/2014/main" id="{63001BDC-368C-49CC-9F3F-EAF38A0A49E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4" name="Rectangle 22">
            <a:extLst>
              <a:ext uri="{FF2B5EF4-FFF2-40B4-BE49-F238E27FC236}">
                <a16:creationId xmlns:a16="http://schemas.microsoft.com/office/drawing/2014/main" id="{6288FC2F-B192-42B2-90BE-517E1039BE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pSp>
        <p:nvGrpSpPr>
          <p:cNvPr id="28" name="Group 24">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6" name="Rectangle 25">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a:extLst>
              <a:ext uri="{FF2B5EF4-FFF2-40B4-BE49-F238E27FC236}">
                <a16:creationId xmlns:a16="http://schemas.microsoft.com/office/drawing/2014/main" id="{CD5BA4B9-DF77-4D86-B5C0-60AD5DBCB468}"/>
              </a:ext>
            </a:extLst>
          </p:cNvPr>
          <p:cNvSpPr>
            <a:spLocks noGrp="1"/>
          </p:cNvSpPr>
          <p:nvPr>
            <p:ph type="title"/>
          </p:nvPr>
        </p:nvSpPr>
        <p:spPr>
          <a:xfrm>
            <a:off x="1154954" y="973668"/>
            <a:ext cx="8761413" cy="706964"/>
          </a:xfrm>
        </p:spPr>
        <p:txBody>
          <a:bodyPr vert="horz" lIns="91440" tIns="45720" rIns="91440" bIns="45720" rtlCol="0" anchor="ctr">
            <a:normAutofit/>
          </a:bodyPr>
          <a:lstStyle/>
          <a:p>
            <a:r>
              <a:rPr lang="en-US" sz="3600">
                <a:solidFill>
                  <a:srgbClr val="FFFFFF"/>
                </a:solidFill>
              </a:rPr>
              <a:t>Conclusion continued..</a:t>
            </a:r>
          </a:p>
        </p:txBody>
      </p:sp>
      <p:sp>
        <p:nvSpPr>
          <p:cNvPr id="30" name="Rectangle 28">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31" name="TextBox 4">
            <a:extLst>
              <a:ext uri="{FF2B5EF4-FFF2-40B4-BE49-F238E27FC236}">
                <a16:creationId xmlns:a16="http://schemas.microsoft.com/office/drawing/2014/main" id="{D16A1B78-62A8-4A3E-9E34-D9744FB03187}"/>
              </a:ext>
            </a:extLst>
          </p:cNvPr>
          <p:cNvGraphicFramePr/>
          <p:nvPr>
            <p:extLst>
              <p:ext uri="{D42A27DB-BD31-4B8C-83A1-F6EECF244321}">
                <p14:modId xmlns:p14="http://schemas.microsoft.com/office/powerpoint/2010/main" val="1790446776"/>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279982"/>
      </p:ext>
    </p:extLst>
  </p:cSld>
  <p:clrMapOvr>
    <a:overrideClrMapping bg1="dk1" tx1="lt1" bg2="dk2" tx2="lt2" accent1="accent1" accent2="accent2" accent3="accent3" accent4="accent4" accent5="accent5" accent6="accent6" hlink="hlink" folHlink="folHlink"/>
  </p:clrMapOvr>
  <p:transition spd="slow">
    <p:wip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7F26AB7-8DE2-4A56-A985-3043666B1230}"/>
              </a:ext>
            </a:extLst>
          </p:cNvPr>
          <p:cNvSpPr txBox="1"/>
          <p:nvPr/>
        </p:nvSpPr>
        <p:spPr>
          <a:xfrm>
            <a:off x="3127828" y="1631042"/>
            <a:ext cx="580027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Thank you for listening and if you have any questions please ask away now. </a:t>
            </a:r>
          </a:p>
        </p:txBody>
      </p:sp>
      <p:sp>
        <p:nvSpPr>
          <p:cNvPr id="7" name="TextBox 6">
            <a:extLst>
              <a:ext uri="{FF2B5EF4-FFF2-40B4-BE49-F238E27FC236}">
                <a16:creationId xmlns:a16="http://schemas.microsoft.com/office/drawing/2014/main" id="{2028B9A9-5126-4CAE-8869-941E3F244949}"/>
              </a:ext>
            </a:extLst>
          </p:cNvPr>
          <p:cNvSpPr txBox="1"/>
          <p:nvPr/>
        </p:nvSpPr>
        <p:spPr>
          <a:xfrm>
            <a:off x="4180114" y="5536974"/>
            <a:ext cx="2743200" cy="317500"/>
          </a:xfrm>
          <a:prstGeom prst="rect">
            <a:avLst/>
          </a:prstGeom>
        </p:spPr>
        <p:txBody>
          <a:bodyPr anchor="t">
            <a:normAutofit fontScale="92500" lnSpcReduction="20000"/>
          </a:bodyPr>
          <a:lstStyle/>
          <a:p>
            <a:endParaRPr lang="en-US" dirty="0"/>
          </a:p>
        </p:txBody>
      </p:sp>
      <p:pic>
        <p:nvPicPr>
          <p:cNvPr id="13" name="Picture 13" descr="A close up of a logo&#10;&#10;Description generated with high confidence">
            <a:extLst>
              <a:ext uri="{FF2B5EF4-FFF2-40B4-BE49-F238E27FC236}">
                <a16:creationId xmlns:a16="http://schemas.microsoft.com/office/drawing/2014/main" id="{08817D67-BD3F-4721-A3A4-DEBFF17AB600}"/>
              </a:ext>
            </a:extLst>
          </p:cNvPr>
          <p:cNvPicPr>
            <a:picLocks noChangeAspect="1"/>
          </p:cNvPicPr>
          <p:nvPr/>
        </p:nvPicPr>
        <p:blipFill>
          <a:blip r:embed="rId2"/>
          <a:stretch>
            <a:fillRect/>
          </a:stretch>
        </p:blipFill>
        <p:spPr>
          <a:xfrm>
            <a:off x="4025900" y="2801257"/>
            <a:ext cx="2743200" cy="2743200"/>
          </a:xfrm>
          <a:prstGeom prst="rect">
            <a:avLst/>
          </a:prstGeom>
        </p:spPr>
      </p:pic>
    </p:spTree>
    <p:extLst>
      <p:ext uri="{BB962C8B-B14F-4D97-AF65-F5344CB8AC3E}">
        <p14:creationId xmlns:p14="http://schemas.microsoft.com/office/powerpoint/2010/main" val="23580790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1D04E64-16E0-4E1E-88C4-EEC04005D017}"/>
              </a:ext>
            </a:extLst>
          </p:cNvPr>
          <p:cNvSpPr txBox="1"/>
          <p:nvPr/>
        </p:nvSpPr>
        <p:spPr>
          <a:xfrm>
            <a:off x="1032457" y="474372"/>
            <a:ext cx="8914326" cy="74789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u="sng"/>
              <a:t>References:</a:t>
            </a:r>
          </a:p>
          <a:p>
            <a:endParaRPr lang="en-US" sz="1600">
              <a:ea typeface="+mn-lt"/>
              <a:cs typeface="+mn-lt"/>
            </a:endParaRPr>
          </a:p>
          <a:p>
            <a:pPr marL="285750" indent="-285750">
              <a:buFont typeface="Arial,Sans-Serif"/>
              <a:buChar char="•"/>
            </a:pPr>
            <a:r>
              <a:rPr lang="en-US" sz="1600"/>
              <a:t>Bond, V. L. (2011) ‘Before They Walk in the Door: Environmental Influences on Musical Ability in Early Childhood and Implications for Nurturing the Nurturers.’ </a:t>
            </a:r>
            <a:r>
              <a:rPr lang="en-US" sz="1600" i="1"/>
              <a:t>Contributions to Music Education. </a:t>
            </a:r>
            <a:r>
              <a:rPr lang="en-US" sz="1600"/>
              <a:t>38(2). pp. 73-89. Available at: </a:t>
            </a:r>
            <a:r>
              <a:rPr lang="en-US" sz="1600">
                <a:hlinkClick r:id="rId2"/>
              </a:rPr>
              <a:t>https://web-b-ebscohost-com.ezproxy.uwtsd.ac.uk/ehost/detail/detail?vid=4&amp;sid=29629cd8-5fb0-48a3-9d9a-ef088a31ce29%40sessionmgr102&amp;bdata=JnNpdGU9ZWhvc3QtbGl2ZQ%3d%3d#AN=92623499&amp;db=eue</a:t>
            </a:r>
            <a:r>
              <a:rPr lang="en-US" sz="1600"/>
              <a:t> (Accessed: 13th May 2019).</a:t>
            </a:r>
            <a:endParaRPr lang="en-US" sz="1600">
              <a:ea typeface="+mn-lt"/>
              <a:cs typeface="+mn-lt"/>
            </a:endParaRPr>
          </a:p>
          <a:p>
            <a:pPr marL="285750" indent="-285750">
              <a:buFont typeface="Arial,Sans-Serif"/>
              <a:buChar char="•"/>
            </a:pPr>
            <a:r>
              <a:rPr lang="en-US" sz="1600"/>
              <a:t>Horowitz F. D. (1992) ‘John B. Watson’s Legacy: Learning and the Environment’ </a:t>
            </a:r>
            <a:r>
              <a:rPr lang="en-US" sz="1600" i="1"/>
              <a:t>Developmental Psychology. </a:t>
            </a:r>
            <a:r>
              <a:rPr lang="en-US" sz="1600"/>
              <a:t>28(3) pp. 360-367. Available at: </a:t>
            </a:r>
            <a:r>
              <a:rPr lang="en-US" sz="1600">
                <a:hlinkClick r:id="rId3"/>
              </a:rPr>
              <a:t>http://www.rinaldipsych.synthasite.com/resources/Horowitz.pdf</a:t>
            </a:r>
            <a:r>
              <a:rPr lang="en-US" sz="1600"/>
              <a:t> (Accessed: 13th May 2019).</a:t>
            </a:r>
            <a:endParaRPr lang="en-US" sz="1600">
              <a:ea typeface="+mn-lt"/>
              <a:cs typeface="+mn-lt"/>
            </a:endParaRPr>
          </a:p>
          <a:p>
            <a:pPr marL="285750" indent="-285750">
              <a:buFont typeface="Arial,Sans-Serif"/>
              <a:buChar char="•"/>
            </a:pPr>
            <a:r>
              <a:rPr lang="en-US" sz="1600"/>
              <a:t>King, N. and Ryan, B. J. (2019) ‘The Impact of Social Inclusion on the Social Development of Students with a General Learning Difficulty in Postprimary Education in Ireland.’ </a:t>
            </a:r>
            <a:r>
              <a:rPr lang="en-US" sz="1600" i="1"/>
              <a:t>Education Research International. </a:t>
            </a:r>
            <a:r>
              <a:rPr lang="en-US" sz="1600"/>
              <a:t>pp. 1-7. DOI: 10.1155/2019/6327567</a:t>
            </a:r>
            <a:endParaRPr lang="en-US" sz="1600">
              <a:ea typeface="+mn-lt"/>
              <a:cs typeface="+mn-lt"/>
            </a:endParaRPr>
          </a:p>
          <a:p>
            <a:pPr marL="285750" indent="-285750">
              <a:buFont typeface="Arial,Sans-Serif"/>
              <a:buChar char="•"/>
            </a:pPr>
            <a:r>
              <a:rPr lang="en-US" sz="1600"/>
              <a:t>Leontiev, A. N. (2005) ‘Study of the Environment in the Pedological Works of L. S. Vygotsky.’ </a:t>
            </a:r>
            <a:r>
              <a:rPr lang="en-US" sz="1600" i="1"/>
              <a:t>Journal of Russian and East European Psychology.</a:t>
            </a:r>
            <a:r>
              <a:rPr lang="en-US" sz="1600"/>
              <a:t> 43(4) pp. 8-28. DOI: 10.1080/10610405.2005.11059254</a:t>
            </a:r>
            <a:endParaRPr lang="en-US" sz="1600">
              <a:ea typeface="+mn-lt"/>
              <a:cs typeface="+mn-lt"/>
            </a:endParaRPr>
          </a:p>
          <a:p>
            <a:pPr marL="285750" indent="-285750">
              <a:buFont typeface="Arial,Sans-Serif"/>
              <a:buChar char="•"/>
            </a:pPr>
            <a:r>
              <a:rPr lang="en-US" sz="1600"/>
              <a:t>Pinterest. Available at: </a:t>
            </a:r>
            <a:r>
              <a:rPr lang="en-US" sz="1600">
                <a:hlinkClick r:id="rId4"/>
              </a:rPr>
              <a:t>https://www.pinterest.co.uk/pin/530158187361709266</a:t>
            </a:r>
            <a:r>
              <a:rPr lang="en-US" sz="1600"/>
              <a:t> (Accessed: 13th May 2019).</a:t>
            </a:r>
            <a:endParaRPr lang="en-US" sz="1600">
              <a:ea typeface="+mn-lt"/>
              <a:cs typeface="+mn-lt"/>
            </a:endParaRPr>
          </a:p>
          <a:p>
            <a:pPr marL="285750" indent="-285750">
              <a:buFont typeface="Arial,Sans-Serif"/>
              <a:buChar char="•"/>
            </a:pPr>
            <a:endParaRPr lang="en-US" sz="1600">
              <a:ea typeface="+mn-lt"/>
              <a:cs typeface="+mn-lt"/>
            </a:endParaRPr>
          </a:p>
          <a:p>
            <a:pPr marL="285750" indent="-285750">
              <a:buFont typeface="Arial"/>
              <a:buChar char="•"/>
            </a:pPr>
            <a:endParaRPr lang="en-US" sz="1600"/>
          </a:p>
          <a:p>
            <a:endParaRPr lang="en-US"/>
          </a:p>
          <a:p>
            <a:endParaRPr lang="en-US"/>
          </a:p>
          <a:p>
            <a:endParaRPr lang="en-US"/>
          </a:p>
          <a:p>
            <a:endParaRPr lang="en-US"/>
          </a:p>
          <a:p>
            <a:endParaRPr lang="en-US"/>
          </a:p>
          <a:p>
            <a:endParaRPr lang="en-US"/>
          </a:p>
          <a:p>
            <a:endParaRPr lang="en-US"/>
          </a:p>
        </p:txBody>
      </p:sp>
    </p:spTree>
    <p:extLst>
      <p:ext uri="{BB962C8B-B14F-4D97-AF65-F5344CB8AC3E}">
        <p14:creationId xmlns:p14="http://schemas.microsoft.com/office/powerpoint/2010/main" val="39065192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1D04E64-16E0-4E1E-88C4-EEC04005D017}"/>
              </a:ext>
            </a:extLst>
          </p:cNvPr>
          <p:cNvSpPr txBox="1"/>
          <p:nvPr/>
        </p:nvSpPr>
        <p:spPr>
          <a:xfrm>
            <a:off x="1195743" y="1236372"/>
            <a:ext cx="8914326"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u="sng" dirty="0"/>
              <a:t>References - Continued:</a:t>
            </a:r>
          </a:p>
          <a:p>
            <a:endParaRPr lang="en-US">
              <a:ea typeface="+mn-lt"/>
              <a:cs typeface="+mn-lt"/>
            </a:endParaRPr>
          </a:p>
          <a:p>
            <a:pPr>
              <a:buFont typeface="Arial"/>
              <a:buChar char="•"/>
            </a:pPr>
            <a:r>
              <a:rPr lang="en-US" sz="1600" dirty="0">
                <a:ea typeface="+mn-lt"/>
                <a:cs typeface="+mn-lt"/>
              </a:rPr>
              <a:t>·           Huggies (2019) </a:t>
            </a:r>
            <a:r>
              <a:rPr lang="en-US" sz="1600" dirty="0">
                <a:ea typeface="+mn-lt"/>
                <a:cs typeface="+mn-lt"/>
                <a:hlinkClick r:id="rId2"/>
              </a:rPr>
              <a:t>https://www.huggies.co.in/en/babycare/bonding-with-your-baby/all-about-your-babys-emotions</a:t>
            </a:r>
            <a:r>
              <a:rPr lang="en-US" sz="1600" dirty="0">
                <a:ea typeface="+mn-lt"/>
                <a:cs typeface="+mn-lt"/>
              </a:rPr>
              <a:t> (13 May 2019) </a:t>
            </a:r>
            <a:endParaRPr lang="en-US" sz="1600" dirty="0"/>
          </a:p>
          <a:p>
            <a:pPr>
              <a:buFont typeface="Arial"/>
              <a:buChar char="•"/>
            </a:pPr>
            <a:r>
              <a:rPr lang="en-US" sz="1600" dirty="0">
                <a:ea typeface="+mn-lt"/>
                <a:cs typeface="+mn-lt"/>
              </a:rPr>
              <a:t>·         King, N. and Ryan, B. J. (2019) ‘The Impact of Social Inclusion on the Social </a:t>
            </a:r>
            <a:r>
              <a:rPr lang="en-US" sz="1600" dirty="0">
                <a:latin typeface="Century Gothic"/>
                <a:cs typeface="Times New Roman"/>
              </a:rPr>
              <a:t>Development of Students with a General Learning Difficulty in </a:t>
            </a:r>
            <a:r>
              <a:rPr lang="en-US" sz="1600" dirty="0" err="1">
                <a:latin typeface="Century Gothic"/>
                <a:cs typeface="Times New Roman"/>
              </a:rPr>
              <a:t>Postprimary</a:t>
            </a:r>
            <a:r>
              <a:rPr lang="en-US" sz="1600" dirty="0">
                <a:latin typeface="Century Gothic"/>
                <a:cs typeface="Times New Roman"/>
              </a:rPr>
              <a:t> Education in Ireland.’ </a:t>
            </a:r>
            <a:r>
              <a:rPr lang="en-US" sz="1600" i="1" dirty="0">
                <a:latin typeface="Century Gothic"/>
                <a:cs typeface="Times New Roman"/>
              </a:rPr>
              <a:t>Education Research International. </a:t>
            </a:r>
            <a:r>
              <a:rPr lang="en-US" sz="1600" dirty="0">
                <a:latin typeface="Century Gothic"/>
                <a:cs typeface="Times New Roman"/>
              </a:rPr>
              <a:t>pp. 1-7. DOI: 10.1155/2019/6327567</a:t>
            </a:r>
            <a:r>
              <a:rPr lang="en-US" sz="1600" dirty="0">
                <a:ea typeface="+mn-lt"/>
                <a:cs typeface="+mn-lt"/>
              </a:rPr>
              <a:t> </a:t>
            </a:r>
            <a:endParaRPr lang="en-US" sz="1600" dirty="0"/>
          </a:p>
          <a:p>
            <a:pPr>
              <a:buFont typeface="Arial"/>
              <a:buChar char="•"/>
            </a:pPr>
            <a:r>
              <a:rPr lang="en-US" sz="1600" dirty="0">
                <a:ea typeface="+mn-lt"/>
                <a:cs typeface="+mn-lt"/>
              </a:rPr>
              <a:t>·           Learn to play (2019) </a:t>
            </a:r>
            <a:r>
              <a:rPr lang="en-US" sz="1600" dirty="0">
                <a:ea typeface="+mn-lt"/>
                <a:cs typeface="+mn-lt"/>
                <a:hlinkClick r:id="rId3"/>
              </a:rPr>
              <a:t>https://www.learntoplayevents.com/play/</a:t>
            </a:r>
            <a:r>
              <a:rPr lang="en-US" sz="1600" dirty="0">
                <a:ea typeface="+mn-lt"/>
                <a:cs typeface="+mn-lt"/>
              </a:rPr>
              <a:t> (13 May 2019) </a:t>
            </a:r>
            <a:endParaRPr lang="en-US" sz="1600" dirty="0"/>
          </a:p>
          <a:p>
            <a:pPr>
              <a:buFont typeface="Arial"/>
              <a:buChar char="•"/>
            </a:pPr>
            <a:r>
              <a:rPr lang="en-US" sz="1600" dirty="0">
                <a:latin typeface="Century Gothic"/>
                <a:cs typeface="Times New Roman"/>
              </a:rPr>
              <a:t>·</a:t>
            </a:r>
            <a:r>
              <a:rPr lang="en-US" sz="1600" dirty="0">
                <a:ea typeface="+mn-lt"/>
                <a:cs typeface="+mn-lt"/>
              </a:rPr>
              <a:t>         </a:t>
            </a:r>
            <a:r>
              <a:rPr lang="en-US" sz="1600" dirty="0" err="1">
                <a:ea typeface="+mn-lt"/>
                <a:cs typeface="+mn-lt"/>
              </a:rPr>
              <a:t>Leontiev</a:t>
            </a:r>
            <a:r>
              <a:rPr lang="en-US" sz="1600" dirty="0">
                <a:ea typeface="+mn-lt"/>
                <a:cs typeface="+mn-lt"/>
              </a:rPr>
              <a:t>, A. N. (2005) ‘Study of the Environment in the Pedological Works of L. </a:t>
            </a:r>
            <a:r>
              <a:rPr lang="en-US" sz="1600" dirty="0">
                <a:latin typeface="Century Gothic"/>
                <a:cs typeface="Times New Roman"/>
              </a:rPr>
              <a:t>S. Vygotsky.’ </a:t>
            </a:r>
            <a:r>
              <a:rPr lang="en-US" sz="1600" i="1" dirty="0">
                <a:latin typeface="Century Gothic"/>
                <a:cs typeface="Times New Roman"/>
              </a:rPr>
              <a:t>Journal of Russian and East European Psychology.</a:t>
            </a:r>
            <a:r>
              <a:rPr lang="en-US" sz="1600" dirty="0">
                <a:latin typeface="Century Gothic"/>
                <a:cs typeface="Times New Roman"/>
              </a:rPr>
              <a:t> 43(4) pp. 8-28. DOI: 10.1080/10610405.2005.11059254</a:t>
            </a:r>
            <a:r>
              <a:rPr lang="en-US" sz="1600" dirty="0">
                <a:ea typeface="+mn-lt"/>
                <a:cs typeface="+mn-lt"/>
              </a:rPr>
              <a:t> </a:t>
            </a:r>
            <a:endParaRPr lang="en-US" sz="1600" dirty="0"/>
          </a:p>
          <a:p>
            <a:pPr>
              <a:buFont typeface="Arial"/>
              <a:buChar char="•"/>
            </a:pPr>
            <a:r>
              <a:rPr lang="en-US" sz="1600" dirty="0">
                <a:ea typeface="+mn-lt"/>
                <a:cs typeface="+mn-lt"/>
              </a:rPr>
              <a:t>·           Mom Junction, (2017) </a:t>
            </a:r>
            <a:r>
              <a:rPr lang="en-US" sz="1600" dirty="0">
                <a:ea typeface="+mn-lt"/>
                <a:cs typeface="+mn-lt"/>
                <a:hlinkClick r:id="rId4"/>
              </a:rPr>
              <a:t>https://www.momjunction.com/articles/ways-to-help-your-baby-and-you-deal-with-separation-anxiety_0080132/#gref</a:t>
            </a:r>
            <a:r>
              <a:rPr lang="en-US" sz="1600" dirty="0">
                <a:ea typeface="+mn-lt"/>
                <a:cs typeface="+mn-lt"/>
              </a:rPr>
              <a:t> (13 May 2019) </a:t>
            </a:r>
            <a:endParaRPr lang="en-US" sz="1600" dirty="0"/>
          </a:p>
          <a:p>
            <a:pPr>
              <a:buFont typeface="Arial"/>
              <a:buChar char="•"/>
            </a:pPr>
            <a:r>
              <a:rPr lang="en-US" sz="1600" dirty="0">
                <a:ea typeface="+mn-lt"/>
                <a:cs typeface="+mn-lt"/>
              </a:rPr>
              <a:t>·           Parents partner, (2019) </a:t>
            </a:r>
            <a:r>
              <a:rPr lang="en-US" sz="1600" dirty="0">
                <a:ea typeface="+mn-lt"/>
                <a:cs typeface="+mn-lt"/>
                <a:hlinkClick r:id="rId5"/>
              </a:rPr>
              <a:t>https://www.parentspartner.com/birth-to-18-months/</a:t>
            </a:r>
            <a:r>
              <a:rPr lang="en-US" sz="1600" dirty="0">
                <a:ea typeface="+mn-lt"/>
                <a:cs typeface="+mn-lt"/>
              </a:rPr>
              <a:t> (13 May 2019) </a:t>
            </a:r>
            <a:endParaRPr lang="en-US" sz="1600" dirty="0"/>
          </a:p>
          <a:p>
            <a:pPr>
              <a:buFont typeface="Arial"/>
              <a:buChar char="•"/>
            </a:pPr>
            <a:r>
              <a:rPr lang="en-US" sz="1600" dirty="0">
                <a:ea typeface="+mn-lt"/>
                <a:cs typeface="+mn-lt"/>
              </a:rPr>
              <a:t>·           Pinterest </a:t>
            </a:r>
            <a:r>
              <a:rPr lang="en-US" sz="1600" dirty="0">
                <a:ea typeface="+mn-lt"/>
                <a:cs typeface="+mn-lt"/>
                <a:hlinkClick r:id="rId6"/>
              </a:rPr>
              <a:t>https://www.pinterest.co.uk/pin/717268678129785433/</a:t>
            </a:r>
            <a:r>
              <a:rPr lang="en-US" sz="1600" dirty="0">
                <a:ea typeface="+mn-lt"/>
                <a:cs typeface="+mn-lt"/>
              </a:rPr>
              <a:t> (13 May 2019) </a:t>
            </a:r>
            <a:endParaRPr lang="en-US" sz="1600" dirty="0"/>
          </a:p>
          <a:p>
            <a:pPr>
              <a:buFont typeface="Arial"/>
              <a:buChar char="•"/>
            </a:pPr>
            <a:endParaRPr lang="en-US" sz="1600" dirty="0"/>
          </a:p>
          <a:p>
            <a:pPr>
              <a:buFont typeface="Arial"/>
              <a:buChar char="•"/>
            </a:pPr>
            <a:endParaRPr lang="en-US" sz="1600" dirty="0"/>
          </a:p>
          <a:p>
            <a:pPr>
              <a:buFont typeface="Arial"/>
              <a:buChar char="•"/>
            </a:pPr>
            <a:endParaRPr lang="en-US" sz="1600" dirty="0"/>
          </a:p>
          <a:p>
            <a:pPr>
              <a:buFont typeface="Arial"/>
              <a:buChar char="•"/>
            </a:pPr>
            <a:endParaRPr lang="en-US" sz="1600" dirty="0"/>
          </a:p>
          <a:p>
            <a:pPr marL="285750" indent="-285750">
              <a:buFont typeface="Arial"/>
              <a:buChar char="•"/>
            </a:pPr>
            <a:endParaRPr lang="en-US"/>
          </a:p>
        </p:txBody>
      </p:sp>
    </p:spTree>
    <p:extLst>
      <p:ext uri="{BB962C8B-B14F-4D97-AF65-F5344CB8AC3E}">
        <p14:creationId xmlns:p14="http://schemas.microsoft.com/office/powerpoint/2010/main" val="13017606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1D04E64-16E0-4E1E-88C4-EEC04005D017}"/>
              </a:ext>
            </a:extLst>
          </p:cNvPr>
          <p:cNvSpPr txBox="1"/>
          <p:nvPr/>
        </p:nvSpPr>
        <p:spPr>
          <a:xfrm>
            <a:off x="1413457" y="837229"/>
            <a:ext cx="8914326" cy="532453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u="sng" dirty="0"/>
              <a:t>References - Continued:</a:t>
            </a:r>
          </a:p>
          <a:p>
            <a:endParaRPr lang="en-US" sz="1600" dirty="0">
              <a:ea typeface="+mn-lt"/>
              <a:cs typeface="+mn-lt"/>
            </a:endParaRPr>
          </a:p>
          <a:p>
            <a:pPr>
              <a:buFont typeface="Arial"/>
              <a:buChar char="•"/>
            </a:pPr>
            <a:r>
              <a:rPr lang="en-US" sz="1600" dirty="0">
                <a:ea typeface="+mn-lt"/>
                <a:cs typeface="+mn-lt"/>
              </a:rPr>
              <a:t>·         Pinterest. Available at: </a:t>
            </a:r>
            <a:r>
              <a:rPr lang="en-US" sz="1600" dirty="0">
                <a:ea typeface="+mn-lt"/>
                <a:cs typeface="+mn-lt"/>
                <a:hlinkClick r:id="rId2"/>
              </a:rPr>
              <a:t>https://www.pinterest.co.uk/pin/530158187361709266</a:t>
            </a:r>
            <a:r>
              <a:rPr lang="en-US" sz="1600" dirty="0">
                <a:ea typeface="+mn-lt"/>
                <a:cs typeface="+mn-lt"/>
              </a:rPr>
              <a:t> (Accessed: 13th May 2019). </a:t>
            </a:r>
            <a:endParaRPr lang="en-US" sz="1600" dirty="0"/>
          </a:p>
          <a:p>
            <a:pPr>
              <a:buFont typeface="Arial"/>
              <a:buChar char="•"/>
            </a:pPr>
            <a:r>
              <a:rPr lang="en-US" sz="1600" dirty="0">
                <a:latin typeface="Century Gothic"/>
                <a:cs typeface="Times New Roman"/>
              </a:rPr>
              <a:t>·</a:t>
            </a:r>
            <a:r>
              <a:rPr lang="en-US" sz="1600" dirty="0">
                <a:ea typeface="+mn-lt"/>
                <a:cs typeface="+mn-lt"/>
              </a:rPr>
              <a:t>           S, McLeod (2016) </a:t>
            </a:r>
            <a:r>
              <a:rPr lang="en-US" sz="1600" i="1" dirty="0">
                <a:latin typeface="Century Gothic"/>
                <a:cs typeface="Times New Roman"/>
              </a:rPr>
              <a:t>Bandura- Social Learning Theory  </a:t>
            </a:r>
            <a:r>
              <a:rPr lang="en-US" sz="1600" dirty="0">
                <a:latin typeface="Century Gothic"/>
                <a:cs typeface="Times New Roman"/>
              </a:rPr>
              <a:t>Available at: </a:t>
            </a:r>
            <a:r>
              <a:rPr lang="en-US" sz="1600" dirty="0">
                <a:ea typeface="+mn-lt"/>
                <a:cs typeface="+mn-lt"/>
                <a:hlinkClick r:id="rId3"/>
              </a:rPr>
              <a:t>https://www.simplypsychology.org/bandura.html</a:t>
            </a:r>
            <a:r>
              <a:rPr lang="en-US" sz="1600" dirty="0">
                <a:ea typeface="+mn-lt"/>
                <a:cs typeface="+mn-lt"/>
              </a:rPr>
              <a:t> (Accessed (10 May 2019) </a:t>
            </a:r>
            <a:endParaRPr lang="en-US" sz="1600" dirty="0"/>
          </a:p>
          <a:p>
            <a:pPr>
              <a:buFont typeface="Arial"/>
              <a:buChar char="•"/>
            </a:pPr>
            <a:r>
              <a:rPr lang="en-US" sz="1600" dirty="0">
                <a:ea typeface="+mn-lt"/>
                <a:cs typeface="+mn-lt"/>
              </a:rPr>
              <a:t>·                     VA, S. (2019). </a:t>
            </a:r>
            <a:r>
              <a:rPr lang="en-US" sz="1600" i="1" dirty="0">
                <a:latin typeface="Century Gothic"/>
                <a:cs typeface="Times New Roman"/>
              </a:rPr>
              <a:t>Social Development in Children | SCAN</a:t>
            </a:r>
            <a:r>
              <a:rPr lang="en-US" sz="1600" dirty="0">
                <a:latin typeface="Century Gothic"/>
                <a:cs typeface="Times New Roman"/>
              </a:rPr>
              <a:t>. [online] Scanva.org. Available at: </a:t>
            </a:r>
            <a:r>
              <a:rPr lang="en-US" sz="1600" dirty="0">
                <a:ea typeface="+mn-lt"/>
                <a:cs typeface="+mn-lt"/>
                <a:hlinkClick r:id="rId4"/>
              </a:rPr>
              <a:t>https://www.scanva.org/support-for-parents/parent-resource-center-2/social-development-in-children/</a:t>
            </a:r>
            <a:r>
              <a:rPr lang="en-US" sz="1600" dirty="0">
                <a:ea typeface="+mn-lt"/>
                <a:cs typeface="+mn-lt"/>
              </a:rPr>
              <a:t>  [Accessed 11 May 2019].   </a:t>
            </a:r>
            <a:endParaRPr lang="en-US" sz="1600" dirty="0"/>
          </a:p>
          <a:p>
            <a:pPr>
              <a:buFont typeface="Arial"/>
              <a:buChar char="•"/>
            </a:pPr>
            <a:r>
              <a:rPr lang="en-US" sz="1600" dirty="0">
                <a:ea typeface="+mn-lt"/>
                <a:cs typeface="+mn-lt"/>
              </a:rPr>
              <a:t>·           Vygotsky, L. S. (1980) Mind in society: The development of higher psychological </a:t>
            </a:r>
            <a:r>
              <a:rPr lang="en-US" sz="1600" dirty="0">
                <a:latin typeface="Century Gothic"/>
                <a:cs typeface="Times New Roman"/>
              </a:rPr>
              <a:t>processes. Harvard university press.</a:t>
            </a:r>
            <a:r>
              <a:rPr lang="en-US" sz="1600" dirty="0">
                <a:ea typeface="+mn-lt"/>
                <a:cs typeface="+mn-lt"/>
              </a:rPr>
              <a:t> </a:t>
            </a:r>
            <a:endParaRPr lang="en-US" sz="1600" dirty="0"/>
          </a:p>
          <a:p>
            <a:pPr>
              <a:buFont typeface="Arial"/>
              <a:buChar char="•"/>
            </a:pPr>
            <a:r>
              <a:rPr lang="en-US" sz="1600" dirty="0">
                <a:ea typeface="+mn-lt"/>
                <a:cs typeface="+mn-lt"/>
              </a:rPr>
              <a:t>·                     Welsh Government (2008) </a:t>
            </a:r>
            <a:r>
              <a:rPr lang="en-US" sz="1600" i="1" dirty="0">
                <a:latin typeface="Century Gothic"/>
                <a:cs typeface="Times New Roman"/>
              </a:rPr>
              <a:t>Personal and Social Development, Well-Being and Cultural Diversity</a:t>
            </a:r>
            <a:r>
              <a:rPr lang="en-US" sz="1600" dirty="0">
                <a:latin typeface="Century Gothic"/>
                <a:cs typeface="Times New Roman"/>
              </a:rPr>
              <a:t>, Available at: </a:t>
            </a:r>
            <a:r>
              <a:rPr lang="en-US" sz="1600" dirty="0">
                <a:ea typeface="+mn-lt"/>
                <a:cs typeface="+mn-lt"/>
                <a:hlinkClick r:id="rId5"/>
              </a:rPr>
              <a:t>https://learning.gov.wales/docs/learningwales/publications/130425-personal-and-social-development-en.pdf</a:t>
            </a:r>
            <a:r>
              <a:rPr lang="en-US" sz="1600" dirty="0">
                <a:ea typeface="+mn-lt"/>
                <a:cs typeface="+mn-lt"/>
              </a:rPr>
              <a:t> [Accessed: 12.05.19] </a:t>
            </a:r>
            <a:endParaRPr lang="en-US" sz="1600" dirty="0"/>
          </a:p>
          <a:p>
            <a:pPr>
              <a:buFont typeface="Arial"/>
              <a:buChar char="•"/>
            </a:pPr>
            <a:r>
              <a:rPr lang="en-US" sz="1600" dirty="0">
                <a:ea typeface="+mn-lt"/>
                <a:cs typeface="+mn-lt"/>
              </a:rPr>
              <a:t>Www2.ed.gov. (2019). [online] Available at: </a:t>
            </a:r>
            <a:r>
              <a:rPr lang="en-US" sz="1600" dirty="0">
                <a:ea typeface="+mn-lt"/>
                <a:cs typeface="+mn-lt"/>
                <a:hlinkClick r:id="rId6"/>
              </a:rPr>
              <a:t>https://www2.ed.gov/about/inits/ed/earlylearning/talk-read-sing/feelings-milestones.pdf</a:t>
            </a:r>
            <a:r>
              <a:rPr lang="en-US" sz="1600" dirty="0">
                <a:ea typeface="+mn-lt"/>
                <a:cs typeface="+mn-lt"/>
              </a:rPr>
              <a:t>  [Accessed 11 May 2019]. </a:t>
            </a:r>
            <a:endParaRPr lang="en-US" sz="1600" dirty="0"/>
          </a:p>
          <a:p>
            <a:pPr>
              <a:buFont typeface="Arial"/>
              <a:buChar char="•"/>
            </a:pPr>
            <a:endParaRPr lang="en-US" sz="1600" dirty="0"/>
          </a:p>
          <a:p>
            <a:pPr>
              <a:buFont typeface="Arial"/>
              <a:buChar char="•"/>
            </a:pPr>
            <a:endParaRPr lang="en-US" sz="1600" dirty="0"/>
          </a:p>
          <a:p>
            <a:pPr marL="285750" indent="-285750">
              <a:buFont typeface="Arial"/>
              <a:buChar char="•"/>
            </a:pPr>
            <a:endParaRPr lang="en-US"/>
          </a:p>
        </p:txBody>
      </p:sp>
    </p:spTree>
    <p:extLst>
      <p:ext uri="{BB962C8B-B14F-4D97-AF65-F5344CB8AC3E}">
        <p14:creationId xmlns:p14="http://schemas.microsoft.com/office/powerpoint/2010/main" val="60634282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Application>Microsoft Office PowerPoint</Application>
  <PresentationFormat>Widescreen</PresentationFormat>
  <Slides>20</Slides>
  <Notes>0</Notes>
  <HiddenSlides>0</HiddenSlide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Ion Boardroom</vt:lpstr>
      <vt:lpstr>Social Development </vt:lpstr>
      <vt:lpstr>What is social development?</vt:lpstr>
      <vt:lpstr>Milestones</vt:lpstr>
      <vt:lpstr>Vygotsky's Social Development Theory </vt:lpstr>
      <vt:lpstr>Bandura's Social Learning Theory </vt:lpstr>
      <vt:lpstr>Bandura's Bobo doll study </vt:lpstr>
      <vt:lpstr>PowerPoint Presentation</vt:lpstr>
      <vt:lpstr>We Need to Talk About the Environment</vt:lpstr>
      <vt:lpstr>So How Does the Environment Impact Us?</vt:lpstr>
      <vt:lpstr>What About Our Immediate Environment?</vt:lpstr>
      <vt:lpstr>Barriers to Social Development</vt:lpstr>
      <vt:lpstr>Bronfenbrenner’s Ecological model:</vt:lpstr>
      <vt:lpstr>Bronfenbrenner’s Ecological model – Continued:</vt:lpstr>
      <vt:lpstr>Additional Learning Needs (ALN) and Social Development:</vt:lpstr>
      <vt:lpstr>Conclusion</vt:lpstr>
      <vt:lpstr>Conclusion continued..</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dc:creator>
  <cp:revision>92</cp:revision>
  <dcterms:created xsi:type="dcterms:W3CDTF">2014-09-12T02:10:31Z</dcterms:created>
  <dcterms:modified xsi:type="dcterms:W3CDTF">2019-05-14T14:26:22Z</dcterms:modified>
</cp:coreProperties>
</file>