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  <p:sldMasterId id="2147483703" r:id="rId5"/>
  </p:sldMasterIdLst>
  <p:notesMasterIdLst>
    <p:notesMasterId r:id="rId55"/>
  </p:notesMasterIdLst>
  <p:sldIdLst>
    <p:sldId id="366" r:id="rId6"/>
    <p:sldId id="258" r:id="rId7"/>
    <p:sldId id="368" r:id="rId8"/>
    <p:sldId id="369" r:id="rId9"/>
    <p:sldId id="370" r:id="rId10"/>
    <p:sldId id="371" r:id="rId11"/>
    <p:sldId id="372" r:id="rId12"/>
    <p:sldId id="373" r:id="rId13"/>
    <p:sldId id="374" r:id="rId14"/>
    <p:sldId id="375" r:id="rId15"/>
    <p:sldId id="376" r:id="rId16"/>
    <p:sldId id="377" r:id="rId17"/>
    <p:sldId id="378" r:id="rId18"/>
    <p:sldId id="379" r:id="rId19"/>
    <p:sldId id="380" r:id="rId20"/>
    <p:sldId id="381" r:id="rId21"/>
    <p:sldId id="404" r:id="rId22"/>
    <p:sldId id="382" r:id="rId23"/>
    <p:sldId id="383" r:id="rId24"/>
    <p:sldId id="406" r:id="rId25"/>
    <p:sldId id="384" r:id="rId26"/>
    <p:sldId id="386" r:id="rId27"/>
    <p:sldId id="388" r:id="rId28"/>
    <p:sldId id="389" r:id="rId29"/>
    <p:sldId id="390" r:id="rId30"/>
    <p:sldId id="407" r:id="rId31"/>
    <p:sldId id="408" r:id="rId32"/>
    <p:sldId id="409" r:id="rId33"/>
    <p:sldId id="410" r:id="rId34"/>
    <p:sldId id="430" r:id="rId35"/>
    <p:sldId id="434" r:id="rId36"/>
    <p:sldId id="435" r:id="rId37"/>
    <p:sldId id="436" r:id="rId38"/>
    <p:sldId id="429" r:id="rId39"/>
    <p:sldId id="431" r:id="rId40"/>
    <p:sldId id="432" r:id="rId41"/>
    <p:sldId id="433" r:id="rId42"/>
    <p:sldId id="393" r:id="rId43"/>
    <p:sldId id="394" r:id="rId44"/>
    <p:sldId id="395" r:id="rId45"/>
    <p:sldId id="396" r:id="rId46"/>
    <p:sldId id="397" r:id="rId47"/>
    <p:sldId id="398" r:id="rId48"/>
    <p:sldId id="399" r:id="rId49"/>
    <p:sldId id="400" r:id="rId50"/>
    <p:sldId id="401" r:id="rId51"/>
    <p:sldId id="402" r:id="rId52"/>
    <p:sldId id="403" r:id="rId53"/>
    <p:sldId id="405" r:id="rId5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61294" autoAdjust="0"/>
  </p:normalViewPr>
  <p:slideViewPr>
    <p:cSldViewPr>
      <p:cViewPr varScale="1">
        <p:scale>
          <a:sx n="68" d="100"/>
          <a:sy n="68" d="100"/>
        </p:scale>
        <p:origin x="285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viewProps" Target="view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4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1032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65100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742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6164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6133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02161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53930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319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154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8672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9773003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3495523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100238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6D67C1-B7F1-15CC-842A-5871F6DF6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63AE1FC-380D-C847-2B5E-290312CE2B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F8EF0E1-2547-978F-3B13-5661B5EC4B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947693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6110777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480315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43321-1EDA-F8D1-6B69-D655F0740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8CAD80C3-3316-20CD-E916-22DE236C11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1C53F3E-CE2F-4675-E174-E4805F304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294704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6205007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0480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47325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0606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321989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9776129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095451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538788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2861085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5108739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171746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31127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46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8785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961100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429912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A1E105F-8527-4319-AD10-2196F5B20A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4252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34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336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0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64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0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5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192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155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1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6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hyperlink" Target="mailto:paul.darby@uwtsd.ac.uk" TargetMode="External"/><Relationship Id="rId4" Type="http://schemas.openxmlformats.org/officeDocument/2006/relationships/hyperlink" Target="mailto:j.pitman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ECEY4010C </a:t>
            </a:r>
            <a:br>
              <a:rPr lang="en-GB" sz="3600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amlieithog</a:t>
            </a:r>
            <a:r>
              <a:rPr lang="en-GB" sz="3600" dirty="0"/>
              <a:t> yn y </a:t>
            </a:r>
            <a:r>
              <a:rPr lang="en-GB" sz="3600" dirty="0" err="1"/>
              <a:t>blynyddoedd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Cyflwyniad</a:t>
            </a:r>
            <a:r>
              <a:rPr lang="en-GB" sz="3600" dirty="0"/>
              <a:t> </a:t>
            </a:r>
            <a:r>
              <a:rPr lang="en-GB" sz="3600" dirty="0" err="1"/>
              <a:t>i’r</a:t>
            </a:r>
            <a:r>
              <a:rPr lang="en-GB" sz="3600" dirty="0"/>
              <a:t> </a:t>
            </a:r>
            <a:r>
              <a:rPr lang="en-GB" sz="3600" dirty="0" err="1"/>
              <a:t>modwl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ECEY4010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Multilingual practice in the early years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Manylion y modwl;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Deilliannau 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852E6-CDF0-D0F9-C504-877C85C6C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  <a:t>Tîm y modwl</a:t>
            </a:r>
            <a:b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module team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16DBA-577E-6DD2-3A60-F8A75A7C9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825625"/>
            <a:ext cx="7239000" cy="38098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Jessica Pitman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j.pitman@uwtsd.ac.uk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Paul Darby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paul.darby@uwtsd.ac.uk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3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286750" cy="854074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376044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Trefn;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Presenoldeb;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Prydlondeb;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Cynllunio;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8800"/>
            <a:ext cx="3886200" cy="4348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Punctuality;</a:t>
            </a:r>
          </a:p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pPr marL="0" indent="0">
              <a:buNone/>
            </a:pPr>
            <a:endParaRPr lang="en-GB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287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915400" cy="854074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39128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3886200" cy="4500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690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of module</a:t>
            </a:r>
            <a:endParaRPr lang="cy-GB" alt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4"/>
          <p:cNvSpPr>
            <a:spLocks noGrp="1"/>
          </p:cNvSpPr>
          <p:nvPr>
            <p:ph sz="half" idx="1"/>
          </p:nvPr>
        </p:nvSpPr>
        <p:spPr>
          <a:xfrm>
            <a:off x="228600" y="1417865"/>
            <a:ext cx="4286250" cy="3992336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ymwybyddiaeth myfyrwyr o’r cysyniad o amlieithrwydd a’i bwysigrwydd mewn lleoliadau blynyddoedd cynnar.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 hangingPunct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myfyrwyr i wneud cynnydd yn eu defnydd o iaith llafar mewn perthynas â’u lefelau personol a’u sgiliau cyfredol i’w defnyddio gyda phlant ifanc.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7864"/>
            <a:ext cx="4191000" cy="47083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raise students’ awareness of the concept and importance of multilingualism in early years settings.</a:t>
            </a:r>
          </a:p>
          <a:p>
            <a:pPr marL="0" indent="0">
              <a:buNone/>
            </a:pPr>
            <a:r>
              <a:rPr lang="en-GB" altLang="cy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•To enable students to progress in the use of spoken language in relation to their personal levels and current skills for use with young children.</a:t>
            </a:r>
          </a:p>
        </p:txBody>
      </p:sp>
    </p:spTree>
    <p:extLst>
      <p:ext uri="{BB962C8B-B14F-4D97-AF65-F5344CB8AC3E}">
        <p14:creationId xmlns:p14="http://schemas.microsoft.com/office/powerpoint/2010/main" val="635564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1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648200" cy="4482306"/>
          </a:xfrm>
        </p:spPr>
        <p:txBody>
          <a:bodyPr>
            <a:noAutofit/>
          </a:bodyPr>
          <a:lstStyle/>
          <a:p>
            <a:r>
              <a:rPr lang="cy-GB" altLang="cy-GB" sz="2700" dirty="0">
                <a:latin typeface="Arial" panose="020B0604020202020204" pitchFamily="34" charset="0"/>
                <a:cs typeface="Arial" panose="020B0604020202020204" pitchFamily="34" charset="0"/>
              </a:rPr>
              <a:t>dangos hyder cynyddol o ran eu gafael ar Gymraeg/Saesneg ar lafar sy’n addas i’w defnyddio mewn lleoliadau blynyddoedd cynnar, a chaffael gwybodaeth estynedig ynglŷn â sut i ynganu’r Gymraeg/Saesneg ac ymadroddion Cymraeg/Saesneg;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385094"/>
            <a:ext cx="42672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increased confidence in command of spoken English/Welsh suitable for early years settings, acquiring an extended knowledge of English/Welsh pronunciation and Welsh phrases;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10002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2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524000"/>
            <a:ext cx="4419600" cy="48768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deall pwysigrwydd agweddau cadarnhaol at amlieithrwydd, meddwl dargyfeiriol a darparu amrywiaeth o brofiadau iaith i annog dwyieithrwydd cynnar plant; 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24000"/>
            <a:ext cx="4572000" cy="45720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importance of positive attitudes towards multilingualism, divergent thinking and providing a variety of language experiences to encourage children’s early bilingualism; 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049362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3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85094"/>
            <a:ext cx="4419600" cy="5015706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datblygu a dangos sgiliau cynyddol o ran cynllunio gweithgareddau ar gyfer plant ifanc yn ymwneud ag iaith a diwylliant, gyda chysylltiadau gyda fframweithiau a rhaglenni perthnasol;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385094"/>
            <a:ext cx="4572000" cy="4710906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and demonstrate increasing skills in planning activities for young children relating to language and culture, with links to relevant frameworks and programmes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08325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4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76200" y="1676400"/>
            <a:ext cx="4419600" cy="4724400"/>
          </a:xfrm>
        </p:spPr>
        <p:txBody>
          <a:bodyPr>
            <a:noAutofit/>
          </a:bodyPr>
          <a:lstStyle/>
          <a:p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676400"/>
            <a:ext cx="4572000" cy="44196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use of a range of information resources, and present their work at the appropriate level.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02689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2547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355727"/>
            <a:ext cx="388620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Iaith a diwylliant Cymreig;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Aml ddiwylliant;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Dwyieithrwydd ac Amlieithrwydd;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Yr ymennydd dwyieithog;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a Chymraeg fel Iaith Ychwanegol (CIY) a Saesneg fel Iaith Ychwanegol (SIY);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355727"/>
            <a:ext cx="4286250" cy="40894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and culture;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Multiculturalism;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Bilingualism and Multilingualism;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bilingual brain;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Welsh as an Additional Language (WAL) and English as an Additional Language (EAL);</a:t>
            </a:r>
          </a:p>
        </p:txBody>
      </p:sp>
    </p:spTree>
    <p:extLst>
      <p:ext uri="{BB962C8B-B14F-4D97-AF65-F5344CB8AC3E}">
        <p14:creationId xmlns:p14="http://schemas.microsoft.com/office/powerpoint/2010/main" val="2848339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5127"/>
            <a:ext cx="8134350" cy="77787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676400"/>
            <a:ext cx="388620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chwarae;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Gweithgareddau i hyrwyddo datblygiad ail iaith (neu fwy);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Rôl oedolion.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676400"/>
            <a:ext cx="428625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play;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 that promote second language development (or more);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adults.</a:t>
            </a:r>
          </a:p>
        </p:txBody>
      </p:sp>
    </p:spTree>
    <p:extLst>
      <p:ext uri="{BB962C8B-B14F-4D97-AF65-F5344CB8AC3E}">
        <p14:creationId xmlns:p14="http://schemas.microsoft.com/office/powerpoint/2010/main" val="2929287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520280"/>
            <a:ext cx="4038600" cy="4605883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r>
              <a:rPr lang="en-GB" alt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 (100%)</a:t>
            </a:r>
          </a:p>
          <a:p>
            <a:pPr marL="0" indent="0" eaLnBrk="1" hangingPunct="1">
              <a:lnSpc>
                <a:spcPct val="90000"/>
              </a:lnSpc>
              <a:spcBef>
                <a:spcPts val="0"/>
              </a:spcBef>
              <a:buFontTx/>
              <a:buNone/>
              <a:defRPr/>
            </a:pPr>
            <a:endParaRPr lang="en-GB" alt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29.03.2026;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23:59yh;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ts val="0"/>
              </a:spcBef>
              <a:defRPr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520279"/>
            <a:ext cx="4316288" cy="4042321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29.03.2026;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23:59pm;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326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ECEY4010C</a:t>
            </a:r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ECEY4010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4411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447800"/>
            <a:ext cx="4495799" cy="41417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RHAN 1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recordio hwn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447799"/>
            <a:ext cx="4648199" cy="4141790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1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10-minute activity which promotes and supports bilingualism and/or multilingualism.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01067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RHAN 2 - Mae gennych ddewis.</a:t>
            </a:r>
            <a:endParaRPr lang="cy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OPSIWN 1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 -  Cyflwyniad 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 10-munud wedi’i recordio;</a:t>
            </a:r>
          </a:p>
          <a:p>
            <a:pPr marL="0" indent="0">
              <a:buNone/>
            </a:pP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</a:p>
          <a:p>
            <a:pPr marL="0" indent="0">
              <a:buNone/>
            </a:pPr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OPSIWN 2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–  Papur 1,500 o eiriau.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92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2 - You have a choice.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 1 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A 10-minute recorded PowerPoint presentation;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 2 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 1,500-word paper.</a:t>
            </a:r>
          </a:p>
        </p:txBody>
      </p:sp>
    </p:spTree>
    <p:extLst>
      <p:ext uri="{BB962C8B-B14F-4D97-AF65-F5344CB8AC3E}">
        <p14:creationId xmlns:p14="http://schemas.microsoft.com/office/powerpoint/2010/main" val="660234812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DFC0FB-D3C6-67A4-C47F-CFE59B2ADA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2290-6C9F-E178-1B77-7147814F4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must include the following: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437EAC91-644E-EA69-6FFC-76E6C0EE2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18873-8D59-BBA5-59CA-CED4CBE8C78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a) Manteision dwyieithrwydd ac/neu amlieithrwydd;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b) Cymraeg fel Iaith Ychwanegol/Saesneg fel Iaith Ychwanegol;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c) Datblygiad yr ymennydd;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ch) Meddwl dargyfeiriol;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d) Cysylltiadau â fframweithiau a rhaglenni blynyddoedd cynnar.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F676D72-7851-B034-3527-8A091260DEE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92500"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484234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Dylech chi gefnogi’r cynnwys gydag esiamplau o’r gweithgaredd.</a:t>
            </a:r>
          </a:p>
          <a:p>
            <a:r>
              <a:rPr lang="cy-GB" dirty="0">
                <a:latin typeface="Arial"/>
                <a:cs typeface="Arial"/>
              </a:rPr>
              <a:t>Rhaid cefnogi cynnwys yr ail recordiad, a’r papur, gyda </a:t>
            </a:r>
            <a:r>
              <a:rPr lang="cy-GB" b="1" dirty="0">
                <a:latin typeface="Arial"/>
                <a:cs typeface="Arial"/>
              </a:rPr>
              <a:t>chyfeirnodi.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The second recording, and the paper, must be supported with</a:t>
            </a: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 referencing.</a:t>
            </a:r>
            <a:endParaRPr lang="en-GB" dirty="0">
              <a:solidFill>
                <a:srgbClr val="0070C0"/>
              </a:solidFill>
              <a:latin typeface="Arial"/>
              <a:cs typeface="Arial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13503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 dirty="0">
                <a:latin typeface="Arial"/>
                <a:cs typeface="Arial"/>
              </a:rPr>
              <a:t>Bydd angen </a:t>
            </a:r>
            <a:r>
              <a:rPr lang="cy-GB" dirty="0" err="1">
                <a:latin typeface="Arial"/>
                <a:cs typeface="Arial"/>
              </a:rPr>
              <a:t>lanlwytho</a:t>
            </a:r>
            <a:r>
              <a:rPr lang="cy-GB" dirty="0">
                <a:latin typeface="Arial"/>
                <a:cs typeface="Arial"/>
              </a:rPr>
              <a:t> recordiad y gweithgaredd ar eich cyfrif OneDrive a'i </a:t>
            </a:r>
            <a:r>
              <a:rPr lang="cy-GB" b="1" dirty="0">
                <a:latin typeface="Arial"/>
                <a:cs typeface="Arial"/>
              </a:rPr>
              <a:t>rhannu gyda'r marcwyr</a:t>
            </a:r>
            <a:r>
              <a:rPr lang="cy-GB" dirty="0">
                <a:latin typeface="Arial"/>
                <a:cs typeface="Arial"/>
              </a:rPr>
              <a:t>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/>
                <a:cs typeface="Arial"/>
              </a:rPr>
              <a:t>Os ydych chi'n recordio cyflwyniad </a:t>
            </a:r>
            <a:r>
              <a:rPr lang="cy-GB" i="1" dirty="0">
                <a:latin typeface="Arial"/>
                <a:cs typeface="Arial"/>
              </a:rPr>
              <a:t>PowerPoint</a:t>
            </a:r>
            <a:r>
              <a:rPr lang="cy-GB" dirty="0">
                <a:latin typeface="Arial"/>
                <a:cs typeface="Arial"/>
              </a:rPr>
              <a:t> ar gyfer Rhan 2, mae'n rhaid </a:t>
            </a:r>
            <a:r>
              <a:rPr lang="cy-GB" dirty="0" err="1">
                <a:latin typeface="Arial"/>
                <a:cs typeface="Arial"/>
              </a:rPr>
              <a:t>lanlwytho</a:t>
            </a:r>
            <a:r>
              <a:rPr lang="cy-GB" dirty="0">
                <a:latin typeface="Arial"/>
                <a:cs typeface="Arial"/>
              </a:rPr>
              <a:t> hwn hefyd i'ch cyfrif OneDrive a'i </a:t>
            </a:r>
            <a:r>
              <a:rPr lang="cy-GB" b="1" dirty="0">
                <a:latin typeface="Arial"/>
                <a:cs typeface="Arial"/>
              </a:rPr>
              <a:t>rhannu gyda'r marcwyr.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 vert="horz" lIns="91440" tIns="45720" rIns="91440" bIns="45720" rtlCol="0" anchor="t">
            <a:no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400" dirty="0">
                <a:solidFill>
                  <a:srgbClr val="0070C0"/>
                </a:solidFill>
                <a:latin typeface="Arial"/>
                <a:cs typeface="Arial"/>
              </a:rPr>
              <a:t>The recording of the activity will need to be uploaded onto your OneDrive account and</a:t>
            </a:r>
            <a:r>
              <a:rPr lang="en-GB" sz="2400" b="1" dirty="0">
                <a:solidFill>
                  <a:srgbClr val="0070C0"/>
                </a:solidFill>
                <a:latin typeface="Arial"/>
                <a:cs typeface="Arial"/>
              </a:rPr>
              <a:t> shared with the markers</a:t>
            </a:r>
            <a:r>
              <a:rPr lang="en-GB" sz="2400" dirty="0">
                <a:solidFill>
                  <a:srgbClr val="0070C0"/>
                </a:solidFill>
                <a:latin typeface="Arial"/>
                <a:cs typeface="Arial"/>
              </a:rPr>
              <a:t>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sz="2400" dirty="0">
                <a:solidFill>
                  <a:srgbClr val="0070C0"/>
                </a:solidFill>
                <a:latin typeface="Arial"/>
                <a:cs typeface="Arial"/>
              </a:rPr>
              <a:t>If you are recording a PowerPoint presentation for Part 2, this must also be uploaded onto your OneDrive account and</a:t>
            </a:r>
            <a:r>
              <a:rPr lang="en-GB" sz="2400" b="1" dirty="0">
                <a:solidFill>
                  <a:srgbClr val="0070C0"/>
                </a:solidFill>
                <a:latin typeface="Arial"/>
                <a:cs typeface="Arial"/>
              </a:rPr>
              <a:t> shared with the markers</a:t>
            </a:r>
            <a:r>
              <a:rPr lang="en-GB" sz="2400" dirty="0">
                <a:solidFill>
                  <a:srgbClr val="0070C0"/>
                </a:solidFill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335823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76D5A-19B5-9150-CBF2-B5CCF19C1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5F4D-D5B2-CADC-7ED9-7408D5103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03975FFD-F42D-B11A-8AFC-12E1DE4DF8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FD33D-554B-FF5B-7D1A-733BED40AF4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GWEITHGAREDD a </a:t>
            </a:r>
            <a:r>
              <a:rPr lang="cy-GB" b="1" i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Ychwanegwch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hyperlink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o’r recordiadau ar yr un ddogfen Word a’r sgript a’r rhestr cyfeirnodi.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GWEITHGAREDD a’r PAPUR</a:t>
            </a:r>
          </a:p>
          <a:p>
            <a:pPr marL="0" indent="0">
              <a:buNone/>
            </a:pPr>
            <a:r>
              <a:rPr lang="cy-GB" dirty="0">
                <a:latin typeface="Arial"/>
                <a:cs typeface="Arial"/>
              </a:rPr>
              <a:t>Ychwanegwch </a:t>
            </a:r>
            <a:r>
              <a:rPr lang="cy-GB" dirty="0" err="1">
                <a:latin typeface="Arial"/>
                <a:cs typeface="Arial"/>
              </a:rPr>
              <a:t>hyperlink</a:t>
            </a:r>
            <a:r>
              <a:rPr lang="cy-GB" dirty="0">
                <a:latin typeface="Arial"/>
                <a:cs typeface="Arial"/>
              </a:rPr>
              <a:t> o’r recordiad ar yr un ddogfen Word a’r papur a’r rhestr cyfeirnodi.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3659B18-6C8C-2B19-1022-DC03376BBA8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and POWERPOINT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a hyperlink to your recordings onto the same Word document as your script and reference list. 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and PAPER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a hyperlink to your recording of the activity onto the same Word document as your paper and 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184472602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5"/>
            <a:ext cx="42100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Dewis o weithgaredd;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Cydweddoldeb;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825625"/>
            <a:ext cx="4041775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92441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381000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Cyflwynwch eich hunan;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Croesawch y gynulleidfa;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Esboniwch pwrpas eich cyflwyniad;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  <a:p>
            <a:pPr>
              <a:buFontTx/>
              <a:buChar char="-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the audience;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154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  <a:p>
            <a:pPr>
              <a:buFont typeface="Arial"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-"/>
            </a:pPr>
            <a:r>
              <a:rPr lang="cy-GB" dirty="0">
                <a:latin typeface="Arial"/>
                <a:cs typeface="Arial"/>
              </a:rPr>
              <a:t>Fframweithiau a rhaglenni.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>
              <a:buFont typeface="Arial"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  <a:endParaRPr lang="en-US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-"/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Frameworks and programmes.</a:t>
            </a: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016028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4286250" cy="36576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Calibri"/>
              <a:buChar char="-"/>
            </a:pPr>
            <a:r>
              <a:rPr lang="cy-GB" dirty="0">
                <a:latin typeface="Arial"/>
                <a:cs typeface="Arial"/>
              </a:rPr>
              <a:t>Cefnogwch gydag esiamplau o’r gweithgaredd, ymchwil a damcaniaeth;</a:t>
            </a:r>
            <a:endParaRPr lang="en-US"/>
          </a:p>
          <a:p>
            <a:pPr>
              <a:buFont typeface="Calibri"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Support with examples from your activity, research and theory; </a:t>
            </a:r>
            <a:endParaRPr lang="en-US"/>
          </a:p>
          <a:p>
            <a:pPr>
              <a:buFont typeface="Calibri"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796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27717907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5840D-598D-07AD-3961-0D28700D6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55BCA-2ED4-84B4-EA89-BD33462A7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381000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(Paper)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EE8D-4A95-6927-6B9A-570628C49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Diffinio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Tua 150 gair.</a:t>
            </a:r>
          </a:p>
          <a:p>
            <a:pPr>
              <a:buFontTx/>
              <a:buChar char="-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258111-1656-8927-3427-531557121D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overview of content.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 words (approx.)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042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F8CF2-8AA8-16D7-53BA-144DBD152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4685-43E0-3FAF-4E1A-82DA52C3A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A328-D9AD-2F1E-FAEE-69AAD16A7B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Tua 250 gair yr un.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FC5A4-5049-DC14-B62A-608CE13A2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250 words each (approx.).</a:t>
            </a:r>
          </a:p>
        </p:txBody>
      </p:sp>
    </p:spTree>
    <p:extLst>
      <p:ext uri="{BB962C8B-B14F-4D97-AF65-F5344CB8AC3E}">
        <p14:creationId xmlns:p14="http://schemas.microsoft.com/office/powerpoint/2010/main" val="7762959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6989-913E-781F-48BA-3A0063B0E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99A62-503F-FA7B-4655-0F9A1556D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A8BAF-5FBC-AD1F-EF51-F6027CB97C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676399"/>
            <a:ext cx="46291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59390-7AAB-263D-8C20-905C51EE6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9661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25BB3B-A120-F19F-B377-1F7DDF853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1712-A64E-69A6-3BCB-31A330D0A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2104B-A8C0-95FF-0A04-3C72A9A0CA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  <a:p>
            <a:pPr marL="0" indent="0">
              <a:buNone/>
            </a:pPr>
            <a:r>
              <a:rPr lang="fr-FR" sz="2400" dirty="0">
                <a:latin typeface="Arial"/>
                <a:cs typeface="Arial"/>
              </a:rPr>
              <a:t>Tua 150 </a:t>
            </a:r>
            <a:r>
              <a:rPr lang="fr-FR" sz="2400" dirty="0" err="1">
                <a:latin typeface="Arial"/>
                <a:cs typeface="Arial"/>
              </a:rPr>
              <a:t>gair</a:t>
            </a:r>
            <a:r>
              <a:rPr lang="fr-FR" sz="24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641DA0-E79A-012D-5021-D7AD198D63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 words (approx.).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5990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2015 a 2025;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delweddau ar gyfer eich gweithgaredd a/neu eich cyflwyniad 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PowerPoint.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current sources (e-books, journal articles, websites), dated between 2015 and 2025;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use Generative AI to find images to support your activity and/or PowerPoint presentation.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Recordiad/</a:t>
            </a:r>
            <a:r>
              <a:rPr lang="cy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au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Recording/s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Ydy’r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chwarae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Oes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modd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gweld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chi, y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a’r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propiau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ayyb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94282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1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431928"/>
            <a:ext cx="4419600" cy="40544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Sgiliau Ymgysylltu â Llenyddiaeth: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 (ysgrifenedig ac ar lafar);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31927"/>
            <a:ext cx="4572000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288283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2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" y="1600200"/>
            <a:ext cx="4572000" cy="411479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40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Manteision </a:t>
            </a:r>
            <a:r>
              <a:rPr lang="cy-GB" sz="2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dwyieithrwydd/amlieithrwydd;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Cefnogi plant CIY/SIY;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Datblygiad yr ymennydd;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ch) Meddwl dargyfeiriol.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179887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346307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3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Cysylltiadau gyda fframweithiau a rhaglenni.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435291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446" y="365126"/>
            <a:ext cx="7886700" cy="90328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4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Priodoldeb y gweithgaredd;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Cynhwysiad o eiriau a chymalau dwyieithog/amlieithog;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Elfen o hwyl.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850962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5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98587"/>
            <a:ext cx="4343401" cy="411931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Trosglwyddadwy ar gyfer Bywyd ac Arfer Proffesiynol: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Academaidd;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TGCh.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98587"/>
            <a:ext cx="4572000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102890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9440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9154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7032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705894"/>
            <a:ext cx="4407346" cy="447106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705894"/>
            <a:ext cx="3886200" cy="447106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28655158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yr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311366523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Woman writing in notebook">
            <a:extLst>
              <a:ext uri="{FF2B5EF4-FFF2-40B4-BE49-F238E27FC236}">
                <a16:creationId xmlns:a16="http://schemas.microsoft.com/office/drawing/2014/main" id="{1EED9175-EB19-47C4-8C53-667074C0DA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838200"/>
            <a:ext cx="3867150" cy="41814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61CA1-1734-BCA9-8135-85B8ECEAD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76800" y="838200"/>
            <a:ext cx="3638550" cy="47972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lwc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 algn="ctr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of luck with the assessment!</a:t>
            </a:r>
          </a:p>
        </p:txBody>
      </p:sp>
    </p:spTree>
    <p:extLst>
      <p:ext uri="{BB962C8B-B14F-4D97-AF65-F5344CB8AC3E}">
        <p14:creationId xmlns:p14="http://schemas.microsoft.com/office/powerpoint/2010/main" val="272127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26"/>
    </mc:Choice>
    <mc:Fallback xmlns="">
      <p:transition spd="slow" advTm="18226"/>
    </mc:Fallback>
  </mc:AlternateContent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9416DF0-471D-45C9-A404-1866F60A9B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6AED75-E137-4C78-A22A-846BF5CBA5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E627EF-9C54-4B26-8D72-5FB07E3D635A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2446</Words>
  <Application>Microsoft Office PowerPoint</Application>
  <PresentationFormat>On-screen Show (4:3)</PresentationFormat>
  <Paragraphs>450</Paragraphs>
  <Slides>49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Calibri</vt:lpstr>
      <vt:lpstr>Calibri Light</vt:lpstr>
      <vt:lpstr>Sub Title 1</vt:lpstr>
      <vt:lpstr>Accessible 2</vt:lpstr>
      <vt:lpstr>ECEY4010C  Arfer amlieithog yn y blynyddoedd cynnar   Cyflwyniad i’r modwl   </vt:lpstr>
      <vt:lpstr>Cynnwys Contents</vt:lpstr>
      <vt:lpstr>Tîm y modwl The module team</vt:lpstr>
      <vt:lpstr>Sgiliau Cyflogadwyedd/Trosglwyddadwy Employability/Transferable Skills</vt:lpstr>
      <vt:lpstr>Sgiliau Cyflogadwyedd/Trosglwyddadwy Employability/Transferable Skills</vt:lpstr>
      <vt:lpstr>Amcanion y modwl Aims of module</vt:lpstr>
      <vt:lpstr>Deilliannau dysgu 1 Learning outcomes 1</vt:lpstr>
      <vt:lpstr>Deilliannau dysgu 2 Learning outcomes 2</vt:lpstr>
      <vt:lpstr>Deilliannau dysgu 3 Learning outcomes 3</vt:lpstr>
      <vt:lpstr>Deilliannau dysgu 4 Learning outcomes 4</vt:lpstr>
      <vt:lpstr>Meysydd astudiaeth Topics to be studied</vt:lpstr>
      <vt:lpstr>Meysydd astudiaeth Topics to be studied</vt:lpstr>
      <vt:lpstr>Asesiadau Assessments</vt:lpstr>
      <vt:lpstr>ECEY4010C ECEY4010</vt:lpstr>
      <vt:lpstr>Disgrifiad o’r aseiniad 1 Description of the assignment 1</vt:lpstr>
      <vt:lpstr>Disgrifiad o’r aseiniad 2 Description of the assignment 2</vt:lpstr>
      <vt:lpstr>Rhaid cynnwys y canlynol: You must include the following:</vt:lpstr>
      <vt:lpstr>Disgrifiad o’r aseiniad 3  Description of the assignment 3</vt:lpstr>
      <vt:lpstr>Disgrifiad o’r aseiniad 4  Description of the assignment 4</vt:lpstr>
      <vt:lpstr>Disgrifiad o’r aseiniad 5  Description of the assignment 5</vt:lpstr>
      <vt:lpstr>Ystyriaethau ymarferol Practical implications</vt:lpstr>
      <vt:lpstr>Strwythur (Powerpoint) Structure (Powerpoint)</vt:lpstr>
      <vt:lpstr>Strwythur Structure</vt:lpstr>
      <vt:lpstr>Strwythur Structure</vt:lpstr>
      <vt:lpstr>Strwythur Structure</vt:lpstr>
      <vt:lpstr>Strwythur (Papur) Structure (Paper)</vt:lpstr>
      <vt:lpstr>Strwythur Structure</vt:lpstr>
      <vt:lpstr>Strwythur Structure</vt:lpstr>
      <vt:lpstr>Strwythur Structure</vt:lpstr>
      <vt:lpstr>AI – defnydd o Ddeallusrwydd Artiffisial</vt:lpstr>
      <vt:lpstr>AI – defnydd o Ddeallusrwydd Artiffisial</vt:lpstr>
      <vt:lpstr>AI – defnydd o Ddeallusrwydd Artiffisial</vt:lpstr>
      <vt:lpstr>AI – defnydd o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Recordiad/au Recording/s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(EC) Extenuating Circumstances (EC)</vt:lpstr>
      <vt:lpstr>Cyflwyniadau Hwyr  Late Submissions</vt:lpstr>
      <vt:lpstr>Materion TGCh? ICT issues?</vt:lpstr>
      <vt:lpstr>Cwestiynau am yr aseiniad? Questions about the assignment?</vt:lpstr>
      <vt:lpstr> Cwestiynau am yr aseiniad? Questions about the assignment?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130</cp:revision>
  <dcterms:created xsi:type="dcterms:W3CDTF">2015-10-03T11:53:06Z</dcterms:created>
  <dcterms:modified xsi:type="dcterms:W3CDTF">2026-02-24T09:38:37Z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