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700" r:id="rId3"/>
    <p:sldMasterId id="2147483717" r:id="rId4"/>
  </p:sldMasterIdLst>
  <p:notesMasterIdLst>
    <p:notesMasterId r:id="rId42"/>
  </p:notesMasterIdLst>
  <p:sldIdLst>
    <p:sldId id="265" r:id="rId5"/>
    <p:sldId id="334" r:id="rId6"/>
    <p:sldId id="353" r:id="rId7"/>
    <p:sldId id="359" r:id="rId8"/>
    <p:sldId id="358" r:id="rId9"/>
    <p:sldId id="357" r:id="rId10"/>
    <p:sldId id="356" r:id="rId11"/>
    <p:sldId id="366" r:id="rId12"/>
    <p:sldId id="365" r:id="rId13"/>
    <p:sldId id="364" r:id="rId14"/>
    <p:sldId id="368" r:id="rId15"/>
    <p:sldId id="369" r:id="rId16"/>
    <p:sldId id="367" r:id="rId17"/>
    <p:sldId id="354" r:id="rId18"/>
    <p:sldId id="349" r:id="rId19"/>
    <p:sldId id="264" r:id="rId20"/>
    <p:sldId id="257" r:id="rId21"/>
    <p:sldId id="258" r:id="rId22"/>
    <p:sldId id="259" r:id="rId23"/>
    <p:sldId id="260" r:id="rId24"/>
    <p:sldId id="261" r:id="rId25"/>
    <p:sldId id="263" r:id="rId26"/>
    <p:sldId id="384" r:id="rId27"/>
    <p:sldId id="389" r:id="rId28"/>
    <p:sldId id="385" r:id="rId29"/>
    <p:sldId id="386" r:id="rId30"/>
    <p:sldId id="262" r:id="rId31"/>
    <p:sldId id="387" r:id="rId32"/>
    <p:sldId id="256" r:id="rId33"/>
    <p:sldId id="391" r:id="rId34"/>
    <p:sldId id="392" r:id="rId35"/>
    <p:sldId id="393" r:id="rId36"/>
    <p:sldId id="394" r:id="rId37"/>
    <p:sldId id="395" r:id="rId38"/>
    <p:sldId id="396" r:id="rId39"/>
    <p:sldId id="397" r:id="rId40"/>
    <p:sldId id="398"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5" d="100"/>
          <a:sy n="65" d="100"/>
        </p:scale>
        <p:origin x="153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509F6A-9B8E-41EA-8D20-E17D9BEF51C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1419D5-CF01-4EB8-904A-D7841F04F3E1}">
      <dgm:prSet/>
      <dgm:spPr/>
      <dgm:t>
        <a:bodyPr/>
        <a:lstStyle/>
        <a:p>
          <a:r>
            <a:rPr lang="en-GB"/>
            <a:t>Amazon’s CRM stores massive quantities of sensitive customer data — including payment details, addresses, and purchase patterns. This makes it a high-value target for cyberattacks.</a:t>
          </a:r>
          <a:endParaRPr lang="en-US"/>
        </a:p>
      </dgm:t>
    </dgm:pt>
    <dgm:pt modelId="{4B199708-672F-4120-96E6-DCBFE496F557}" type="parTrans" cxnId="{8AF5C78B-1B69-4B96-A507-667A05738225}">
      <dgm:prSet/>
      <dgm:spPr/>
      <dgm:t>
        <a:bodyPr/>
        <a:lstStyle/>
        <a:p>
          <a:endParaRPr lang="en-US"/>
        </a:p>
      </dgm:t>
    </dgm:pt>
    <dgm:pt modelId="{1785353C-5682-4677-91A2-E9A5D32F1A37}" type="sibTrans" cxnId="{8AF5C78B-1B69-4B96-A507-667A05738225}">
      <dgm:prSet/>
      <dgm:spPr/>
      <dgm:t>
        <a:bodyPr/>
        <a:lstStyle/>
        <a:p>
          <a:endParaRPr lang="en-US"/>
        </a:p>
      </dgm:t>
    </dgm:pt>
    <dgm:pt modelId="{8F8AB7A6-1121-4D59-B57A-75021A9FD217}">
      <dgm:prSet/>
      <dgm:spPr/>
      <dgm:t>
        <a:bodyPr/>
        <a:lstStyle/>
        <a:p>
          <a:r>
            <a:rPr lang="en-GB" b="1"/>
            <a:t>Ethical Concern</a:t>
          </a:r>
          <a:endParaRPr lang="en-US"/>
        </a:p>
      </dgm:t>
    </dgm:pt>
    <dgm:pt modelId="{D0CA5AD1-D4C5-464A-98A6-C775216A524D}" type="parTrans" cxnId="{AF3307D2-A8E0-4CB2-8CBC-E9D3B6C83876}">
      <dgm:prSet/>
      <dgm:spPr/>
      <dgm:t>
        <a:bodyPr/>
        <a:lstStyle/>
        <a:p>
          <a:endParaRPr lang="en-US"/>
        </a:p>
      </dgm:t>
    </dgm:pt>
    <dgm:pt modelId="{3F238A44-E060-49E6-BF08-6DCF3CB720EB}" type="sibTrans" cxnId="{AF3307D2-A8E0-4CB2-8CBC-E9D3B6C83876}">
      <dgm:prSet/>
      <dgm:spPr/>
      <dgm:t>
        <a:bodyPr/>
        <a:lstStyle/>
        <a:p>
          <a:endParaRPr lang="en-US"/>
        </a:p>
      </dgm:t>
    </dgm:pt>
    <dgm:pt modelId="{EDB462B3-21CC-496A-AE22-71F1790A2F54}">
      <dgm:prSet/>
      <dgm:spPr/>
      <dgm:t>
        <a:bodyPr/>
        <a:lstStyle/>
        <a:p>
          <a:r>
            <a:rPr lang="en-GB"/>
            <a:t>A single data beach could  expose millions of users to identify theft or fraud.</a:t>
          </a:r>
          <a:endParaRPr lang="en-US"/>
        </a:p>
      </dgm:t>
    </dgm:pt>
    <dgm:pt modelId="{F9099B35-799E-486D-8868-CCF62507438B}" type="parTrans" cxnId="{261BAF37-ECD9-4737-937B-ABE8B2E626DE}">
      <dgm:prSet/>
      <dgm:spPr/>
      <dgm:t>
        <a:bodyPr/>
        <a:lstStyle/>
        <a:p>
          <a:endParaRPr lang="en-US"/>
        </a:p>
      </dgm:t>
    </dgm:pt>
    <dgm:pt modelId="{DA3DF4F2-F92D-4DDF-8116-58AB10259170}" type="sibTrans" cxnId="{261BAF37-ECD9-4737-937B-ABE8B2E626DE}">
      <dgm:prSet/>
      <dgm:spPr/>
      <dgm:t>
        <a:bodyPr/>
        <a:lstStyle/>
        <a:p>
          <a:endParaRPr lang="en-US"/>
        </a:p>
      </dgm:t>
    </dgm:pt>
    <dgm:pt modelId="{B12383BC-1630-4E16-AC6C-E73E9C73A3B7}">
      <dgm:prSet/>
      <dgm:spPr/>
      <dgm:t>
        <a:bodyPr/>
        <a:lstStyle/>
        <a:p>
          <a:r>
            <a:rPr lang="en-GB"/>
            <a:t>Employees or third party with CRM access might misuse customer data.</a:t>
          </a:r>
          <a:endParaRPr lang="en-US"/>
        </a:p>
      </dgm:t>
    </dgm:pt>
    <dgm:pt modelId="{A6B144EA-7EA8-48CB-AC5D-262AB5373005}" type="parTrans" cxnId="{31D7EDFD-24F5-4B23-B4CD-27F6B11E4F67}">
      <dgm:prSet/>
      <dgm:spPr/>
      <dgm:t>
        <a:bodyPr/>
        <a:lstStyle/>
        <a:p>
          <a:endParaRPr lang="en-US"/>
        </a:p>
      </dgm:t>
    </dgm:pt>
    <dgm:pt modelId="{7AF72477-0EEC-4B45-B1D7-7B1E226E1285}" type="sibTrans" cxnId="{31D7EDFD-24F5-4B23-B4CD-27F6B11E4F67}">
      <dgm:prSet/>
      <dgm:spPr/>
      <dgm:t>
        <a:bodyPr/>
        <a:lstStyle/>
        <a:p>
          <a:endParaRPr lang="en-US"/>
        </a:p>
      </dgm:t>
    </dgm:pt>
    <dgm:pt modelId="{5F0D1D8E-646D-4993-A3FF-705F03964E97}">
      <dgm:prSet/>
      <dgm:spPr/>
      <dgm:t>
        <a:bodyPr/>
        <a:lstStyle/>
        <a:p>
          <a:r>
            <a:rPr lang="en-GB" b="1"/>
            <a:t>Best ethical </a:t>
          </a:r>
          <a:endParaRPr lang="en-US"/>
        </a:p>
      </dgm:t>
    </dgm:pt>
    <dgm:pt modelId="{BC8BFE39-3D1D-443C-8C72-5119D668070A}" type="parTrans" cxnId="{A91C9D1F-2321-409D-BA26-45D04FAB5B81}">
      <dgm:prSet/>
      <dgm:spPr/>
      <dgm:t>
        <a:bodyPr/>
        <a:lstStyle/>
        <a:p>
          <a:endParaRPr lang="en-US"/>
        </a:p>
      </dgm:t>
    </dgm:pt>
    <dgm:pt modelId="{19A720C8-80F1-4304-A296-765496FC137B}" type="sibTrans" cxnId="{A91C9D1F-2321-409D-BA26-45D04FAB5B81}">
      <dgm:prSet/>
      <dgm:spPr/>
      <dgm:t>
        <a:bodyPr/>
        <a:lstStyle/>
        <a:p>
          <a:endParaRPr lang="en-US"/>
        </a:p>
      </dgm:t>
    </dgm:pt>
    <dgm:pt modelId="{89989744-4A2B-41CE-AB81-067FD25498A2}">
      <dgm:prSet/>
      <dgm:spPr/>
      <dgm:t>
        <a:bodyPr/>
        <a:lstStyle/>
        <a:p>
          <a:r>
            <a:rPr lang="en-GB"/>
            <a:t>Limit internal access to customer data follow the principle of latest privilege.</a:t>
          </a:r>
          <a:endParaRPr lang="en-US"/>
        </a:p>
      </dgm:t>
    </dgm:pt>
    <dgm:pt modelId="{3D9FF2DC-6884-4D2F-AA29-385F212302F9}" type="parTrans" cxnId="{D28CD7D7-FE95-463C-AE29-E3E3EF53F237}">
      <dgm:prSet/>
      <dgm:spPr/>
      <dgm:t>
        <a:bodyPr/>
        <a:lstStyle/>
        <a:p>
          <a:endParaRPr lang="en-US"/>
        </a:p>
      </dgm:t>
    </dgm:pt>
    <dgm:pt modelId="{4667649E-82A8-4A5D-B6AF-499B60BB7020}" type="sibTrans" cxnId="{D28CD7D7-FE95-463C-AE29-E3E3EF53F237}">
      <dgm:prSet/>
      <dgm:spPr/>
      <dgm:t>
        <a:bodyPr/>
        <a:lstStyle/>
        <a:p>
          <a:endParaRPr lang="en-US"/>
        </a:p>
      </dgm:t>
    </dgm:pt>
    <dgm:pt modelId="{45066FD8-A2BD-4FBE-A9B2-0501095A178B}">
      <dgm:prSet/>
      <dgm:spPr/>
      <dgm:t>
        <a:bodyPr/>
        <a:lstStyle/>
        <a:p>
          <a:r>
            <a:rPr lang="en-GB"/>
            <a:t>Be transparent and proactive in case of any data breach ( immediate notification to affected customer)</a:t>
          </a:r>
          <a:endParaRPr lang="en-US"/>
        </a:p>
      </dgm:t>
    </dgm:pt>
    <dgm:pt modelId="{52FBB4C3-5D5D-4408-AFB4-B098159473FC}" type="parTrans" cxnId="{2A6FFC2C-EFCB-40CE-B451-6EB49A5EBD70}">
      <dgm:prSet/>
      <dgm:spPr/>
      <dgm:t>
        <a:bodyPr/>
        <a:lstStyle/>
        <a:p>
          <a:endParaRPr lang="en-US"/>
        </a:p>
      </dgm:t>
    </dgm:pt>
    <dgm:pt modelId="{A255A175-23AA-41F4-80EF-6BFA5DE9EAC3}" type="sibTrans" cxnId="{2A6FFC2C-EFCB-40CE-B451-6EB49A5EBD70}">
      <dgm:prSet/>
      <dgm:spPr/>
      <dgm:t>
        <a:bodyPr/>
        <a:lstStyle/>
        <a:p>
          <a:endParaRPr lang="en-US"/>
        </a:p>
      </dgm:t>
    </dgm:pt>
    <dgm:pt modelId="{BD4E8048-BC6F-4B97-BBD4-54C41BC6548E}" type="pres">
      <dgm:prSet presAssocID="{30509F6A-9B8E-41EA-8D20-E17D9BEF51C6}" presName="root" presStyleCnt="0">
        <dgm:presLayoutVars>
          <dgm:dir/>
          <dgm:resizeHandles val="exact"/>
        </dgm:presLayoutVars>
      </dgm:prSet>
      <dgm:spPr/>
    </dgm:pt>
    <dgm:pt modelId="{4A1224B9-BD6E-4F39-A203-C45EF5AD7AD7}" type="pres">
      <dgm:prSet presAssocID="{30509F6A-9B8E-41EA-8D20-E17D9BEF51C6}" presName="container" presStyleCnt="0">
        <dgm:presLayoutVars>
          <dgm:dir/>
          <dgm:resizeHandles val="exact"/>
        </dgm:presLayoutVars>
      </dgm:prSet>
      <dgm:spPr/>
    </dgm:pt>
    <dgm:pt modelId="{52E40D25-ED13-4C1B-B8EA-D702CABC922D}" type="pres">
      <dgm:prSet presAssocID="{BD1419D5-CF01-4EB8-904A-D7841F04F3E1}" presName="compNode" presStyleCnt="0"/>
      <dgm:spPr/>
    </dgm:pt>
    <dgm:pt modelId="{792C525C-EA02-4387-A08B-73A0B9897A8D}" type="pres">
      <dgm:prSet presAssocID="{BD1419D5-CF01-4EB8-904A-D7841F04F3E1}" presName="iconBgRect" presStyleLbl="bgShp" presStyleIdx="0" presStyleCnt="7"/>
      <dgm:spPr/>
    </dgm:pt>
    <dgm:pt modelId="{BEB76C5E-DBED-438E-B109-91CD369E8794}" type="pres">
      <dgm:prSet presAssocID="{BD1419D5-CF01-4EB8-904A-D7841F04F3E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0439501B-10A5-41EF-BC00-328B2896F15A}" type="pres">
      <dgm:prSet presAssocID="{BD1419D5-CF01-4EB8-904A-D7841F04F3E1}" presName="spaceRect" presStyleCnt="0"/>
      <dgm:spPr/>
    </dgm:pt>
    <dgm:pt modelId="{5C055936-375D-4BAC-B4AB-5A325C7BBEA8}" type="pres">
      <dgm:prSet presAssocID="{BD1419D5-CF01-4EB8-904A-D7841F04F3E1}" presName="textRect" presStyleLbl="revTx" presStyleIdx="0" presStyleCnt="7">
        <dgm:presLayoutVars>
          <dgm:chMax val="1"/>
          <dgm:chPref val="1"/>
        </dgm:presLayoutVars>
      </dgm:prSet>
      <dgm:spPr/>
    </dgm:pt>
    <dgm:pt modelId="{8A500715-247D-4081-871D-44357583A887}" type="pres">
      <dgm:prSet presAssocID="{1785353C-5682-4677-91A2-E9A5D32F1A37}" presName="sibTrans" presStyleLbl="sibTrans2D1" presStyleIdx="0" presStyleCnt="0"/>
      <dgm:spPr/>
    </dgm:pt>
    <dgm:pt modelId="{4261448F-C898-481C-B9C8-D3BF3CAA7A9A}" type="pres">
      <dgm:prSet presAssocID="{8F8AB7A6-1121-4D59-B57A-75021A9FD217}" presName="compNode" presStyleCnt="0"/>
      <dgm:spPr/>
    </dgm:pt>
    <dgm:pt modelId="{AE0CFD11-465E-4724-8918-6C99C460A938}" type="pres">
      <dgm:prSet presAssocID="{8F8AB7A6-1121-4D59-B57A-75021A9FD217}" presName="iconBgRect" presStyleLbl="bgShp" presStyleIdx="1" presStyleCnt="7"/>
      <dgm:spPr/>
    </dgm:pt>
    <dgm:pt modelId="{F4DDBE3A-98A7-4FFC-A927-118D1690BDF0}" type="pres">
      <dgm:prSet presAssocID="{8F8AB7A6-1121-4D59-B57A-75021A9FD21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607E5492-B6EA-4241-8330-C0ABDF335DA1}" type="pres">
      <dgm:prSet presAssocID="{8F8AB7A6-1121-4D59-B57A-75021A9FD217}" presName="spaceRect" presStyleCnt="0"/>
      <dgm:spPr/>
    </dgm:pt>
    <dgm:pt modelId="{6821C1D7-BB66-4B19-9074-76205361906F}" type="pres">
      <dgm:prSet presAssocID="{8F8AB7A6-1121-4D59-B57A-75021A9FD217}" presName="textRect" presStyleLbl="revTx" presStyleIdx="1" presStyleCnt="7">
        <dgm:presLayoutVars>
          <dgm:chMax val="1"/>
          <dgm:chPref val="1"/>
        </dgm:presLayoutVars>
      </dgm:prSet>
      <dgm:spPr/>
    </dgm:pt>
    <dgm:pt modelId="{8588B6E8-3BA9-4D3A-904B-159E40524489}" type="pres">
      <dgm:prSet presAssocID="{3F238A44-E060-49E6-BF08-6DCF3CB720EB}" presName="sibTrans" presStyleLbl="sibTrans2D1" presStyleIdx="0" presStyleCnt="0"/>
      <dgm:spPr/>
    </dgm:pt>
    <dgm:pt modelId="{3849C4B0-2C03-45D8-B7D4-57F3FD7678ED}" type="pres">
      <dgm:prSet presAssocID="{EDB462B3-21CC-496A-AE22-71F1790A2F54}" presName="compNode" presStyleCnt="0"/>
      <dgm:spPr/>
    </dgm:pt>
    <dgm:pt modelId="{C6266311-FC4E-4C23-8958-476D973C3B56}" type="pres">
      <dgm:prSet presAssocID="{EDB462B3-21CC-496A-AE22-71F1790A2F54}" presName="iconBgRect" presStyleLbl="bgShp" presStyleIdx="2" presStyleCnt="7"/>
      <dgm:spPr/>
    </dgm:pt>
    <dgm:pt modelId="{A83C4618-0EED-402B-9219-E5EC5582DC03}" type="pres">
      <dgm:prSet presAssocID="{EDB462B3-21CC-496A-AE22-71F1790A2F5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ber"/>
        </a:ext>
      </dgm:extLst>
    </dgm:pt>
    <dgm:pt modelId="{0E28CD74-D5AF-4A2A-8F5D-5785B630FC99}" type="pres">
      <dgm:prSet presAssocID="{EDB462B3-21CC-496A-AE22-71F1790A2F54}" presName="spaceRect" presStyleCnt="0"/>
      <dgm:spPr/>
    </dgm:pt>
    <dgm:pt modelId="{61E62FA7-4C51-4F41-98B6-BDDCFD1E6BB2}" type="pres">
      <dgm:prSet presAssocID="{EDB462B3-21CC-496A-AE22-71F1790A2F54}" presName="textRect" presStyleLbl="revTx" presStyleIdx="2" presStyleCnt="7">
        <dgm:presLayoutVars>
          <dgm:chMax val="1"/>
          <dgm:chPref val="1"/>
        </dgm:presLayoutVars>
      </dgm:prSet>
      <dgm:spPr/>
    </dgm:pt>
    <dgm:pt modelId="{DDDA26A9-B626-426A-9C6A-40957BDE70D8}" type="pres">
      <dgm:prSet presAssocID="{DA3DF4F2-F92D-4DDF-8116-58AB10259170}" presName="sibTrans" presStyleLbl="sibTrans2D1" presStyleIdx="0" presStyleCnt="0"/>
      <dgm:spPr/>
    </dgm:pt>
    <dgm:pt modelId="{5C2BB055-CD5F-41EF-84E7-AC0D4A7D16D0}" type="pres">
      <dgm:prSet presAssocID="{B12383BC-1630-4E16-AC6C-E73E9C73A3B7}" presName="compNode" presStyleCnt="0"/>
      <dgm:spPr/>
    </dgm:pt>
    <dgm:pt modelId="{5ABD4E2A-4053-4ADB-A2AC-07B9093AE760}" type="pres">
      <dgm:prSet presAssocID="{B12383BC-1630-4E16-AC6C-E73E9C73A3B7}" presName="iconBgRect" presStyleLbl="bgShp" presStyleIdx="3" presStyleCnt="7"/>
      <dgm:spPr/>
    </dgm:pt>
    <dgm:pt modelId="{B715CF9F-0732-4951-8CB2-4DD82C448AE5}" type="pres">
      <dgm:prSet presAssocID="{B12383BC-1630-4E16-AC6C-E73E9C73A3B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4DA22479-E2CB-41B5-8291-371E8CB293B8}" type="pres">
      <dgm:prSet presAssocID="{B12383BC-1630-4E16-AC6C-E73E9C73A3B7}" presName="spaceRect" presStyleCnt="0"/>
      <dgm:spPr/>
    </dgm:pt>
    <dgm:pt modelId="{AA0D5491-30C1-4071-AAE3-5B313D63BB88}" type="pres">
      <dgm:prSet presAssocID="{B12383BC-1630-4E16-AC6C-E73E9C73A3B7}" presName="textRect" presStyleLbl="revTx" presStyleIdx="3" presStyleCnt="7">
        <dgm:presLayoutVars>
          <dgm:chMax val="1"/>
          <dgm:chPref val="1"/>
        </dgm:presLayoutVars>
      </dgm:prSet>
      <dgm:spPr/>
    </dgm:pt>
    <dgm:pt modelId="{00E5694D-B17B-45A4-95A9-38FE06BD8D4B}" type="pres">
      <dgm:prSet presAssocID="{7AF72477-0EEC-4B45-B1D7-7B1E226E1285}" presName="sibTrans" presStyleLbl="sibTrans2D1" presStyleIdx="0" presStyleCnt="0"/>
      <dgm:spPr/>
    </dgm:pt>
    <dgm:pt modelId="{C01AE406-44EA-432E-AC31-B7F7286C85F1}" type="pres">
      <dgm:prSet presAssocID="{5F0D1D8E-646D-4993-A3FF-705F03964E97}" presName="compNode" presStyleCnt="0"/>
      <dgm:spPr/>
    </dgm:pt>
    <dgm:pt modelId="{204D8B17-7A5B-40D3-A849-B158FEA0FFD9}" type="pres">
      <dgm:prSet presAssocID="{5F0D1D8E-646D-4993-A3FF-705F03964E97}" presName="iconBgRect" presStyleLbl="bgShp" presStyleIdx="4" presStyleCnt="7"/>
      <dgm:spPr/>
    </dgm:pt>
    <dgm:pt modelId="{769339EC-D2A6-4C16-A4B4-1C1D27FEBAAD}" type="pres">
      <dgm:prSet presAssocID="{5F0D1D8E-646D-4993-A3FF-705F03964E9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8B46990C-E2EE-4440-BAFD-EE3EC18465C4}" type="pres">
      <dgm:prSet presAssocID="{5F0D1D8E-646D-4993-A3FF-705F03964E97}" presName="spaceRect" presStyleCnt="0"/>
      <dgm:spPr/>
    </dgm:pt>
    <dgm:pt modelId="{3819BB0C-2C65-40AC-938E-8984CEA801EB}" type="pres">
      <dgm:prSet presAssocID="{5F0D1D8E-646D-4993-A3FF-705F03964E97}" presName="textRect" presStyleLbl="revTx" presStyleIdx="4" presStyleCnt="7">
        <dgm:presLayoutVars>
          <dgm:chMax val="1"/>
          <dgm:chPref val="1"/>
        </dgm:presLayoutVars>
      </dgm:prSet>
      <dgm:spPr/>
    </dgm:pt>
    <dgm:pt modelId="{45848E33-C4B4-4420-9E1F-2E649F73D54B}" type="pres">
      <dgm:prSet presAssocID="{19A720C8-80F1-4304-A296-765496FC137B}" presName="sibTrans" presStyleLbl="sibTrans2D1" presStyleIdx="0" presStyleCnt="0"/>
      <dgm:spPr/>
    </dgm:pt>
    <dgm:pt modelId="{F8F782F2-B062-4DE7-8DDB-63EABB5A1001}" type="pres">
      <dgm:prSet presAssocID="{89989744-4A2B-41CE-AB81-067FD25498A2}" presName="compNode" presStyleCnt="0"/>
      <dgm:spPr/>
    </dgm:pt>
    <dgm:pt modelId="{9357F3A7-76DA-4C75-A220-D1540E8BB1D9}" type="pres">
      <dgm:prSet presAssocID="{89989744-4A2B-41CE-AB81-067FD25498A2}" presName="iconBgRect" presStyleLbl="bgShp" presStyleIdx="5" presStyleCnt="7"/>
      <dgm:spPr/>
    </dgm:pt>
    <dgm:pt modelId="{7AA30039-D3C4-4AD2-8356-D6F7920B8826}" type="pres">
      <dgm:prSet presAssocID="{89989744-4A2B-41CE-AB81-067FD25498A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DF1759A8-F210-4DB6-A1EB-5F3545F08E6A}" type="pres">
      <dgm:prSet presAssocID="{89989744-4A2B-41CE-AB81-067FD25498A2}" presName="spaceRect" presStyleCnt="0"/>
      <dgm:spPr/>
    </dgm:pt>
    <dgm:pt modelId="{98E3D488-A0A7-4247-97D2-8A294473059F}" type="pres">
      <dgm:prSet presAssocID="{89989744-4A2B-41CE-AB81-067FD25498A2}" presName="textRect" presStyleLbl="revTx" presStyleIdx="5" presStyleCnt="7">
        <dgm:presLayoutVars>
          <dgm:chMax val="1"/>
          <dgm:chPref val="1"/>
        </dgm:presLayoutVars>
      </dgm:prSet>
      <dgm:spPr/>
    </dgm:pt>
    <dgm:pt modelId="{012C33DA-6924-48A6-A08E-A6937DE762F9}" type="pres">
      <dgm:prSet presAssocID="{4667649E-82A8-4A5D-B6AF-499B60BB7020}" presName="sibTrans" presStyleLbl="sibTrans2D1" presStyleIdx="0" presStyleCnt="0"/>
      <dgm:spPr/>
    </dgm:pt>
    <dgm:pt modelId="{672B29BD-1BDE-47B4-8A23-0CB6540A0B4C}" type="pres">
      <dgm:prSet presAssocID="{45066FD8-A2BD-4FBE-A9B2-0501095A178B}" presName="compNode" presStyleCnt="0"/>
      <dgm:spPr/>
    </dgm:pt>
    <dgm:pt modelId="{FD88C094-ECCA-4BDE-A2F6-23D8A1EA0065}" type="pres">
      <dgm:prSet presAssocID="{45066FD8-A2BD-4FBE-A9B2-0501095A178B}" presName="iconBgRect" presStyleLbl="bgShp" presStyleIdx="6" presStyleCnt="7"/>
      <dgm:spPr/>
    </dgm:pt>
    <dgm:pt modelId="{2349EA25-9F35-497D-97A0-B05C442183A1}" type="pres">
      <dgm:prSet presAssocID="{45066FD8-A2BD-4FBE-A9B2-0501095A178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Warning"/>
        </a:ext>
      </dgm:extLst>
    </dgm:pt>
    <dgm:pt modelId="{7D3B7E21-E973-4543-9E90-1F57AFDBE2EF}" type="pres">
      <dgm:prSet presAssocID="{45066FD8-A2BD-4FBE-A9B2-0501095A178B}" presName="spaceRect" presStyleCnt="0"/>
      <dgm:spPr/>
    </dgm:pt>
    <dgm:pt modelId="{643E89A1-CB5C-4688-8029-19519316AAE8}" type="pres">
      <dgm:prSet presAssocID="{45066FD8-A2BD-4FBE-A9B2-0501095A178B}" presName="textRect" presStyleLbl="revTx" presStyleIdx="6" presStyleCnt="7">
        <dgm:presLayoutVars>
          <dgm:chMax val="1"/>
          <dgm:chPref val="1"/>
        </dgm:presLayoutVars>
      </dgm:prSet>
      <dgm:spPr/>
    </dgm:pt>
  </dgm:ptLst>
  <dgm:cxnLst>
    <dgm:cxn modelId="{A717BC0D-8112-4E8C-931C-B4A3FEA4F2A3}" type="presOf" srcId="{19A720C8-80F1-4304-A296-765496FC137B}" destId="{45848E33-C4B4-4420-9E1F-2E649F73D54B}" srcOrd="0" destOrd="0" presId="urn:microsoft.com/office/officeart/2018/2/layout/IconCircleList"/>
    <dgm:cxn modelId="{A91C9D1F-2321-409D-BA26-45D04FAB5B81}" srcId="{30509F6A-9B8E-41EA-8D20-E17D9BEF51C6}" destId="{5F0D1D8E-646D-4993-A3FF-705F03964E97}" srcOrd="4" destOrd="0" parTransId="{BC8BFE39-3D1D-443C-8C72-5119D668070A}" sibTransId="{19A720C8-80F1-4304-A296-765496FC137B}"/>
    <dgm:cxn modelId="{1502D72A-51A3-439A-9910-523D04DA1CDE}" type="presOf" srcId="{EDB462B3-21CC-496A-AE22-71F1790A2F54}" destId="{61E62FA7-4C51-4F41-98B6-BDDCFD1E6BB2}" srcOrd="0" destOrd="0" presId="urn:microsoft.com/office/officeart/2018/2/layout/IconCircleList"/>
    <dgm:cxn modelId="{2A6FFC2C-EFCB-40CE-B451-6EB49A5EBD70}" srcId="{30509F6A-9B8E-41EA-8D20-E17D9BEF51C6}" destId="{45066FD8-A2BD-4FBE-A9B2-0501095A178B}" srcOrd="6" destOrd="0" parTransId="{52FBB4C3-5D5D-4408-AFB4-B098159473FC}" sibTransId="{A255A175-23AA-41F4-80EF-6BFA5DE9EAC3}"/>
    <dgm:cxn modelId="{261BAF37-ECD9-4737-937B-ABE8B2E626DE}" srcId="{30509F6A-9B8E-41EA-8D20-E17D9BEF51C6}" destId="{EDB462B3-21CC-496A-AE22-71F1790A2F54}" srcOrd="2" destOrd="0" parTransId="{F9099B35-799E-486D-8868-CCF62507438B}" sibTransId="{DA3DF4F2-F92D-4DDF-8116-58AB10259170}"/>
    <dgm:cxn modelId="{49A4A35E-C432-4245-9280-46C9C005FE0A}" type="presOf" srcId="{5F0D1D8E-646D-4993-A3FF-705F03964E97}" destId="{3819BB0C-2C65-40AC-938E-8984CEA801EB}" srcOrd="0" destOrd="0" presId="urn:microsoft.com/office/officeart/2018/2/layout/IconCircleList"/>
    <dgm:cxn modelId="{CECC8F57-92FA-49C7-9C4C-CE7940DF5EDE}" type="presOf" srcId="{7AF72477-0EEC-4B45-B1D7-7B1E226E1285}" destId="{00E5694D-B17B-45A4-95A9-38FE06BD8D4B}" srcOrd="0" destOrd="0" presId="urn:microsoft.com/office/officeart/2018/2/layout/IconCircleList"/>
    <dgm:cxn modelId="{8AF5C78B-1B69-4B96-A507-667A05738225}" srcId="{30509F6A-9B8E-41EA-8D20-E17D9BEF51C6}" destId="{BD1419D5-CF01-4EB8-904A-D7841F04F3E1}" srcOrd="0" destOrd="0" parTransId="{4B199708-672F-4120-96E6-DCBFE496F557}" sibTransId="{1785353C-5682-4677-91A2-E9A5D32F1A37}"/>
    <dgm:cxn modelId="{99D4658D-49AA-4B1E-A19C-47431A3380AE}" type="presOf" srcId="{30509F6A-9B8E-41EA-8D20-E17D9BEF51C6}" destId="{BD4E8048-BC6F-4B97-BBD4-54C41BC6548E}" srcOrd="0" destOrd="0" presId="urn:microsoft.com/office/officeart/2018/2/layout/IconCircleList"/>
    <dgm:cxn modelId="{CA766B94-5A0D-498E-88EC-C2B0C7E8D8AB}" type="presOf" srcId="{DA3DF4F2-F92D-4DDF-8116-58AB10259170}" destId="{DDDA26A9-B626-426A-9C6A-40957BDE70D8}" srcOrd="0" destOrd="0" presId="urn:microsoft.com/office/officeart/2018/2/layout/IconCircleList"/>
    <dgm:cxn modelId="{D07B71B5-CF55-4D62-974E-BAC72FAB599A}" type="presOf" srcId="{8F8AB7A6-1121-4D59-B57A-75021A9FD217}" destId="{6821C1D7-BB66-4B19-9074-76205361906F}" srcOrd="0" destOrd="0" presId="urn:microsoft.com/office/officeart/2018/2/layout/IconCircleList"/>
    <dgm:cxn modelId="{68A6A1C5-6FC3-4FFE-9873-50611B6CEA25}" type="presOf" srcId="{45066FD8-A2BD-4FBE-A9B2-0501095A178B}" destId="{643E89A1-CB5C-4688-8029-19519316AAE8}" srcOrd="0" destOrd="0" presId="urn:microsoft.com/office/officeart/2018/2/layout/IconCircleList"/>
    <dgm:cxn modelId="{EA9B0BCD-B83E-434E-B402-3C3215966A22}" type="presOf" srcId="{89989744-4A2B-41CE-AB81-067FD25498A2}" destId="{98E3D488-A0A7-4247-97D2-8A294473059F}" srcOrd="0" destOrd="0" presId="urn:microsoft.com/office/officeart/2018/2/layout/IconCircleList"/>
    <dgm:cxn modelId="{761879CD-8BCE-4EE5-BADF-873039218F7D}" type="presOf" srcId="{4667649E-82A8-4A5D-B6AF-499B60BB7020}" destId="{012C33DA-6924-48A6-A08E-A6937DE762F9}" srcOrd="0" destOrd="0" presId="urn:microsoft.com/office/officeart/2018/2/layout/IconCircleList"/>
    <dgm:cxn modelId="{0A0C75CE-9DF3-445E-9972-728BBCCD87D8}" type="presOf" srcId="{3F238A44-E060-49E6-BF08-6DCF3CB720EB}" destId="{8588B6E8-3BA9-4D3A-904B-159E40524489}" srcOrd="0" destOrd="0" presId="urn:microsoft.com/office/officeart/2018/2/layout/IconCircleList"/>
    <dgm:cxn modelId="{AF3307D2-A8E0-4CB2-8CBC-E9D3B6C83876}" srcId="{30509F6A-9B8E-41EA-8D20-E17D9BEF51C6}" destId="{8F8AB7A6-1121-4D59-B57A-75021A9FD217}" srcOrd="1" destOrd="0" parTransId="{D0CA5AD1-D4C5-464A-98A6-C775216A524D}" sibTransId="{3F238A44-E060-49E6-BF08-6DCF3CB720EB}"/>
    <dgm:cxn modelId="{D28CD7D7-FE95-463C-AE29-E3E3EF53F237}" srcId="{30509F6A-9B8E-41EA-8D20-E17D9BEF51C6}" destId="{89989744-4A2B-41CE-AB81-067FD25498A2}" srcOrd="5" destOrd="0" parTransId="{3D9FF2DC-6884-4D2F-AA29-385F212302F9}" sibTransId="{4667649E-82A8-4A5D-B6AF-499B60BB7020}"/>
    <dgm:cxn modelId="{E84F88D8-8027-47AE-8C1B-805A18AEA4A6}" type="presOf" srcId="{1785353C-5682-4677-91A2-E9A5D32F1A37}" destId="{8A500715-247D-4081-871D-44357583A887}" srcOrd="0" destOrd="0" presId="urn:microsoft.com/office/officeart/2018/2/layout/IconCircleList"/>
    <dgm:cxn modelId="{000E1AE6-A503-4C73-B55F-28930188F9A2}" type="presOf" srcId="{B12383BC-1630-4E16-AC6C-E73E9C73A3B7}" destId="{AA0D5491-30C1-4071-AAE3-5B313D63BB88}" srcOrd="0" destOrd="0" presId="urn:microsoft.com/office/officeart/2018/2/layout/IconCircleList"/>
    <dgm:cxn modelId="{37C291FA-4797-4754-B033-AF84CF89AFB1}" type="presOf" srcId="{BD1419D5-CF01-4EB8-904A-D7841F04F3E1}" destId="{5C055936-375D-4BAC-B4AB-5A325C7BBEA8}" srcOrd="0" destOrd="0" presId="urn:microsoft.com/office/officeart/2018/2/layout/IconCircleList"/>
    <dgm:cxn modelId="{31D7EDFD-24F5-4B23-B4CD-27F6B11E4F67}" srcId="{30509F6A-9B8E-41EA-8D20-E17D9BEF51C6}" destId="{B12383BC-1630-4E16-AC6C-E73E9C73A3B7}" srcOrd="3" destOrd="0" parTransId="{A6B144EA-7EA8-48CB-AC5D-262AB5373005}" sibTransId="{7AF72477-0EEC-4B45-B1D7-7B1E226E1285}"/>
    <dgm:cxn modelId="{D0CCE04D-4D48-4A4F-A211-26B9A296B097}" type="presParOf" srcId="{BD4E8048-BC6F-4B97-BBD4-54C41BC6548E}" destId="{4A1224B9-BD6E-4F39-A203-C45EF5AD7AD7}" srcOrd="0" destOrd="0" presId="urn:microsoft.com/office/officeart/2018/2/layout/IconCircleList"/>
    <dgm:cxn modelId="{8C752F54-D029-465F-AE16-F97EF3FEA8C2}" type="presParOf" srcId="{4A1224B9-BD6E-4F39-A203-C45EF5AD7AD7}" destId="{52E40D25-ED13-4C1B-B8EA-D702CABC922D}" srcOrd="0" destOrd="0" presId="urn:microsoft.com/office/officeart/2018/2/layout/IconCircleList"/>
    <dgm:cxn modelId="{47F19D7E-F846-4793-A799-786F4B5E80BA}" type="presParOf" srcId="{52E40D25-ED13-4C1B-B8EA-D702CABC922D}" destId="{792C525C-EA02-4387-A08B-73A0B9897A8D}" srcOrd="0" destOrd="0" presId="urn:microsoft.com/office/officeart/2018/2/layout/IconCircleList"/>
    <dgm:cxn modelId="{1D8312BF-FFAF-47E4-9C34-02052491E9CA}" type="presParOf" srcId="{52E40D25-ED13-4C1B-B8EA-D702CABC922D}" destId="{BEB76C5E-DBED-438E-B109-91CD369E8794}" srcOrd="1" destOrd="0" presId="urn:microsoft.com/office/officeart/2018/2/layout/IconCircleList"/>
    <dgm:cxn modelId="{673671BC-19AB-4BD1-9E97-08049376CFE5}" type="presParOf" srcId="{52E40D25-ED13-4C1B-B8EA-D702CABC922D}" destId="{0439501B-10A5-41EF-BC00-328B2896F15A}" srcOrd="2" destOrd="0" presId="urn:microsoft.com/office/officeart/2018/2/layout/IconCircleList"/>
    <dgm:cxn modelId="{5D7CAC9B-D140-4304-829B-65F71566C373}" type="presParOf" srcId="{52E40D25-ED13-4C1B-B8EA-D702CABC922D}" destId="{5C055936-375D-4BAC-B4AB-5A325C7BBEA8}" srcOrd="3" destOrd="0" presId="urn:microsoft.com/office/officeart/2018/2/layout/IconCircleList"/>
    <dgm:cxn modelId="{A406581F-E77C-49F1-99A5-623F65362D20}" type="presParOf" srcId="{4A1224B9-BD6E-4F39-A203-C45EF5AD7AD7}" destId="{8A500715-247D-4081-871D-44357583A887}" srcOrd="1" destOrd="0" presId="urn:microsoft.com/office/officeart/2018/2/layout/IconCircleList"/>
    <dgm:cxn modelId="{7C9D719B-7CB4-44BB-8C74-456315B91531}" type="presParOf" srcId="{4A1224B9-BD6E-4F39-A203-C45EF5AD7AD7}" destId="{4261448F-C898-481C-B9C8-D3BF3CAA7A9A}" srcOrd="2" destOrd="0" presId="urn:microsoft.com/office/officeart/2018/2/layout/IconCircleList"/>
    <dgm:cxn modelId="{ACE06437-B953-4EE6-9092-A1CADDE6FCFD}" type="presParOf" srcId="{4261448F-C898-481C-B9C8-D3BF3CAA7A9A}" destId="{AE0CFD11-465E-4724-8918-6C99C460A938}" srcOrd="0" destOrd="0" presId="urn:microsoft.com/office/officeart/2018/2/layout/IconCircleList"/>
    <dgm:cxn modelId="{6A0E28F6-AE50-4869-9BB6-9E99BAD782C8}" type="presParOf" srcId="{4261448F-C898-481C-B9C8-D3BF3CAA7A9A}" destId="{F4DDBE3A-98A7-4FFC-A927-118D1690BDF0}" srcOrd="1" destOrd="0" presId="urn:microsoft.com/office/officeart/2018/2/layout/IconCircleList"/>
    <dgm:cxn modelId="{F5A81FD5-5B74-4C78-9CBF-96B9B376E2FE}" type="presParOf" srcId="{4261448F-C898-481C-B9C8-D3BF3CAA7A9A}" destId="{607E5492-B6EA-4241-8330-C0ABDF335DA1}" srcOrd="2" destOrd="0" presId="urn:microsoft.com/office/officeart/2018/2/layout/IconCircleList"/>
    <dgm:cxn modelId="{F4983EDB-2388-4C51-9C8C-7063DA27CDFF}" type="presParOf" srcId="{4261448F-C898-481C-B9C8-D3BF3CAA7A9A}" destId="{6821C1D7-BB66-4B19-9074-76205361906F}" srcOrd="3" destOrd="0" presId="urn:microsoft.com/office/officeart/2018/2/layout/IconCircleList"/>
    <dgm:cxn modelId="{5AE84A67-1EB5-43CC-9732-88242A8E4130}" type="presParOf" srcId="{4A1224B9-BD6E-4F39-A203-C45EF5AD7AD7}" destId="{8588B6E8-3BA9-4D3A-904B-159E40524489}" srcOrd="3" destOrd="0" presId="urn:microsoft.com/office/officeart/2018/2/layout/IconCircleList"/>
    <dgm:cxn modelId="{60466F65-4CC7-4AEB-9680-D7E250E2D6D7}" type="presParOf" srcId="{4A1224B9-BD6E-4F39-A203-C45EF5AD7AD7}" destId="{3849C4B0-2C03-45D8-B7D4-57F3FD7678ED}" srcOrd="4" destOrd="0" presId="urn:microsoft.com/office/officeart/2018/2/layout/IconCircleList"/>
    <dgm:cxn modelId="{D0FDF7BE-347B-42EA-B9D0-59431066A759}" type="presParOf" srcId="{3849C4B0-2C03-45D8-B7D4-57F3FD7678ED}" destId="{C6266311-FC4E-4C23-8958-476D973C3B56}" srcOrd="0" destOrd="0" presId="urn:microsoft.com/office/officeart/2018/2/layout/IconCircleList"/>
    <dgm:cxn modelId="{D8D064CA-DD11-450C-8CA9-FD68A615E89F}" type="presParOf" srcId="{3849C4B0-2C03-45D8-B7D4-57F3FD7678ED}" destId="{A83C4618-0EED-402B-9219-E5EC5582DC03}" srcOrd="1" destOrd="0" presId="urn:microsoft.com/office/officeart/2018/2/layout/IconCircleList"/>
    <dgm:cxn modelId="{2DC50FE7-6A3C-4D99-BA58-2EC4491F5A8D}" type="presParOf" srcId="{3849C4B0-2C03-45D8-B7D4-57F3FD7678ED}" destId="{0E28CD74-D5AF-4A2A-8F5D-5785B630FC99}" srcOrd="2" destOrd="0" presId="urn:microsoft.com/office/officeart/2018/2/layout/IconCircleList"/>
    <dgm:cxn modelId="{4FD32C52-447F-4EC6-8D30-A48826D6483C}" type="presParOf" srcId="{3849C4B0-2C03-45D8-B7D4-57F3FD7678ED}" destId="{61E62FA7-4C51-4F41-98B6-BDDCFD1E6BB2}" srcOrd="3" destOrd="0" presId="urn:microsoft.com/office/officeart/2018/2/layout/IconCircleList"/>
    <dgm:cxn modelId="{DCD4510C-33DC-4264-A386-5AB69EF41A37}" type="presParOf" srcId="{4A1224B9-BD6E-4F39-A203-C45EF5AD7AD7}" destId="{DDDA26A9-B626-426A-9C6A-40957BDE70D8}" srcOrd="5" destOrd="0" presId="urn:microsoft.com/office/officeart/2018/2/layout/IconCircleList"/>
    <dgm:cxn modelId="{1A493883-4F43-484E-B48B-C750D9E601D8}" type="presParOf" srcId="{4A1224B9-BD6E-4F39-A203-C45EF5AD7AD7}" destId="{5C2BB055-CD5F-41EF-84E7-AC0D4A7D16D0}" srcOrd="6" destOrd="0" presId="urn:microsoft.com/office/officeart/2018/2/layout/IconCircleList"/>
    <dgm:cxn modelId="{6C6DBBCE-F7ED-4041-8187-30AFDE5ABC91}" type="presParOf" srcId="{5C2BB055-CD5F-41EF-84E7-AC0D4A7D16D0}" destId="{5ABD4E2A-4053-4ADB-A2AC-07B9093AE760}" srcOrd="0" destOrd="0" presId="urn:microsoft.com/office/officeart/2018/2/layout/IconCircleList"/>
    <dgm:cxn modelId="{58A91E57-E4FD-46E2-A0C3-EEA800E1771B}" type="presParOf" srcId="{5C2BB055-CD5F-41EF-84E7-AC0D4A7D16D0}" destId="{B715CF9F-0732-4951-8CB2-4DD82C448AE5}" srcOrd="1" destOrd="0" presId="urn:microsoft.com/office/officeart/2018/2/layout/IconCircleList"/>
    <dgm:cxn modelId="{30C49F31-8793-4553-8C4E-36EE41D1FC52}" type="presParOf" srcId="{5C2BB055-CD5F-41EF-84E7-AC0D4A7D16D0}" destId="{4DA22479-E2CB-41B5-8291-371E8CB293B8}" srcOrd="2" destOrd="0" presId="urn:microsoft.com/office/officeart/2018/2/layout/IconCircleList"/>
    <dgm:cxn modelId="{D11FDBF9-EE34-46E1-8089-E507DCBA4B1A}" type="presParOf" srcId="{5C2BB055-CD5F-41EF-84E7-AC0D4A7D16D0}" destId="{AA0D5491-30C1-4071-AAE3-5B313D63BB88}" srcOrd="3" destOrd="0" presId="urn:microsoft.com/office/officeart/2018/2/layout/IconCircleList"/>
    <dgm:cxn modelId="{4324FE0C-942C-4ECF-AE8B-4EC446DACBFD}" type="presParOf" srcId="{4A1224B9-BD6E-4F39-A203-C45EF5AD7AD7}" destId="{00E5694D-B17B-45A4-95A9-38FE06BD8D4B}" srcOrd="7" destOrd="0" presId="urn:microsoft.com/office/officeart/2018/2/layout/IconCircleList"/>
    <dgm:cxn modelId="{61F5ECF7-87FC-4609-ADDA-A9BA2F2C6F5A}" type="presParOf" srcId="{4A1224B9-BD6E-4F39-A203-C45EF5AD7AD7}" destId="{C01AE406-44EA-432E-AC31-B7F7286C85F1}" srcOrd="8" destOrd="0" presId="urn:microsoft.com/office/officeart/2018/2/layout/IconCircleList"/>
    <dgm:cxn modelId="{003AFF84-E29E-4E7B-8837-CBB36804A607}" type="presParOf" srcId="{C01AE406-44EA-432E-AC31-B7F7286C85F1}" destId="{204D8B17-7A5B-40D3-A849-B158FEA0FFD9}" srcOrd="0" destOrd="0" presId="urn:microsoft.com/office/officeart/2018/2/layout/IconCircleList"/>
    <dgm:cxn modelId="{56E8BC0E-F5FD-4E73-AC1E-1392530987B7}" type="presParOf" srcId="{C01AE406-44EA-432E-AC31-B7F7286C85F1}" destId="{769339EC-D2A6-4C16-A4B4-1C1D27FEBAAD}" srcOrd="1" destOrd="0" presId="urn:microsoft.com/office/officeart/2018/2/layout/IconCircleList"/>
    <dgm:cxn modelId="{55656A1C-CCF9-4624-96E1-53DF2F92D891}" type="presParOf" srcId="{C01AE406-44EA-432E-AC31-B7F7286C85F1}" destId="{8B46990C-E2EE-4440-BAFD-EE3EC18465C4}" srcOrd="2" destOrd="0" presId="urn:microsoft.com/office/officeart/2018/2/layout/IconCircleList"/>
    <dgm:cxn modelId="{ED41E607-914F-4091-9CBE-9E963021105C}" type="presParOf" srcId="{C01AE406-44EA-432E-AC31-B7F7286C85F1}" destId="{3819BB0C-2C65-40AC-938E-8984CEA801EB}" srcOrd="3" destOrd="0" presId="urn:microsoft.com/office/officeart/2018/2/layout/IconCircleList"/>
    <dgm:cxn modelId="{5B32B874-B889-4A89-95A1-88865C349DA6}" type="presParOf" srcId="{4A1224B9-BD6E-4F39-A203-C45EF5AD7AD7}" destId="{45848E33-C4B4-4420-9E1F-2E649F73D54B}" srcOrd="9" destOrd="0" presId="urn:microsoft.com/office/officeart/2018/2/layout/IconCircleList"/>
    <dgm:cxn modelId="{5742546E-1259-4653-AD27-2B39B19C88CB}" type="presParOf" srcId="{4A1224B9-BD6E-4F39-A203-C45EF5AD7AD7}" destId="{F8F782F2-B062-4DE7-8DDB-63EABB5A1001}" srcOrd="10" destOrd="0" presId="urn:microsoft.com/office/officeart/2018/2/layout/IconCircleList"/>
    <dgm:cxn modelId="{BC8961AE-D25D-49D9-940C-2AC092C02754}" type="presParOf" srcId="{F8F782F2-B062-4DE7-8DDB-63EABB5A1001}" destId="{9357F3A7-76DA-4C75-A220-D1540E8BB1D9}" srcOrd="0" destOrd="0" presId="urn:microsoft.com/office/officeart/2018/2/layout/IconCircleList"/>
    <dgm:cxn modelId="{AE972ECD-96A4-413F-877C-191267BA1706}" type="presParOf" srcId="{F8F782F2-B062-4DE7-8DDB-63EABB5A1001}" destId="{7AA30039-D3C4-4AD2-8356-D6F7920B8826}" srcOrd="1" destOrd="0" presId="urn:microsoft.com/office/officeart/2018/2/layout/IconCircleList"/>
    <dgm:cxn modelId="{BD937DB3-1D8E-4614-9D12-DCACD387E674}" type="presParOf" srcId="{F8F782F2-B062-4DE7-8DDB-63EABB5A1001}" destId="{DF1759A8-F210-4DB6-A1EB-5F3545F08E6A}" srcOrd="2" destOrd="0" presId="urn:microsoft.com/office/officeart/2018/2/layout/IconCircleList"/>
    <dgm:cxn modelId="{F9E69DCA-643C-4BB4-8BE6-2D9EF9FC6EEE}" type="presParOf" srcId="{F8F782F2-B062-4DE7-8DDB-63EABB5A1001}" destId="{98E3D488-A0A7-4247-97D2-8A294473059F}" srcOrd="3" destOrd="0" presId="urn:microsoft.com/office/officeart/2018/2/layout/IconCircleList"/>
    <dgm:cxn modelId="{5F01C4C5-FB25-41A0-A8F7-BE181181D85D}" type="presParOf" srcId="{4A1224B9-BD6E-4F39-A203-C45EF5AD7AD7}" destId="{012C33DA-6924-48A6-A08E-A6937DE762F9}" srcOrd="11" destOrd="0" presId="urn:microsoft.com/office/officeart/2018/2/layout/IconCircleList"/>
    <dgm:cxn modelId="{D743AB3A-DF2B-497A-BA26-799FA2C93CFE}" type="presParOf" srcId="{4A1224B9-BD6E-4F39-A203-C45EF5AD7AD7}" destId="{672B29BD-1BDE-47B4-8A23-0CB6540A0B4C}" srcOrd="12" destOrd="0" presId="urn:microsoft.com/office/officeart/2018/2/layout/IconCircleList"/>
    <dgm:cxn modelId="{BC7A881A-B38E-4B9E-AC1B-34363E195061}" type="presParOf" srcId="{672B29BD-1BDE-47B4-8A23-0CB6540A0B4C}" destId="{FD88C094-ECCA-4BDE-A2F6-23D8A1EA0065}" srcOrd="0" destOrd="0" presId="urn:microsoft.com/office/officeart/2018/2/layout/IconCircleList"/>
    <dgm:cxn modelId="{E0176630-5210-4276-BE5C-09399A329273}" type="presParOf" srcId="{672B29BD-1BDE-47B4-8A23-0CB6540A0B4C}" destId="{2349EA25-9F35-497D-97A0-B05C442183A1}" srcOrd="1" destOrd="0" presId="urn:microsoft.com/office/officeart/2018/2/layout/IconCircleList"/>
    <dgm:cxn modelId="{824E08B9-D1BB-493B-9480-F076745A8B2F}" type="presParOf" srcId="{672B29BD-1BDE-47B4-8A23-0CB6540A0B4C}" destId="{7D3B7E21-E973-4543-9E90-1F57AFDBE2EF}" srcOrd="2" destOrd="0" presId="urn:microsoft.com/office/officeart/2018/2/layout/IconCircleList"/>
    <dgm:cxn modelId="{9E4C3ED1-3506-4FA7-B069-AB4CA1AA8D0F}" type="presParOf" srcId="{672B29BD-1BDE-47B4-8A23-0CB6540A0B4C}" destId="{643E89A1-CB5C-4688-8029-19519316AAE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C525C-EA02-4387-A08B-73A0B9897A8D}">
      <dsp:nvSpPr>
        <dsp:cNvPr id="0" name=""/>
        <dsp:cNvSpPr/>
      </dsp:nvSpPr>
      <dsp:spPr>
        <a:xfrm>
          <a:off x="118399" y="105936"/>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76C5E-DBED-438E-B109-91CD369E8794}">
      <dsp:nvSpPr>
        <dsp:cNvPr id="0" name=""/>
        <dsp:cNvSpPr/>
      </dsp:nvSpPr>
      <dsp:spPr>
        <a:xfrm>
          <a:off x="245407" y="232944"/>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055936-375D-4BAC-B4AB-5A325C7BBEA8}">
      <dsp:nvSpPr>
        <dsp:cNvPr id="0" name=""/>
        <dsp:cNvSpPr/>
      </dsp:nvSpPr>
      <dsp:spPr>
        <a:xfrm>
          <a:off x="852799" y="10593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Amazon’s CRM stores massive quantities of sensitive customer data — including payment details, addresses, and purchase patterns. This makes it a high-value target for cyberattacks.</a:t>
          </a:r>
          <a:endParaRPr lang="en-US" sz="1100" kern="1200"/>
        </a:p>
      </dsp:txBody>
      <dsp:txXfrm>
        <a:off x="852799" y="105936"/>
        <a:ext cx="1425599" cy="604800"/>
      </dsp:txXfrm>
    </dsp:sp>
    <dsp:sp modelId="{AE0CFD11-465E-4724-8918-6C99C460A938}">
      <dsp:nvSpPr>
        <dsp:cNvPr id="0" name=""/>
        <dsp:cNvSpPr/>
      </dsp:nvSpPr>
      <dsp:spPr>
        <a:xfrm>
          <a:off x="2526799" y="105936"/>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DBE3A-98A7-4FFC-A927-118D1690BDF0}">
      <dsp:nvSpPr>
        <dsp:cNvPr id="0" name=""/>
        <dsp:cNvSpPr/>
      </dsp:nvSpPr>
      <dsp:spPr>
        <a:xfrm>
          <a:off x="2653808" y="232944"/>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21C1D7-BB66-4B19-9074-76205361906F}">
      <dsp:nvSpPr>
        <dsp:cNvPr id="0" name=""/>
        <dsp:cNvSpPr/>
      </dsp:nvSpPr>
      <dsp:spPr>
        <a:xfrm>
          <a:off x="3261200" y="10593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Ethical Concern</a:t>
          </a:r>
          <a:endParaRPr lang="en-US" sz="1100" kern="1200"/>
        </a:p>
      </dsp:txBody>
      <dsp:txXfrm>
        <a:off x="3261200" y="105936"/>
        <a:ext cx="1425599" cy="604800"/>
      </dsp:txXfrm>
    </dsp:sp>
    <dsp:sp modelId="{C6266311-FC4E-4C23-8958-476D973C3B56}">
      <dsp:nvSpPr>
        <dsp:cNvPr id="0" name=""/>
        <dsp:cNvSpPr/>
      </dsp:nvSpPr>
      <dsp:spPr>
        <a:xfrm>
          <a:off x="4935200" y="105936"/>
          <a:ext cx="604800" cy="6048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C4618-0EED-402B-9219-E5EC5582DC03}">
      <dsp:nvSpPr>
        <dsp:cNvPr id="0" name=""/>
        <dsp:cNvSpPr/>
      </dsp:nvSpPr>
      <dsp:spPr>
        <a:xfrm>
          <a:off x="5062207" y="232944"/>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E62FA7-4C51-4F41-98B6-BDDCFD1E6BB2}">
      <dsp:nvSpPr>
        <dsp:cNvPr id="0" name=""/>
        <dsp:cNvSpPr/>
      </dsp:nvSpPr>
      <dsp:spPr>
        <a:xfrm>
          <a:off x="5669600" y="10593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 single data beach could  expose millions of users to identify theft or fraud.</a:t>
          </a:r>
          <a:endParaRPr lang="en-US" sz="1100" kern="1200"/>
        </a:p>
      </dsp:txBody>
      <dsp:txXfrm>
        <a:off x="5669600" y="105936"/>
        <a:ext cx="1425599" cy="604800"/>
      </dsp:txXfrm>
    </dsp:sp>
    <dsp:sp modelId="{5ABD4E2A-4053-4ADB-A2AC-07B9093AE760}">
      <dsp:nvSpPr>
        <dsp:cNvPr id="0" name=""/>
        <dsp:cNvSpPr/>
      </dsp:nvSpPr>
      <dsp:spPr>
        <a:xfrm>
          <a:off x="118399" y="1232656"/>
          <a:ext cx="604800" cy="6048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5CF9F-0732-4951-8CB2-4DD82C448AE5}">
      <dsp:nvSpPr>
        <dsp:cNvPr id="0" name=""/>
        <dsp:cNvSpPr/>
      </dsp:nvSpPr>
      <dsp:spPr>
        <a:xfrm>
          <a:off x="245407" y="1359664"/>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0D5491-30C1-4071-AAE3-5B313D63BB88}">
      <dsp:nvSpPr>
        <dsp:cNvPr id="0" name=""/>
        <dsp:cNvSpPr/>
      </dsp:nvSpPr>
      <dsp:spPr>
        <a:xfrm>
          <a:off x="852799" y="123265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Employees or third party with CRM access might misuse customer data.</a:t>
          </a:r>
          <a:endParaRPr lang="en-US" sz="1100" kern="1200"/>
        </a:p>
      </dsp:txBody>
      <dsp:txXfrm>
        <a:off x="852799" y="1232656"/>
        <a:ext cx="1425599" cy="604800"/>
      </dsp:txXfrm>
    </dsp:sp>
    <dsp:sp modelId="{204D8B17-7A5B-40D3-A849-B158FEA0FFD9}">
      <dsp:nvSpPr>
        <dsp:cNvPr id="0" name=""/>
        <dsp:cNvSpPr/>
      </dsp:nvSpPr>
      <dsp:spPr>
        <a:xfrm>
          <a:off x="2526799" y="1232656"/>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339EC-D2A6-4C16-A4B4-1C1D27FEBAAD}">
      <dsp:nvSpPr>
        <dsp:cNvPr id="0" name=""/>
        <dsp:cNvSpPr/>
      </dsp:nvSpPr>
      <dsp:spPr>
        <a:xfrm>
          <a:off x="2653808" y="1359664"/>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19BB0C-2C65-40AC-938E-8984CEA801EB}">
      <dsp:nvSpPr>
        <dsp:cNvPr id="0" name=""/>
        <dsp:cNvSpPr/>
      </dsp:nvSpPr>
      <dsp:spPr>
        <a:xfrm>
          <a:off x="3261200" y="123265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Best ethical </a:t>
          </a:r>
          <a:endParaRPr lang="en-US" sz="1100" kern="1200"/>
        </a:p>
      </dsp:txBody>
      <dsp:txXfrm>
        <a:off x="3261200" y="1232656"/>
        <a:ext cx="1425599" cy="604800"/>
      </dsp:txXfrm>
    </dsp:sp>
    <dsp:sp modelId="{9357F3A7-76DA-4C75-A220-D1540E8BB1D9}">
      <dsp:nvSpPr>
        <dsp:cNvPr id="0" name=""/>
        <dsp:cNvSpPr/>
      </dsp:nvSpPr>
      <dsp:spPr>
        <a:xfrm>
          <a:off x="4935200" y="1232656"/>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30039-D3C4-4AD2-8356-D6F7920B8826}">
      <dsp:nvSpPr>
        <dsp:cNvPr id="0" name=""/>
        <dsp:cNvSpPr/>
      </dsp:nvSpPr>
      <dsp:spPr>
        <a:xfrm>
          <a:off x="5062208" y="1359664"/>
          <a:ext cx="350784" cy="350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E3D488-A0A7-4247-97D2-8A294473059F}">
      <dsp:nvSpPr>
        <dsp:cNvPr id="0" name=""/>
        <dsp:cNvSpPr/>
      </dsp:nvSpPr>
      <dsp:spPr>
        <a:xfrm>
          <a:off x="5669600" y="123265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Limit internal access to customer data follow the principle of latest privilege.</a:t>
          </a:r>
          <a:endParaRPr lang="en-US" sz="1100" kern="1200"/>
        </a:p>
      </dsp:txBody>
      <dsp:txXfrm>
        <a:off x="5669600" y="1232656"/>
        <a:ext cx="1425599" cy="604800"/>
      </dsp:txXfrm>
    </dsp:sp>
    <dsp:sp modelId="{FD88C094-ECCA-4BDE-A2F6-23D8A1EA0065}">
      <dsp:nvSpPr>
        <dsp:cNvPr id="0" name=""/>
        <dsp:cNvSpPr/>
      </dsp:nvSpPr>
      <dsp:spPr>
        <a:xfrm>
          <a:off x="118399" y="2359375"/>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9EA25-9F35-497D-97A0-B05C442183A1}">
      <dsp:nvSpPr>
        <dsp:cNvPr id="0" name=""/>
        <dsp:cNvSpPr/>
      </dsp:nvSpPr>
      <dsp:spPr>
        <a:xfrm>
          <a:off x="245407" y="2486383"/>
          <a:ext cx="350784" cy="350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3E89A1-CB5C-4688-8029-19519316AAE8}">
      <dsp:nvSpPr>
        <dsp:cNvPr id="0" name=""/>
        <dsp:cNvSpPr/>
      </dsp:nvSpPr>
      <dsp:spPr>
        <a:xfrm>
          <a:off x="852799" y="2359375"/>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Be transparent and proactive in case of any data breach ( immediate notification to affected customer)</a:t>
          </a:r>
          <a:endParaRPr lang="en-US" sz="1100" kern="1200"/>
        </a:p>
      </dsp:txBody>
      <dsp:txXfrm>
        <a:off x="852799" y="2359375"/>
        <a:ext cx="1425599" cy="6048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03D308-6A22-49E0-8FA2-801B126FD173}" type="datetimeFigureOut">
              <a:rPr lang="en-GB" smtClean="0"/>
              <a:t>10/11/2025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8DABE-AF5E-4D14-92C9-463F2BEEACEB}" type="slidenum">
              <a:rPr lang="en-GB" smtClean="0"/>
              <a:t>‹#›</a:t>
            </a:fld>
            <a:endParaRPr lang="en-GB"/>
          </a:p>
        </p:txBody>
      </p:sp>
    </p:spTree>
    <p:extLst>
      <p:ext uri="{BB962C8B-B14F-4D97-AF65-F5344CB8AC3E}">
        <p14:creationId xmlns:p14="http://schemas.microsoft.com/office/powerpoint/2010/main" val="1018037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01796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 Information System (IS) is a collection of components that combine to collect,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store and distribute information. It assists individuals 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make choices, collaborate,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things, view data and </a:t>
            </a:r>
            <a:r>
              <a:rPr lang="en-US" sz="1200" kern="1200" dirty="0" err="1">
                <a:solidFill>
                  <a:schemeClr val="tx1"/>
                </a:solidFill>
                <a:effectLst/>
                <a:latin typeface="+mn-lt"/>
                <a:ea typeface="+mn-ea"/>
                <a:cs typeface="+mn-cs"/>
              </a:rPr>
              <a:t>visualise</a:t>
            </a:r>
            <a:r>
              <a:rPr lang="en-US" sz="1200" kern="1200" dirty="0">
                <a:solidFill>
                  <a:schemeClr val="tx1"/>
                </a:solidFill>
                <a:effectLst/>
                <a:latin typeface="+mn-lt"/>
                <a:ea typeface="+mn-ea"/>
                <a:cs typeface="+mn-cs"/>
              </a:rPr>
              <a:t> images of the events going on. In the present-day business environment, it has become an extremely significant instrument and assists corporations in operating more easily and making decisions.</a:t>
            </a:r>
          </a:p>
          <a:p>
            <a:r>
              <a:rPr lang="en-US" sz="1200" kern="1200" dirty="0">
                <a:solidFill>
                  <a:schemeClr val="tx1"/>
                </a:solidFill>
                <a:effectLst/>
                <a:latin typeface="+mn-lt"/>
                <a:ea typeface="+mn-ea"/>
                <a:cs typeface="+mn-cs"/>
              </a:rPr>
              <a:t>On the technology front, IS employs equipment such as servers, networks and storage gadgets, as well as the software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in data processing. It also possesses databases containing a great deal of information. Businesswise, IS </a:t>
            </a:r>
            <a:r>
              <a:rPr lang="en-US" sz="1200" kern="1200" dirty="0" err="1">
                <a:solidFill>
                  <a:schemeClr val="tx1"/>
                </a:solidFill>
                <a:effectLst/>
                <a:latin typeface="+mn-lt"/>
                <a:ea typeface="+mn-ea"/>
                <a:cs typeface="+mn-cs"/>
              </a:rPr>
              <a:t>is</a:t>
            </a:r>
            <a:r>
              <a:rPr lang="en-US" sz="1200" kern="1200" dirty="0">
                <a:solidFill>
                  <a:schemeClr val="tx1"/>
                </a:solidFill>
                <a:effectLst/>
                <a:latin typeface="+mn-lt"/>
                <a:ea typeface="+mn-ea"/>
                <a:cs typeface="+mn-cs"/>
              </a:rPr>
              <a:t> a principal asset and it assists business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operate in a better way, communicate with customers and ensure the flow of data occurs without hustles.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Information systems play a very critical role in enabling businesses to perform better, assist managers to make sound decisions, and provide customers with a superior experience.  </a:t>
            </a:r>
          </a:p>
          <a:p>
            <a:r>
              <a:rPr lang="en-US" sz="1200" kern="1200" dirty="0">
                <a:solidFill>
                  <a:schemeClr val="tx1"/>
                </a:solidFill>
                <a:effectLst/>
                <a:latin typeface="+mn-lt"/>
                <a:ea typeface="+mn-ea"/>
                <a:cs typeface="+mn-cs"/>
              </a:rPr>
              <a:t>Enhancing Efficiency:  </a:t>
            </a:r>
          </a:p>
          <a:p>
            <a:r>
              <a:rPr lang="en-US" sz="1200" kern="1200" dirty="0">
                <a:solidFill>
                  <a:schemeClr val="tx1"/>
                </a:solidFill>
                <a:effectLst/>
                <a:latin typeface="+mn-lt"/>
                <a:ea typeface="+mn-ea"/>
                <a:cs typeface="+mn-cs"/>
              </a:rPr>
              <a:t>A major role of the information system is to automate daily activities and eliminate manual work that was performed manually (</a:t>
            </a:r>
            <a:r>
              <a:rPr lang="en-US" sz="1200" kern="1200" dirty="0" err="1">
                <a:solidFill>
                  <a:schemeClr val="tx1"/>
                </a:solidFill>
                <a:effectLst/>
                <a:latin typeface="+mn-lt"/>
                <a:ea typeface="+mn-ea"/>
                <a:cs typeface="+mn-cs"/>
              </a:rPr>
              <a:t>Mulaydinov</a:t>
            </a:r>
            <a:r>
              <a:rPr lang="en-US" sz="1200" kern="1200" dirty="0">
                <a:solidFill>
                  <a:schemeClr val="tx1"/>
                </a:solidFill>
                <a:effectLst/>
                <a:latin typeface="+mn-lt"/>
                <a:ea typeface="+mn-ea"/>
                <a:cs typeface="+mn-cs"/>
              </a:rPr>
              <a:t>, 2024). This saves money,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errors and enhances the rates of productivity. To take an example, an Enterprise Resource Planning (ERP) system tracks money and stock, among other essential activities in any aspect of a firm, simplifying the operations.  </a:t>
            </a:r>
          </a:p>
          <a:p>
            <a:r>
              <a:rPr lang="en-US" sz="1200" kern="1200" dirty="0">
                <a:solidFill>
                  <a:schemeClr val="tx1"/>
                </a:solidFill>
                <a:effectLst/>
                <a:latin typeface="+mn-lt"/>
                <a:ea typeface="+mn-ea"/>
                <a:cs typeface="+mn-cs"/>
              </a:rPr>
              <a:t>Supporting Decision-Making:  </a:t>
            </a:r>
          </a:p>
          <a:p>
            <a:r>
              <a:rPr lang="en-US" sz="1200" kern="1200" dirty="0">
                <a:solidFill>
                  <a:schemeClr val="tx1"/>
                </a:solidFill>
                <a:effectLst/>
                <a:latin typeface="+mn-lt"/>
                <a:ea typeface="+mn-ea"/>
                <a:cs typeface="+mn-cs"/>
              </a:rPr>
              <a:t>Information systems provide managers with adequate tools and information that they use to make decisions. MIS and DSS are systems that draw information and present it in an understandable manner in order to be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Herawati</a:t>
            </a:r>
            <a:r>
              <a:rPr lang="en-US" sz="1200" kern="1200" dirty="0">
                <a:solidFill>
                  <a:schemeClr val="tx1"/>
                </a:solidFill>
                <a:effectLst/>
                <a:latin typeface="+mn-lt"/>
                <a:ea typeface="+mn-ea"/>
                <a:cs typeface="+mn-cs"/>
              </a:rPr>
              <a:t> et al., 2021). Having the latest information, managers can make decisions on how they should </a:t>
            </a:r>
            <a:r>
              <a:rPr lang="en-US" sz="1200" kern="1200" dirty="0" err="1">
                <a:solidFill>
                  <a:schemeClr val="tx1"/>
                </a:solidFill>
                <a:effectLst/>
                <a:latin typeface="+mn-lt"/>
                <a:ea typeface="+mn-ea"/>
                <a:cs typeface="+mn-cs"/>
              </a:rPr>
              <a:t>utilise</a:t>
            </a:r>
            <a:r>
              <a:rPr lang="en-US" sz="1200" kern="1200" dirty="0">
                <a:solidFill>
                  <a:schemeClr val="tx1"/>
                </a:solidFill>
                <a:effectLst/>
                <a:latin typeface="+mn-lt"/>
                <a:ea typeface="+mn-ea"/>
                <a:cs typeface="+mn-cs"/>
              </a:rPr>
              <a:t> the resources or how to position the company in the market.  </a:t>
            </a:r>
          </a:p>
          <a:p>
            <a:r>
              <a:rPr lang="en-US" sz="1200" kern="1200" dirty="0">
                <a:solidFill>
                  <a:schemeClr val="tx1"/>
                </a:solidFill>
                <a:effectLst/>
                <a:latin typeface="+mn-lt"/>
                <a:ea typeface="+mn-ea"/>
                <a:cs typeface="+mn-cs"/>
              </a:rPr>
              <a:t>Improving Customer Experience: </a:t>
            </a:r>
          </a:p>
          <a:p>
            <a:r>
              <a:rPr lang="en-US" sz="1200" kern="1200" dirty="0">
                <a:solidFill>
                  <a:schemeClr val="tx1"/>
                </a:solidFill>
                <a:effectLst/>
                <a:latin typeface="+mn-lt"/>
                <a:ea typeface="+mn-ea"/>
                <a:cs typeface="+mn-cs"/>
              </a:rPr>
              <a:t>Direct communication systems, such as Customer Relationship Management (CRM) systems, assist businesses in engaging better with customers. CRM will enable one to keep a record of what the customers like, monitor the relationship, and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marketing. This makes them happy customers who remain loyal (</a:t>
            </a:r>
            <a:r>
              <a:rPr lang="en-US" sz="1200" kern="1200" dirty="0" err="1">
                <a:solidFill>
                  <a:schemeClr val="tx1"/>
                </a:solidFill>
                <a:effectLst/>
                <a:latin typeface="+mn-lt"/>
                <a:ea typeface="+mn-ea"/>
                <a:cs typeface="+mn-cs"/>
              </a:rPr>
              <a:t>Zemmouchi-Ghomari</a:t>
            </a:r>
            <a:r>
              <a:rPr lang="en-US" sz="1200" kern="1200" dirty="0">
                <a:solidFill>
                  <a:schemeClr val="tx1"/>
                </a:solidFill>
                <a:effectLst/>
                <a:latin typeface="+mn-lt"/>
                <a:ea typeface="+mn-ea"/>
                <a:cs typeface="+mn-cs"/>
              </a:rPr>
              <a:t>, 2021).</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Various information systems exist in the business with their respective jobs. They differ in level of complexity, and all these contribute towards ensuring the company operates efficiently.</a:t>
            </a:r>
          </a:p>
          <a:p>
            <a:r>
              <a:rPr lang="en-US" sz="1200" kern="1200" dirty="0">
                <a:solidFill>
                  <a:schemeClr val="tx1"/>
                </a:solidFill>
                <a:effectLst/>
                <a:latin typeface="+mn-lt"/>
                <a:ea typeface="+mn-ea"/>
                <a:cs typeface="+mn-cs"/>
              </a:rPr>
              <a:t>Transaction Processing Systems (TPS):  </a:t>
            </a:r>
          </a:p>
          <a:p>
            <a:r>
              <a:rPr lang="en-US" sz="1200" kern="1200" dirty="0">
                <a:solidFill>
                  <a:schemeClr val="tx1"/>
                </a:solidFill>
                <a:effectLst/>
                <a:latin typeface="+mn-lt"/>
                <a:ea typeface="+mn-ea"/>
                <a:cs typeface="+mn-cs"/>
              </a:rPr>
              <a:t>TPS deals with the routine matters such as taking orders, paying the staff, and making reservations. It gathers and stores daily work data; therefore, managers can view what happens at the moment. One example of a retail POS system records sales and inventory (Lovejoy et al., 2022).</a:t>
            </a:r>
          </a:p>
          <a:p>
            <a:r>
              <a:rPr lang="en-US" sz="1200" kern="1200" dirty="0">
                <a:solidFill>
                  <a:schemeClr val="tx1"/>
                </a:solidFill>
                <a:effectLst/>
                <a:latin typeface="+mn-lt"/>
                <a:ea typeface="+mn-ea"/>
                <a:cs typeface="+mn-cs"/>
              </a:rPr>
              <a:t>Management information systems (MIS):  </a:t>
            </a:r>
          </a:p>
          <a:p>
            <a:r>
              <a:rPr lang="en-US" sz="1200" kern="1200" dirty="0">
                <a:solidFill>
                  <a:schemeClr val="tx1"/>
                </a:solidFill>
                <a:effectLst/>
                <a:latin typeface="+mn-lt"/>
                <a:ea typeface="+mn-ea"/>
                <a:cs typeface="+mn-cs"/>
              </a:rPr>
              <a:t>MIS converts the data of TPS into reports which are comprehensible to middle managers. These reports assist the managers in making decisions on how to manage the business in a better manner and increase productivity.</a:t>
            </a:r>
          </a:p>
          <a:p>
            <a:r>
              <a:rPr lang="en-US" sz="1200" kern="1200" dirty="0">
                <a:solidFill>
                  <a:schemeClr val="tx1"/>
                </a:solidFill>
                <a:effectLst/>
                <a:latin typeface="+mn-lt"/>
                <a:ea typeface="+mn-ea"/>
                <a:cs typeface="+mn-cs"/>
              </a:rPr>
              <a:t>Decision Support Systems (DSS): </a:t>
            </a:r>
          </a:p>
          <a:p>
            <a:r>
              <a:rPr lang="en-US" sz="1200" kern="1200" dirty="0">
                <a:solidFill>
                  <a:schemeClr val="tx1"/>
                </a:solidFill>
                <a:effectLst/>
                <a:latin typeface="+mn-lt"/>
                <a:ea typeface="+mn-ea"/>
                <a:cs typeface="+mn-cs"/>
              </a:rPr>
              <a:t>DSS assists the top officials in making difficult, uncharacteristic decisions. It applies data and models in exploring the various alternatives, e.g., market trends or customer habits, allowing leaders to make strategic plans (</a:t>
            </a:r>
            <a:r>
              <a:rPr lang="en-US" sz="1200" kern="1200" dirty="0" err="1">
                <a:solidFill>
                  <a:schemeClr val="tx1"/>
                </a:solidFill>
                <a:effectLst/>
                <a:latin typeface="+mn-lt"/>
                <a:ea typeface="+mn-ea"/>
                <a:cs typeface="+mn-cs"/>
              </a:rPr>
              <a:t>Rane</a:t>
            </a:r>
            <a:r>
              <a:rPr lang="en-US" sz="1200" kern="1200" dirty="0">
                <a:solidFill>
                  <a:schemeClr val="tx1"/>
                </a:solidFill>
                <a:effectLst/>
                <a:latin typeface="+mn-lt"/>
                <a:ea typeface="+mn-ea"/>
                <a:cs typeface="+mn-cs"/>
              </a:rPr>
              <a:t>, 2023).</a:t>
            </a:r>
          </a:p>
          <a:p>
            <a:r>
              <a:rPr lang="en-US" sz="1200" kern="1200" dirty="0">
                <a:solidFill>
                  <a:schemeClr val="tx1"/>
                </a:solidFill>
                <a:effectLst/>
                <a:latin typeface="+mn-lt"/>
                <a:ea typeface="+mn-ea"/>
                <a:cs typeface="+mn-cs"/>
              </a:rPr>
              <a:t>Enterprise Resource Planning (ERP) Systems:  </a:t>
            </a:r>
          </a:p>
          <a:p>
            <a:r>
              <a:rPr lang="en-US" sz="1200" kern="1200" dirty="0">
                <a:solidFill>
                  <a:schemeClr val="tx1"/>
                </a:solidFill>
                <a:effectLst/>
                <a:latin typeface="+mn-lt"/>
                <a:ea typeface="+mn-ea"/>
                <a:cs typeface="+mn-cs"/>
              </a:rPr>
              <a:t>ERP unites a vast number of components of business together: finance, HR, supplies, etc. This enables free flow of information across the departments and enables leaders to monitor business in real time. Systems such as SAP or Oracle assist companies in being faster and smarter.</a:t>
            </a:r>
          </a:p>
          <a:p>
            <a:r>
              <a:rPr lang="en-US" sz="1200" kern="1200" dirty="0">
                <a:solidFill>
                  <a:schemeClr val="tx1"/>
                </a:solidFill>
                <a:effectLst/>
                <a:latin typeface="+mn-lt"/>
                <a:ea typeface="+mn-ea"/>
                <a:cs typeface="+mn-cs"/>
              </a:rPr>
              <a:t>Customer Relationship Management Systems:  </a:t>
            </a:r>
          </a:p>
          <a:p>
            <a:r>
              <a:rPr lang="en-US" sz="1200" kern="1200" dirty="0">
                <a:solidFill>
                  <a:schemeClr val="tx1"/>
                </a:solidFill>
                <a:effectLst/>
                <a:latin typeface="+mn-lt"/>
                <a:ea typeface="+mn-ea"/>
                <a:cs typeface="+mn-cs"/>
              </a:rPr>
              <a:t>Any interactions with customers are recorded under CRM. It assists businesses to service them better, market to each customer, and retain them. CRM retrieves the data about customers, which has numerous </a:t>
            </a:r>
            <a:r>
              <a:rPr lang="en-US" sz="1200" kern="1200" dirty="0" err="1">
                <a:solidFill>
                  <a:schemeClr val="tx1"/>
                </a:solidFill>
                <a:effectLst/>
                <a:latin typeface="+mn-lt"/>
                <a:ea typeface="+mn-ea"/>
                <a:cs typeface="+mn-cs"/>
              </a:rPr>
              <a:t>touchpoints</a:t>
            </a:r>
            <a:r>
              <a:rPr lang="en-US" sz="1200" kern="1200" dirty="0">
                <a:solidFill>
                  <a:schemeClr val="tx1"/>
                </a:solidFill>
                <a:effectLst/>
                <a:latin typeface="+mn-lt"/>
                <a:ea typeface="+mn-ea"/>
                <a:cs typeface="+mn-cs"/>
              </a:rPr>
              <a:t>, to present the complete picture of what customers like and require (</a:t>
            </a:r>
            <a:r>
              <a:rPr lang="en-US" sz="1200" kern="1200" dirty="0" err="1">
                <a:solidFill>
                  <a:schemeClr val="tx1"/>
                </a:solidFill>
                <a:effectLst/>
                <a:latin typeface="+mn-lt"/>
                <a:ea typeface="+mn-ea"/>
                <a:cs typeface="+mn-cs"/>
              </a:rPr>
              <a:t>Gahler</a:t>
            </a:r>
            <a:r>
              <a:rPr lang="en-US" sz="1200" kern="1200" dirty="0">
                <a:solidFill>
                  <a:schemeClr val="tx1"/>
                </a:solidFill>
                <a:effectLst/>
                <a:latin typeface="+mn-lt"/>
                <a:ea typeface="+mn-ea"/>
                <a:cs typeface="+mn-cs"/>
              </a:rPr>
              <a:t> et al., 2023).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nature of information systems is of great significance to businesses. They assist in shaping and sustaining strategy, help companies triumph over rivals, and align technology with the business objectives.</a:t>
            </a:r>
          </a:p>
          <a:p>
            <a:r>
              <a:rPr lang="en-US" sz="1200" kern="1200" dirty="0">
                <a:solidFill>
                  <a:schemeClr val="tx1"/>
                </a:solidFill>
                <a:effectLst/>
                <a:latin typeface="+mn-lt"/>
                <a:ea typeface="+mn-ea"/>
                <a:cs typeface="+mn-cs"/>
              </a:rPr>
              <a:t>Competitive Advantage: </a:t>
            </a:r>
          </a:p>
          <a:p>
            <a:r>
              <a:rPr lang="en-US" sz="1200" kern="1200" dirty="0">
                <a:solidFill>
                  <a:schemeClr val="tx1"/>
                </a:solidFill>
                <a:effectLst/>
                <a:latin typeface="+mn-lt"/>
                <a:ea typeface="+mn-ea"/>
                <a:cs typeface="+mn-cs"/>
              </a:rPr>
              <a:t>A business that has information systems can use them to make it stand out in highly competitive markets (Dumas, et al., 2023). As an illustration, supply-chain systems will be able to deliver items more quickly, maintain inventory, and reduce expenses. Firms like Amazon rely on information systems to enhance their supply chain, providing fast delivery and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shopping, which offers them a competitive advantage.</a:t>
            </a:r>
          </a:p>
          <a:p>
            <a:r>
              <a:rPr lang="en-US" sz="1200" kern="1200" dirty="0">
                <a:solidFill>
                  <a:schemeClr val="tx1"/>
                </a:solidFill>
                <a:effectLst/>
                <a:latin typeface="+mn-lt"/>
                <a:ea typeface="+mn-ea"/>
                <a:cs typeface="+mn-cs"/>
              </a:rPr>
              <a:t>Strategic Alignment: </a:t>
            </a:r>
          </a:p>
          <a:p>
            <a:r>
              <a:rPr lang="en-US" sz="1200" kern="1200" dirty="0">
                <a:solidFill>
                  <a:schemeClr val="tx1"/>
                </a:solidFill>
                <a:effectLst/>
                <a:latin typeface="+mn-lt"/>
                <a:ea typeface="+mn-ea"/>
                <a:cs typeface="+mn-cs"/>
              </a:rPr>
              <a:t>Technology investment also enables a company to achieve its objectives when the information systems are in line with its strategy. An example of these systems is business-intelligence systems, which allow a firm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data and make more accurate predictions (</a:t>
            </a:r>
            <a:r>
              <a:rPr lang="en-US" sz="1200" kern="1200" dirty="0" err="1">
                <a:solidFill>
                  <a:schemeClr val="tx1"/>
                </a:solidFill>
                <a:effectLst/>
                <a:latin typeface="+mn-lt"/>
                <a:ea typeface="+mn-ea"/>
                <a:cs typeface="+mn-cs"/>
              </a:rPr>
              <a:t>Nugroho</a:t>
            </a:r>
            <a:r>
              <a:rPr lang="en-US" sz="1200" kern="1200" dirty="0">
                <a:solidFill>
                  <a:schemeClr val="tx1"/>
                </a:solidFill>
                <a:effectLst/>
                <a:latin typeface="+mn-lt"/>
                <a:ea typeface="+mn-ea"/>
                <a:cs typeface="+mn-cs"/>
              </a:rPr>
              <a:t> et al., 2023). The alignment of information systems and strategy enables the companies to use information more efficiently for future planning, such as entering new markets or new products.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information systems have an implication on such aspects of business performance as the speed of its operation, the speed of the decision-making process, and the customer satisfaction rate.</a:t>
            </a:r>
          </a:p>
          <a:p>
            <a:r>
              <a:rPr lang="en-US" sz="1200" kern="1200" dirty="0">
                <a:solidFill>
                  <a:schemeClr val="tx1"/>
                </a:solidFill>
                <a:effectLst/>
                <a:latin typeface="+mn-lt"/>
                <a:ea typeface="+mn-ea"/>
                <a:cs typeface="+mn-cs"/>
              </a:rPr>
              <a:t>Improving Operational Efficiency: </a:t>
            </a:r>
          </a:p>
          <a:p>
            <a:r>
              <a:rPr lang="en-US" sz="1200" kern="1200" dirty="0">
                <a:solidFill>
                  <a:schemeClr val="tx1"/>
                </a:solidFill>
                <a:effectLst/>
                <a:latin typeface="+mn-lt"/>
                <a:ea typeface="+mn-ea"/>
                <a:cs typeface="+mn-cs"/>
              </a:rPr>
              <a:t>ERP systems are automated and assist in most activities, including order taking and financial reporting. This reduces time-wasting, enhances collaboration among teams and also boosts communication (Dumas, et al., 2023). As an illustration, businesses will be in a better position to monitor the inventory,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inventory problems such as stock-outs and overstocking, and streamline the supply chain.</a:t>
            </a:r>
          </a:p>
          <a:p>
            <a:r>
              <a:rPr lang="en-US" sz="1200" kern="1200" dirty="0">
                <a:solidFill>
                  <a:schemeClr val="tx1"/>
                </a:solidFill>
                <a:effectLst/>
                <a:latin typeface="+mn-lt"/>
                <a:ea typeface="+mn-ea"/>
                <a:cs typeface="+mn-cs"/>
              </a:rPr>
              <a:t>Boosting Decision-Making:  </a:t>
            </a:r>
          </a:p>
          <a:p>
            <a:r>
              <a:rPr lang="en-US" sz="1200" kern="1200" dirty="0">
                <a:solidFill>
                  <a:schemeClr val="tx1"/>
                </a:solidFill>
                <a:effectLst/>
                <a:latin typeface="+mn-lt"/>
                <a:ea typeface="+mn-ea"/>
                <a:cs typeface="+mn-cs"/>
              </a:rPr>
              <a:t>With the provision of current data and tools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same, information systems enable managers to make quicker, data-driven decisions. BI tools and analytics systems demonstrate tendencies in markets, customer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financial performance, which translates to improved decision-making (</a:t>
            </a:r>
            <a:r>
              <a:rPr lang="en-US" sz="1200" kern="1200" dirty="0" err="1">
                <a:solidFill>
                  <a:schemeClr val="tx1"/>
                </a:solidFill>
                <a:effectLst/>
                <a:latin typeface="+mn-lt"/>
                <a:ea typeface="+mn-ea"/>
                <a:cs typeface="+mn-cs"/>
              </a:rPr>
              <a:t>Herawati</a:t>
            </a:r>
            <a:r>
              <a:rPr lang="en-US" sz="1200" kern="1200" dirty="0">
                <a:solidFill>
                  <a:schemeClr val="tx1"/>
                </a:solidFill>
                <a:effectLst/>
                <a:latin typeface="+mn-lt"/>
                <a:ea typeface="+mn-ea"/>
                <a:cs typeface="+mn-cs"/>
              </a:rPr>
              <a:t> et al., 2021).</a:t>
            </a:r>
          </a:p>
          <a:p>
            <a:r>
              <a:rPr lang="en-US" sz="1200" kern="1200" dirty="0">
                <a:solidFill>
                  <a:schemeClr val="tx1"/>
                </a:solidFill>
                <a:effectLst/>
                <a:latin typeface="+mn-lt"/>
                <a:ea typeface="+mn-ea"/>
                <a:cs typeface="+mn-cs"/>
              </a:rPr>
              <a:t>Enhancing Customer Interaction:   </a:t>
            </a:r>
          </a:p>
          <a:p>
            <a:r>
              <a:rPr lang="en-US" sz="1200" kern="1200" dirty="0">
                <a:solidFill>
                  <a:schemeClr val="tx1"/>
                </a:solidFill>
                <a:effectLst/>
                <a:latin typeface="+mn-lt"/>
                <a:ea typeface="+mn-ea"/>
                <a:cs typeface="+mn-cs"/>
              </a:rPr>
              <a:t>CRM systems are used to facilitate improved relationships as they assist businesses to provide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service and remain in touch. They capture the preferences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of the customers in order to enable them to </a:t>
            </a:r>
            <a:r>
              <a:rPr lang="en-US" sz="1200" kern="1200" dirty="0" err="1">
                <a:solidFill>
                  <a:schemeClr val="tx1"/>
                </a:solidFill>
                <a:effectLst/>
                <a:latin typeface="+mn-lt"/>
                <a:ea typeface="+mn-ea"/>
                <a:cs typeface="+mn-cs"/>
              </a:rPr>
              <a:t>customise</a:t>
            </a:r>
            <a:r>
              <a:rPr lang="en-US" sz="1200" kern="1200" dirty="0">
                <a:solidFill>
                  <a:schemeClr val="tx1"/>
                </a:solidFill>
                <a:effectLst/>
                <a:latin typeface="+mn-lt"/>
                <a:ea typeface="+mn-ea"/>
                <a:cs typeface="+mn-cs"/>
              </a:rPr>
              <a:t> the way they communicate with them and enhance the customer experience. As an illustration, customer information can be used to upgrade the loyalty schemes to retain additional customers.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Nike is a global sports apparel company. It had issues that revolved around stock keeping, production schedule and supply chain operation. With the expansion of the company, it required a system to integrate all the components and operate its businesses worldwide effectively. Nike addressed this issue by installing an Enterprise Resource Planning (ERP) system (SAP), which links the key business processes between the acquisition of supplies and the delivery process of products (</a:t>
            </a:r>
            <a:r>
              <a:rPr lang="en-US" sz="1200" kern="1200" dirty="0" err="1">
                <a:solidFill>
                  <a:schemeClr val="tx1"/>
                </a:solidFill>
                <a:effectLst/>
                <a:latin typeface="+mn-lt"/>
                <a:ea typeface="+mn-ea"/>
                <a:cs typeface="+mn-cs"/>
              </a:rPr>
              <a:t>Rane</a:t>
            </a:r>
            <a:r>
              <a:rPr lang="en-US" sz="1200" kern="1200" dirty="0">
                <a:solidFill>
                  <a:schemeClr val="tx1"/>
                </a:solidFill>
                <a:effectLst/>
                <a:latin typeface="+mn-lt"/>
                <a:ea typeface="+mn-ea"/>
                <a:cs typeface="+mn-cs"/>
              </a:rPr>
              <a:t>, 2023).</a:t>
            </a:r>
          </a:p>
          <a:p>
            <a:r>
              <a:rPr lang="en-US" sz="1200" kern="1200" dirty="0">
                <a:solidFill>
                  <a:schemeClr val="tx1"/>
                </a:solidFill>
                <a:effectLst/>
                <a:latin typeface="+mn-lt"/>
                <a:ea typeface="+mn-ea"/>
                <a:cs typeface="+mn-cs"/>
              </a:rPr>
              <a:t>Nike would have been able to know what was going on in its chain of supply with the ERP. It was more dependable in keeping track of stock, it had fewer instances of stock being sold out and fewer instances of excessive inventory. Delays were reduced as the production planning was made smoother.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Sephora was a retailer of cosmetics with branches around the world, and they could not retain customers since they did not differentiate their interaction with each individual. To correct this, the company began using </a:t>
            </a:r>
            <a:r>
              <a:rPr lang="en-US" sz="1200" kern="1200" dirty="0" err="1">
                <a:solidFill>
                  <a:schemeClr val="tx1"/>
                </a:solidFill>
                <a:effectLst/>
                <a:latin typeface="+mn-lt"/>
                <a:ea typeface="+mn-ea"/>
                <a:cs typeface="+mn-cs"/>
              </a:rPr>
              <a:t>Salesforce</a:t>
            </a:r>
            <a:r>
              <a:rPr lang="en-US" sz="1200" kern="1200" dirty="0">
                <a:solidFill>
                  <a:schemeClr val="tx1"/>
                </a:solidFill>
                <a:effectLst/>
                <a:latin typeface="+mn-lt"/>
                <a:ea typeface="+mn-ea"/>
                <a:cs typeface="+mn-cs"/>
              </a:rPr>
              <a:t>, leading CRM software, to document the interactions with the customer, purchases, and likes (Dumas, et al., 2023).  </a:t>
            </a:r>
          </a:p>
          <a:p>
            <a:r>
              <a:rPr lang="en-US" sz="1200" kern="1200" dirty="0">
                <a:solidFill>
                  <a:schemeClr val="tx1"/>
                </a:solidFill>
                <a:effectLst/>
                <a:latin typeface="+mn-lt"/>
                <a:ea typeface="+mn-ea"/>
                <a:cs typeface="+mn-cs"/>
              </a:rPr>
              <a:t>Using </a:t>
            </a:r>
            <a:r>
              <a:rPr lang="en-US" sz="1200" kern="1200" dirty="0" err="1">
                <a:solidFill>
                  <a:schemeClr val="tx1"/>
                </a:solidFill>
                <a:effectLst/>
                <a:latin typeface="+mn-lt"/>
                <a:ea typeface="+mn-ea"/>
                <a:cs typeface="+mn-cs"/>
              </a:rPr>
              <a:t>Salesforce</a:t>
            </a:r>
            <a:r>
              <a:rPr lang="en-US" sz="1200" kern="1200" dirty="0">
                <a:solidFill>
                  <a:schemeClr val="tx1"/>
                </a:solidFill>
                <a:effectLst/>
                <a:latin typeface="+mn-lt"/>
                <a:ea typeface="+mn-ea"/>
                <a:cs typeface="+mn-cs"/>
              </a:rPr>
              <a:t>, Sephora gathered valuable information regarding the customer buying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hence they were able to divide their customers into groups whose buying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similar. With this information, Sephora was able to send out targeted offers, promotions, and recommendations, thus making the customers happier and improving the sales.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issue of information systems can benefit businesses, and ethical issues such as data privacy, security, artificial intelligence decision-making, and employee surveillance.</a:t>
            </a:r>
          </a:p>
          <a:p>
            <a:r>
              <a:rPr lang="en-US" sz="1200" kern="1200" dirty="0">
                <a:solidFill>
                  <a:schemeClr val="tx1"/>
                </a:solidFill>
                <a:effectLst/>
                <a:latin typeface="+mn-lt"/>
                <a:ea typeface="+mn-ea"/>
                <a:cs typeface="+mn-cs"/>
              </a:rPr>
              <a:t>Data Privacy and Security:  </a:t>
            </a:r>
          </a:p>
          <a:p>
            <a:r>
              <a:rPr lang="en-US" sz="1200" kern="1200" dirty="0">
                <a:solidFill>
                  <a:schemeClr val="tx1"/>
                </a:solidFill>
                <a:effectLst/>
                <a:latin typeface="+mn-lt"/>
                <a:ea typeface="+mn-ea"/>
                <a:cs typeface="+mn-cs"/>
              </a:rPr>
              <a:t>Increasing amounts of sensitive information are being gathered, and hence, businesses require powerful means of safeguarding it. Such regulations as GDPR in the EU require businesses to safeguard personal information and clarify the ways of personal data usage (</a:t>
            </a:r>
            <a:r>
              <a:rPr lang="en-US" sz="1200" kern="1200" dirty="0" err="1">
                <a:solidFill>
                  <a:schemeClr val="tx1"/>
                </a:solidFill>
                <a:effectLst/>
                <a:latin typeface="+mn-lt"/>
                <a:ea typeface="+mn-ea"/>
                <a:cs typeface="+mn-cs"/>
              </a:rPr>
              <a:t>Mulaydinov</a:t>
            </a:r>
            <a:r>
              <a:rPr lang="en-US" sz="1200" kern="1200" dirty="0">
                <a:solidFill>
                  <a:schemeClr val="tx1"/>
                </a:solidFill>
                <a:effectLst/>
                <a:latin typeface="+mn-lt"/>
                <a:ea typeface="+mn-ea"/>
                <a:cs typeface="+mn-cs"/>
              </a:rPr>
              <a:t>, 2024).</a:t>
            </a:r>
          </a:p>
          <a:p>
            <a:r>
              <a:rPr lang="en-US" sz="1200" kern="1200" dirty="0">
                <a:solidFill>
                  <a:schemeClr val="tx1"/>
                </a:solidFill>
                <a:effectLst/>
                <a:latin typeface="+mn-lt"/>
                <a:ea typeface="+mn-ea"/>
                <a:cs typeface="+mn-cs"/>
              </a:rPr>
              <a:t>Bias in AI Systems:  </a:t>
            </a:r>
          </a:p>
          <a:p>
            <a:r>
              <a:rPr lang="en-US" sz="1200" kern="1200" dirty="0">
                <a:solidFill>
                  <a:schemeClr val="tx1"/>
                </a:solidFill>
                <a:effectLst/>
                <a:latin typeface="+mn-lt"/>
                <a:ea typeface="+mn-ea"/>
                <a:cs typeface="+mn-cs"/>
              </a:rPr>
              <a:t>In a number of firms, AI is employed in decision-making, such as lending or hiring. However, AI may be subject to the biases of other biases when it is trained on biased data. </a:t>
            </a:r>
          </a:p>
          <a:p>
            <a:r>
              <a:rPr lang="en-US" sz="1200" kern="1200" dirty="0">
                <a:solidFill>
                  <a:schemeClr val="tx1"/>
                </a:solidFill>
                <a:effectLst/>
                <a:latin typeface="+mn-lt"/>
                <a:ea typeface="+mn-ea"/>
                <a:cs typeface="+mn-cs"/>
              </a:rPr>
              <a:t>Employee Monitoring:  </a:t>
            </a:r>
          </a:p>
          <a:p>
            <a:r>
              <a:rPr lang="en-US" sz="1200" kern="1200" dirty="0">
                <a:solidFill>
                  <a:schemeClr val="tx1"/>
                </a:solidFill>
                <a:effectLst/>
                <a:latin typeface="+mn-lt"/>
                <a:ea typeface="+mn-ea"/>
                <a:cs typeface="+mn-cs"/>
              </a:rPr>
              <a:t>When businesses implement systems that monitor the performance of employees, individuals get concerned about being monitored and invaded. Ethical application of monitoring helps in ensuring respect for the privacy of the employees, keeping them accountable and productive (</a:t>
            </a:r>
            <a:r>
              <a:rPr lang="en-US" sz="1200" kern="1200" dirty="0" err="1">
                <a:solidFill>
                  <a:schemeClr val="tx1"/>
                </a:solidFill>
                <a:effectLst/>
                <a:latin typeface="+mn-lt"/>
                <a:ea typeface="+mn-ea"/>
                <a:cs typeface="+mn-cs"/>
              </a:rPr>
              <a:t>Herawati</a:t>
            </a:r>
            <a:r>
              <a:rPr lang="en-US" sz="1200" kern="1200" dirty="0">
                <a:solidFill>
                  <a:schemeClr val="tx1"/>
                </a:solidFill>
                <a:effectLst/>
                <a:latin typeface="+mn-lt"/>
                <a:ea typeface="+mn-ea"/>
                <a:cs typeface="+mn-cs"/>
              </a:rPr>
              <a:t> et al., 2021).</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a business, jobs are evident in various types of information systems. This is because of knowing how each works, and therefore,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knows what type to select based on what it requires.</a:t>
            </a:r>
          </a:p>
          <a:p>
            <a:r>
              <a:rPr lang="en-US" sz="1200" kern="1200" dirty="0">
                <a:solidFill>
                  <a:schemeClr val="tx1"/>
                </a:solidFill>
                <a:effectLst/>
                <a:latin typeface="+mn-lt"/>
                <a:ea typeface="+mn-ea"/>
                <a:cs typeface="+mn-cs"/>
              </a:rPr>
              <a:t>Transaction Processing Systems (TPS) and Management Information Systems (MIS) are not the same. TPS processes the transactions in the day-to-day life and stores the data (Lovejoy et al., 2022). </a:t>
            </a:r>
          </a:p>
          <a:p>
            <a:r>
              <a:rPr lang="en-US" sz="1200" kern="1200" dirty="0">
                <a:solidFill>
                  <a:schemeClr val="tx1"/>
                </a:solidFill>
                <a:effectLst/>
                <a:latin typeface="+mn-lt"/>
                <a:ea typeface="+mn-ea"/>
                <a:cs typeface="+mn-cs"/>
              </a:rPr>
              <a:t>ERP and CRM are different. ERP systems are known to integrate key business processes such as finance, human resources and supply chain to ensure that the company operates more efficiently internally.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the company looking to modernize its information systems, we recommend the following steps:</a:t>
            </a:r>
          </a:p>
          <a:p>
            <a:r>
              <a:rPr lang="en-US" sz="1200" kern="1200" dirty="0">
                <a:solidFill>
                  <a:schemeClr val="tx1"/>
                </a:solidFill>
                <a:effectLst/>
                <a:latin typeface="+mn-lt"/>
                <a:ea typeface="+mn-ea"/>
                <a:cs typeface="+mn-cs"/>
              </a:rPr>
              <a:t>Conduct a Needs Assessment: </a:t>
            </a:r>
          </a:p>
          <a:p>
            <a:r>
              <a:rPr lang="en-US" sz="1200" kern="1200" dirty="0">
                <a:solidFill>
                  <a:schemeClr val="tx1"/>
                </a:solidFill>
                <a:effectLst/>
                <a:latin typeface="+mn-lt"/>
                <a:ea typeface="+mn-ea"/>
                <a:cs typeface="+mn-cs"/>
              </a:rPr>
              <a:t>Examine the business process, objectives and issues of the company to identify the most appropriate system.</a:t>
            </a:r>
          </a:p>
          <a:p>
            <a:r>
              <a:rPr lang="en-US" sz="1200" kern="1200" dirty="0">
                <a:solidFill>
                  <a:schemeClr val="tx1"/>
                </a:solidFill>
                <a:effectLst/>
                <a:latin typeface="+mn-lt"/>
                <a:ea typeface="+mn-ea"/>
                <a:cs typeface="+mn-cs"/>
              </a:rPr>
              <a:t>Implement ERP for Integration:</a:t>
            </a:r>
          </a:p>
          <a:p>
            <a:r>
              <a:rPr lang="en-US" sz="1200" kern="1200" dirty="0">
                <a:solidFill>
                  <a:schemeClr val="tx1"/>
                </a:solidFill>
                <a:effectLst/>
                <a:latin typeface="+mn-lt"/>
                <a:ea typeface="+mn-ea"/>
                <a:cs typeface="+mn-cs"/>
              </a:rPr>
              <a:t>Connect the business processes and enhance operational efficiency with the help of an ERP system.</a:t>
            </a:r>
          </a:p>
          <a:p>
            <a:r>
              <a:rPr lang="en-US" sz="1200" kern="1200" dirty="0">
                <a:solidFill>
                  <a:schemeClr val="tx1"/>
                </a:solidFill>
                <a:effectLst/>
                <a:latin typeface="+mn-lt"/>
                <a:ea typeface="+mn-ea"/>
                <a:cs typeface="+mn-cs"/>
              </a:rPr>
              <a:t>Adopt CRM for Customer Engagement: </a:t>
            </a:r>
          </a:p>
          <a:p>
            <a:r>
              <a:rPr lang="en-US" sz="1200" kern="1200" dirty="0">
                <a:solidFill>
                  <a:schemeClr val="tx1"/>
                </a:solidFill>
                <a:effectLst/>
                <a:latin typeface="+mn-lt"/>
                <a:ea typeface="+mn-ea"/>
                <a:cs typeface="+mn-cs"/>
              </a:rPr>
              <a:t>This is a CRM system that would help build customer relationships, improve sales and deliver them with better customer service (</a:t>
            </a:r>
            <a:r>
              <a:rPr lang="en-US" sz="1200" kern="1200" dirty="0" err="1">
                <a:solidFill>
                  <a:schemeClr val="tx1"/>
                </a:solidFill>
                <a:effectLst/>
                <a:latin typeface="+mn-lt"/>
                <a:ea typeface="+mn-ea"/>
                <a:cs typeface="+mn-cs"/>
              </a:rPr>
              <a:t>Herawati</a:t>
            </a:r>
            <a:r>
              <a:rPr lang="en-US" sz="1200" kern="1200" dirty="0">
                <a:solidFill>
                  <a:schemeClr val="tx1"/>
                </a:solidFill>
                <a:effectLst/>
                <a:latin typeface="+mn-lt"/>
                <a:ea typeface="+mn-ea"/>
                <a:cs typeface="+mn-cs"/>
              </a:rPr>
              <a:t> et al., 2021).</a:t>
            </a:r>
          </a:p>
          <a:p>
            <a:r>
              <a:rPr lang="en-US" sz="1200" kern="1200" dirty="0">
                <a:solidFill>
                  <a:schemeClr val="tx1"/>
                </a:solidFill>
                <a:effectLst/>
                <a:latin typeface="+mn-lt"/>
                <a:ea typeface="+mn-ea"/>
                <a:cs typeface="+mn-cs"/>
              </a:rPr>
              <a:t>Ensure Data Security:</a:t>
            </a:r>
          </a:p>
          <a:p>
            <a:r>
              <a:rPr lang="en-US" sz="1200" kern="1200" dirty="0">
                <a:solidFill>
                  <a:schemeClr val="tx1"/>
                </a:solidFill>
                <a:effectLst/>
                <a:latin typeface="+mn-lt"/>
                <a:ea typeface="+mn-ea"/>
                <a:cs typeface="+mn-cs"/>
              </a:rPr>
              <a:t>Place data protection as a top priority in order to comply with regulations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chances of a data breach.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systems are significant to businesses that wish to work more quickly, make better decisions, and provide a better experience to customers. The choice of the appropriate systems will enable companies to perform operations more efficiently, outsmart their competitors, and make more informed decisions.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Calderon-</a:t>
            </a:r>
            <a:r>
              <a:rPr lang="en-US" sz="1200" kern="1200" dirty="0" err="1">
                <a:solidFill>
                  <a:schemeClr val="tx1"/>
                </a:solidFill>
                <a:effectLst/>
                <a:latin typeface="+mn-lt"/>
                <a:ea typeface="+mn-ea"/>
                <a:cs typeface="+mn-cs"/>
              </a:rPr>
              <a:t>Monge</a:t>
            </a:r>
            <a:r>
              <a:rPr lang="en-US" sz="1200" kern="1200" dirty="0">
                <a:solidFill>
                  <a:schemeClr val="tx1"/>
                </a:solidFill>
                <a:effectLst/>
                <a:latin typeface="+mn-lt"/>
                <a:ea typeface="+mn-ea"/>
                <a:cs typeface="+mn-cs"/>
              </a:rPr>
              <a:t>, E., and </a:t>
            </a:r>
            <a:r>
              <a:rPr lang="en-US" sz="1200" kern="1200" dirty="0" err="1">
                <a:solidFill>
                  <a:schemeClr val="tx1"/>
                </a:solidFill>
                <a:effectLst/>
                <a:latin typeface="+mn-lt"/>
                <a:ea typeface="+mn-ea"/>
                <a:cs typeface="+mn-cs"/>
              </a:rPr>
              <a:t>Ribeiro</a:t>
            </a:r>
            <a:r>
              <a:rPr lang="en-US" sz="1200" kern="1200" dirty="0">
                <a:solidFill>
                  <a:schemeClr val="tx1"/>
                </a:solidFill>
                <a:effectLst/>
                <a:latin typeface="+mn-lt"/>
                <a:ea typeface="+mn-ea"/>
                <a:cs typeface="+mn-cs"/>
              </a:rPr>
              <a:t>-Soriano, D. (2024). The role of digitalization in business and management: a systematic literature review. </a:t>
            </a:r>
            <a:r>
              <a:rPr lang="en-US" sz="1200" i="1" kern="1200" dirty="0">
                <a:solidFill>
                  <a:schemeClr val="tx1"/>
                </a:solidFill>
                <a:effectLst/>
                <a:latin typeface="+mn-lt"/>
                <a:ea typeface="+mn-ea"/>
                <a:cs typeface="+mn-cs"/>
              </a:rPr>
              <a:t>Review of managerial science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18</a:t>
            </a:r>
            <a:r>
              <a:rPr lang="en-US" sz="1200" kern="1200" dirty="0">
                <a:solidFill>
                  <a:schemeClr val="tx1"/>
                </a:solidFill>
                <a:effectLst/>
                <a:latin typeface="+mn-lt"/>
                <a:ea typeface="+mn-ea"/>
                <a:cs typeface="+mn-cs"/>
              </a:rPr>
              <a:t>(2), 449-491.</a:t>
            </a:r>
          </a:p>
          <a:p>
            <a:r>
              <a:rPr lang="en-US" sz="1200" kern="1200" dirty="0">
                <a:solidFill>
                  <a:schemeClr val="tx1"/>
                </a:solidFill>
                <a:effectLst/>
                <a:latin typeface="+mn-lt"/>
                <a:ea typeface="+mn-ea"/>
                <a:cs typeface="+mn-cs"/>
              </a:rPr>
              <a:t>Dumas, M., Fournier, F., </a:t>
            </a:r>
            <a:r>
              <a:rPr lang="en-US" sz="1200" kern="1200" dirty="0" err="1">
                <a:solidFill>
                  <a:schemeClr val="tx1"/>
                </a:solidFill>
                <a:effectLst/>
                <a:latin typeface="+mn-lt"/>
                <a:ea typeface="+mn-ea"/>
                <a:cs typeface="+mn-cs"/>
              </a:rPr>
              <a:t>Limonad</a:t>
            </a:r>
            <a:r>
              <a:rPr lang="en-US" sz="1200" kern="1200" dirty="0">
                <a:solidFill>
                  <a:schemeClr val="tx1"/>
                </a:solidFill>
                <a:effectLst/>
                <a:latin typeface="+mn-lt"/>
                <a:ea typeface="+mn-ea"/>
                <a:cs typeface="+mn-cs"/>
              </a:rPr>
              <a:t>, L., </a:t>
            </a:r>
            <a:r>
              <a:rPr lang="en-US" sz="1200" kern="1200" dirty="0" err="1">
                <a:solidFill>
                  <a:schemeClr val="tx1"/>
                </a:solidFill>
                <a:effectLst/>
                <a:latin typeface="+mn-lt"/>
                <a:ea typeface="+mn-ea"/>
                <a:cs typeface="+mn-cs"/>
              </a:rPr>
              <a:t>Marrella</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Montali</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Rehse</a:t>
            </a:r>
            <a:r>
              <a:rPr lang="en-US" sz="1200" kern="1200" dirty="0">
                <a:solidFill>
                  <a:schemeClr val="tx1"/>
                </a:solidFill>
                <a:effectLst/>
                <a:latin typeface="+mn-lt"/>
                <a:ea typeface="+mn-ea"/>
                <a:cs typeface="+mn-cs"/>
              </a:rPr>
              <a:t>, J. R., ... and Weber, I. (2023). AI-augmented business process management systems: a research manifesto. </a:t>
            </a:r>
            <a:r>
              <a:rPr lang="en-US" sz="1200" i="1" kern="1200" dirty="0">
                <a:solidFill>
                  <a:schemeClr val="tx1"/>
                </a:solidFill>
                <a:effectLst/>
                <a:latin typeface="+mn-lt"/>
                <a:ea typeface="+mn-ea"/>
                <a:cs typeface="+mn-cs"/>
              </a:rPr>
              <a:t>ACM Transactions on Management Information Systems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(1), 1-19.</a:t>
            </a:r>
          </a:p>
          <a:p>
            <a:r>
              <a:rPr lang="en-US" sz="1200" kern="1200" dirty="0" err="1">
                <a:solidFill>
                  <a:schemeClr val="tx1"/>
                </a:solidFill>
                <a:effectLst/>
                <a:latin typeface="+mn-lt"/>
                <a:ea typeface="+mn-ea"/>
                <a:cs typeface="+mn-cs"/>
              </a:rPr>
              <a:t>Gahler</a:t>
            </a:r>
            <a:r>
              <a:rPr lang="en-US" sz="1200" kern="1200" dirty="0">
                <a:solidFill>
                  <a:schemeClr val="tx1"/>
                </a:solidFill>
                <a:effectLst/>
                <a:latin typeface="+mn-lt"/>
                <a:ea typeface="+mn-ea"/>
                <a:cs typeface="+mn-cs"/>
              </a:rPr>
              <a:t>, M., Klein, J. F., and Paul, M. (2023). Customer experience: Conceptualization, measurement, and application in </a:t>
            </a:r>
            <a:r>
              <a:rPr lang="en-US" sz="1200" kern="1200" dirty="0" err="1">
                <a:solidFill>
                  <a:schemeClr val="tx1"/>
                </a:solidFill>
                <a:effectLst/>
                <a:latin typeface="+mn-lt"/>
                <a:ea typeface="+mn-ea"/>
                <a:cs typeface="+mn-cs"/>
              </a:rPr>
              <a:t>omnichannel</a:t>
            </a:r>
            <a:r>
              <a:rPr lang="en-US" sz="1200" kern="1200" dirty="0">
                <a:solidFill>
                  <a:schemeClr val="tx1"/>
                </a:solidFill>
                <a:effectLst/>
                <a:latin typeface="+mn-lt"/>
                <a:ea typeface="+mn-ea"/>
                <a:cs typeface="+mn-cs"/>
              </a:rPr>
              <a:t> environments. </a:t>
            </a:r>
            <a:r>
              <a:rPr lang="en-US" sz="1200" i="1" kern="1200" dirty="0">
                <a:solidFill>
                  <a:schemeClr val="tx1"/>
                </a:solidFill>
                <a:effectLst/>
                <a:latin typeface="+mn-lt"/>
                <a:ea typeface="+mn-ea"/>
                <a:cs typeface="+mn-cs"/>
              </a:rPr>
              <a:t>Journal of Service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26</a:t>
            </a:r>
            <a:r>
              <a:rPr lang="en-US" sz="1200" kern="1200" dirty="0">
                <a:solidFill>
                  <a:schemeClr val="tx1"/>
                </a:solidFill>
                <a:effectLst/>
                <a:latin typeface="+mn-lt"/>
                <a:ea typeface="+mn-ea"/>
                <a:cs typeface="+mn-cs"/>
              </a:rPr>
              <a:t>(2), 191-211.</a:t>
            </a:r>
          </a:p>
          <a:p>
            <a:r>
              <a:rPr lang="en-US" sz="1200" kern="1200" dirty="0" err="1">
                <a:solidFill>
                  <a:schemeClr val="tx1"/>
                </a:solidFill>
                <a:effectLst/>
                <a:latin typeface="+mn-lt"/>
                <a:ea typeface="+mn-ea"/>
                <a:cs typeface="+mn-cs"/>
              </a:rPr>
              <a:t>Herawati</a:t>
            </a:r>
            <a:r>
              <a:rPr lang="en-US" sz="1200" kern="1200" dirty="0">
                <a:solidFill>
                  <a:schemeClr val="tx1"/>
                </a:solidFill>
                <a:effectLst/>
                <a:latin typeface="+mn-lt"/>
                <a:ea typeface="+mn-ea"/>
                <a:cs typeface="+mn-cs"/>
              </a:rPr>
              <a:t>, S., Negara, Y. D. P., </a:t>
            </a:r>
            <a:r>
              <a:rPr lang="en-US" sz="1200" kern="1200" dirty="0" err="1">
                <a:solidFill>
                  <a:schemeClr val="tx1"/>
                </a:solidFill>
                <a:effectLst/>
                <a:latin typeface="+mn-lt"/>
                <a:ea typeface="+mn-ea"/>
                <a:cs typeface="+mn-cs"/>
              </a:rPr>
              <a:t>Febriansyah</a:t>
            </a:r>
            <a:r>
              <a:rPr lang="en-US" sz="1200" kern="1200" dirty="0">
                <a:solidFill>
                  <a:schemeClr val="tx1"/>
                </a:solidFill>
                <a:effectLst/>
                <a:latin typeface="+mn-lt"/>
                <a:ea typeface="+mn-ea"/>
                <a:cs typeface="+mn-cs"/>
              </a:rPr>
              <a:t>, H. F., and Fatah, D. A. (2021). Application of the waterfall method on a web-based job training management information system at </a:t>
            </a:r>
            <a:r>
              <a:rPr lang="en-US" sz="1200" kern="1200" dirty="0" err="1">
                <a:solidFill>
                  <a:schemeClr val="tx1"/>
                </a:solidFill>
                <a:effectLst/>
                <a:latin typeface="+mn-lt"/>
                <a:ea typeface="+mn-ea"/>
                <a:cs typeface="+mn-cs"/>
              </a:rPr>
              <a:t>Trunojoyo</a:t>
            </a:r>
            <a:r>
              <a:rPr lang="en-US" sz="1200" kern="1200" dirty="0">
                <a:solidFill>
                  <a:schemeClr val="tx1"/>
                </a:solidFill>
                <a:effectLst/>
                <a:latin typeface="+mn-lt"/>
                <a:ea typeface="+mn-ea"/>
                <a:cs typeface="+mn-cs"/>
              </a:rPr>
              <a:t> University Madura. In </a:t>
            </a:r>
            <a:r>
              <a:rPr lang="en-US" sz="1200" i="1" kern="1200" dirty="0">
                <a:solidFill>
                  <a:schemeClr val="tx1"/>
                </a:solidFill>
                <a:effectLst/>
                <a:latin typeface="+mn-lt"/>
                <a:ea typeface="+mn-ea"/>
                <a:cs typeface="+mn-cs"/>
              </a:rPr>
              <a:t>E3S Web of Conferences</a:t>
            </a:r>
            <a:r>
              <a:rPr lang="en-US" sz="1200" kern="1200" dirty="0">
                <a:solidFill>
                  <a:schemeClr val="tx1"/>
                </a:solidFill>
                <a:effectLst/>
                <a:latin typeface="+mn-lt"/>
                <a:ea typeface="+mn-ea"/>
                <a:cs typeface="+mn-cs"/>
              </a:rPr>
              <a:t> (Vol. 328, p. 04026). EDP Sciences.</a:t>
            </a:r>
          </a:p>
          <a:p>
            <a:r>
              <a:rPr lang="en-US" sz="1200" kern="1200" dirty="0">
                <a:solidFill>
                  <a:schemeClr val="tx1"/>
                </a:solidFill>
                <a:effectLst/>
                <a:latin typeface="+mn-lt"/>
                <a:ea typeface="+mn-ea"/>
                <a:cs typeface="+mn-cs"/>
              </a:rPr>
              <a:t>Lovejoy, J., Fields, C., </a:t>
            </a:r>
            <a:r>
              <a:rPr lang="en-US" sz="1200" kern="1200" dirty="0" err="1">
                <a:solidFill>
                  <a:schemeClr val="tx1"/>
                </a:solidFill>
                <a:effectLst/>
                <a:latin typeface="+mn-lt"/>
                <a:ea typeface="+mn-ea"/>
                <a:cs typeface="+mn-cs"/>
              </a:rPr>
              <a:t>Virza</a:t>
            </a:r>
            <a:r>
              <a:rPr lang="en-US" sz="1200" kern="1200" dirty="0">
                <a:solidFill>
                  <a:schemeClr val="tx1"/>
                </a:solidFill>
                <a:effectLst/>
                <a:latin typeface="+mn-lt"/>
                <a:ea typeface="+mn-ea"/>
                <a:cs typeface="+mn-cs"/>
              </a:rPr>
              <a:t>, M., Frederick, T., </a:t>
            </a:r>
            <a:r>
              <a:rPr lang="en-US" sz="1200" kern="1200" dirty="0" err="1">
                <a:solidFill>
                  <a:schemeClr val="tx1"/>
                </a:solidFill>
                <a:effectLst/>
                <a:latin typeface="+mn-lt"/>
                <a:ea typeface="+mn-ea"/>
                <a:cs typeface="+mn-cs"/>
              </a:rPr>
              <a:t>Urness</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Karwaski</a:t>
            </a:r>
            <a:r>
              <a:rPr lang="en-US" sz="1200" kern="1200" dirty="0">
                <a:solidFill>
                  <a:schemeClr val="tx1"/>
                </a:solidFill>
                <a:effectLst/>
                <a:latin typeface="+mn-lt"/>
                <a:ea typeface="+mn-ea"/>
                <a:cs typeface="+mn-cs"/>
              </a:rPr>
              <a:t>, K., ... and </a:t>
            </a:r>
            <a:r>
              <a:rPr lang="en-US" sz="1200" kern="1200" dirty="0" err="1">
                <a:solidFill>
                  <a:schemeClr val="tx1"/>
                </a:solidFill>
                <a:effectLst/>
                <a:latin typeface="+mn-lt"/>
                <a:ea typeface="+mn-ea"/>
                <a:cs typeface="+mn-cs"/>
              </a:rPr>
              <a:t>Narula</a:t>
            </a:r>
            <a:r>
              <a:rPr lang="en-US" sz="1200" kern="1200" dirty="0">
                <a:solidFill>
                  <a:schemeClr val="tx1"/>
                </a:solidFill>
                <a:effectLst/>
                <a:latin typeface="+mn-lt"/>
                <a:ea typeface="+mn-ea"/>
                <a:cs typeface="+mn-cs"/>
              </a:rPr>
              <a:t>, N. (2022). A high performance payment processing system designed for central bank digital currencies. </a:t>
            </a:r>
            <a:r>
              <a:rPr lang="en-US" sz="1200" i="1" kern="1200" dirty="0">
                <a:solidFill>
                  <a:schemeClr val="tx1"/>
                </a:solidFill>
                <a:effectLst/>
                <a:latin typeface="+mn-lt"/>
                <a:ea typeface="+mn-ea"/>
                <a:cs typeface="+mn-cs"/>
              </a:rPr>
              <a:t>Cryptology </a:t>
            </a:r>
            <a:r>
              <a:rPr lang="en-US" sz="1200" i="1" kern="1200" dirty="0" err="1">
                <a:solidFill>
                  <a:schemeClr val="tx1"/>
                </a:solidFill>
                <a:effectLst/>
                <a:latin typeface="+mn-lt"/>
                <a:ea typeface="+mn-ea"/>
                <a:cs typeface="+mn-cs"/>
              </a:rPr>
              <a:t>ePrint</a:t>
            </a:r>
            <a:r>
              <a:rPr lang="en-US" sz="1200" i="1" kern="1200" dirty="0">
                <a:solidFill>
                  <a:schemeClr val="tx1"/>
                </a:solidFill>
                <a:effectLst/>
                <a:latin typeface="+mn-lt"/>
                <a:ea typeface="+mn-ea"/>
                <a:cs typeface="+mn-cs"/>
              </a:rPr>
              <a:t> Archive</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Mulaydinov</a:t>
            </a:r>
            <a:r>
              <a:rPr lang="en-US" sz="1200" kern="1200" dirty="0">
                <a:solidFill>
                  <a:schemeClr val="tx1"/>
                </a:solidFill>
                <a:effectLst/>
                <a:latin typeface="+mn-lt"/>
                <a:ea typeface="+mn-ea"/>
                <a:cs typeface="+mn-cs"/>
              </a:rPr>
              <a:t>, F. M. (2024). Integrated information systems in industrial enterprises and business activities. </a:t>
            </a:r>
            <a:r>
              <a:rPr lang="en-US" sz="1200" i="1" kern="1200" dirty="0">
                <a:solidFill>
                  <a:schemeClr val="tx1"/>
                </a:solidFill>
                <a:effectLst/>
                <a:latin typeface="+mn-lt"/>
                <a:ea typeface="+mn-ea"/>
                <a:cs typeface="+mn-cs"/>
              </a:rPr>
              <a:t>University Research Base</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Nugroho</a:t>
            </a:r>
            <a:r>
              <a:rPr lang="en-US" sz="1200" kern="1200" dirty="0">
                <a:solidFill>
                  <a:schemeClr val="tx1"/>
                </a:solidFill>
                <a:effectLst/>
                <a:latin typeface="+mn-lt"/>
                <a:ea typeface="+mn-ea"/>
                <a:cs typeface="+mn-cs"/>
              </a:rPr>
              <a:t>, S., </a:t>
            </a:r>
            <a:r>
              <a:rPr lang="en-US" sz="1200" kern="1200" dirty="0" err="1">
                <a:solidFill>
                  <a:schemeClr val="tx1"/>
                </a:solidFill>
                <a:effectLst/>
                <a:latin typeface="+mn-lt"/>
                <a:ea typeface="+mn-ea"/>
                <a:cs typeface="+mn-cs"/>
              </a:rPr>
              <a:t>Sitorus</a:t>
            </a:r>
            <a:r>
              <a:rPr lang="en-US" sz="1200" kern="1200" dirty="0">
                <a:solidFill>
                  <a:schemeClr val="tx1"/>
                </a:solidFill>
                <a:effectLst/>
                <a:latin typeface="+mn-lt"/>
                <a:ea typeface="+mn-ea"/>
                <a:cs typeface="+mn-cs"/>
              </a:rPr>
              <a:t>, A. T., </a:t>
            </a:r>
            <a:r>
              <a:rPr lang="en-US" sz="1200" kern="1200" dirty="0" err="1">
                <a:solidFill>
                  <a:schemeClr val="tx1"/>
                </a:solidFill>
                <a:effectLst/>
                <a:latin typeface="+mn-lt"/>
                <a:ea typeface="+mn-ea"/>
                <a:cs typeface="+mn-cs"/>
              </a:rPr>
              <a:t>Habibi</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Wihardjo</a:t>
            </a:r>
            <a:r>
              <a:rPr lang="en-US" sz="1200" kern="1200" dirty="0">
                <a:solidFill>
                  <a:schemeClr val="tx1"/>
                </a:solidFill>
                <a:effectLst/>
                <a:latin typeface="+mn-lt"/>
                <a:ea typeface="+mn-ea"/>
                <a:cs typeface="+mn-cs"/>
              </a:rPr>
              <a:t>, E., and </a:t>
            </a:r>
            <a:r>
              <a:rPr lang="en-US" sz="1200" kern="1200" dirty="0" err="1">
                <a:solidFill>
                  <a:schemeClr val="tx1"/>
                </a:solidFill>
                <a:effectLst/>
                <a:latin typeface="+mn-lt"/>
                <a:ea typeface="+mn-ea"/>
                <a:cs typeface="+mn-cs"/>
              </a:rPr>
              <a:t>Iswahyudi</a:t>
            </a:r>
            <a:r>
              <a:rPr lang="en-US" sz="1200" kern="1200" dirty="0">
                <a:solidFill>
                  <a:schemeClr val="tx1"/>
                </a:solidFill>
                <a:effectLst/>
                <a:latin typeface="+mn-lt"/>
                <a:ea typeface="+mn-ea"/>
                <a:cs typeface="+mn-cs"/>
              </a:rPr>
              <a:t>, M. S. (2023). The role of </a:t>
            </a:r>
            <a:r>
              <a:rPr lang="en-US" sz="1200" kern="1200" dirty="0" err="1">
                <a:solidFill>
                  <a:schemeClr val="tx1"/>
                </a:solidFill>
                <a:effectLst/>
                <a:latin typeface="+mn-lt"/>
                <a:ea typeface="+mn-ea"/>
                <a:cs typeface="+mn-cs"/>
              </a:rPr>
              <a:t>ChatGPT</a:t>
            </a:r>
            <a:r>
              <a:rPr lang="en-US" sz="1200" kern="1200" dirty="0">
                <a:solidFill>
                  <a:schemeClr val="tx1"/>
                </a:solidFill>
                <a:effectLst/>
                <a:latin typeface="+mn-lt"/>
                <a:ea typeface="+mn-ea"/>
                <a:cs typeface="+mn-cs"/>
              </a:rPr>
              <a:t> in improving the efficiency of business communication in management science. </a:t>
            </a:r>
            <a:r>
              <a:rPr lang="en-US" sz="1200" i="1" kern="1200" dirty="0" err="1">
                <a:solidFill>
                  <a:schemeClr val="tx1"/>
                </a:solidFill>
                <a:effectLst/>
                <a:latin typeface="+mn-lt"/>
                <a:ea typeface="+mn-ea"/>
                <a:cs typeface="+mn-cs"/>
              </a:rPr>
              <a:t>Jurnal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Minfo</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Polgan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12</a:t>
            </a:r>
            <a:r>
              <a:rPr lang="en-US" sz="1200" kern="1200" dirty="0">
                <a:solidFill>
                  <a:schemeClr val="tx1"/>
                </a:solidFill>
                <a:effectLst/>
                <a:latin typeface="+mn-lt"/>
                <a:ea typeface="+mn-ea"/>
                <a:cs typeface="+mn-cs"/>
              </a:rPr>
              <a:t>(1), 1482-1491.</a:t>
            </a:r>
          </a:p>
          <a:p>
            <a:r>
              <a:rPr lang="en-US" sz="1200" kern="1200" dirty="0" err="1">
                <a:solidFill>
                  <a:schemeClr val="tx1"/>
                </a:solidFill>
                <a:effectLst/>
                <a:latin typeface="+mn-lt"/>
                <a:ea typeface="+mn-ea"/>
                <a:cs typeface="+mn-cs"/>
              </a:rPr>
              <a:t>Rane</a:t>
            </a:r>
            <a:r>
              <a:rPr lang="en-US" sz="1200" kern="1200" dirty="0">
                <a:solidFill>
                  <a:schemeClr val="tx1"/>
                </a:solidFill>
                <a:effectLst/>
                <a:latin typeface="+mn-lt"/>
                <a:ea typeface="+mn-ea"/>
                <a:cs typeface="+mn-cs"/>
              </a:rPr>
              <a:t>, N. (2023). Enhancing customer loyalty through Artificial Intelligence (AI), Internet of Things (</a:t>
            </a:r>
            <a:r>
              <a:rPr lang="en-US" sz="1200" kern="1200" dirty="0" err="1">
                <a:solidFill>
                  <a:schemeClr val="tx1"/>
                </a:solidFill>
                <a:effectLst/>
                <a:latin typeface="+mn-lt"/>
                <a:ea typeface="+mn-ea"/>
                <a:cs typeface="+mn-cs"/>
              </a:rPr>
              <a:t>IoT</a:t>
            </a:r>
            <a:r>
              <a:rPr lang="en-US" sz="1200" kern="1200" dirty="0">
                <a:solidFill>
                  <a:schemeClr val="tx1"/>
                </a:solidFill>
                <a:effectLst/>
                <a:latin typeface="+mn-lt"/>
                <a:ea typeface="+mn-ea"/>
                <a:cs typeface="+mn-cs"/>
              </a:rPr>
              <a:t>), and Big Data technologies: improving customer satisfaction, engagement, relationship, and experience. </a:t>
            </a:r>
            <a:r>
              <a:rPr lang="en-US" sz="1200" i="1" kern="1200" dirty="0">
                <a:solidFill>
                  <a:schemeClr val="tx1"/>
                </a:solidFill>
                <a:effectLst/>
                <a:latin typeface="+mn-lt"/>
                <a:ea typeface="+mn-ea"/>
                <a:cs typeface="+mn-cs"/>
              </a:rPr>
              <a:t>Internet of Things (</a:t>
            </a:r>
            <a:r>
              <a:rPr lang="en-US" sz="1200" i="1" kern="1200" dirty="0" err="1">
                <a:solidFill>
                  <a:schemeClr val="tx1"/>
                </a:solidFill>
                <a:effectLst/>
                <a:latin typeface="+mn-lt"/>
                <a:ea typeface="+mn-ea"/>
                <a:cs typeface="+mn-cs"/>
              </a:rPr>
              <a:t>IoT</a:t>
            </a:r>
            <a:r>
              <a:rPr lang="en-US" sz="1200" i="1" kern="1200" dirty="0">
                <a:solidFill>
                  <a:schemeClr val="tx1"/>
                </a:solidFill>
                <a:effectLst/>
                <a:latin typeface="+mn-lt"/>
                <a:ea typeface="+mn-ea"/>
                <a:cs typeface="+mn-cs"/>
              </a:rPr>
              <a:t>), and Big Data Technologies: Improving Customer Satisfaction, Engagement, Relationship, and Experience (October 13, 2023)</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Zemmouchi-Ghomari</a:t>
            </a:r>
            <a:r>
              <a:rPr lang="en-US" sz="1200" kern="1200" dirty="0">
                <a:solidFill>
                  <a:schemeClr val="tx1"/>
                </a:solidFill>
                <a:effectLst/>
                <a:latin typeface="+mn-lt"/>
                <a:ea typeface="+mn-ea"/>
                <a:cs typeface="+mn-cs"/>
              </a:rPr>
              <a:t>, L. (2021). Basic concepts of information systems. </a:t>
            </a:r>
            <a:r>
              <a:rPr lang="en-US" i="1" dirty="0">
                <a:effectLst/>
              </a:rPr>
              <a:t>Contemporary Issues in Information Systems-A Global Perspective</a:t>
            </a:r>
            <a:r>
              <a:rPr lang="en-US" dirty="0">
                <a:effectLst/>
              </a:rPr>
              <a: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34871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133641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5CF007-6678-D144-AF52-1CB076E5DDF0}"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0038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Only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960119" y="357810"/>
            <a:ext cx="5987333" cy="3080335"/>
          </a:xfrm>
        </p:spPr>
        <p:txBody>
          <a:bodyPr lIns="0" tIns="0" rIns="0" bIns="0" anchor="b"/>
          <a:lstStyle>
            <a:lvl1pPr algn="l">
              <a:lnSpc>
                <a:spcPts val="4050"/>
              </a:lnSpc>
              <a:defRPr sz="4050" b="1" i="0" cap="all" spc="0" baseline="0">
                <a:solidFill>
                  <a:schemeClr val="bg1"/>
                </a:solidFill>
              </a:defRPr>
            </a:lvl1pPr>
          </a:lstStyle>
          <a:p>
            <a:endParaRPr lang="en-US" dirty="0"/>
          </a:p>
        </p:txBody>
      </p:sp>
      <p:cxnSp>
        <p:nvCxnSpPr>
          <p:cNvPr id="9" name="Straight Connector 8">
            <a:extLst>
              <a:ext uri="{FF2B5EF4-FFF2-40B4-BE49-F238E27FC236}">
                <a16:creationId xmlns:a16="http://schemas.microsoft.com/office/drawing/2014/main" id="{8E825845-66DD-4B77-A729-CD97D156FE6C}"/>
              </a:ext>
              <a:ext uri="{C183D7F6-B498-43B3-948B-1728B52AA6E4}">
                <adec:decorative xmlns:adec="http://schemas.microsoft.com/office/drawing/2017/decorative" val="1"/>
              </a:ext>
            </a:extLst>
          </p:cNvPr>
          <p:cNvCxnSpPr>
            <a:cxnSpLocks/>
          </p:cNvCxnSpPr>
          <p:nvPr userDrawn="1"/>
        </p:nvCxnSpPr>
        <p:spPr>
          <a:xfrm>
            <a:off x="960120"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a:off x="6121133" y="2744546"/>
            <a:ext cx="349092"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sz="1350"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sz="1350" dirty="0"/>
            </a:p>
          </p:txBody>
        </p:sp>
      </p:grpSp>
    </p:spTree>
    <p:extLst>
      <p:ext uri="{BB962C8B-B14F-4D97-AF65-F5344CB8AC3E}">
        <p14:creationId xmlns:p14="http://schemas.microsoft.com/office/powerpoint/2010/main" val="1783695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image">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3837408" y="614202"/>
            <a:ext cx="4438554" cy="2276856"/>
          </a:xfrm>
        </p:spPr>
        <p:txBody>
          <a:bodyPr lIns="0" tIns="0" rIns="0" bIns="0" anchor="b"/>
          <a:lstStyle>
            <a:lvl1pPr algn="r">
              <a:lnSpc>
                <a:spcPts val="3000"/>
              </a:lnSpc>
              <a:defRPr sz="3000" b="1" cap="all" spc="0" baseline="0">
                <a:solidFill>
                  <a:schemeClr val="bg1"/>
                </a:solidFill>
              </a:defRPr>
            </a:lvl1pPr>
          </a:lstStyle>
          <a:p>
            <a:r>
              <a:rPr lang="en-US" dirty="0"/>
              <a:t>Click to add title</a:t>
            </a:r>
          </a:p>
        </p:txBody>
      </p:sp>
      <p:sp>
        <p:nvSpPr>
          <p:cNvPr id="8" name="Slide Number Placeholder 7">
            <a:extLst>
              <a:ext uri="{FF2B5EF4-FFF2-40B4-BE49-F238E27FC236}">
                <a16:creationId xmlns:a16="http://schemas.microsoft.com/office/drawing/2014/main" id="{1C738AB3-8054-6E21-C34C-36AF3A31AC4E}"/>
              </a:ext>
            </a:extLst>
          </p:cNvPr>
          <p:cNvSpPr>
            <a:spLocks noGrp="1"/>
          </p:cNvSpPr>
          <p:nvPr>
            <p:ph type="sldNum" sz="quarter" idx="20"/>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hasCustomPrompt="1"/>
          </p:nvPr>
        </p:nvSpPr>
        <p:spPr>
          <a:xfrm>
            <a:off x="960120" y="2530059"/>
            <a:ext cx="2780979"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tIns="914400" anchor="t">
            <a:noAutofit/>
          </a:bodyPr>
          <a:lstStyle>
            <a:lvl1pPr algn="ctr">
              <a:buNone/>
              <a:defRPr sz="1200" b="1">
                <a:solidFill>
                  <a:schemeClr val="bg1"/>
                </a:solidFill>
              </a:defRPr>
            </a:lvl1pPr>
          </a:lstStyle>
          <a:p>
            <a:r>
              <a:rPr lang="en-US" dirty="0"/>
              <a:t>Click to add picture</a:t>
            </a:r>
          </a:p>
        </p:txBody>
      </p:sp>
      <p:sp>
        <p:nvSpPr>
          <p:cNvPr id="4" name="Text Placeholder 3">
            <a:extLst>
              <a:ext uri="{FF2B5EF4-FFF2-40B4-BE49-F238E27FC236}">
                <a16:creationId xmlns:a16="http://schemas.microsoft.com/office/drawing/2014/main" id="{94FD1B85-4BEF-C1C1-5619-B82E9E44A9F8}"/>
              </a:ext>
            </a:extLst>
          </p:cNvPr>
          <p:cNvSpPr>
            <a:spLocks noGrp="1"/>
          </p:cNvSpPr>
          <p:nvPr>
            <p:ph type="body" sz="quarter" idx="17"/>
          </p:nvPr>
        </p:nvSpPr>
        <p:spPr>
          <a:xfrm>
            <a:off x="3837411" y="3161753"/>
            <a:ext cx="4438551" cy="3144965"/>
          </a:xfrm>
        </p:spPr>
        <p:txBody>
          <a:bodyPr lIns="0" tIns="0" rIns="0" bIns="0">
            <a:normAutofit/>
          </a:bodyPr>
          <a:lstStyle>
            <a:lvl1pPr marL="0" indent="0" algn="r">
              <a:spcBef>
                <a:spcPts val="900"/>
              </a:spcBef>
              <a:buNone/>
              <a:defRPr sz="1800">
                <a:solidFill>
                  <a:schemeClr val="bg1"/>
                </a:solidFill>
              </a:defRPr>
            </a:lvl1pPr>
            <a:lvl2pPr marL="342900" indent="0" algn="r">
              <a:spcBef>
                <a:spcPts val="900"/>
              </a:spcBef>
              <a:buNone/>
              <a:defRPr sz="1800">
                <a:solidFill>
                  <a:schemeClr val="bg1"/>
                </a:solidFill>
              </a:defRPr>
            </a:lvl2pPr>
            <a:lvl3pPr marL="685800" indent="0" algn="r">
              <a:spcBef>
                <a:spcPts val="900"/>
              </a:spcBef>
              <a:buNone/>
              <a:defRPr sz="1800">
                <a:solidFill>
                  <a:schemeClr val="bg1"/>
                </a:solidFill>
              </a:defRPr>
            </a:lvl3pPr>
            <a:lvl4pPr marL="1028700" indent="0" algn="r">
              <a:spcBef>
                <a:spcPts val="900"/>
              </a:spcBef>
              <a:buNone/>
              <a:defRPr sz="1800">
                <a:solidFill>
                  <a:schemeClr val="bg1"/>
                </a:solidFill>
              </a:defRPr>
            </a:lvl4pPr>
            <a:lvl5pPr marL="1371600" indent="0" algn="r">
              <a:buNone/>
              <a:defRPr sz="135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14" name="Straight Connector 13">
            <a:extLst>
              <a:ext uri="{FF2B5EF4-FFF2-40B4-BE49-F238E27FC236}">
                <a16:creationId xmlns:a16="http://schemas.microsoft.com/office/drawing/2014/main" id="{13AE7F8D-AE68-4A83-BAB5-3A97D473CE3C}"/>
              </a:ext>
              <a:ext uri="{C183D7F6-B498-43B3-948B-1728B52AA6E4}">
                <adec:decorative xmlns:adec="http://schemas.microsoft.com/office/drawing/2017/decorative" val="1"/>
              </a:ext>
            </a:extLst>
          </p:cNvPr>
          <p:cNvCxnSpPr>
            <a:cxnSpLocks/>
          </p:cNvCxnSpPr>
          <p:nvPr userDrawn="1"/>
        </p:nvCxnSpPr>
        <p:spPr>
          <a:xfrm>
            <a:off x="555498" y="1371600"/>
            <a:ext cx="0" cy="54864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1" name="Graphic 12">
            <a:extLst>
              <a:ext uri="{FF2B5EF4-FFF2-40B4-BE49-F238E27FC236}">
                <a16:creationId xmlns:a16="http://schemas.microsoft.com/office/drawing/2014/main" id="{EA1B6985-3E5A-40F4-9268-D4AB3BBF8C91}"/>
              </a:ext>
              <a:ext uri="{C183D7F6-B498-43B3-948B-1728B52AA6E4}">
                <adec:decorative xmlns:adec="http://schemas.microsoft.com/office/drawing/2017/decorative" val="1"/>
              </a:ext>
            </a:extLst>
          </p:cNvPr>
          <p:cNvSpPr/>
          <p:nvPr userDrawn="1"/>
        </p:nvSpPr>
        <p:spPr>
          <a:xfrm>
            <a:off x="3559045" y="2760277"/>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13" name="Graphic 13">
            <a:extLst>
              <a:ext uri="{FF2B5EF4-FFF2-40B4-BE49-F238E27FC236}">
                <a16:creationId xmlns:a16="http://schemas.microsoft.com/office/drawing/2014/main" id="{338BC906-9D03-4280-85E8-21A81BC21D73}"/>
              </a:ext>
              <a:ext uri="{C183D7F6-B498-43B3-948B-1728B52AA6E4}">
                <adec:decorative xmlns:adec="http://schemas.microsoft.com/office/drawing/2017/decorative" val="1"/>
              </a:ext>
            </a:extLst>
          </p:cNvPr>
          <p:cNvSpPr/>
          <p:nvPr userDrawn="1"/>
        </p:nvSpPr>
        <p:spPr>
          <a:xfrm>
            <a:off x="3289961" y="2530983"/>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sz="1350" dirty="0"/>
          </a:p>
        </p:txBody>
      </p:sp>
      <p:sp>
        <p:nvSpPr>
          <p:cNvPr id="17" name="Graphic 15">
            <a:extLst>
              <a:ext uri="{FF2B5EF4-FFF2-40B4-BE49-F238E27FC236}">
                <a16:creationId xmlns:a16="http://schemas.microsoft.com/office/drawing/2014/main" id="{C5C06D53-C9F6-47E8-BFE1-B8193A1AED8B}"/>
              </a:ext>
              <a:ext uri="{C183D7F6-B498-43B3-948B-1728B52AA6E4}">
                <adec:decorative xmlns:adec="http://schemas.microsoft.com/office/drawing/2017/decorative" val="1"/>
              </a:ext>
            </a:extLst>
          </p:cNvPr>
          <p:cNvSpPr/>
          <p:nvPr userDrawn="1"/>
        </p:nvSpPr>
        <p:spPr>
          <a:xfrm>
            <a:off x="1239301" y="6031572"/>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sz="1350" dirty="0"/>
          </a:p>
        </p:txBody>
      </p:sp>
      <p:sp>
        <p:nvSpPr>
          <p:cNvPr id="7" name="Footer Placeholder 6">
            <a:extLst>
              <a:ext uri="{FF2B5EF4-FFF2-40B4-BE49-F238E27FC236}">
                <a16:creationId xmlns:a16="http://schemas.microsoft.com/office/drawing/2014/main" id="{CE9872E9-2F0D-2FEB-0974-F0BBBC5E0331}"/>
              </a:ext>
            </a:extLst>
          </p:cNvPr>
          <p:cNvSpPr>
            <a:spLocks noGrp="1"/>
          </p:cNvSpPr>
          <p:nvPr>
            <p:ph type="ftr" sz="quarter" idx="19"/>
          </p:nvPr>
        </p:nvSpPr>
        <p:spPr>
          <a:xfrm>
            <a:off x="5429250" y="6356351"/>
            <a:ext cx="2846711" cy="365125"/>
          </a:xfrm>
        </p:spPr>
        <p:txBody>
          <a:bodyPr/>
          <a:lstStyle>
            <a:lvl1pPr>
              <a:defRPr>
                <a:solidFill>
                  <a:schemeClr val="bg1"/>
                </a:solidFill>
              </a:defRPr>
            </a:lvl1pPr>
          </a:lstStyle>
          <a:p>
            <a:endParaRPr lang="en-US" dirty="0"/>
          </a:p>
        </p:txBody>
      </p:sp>
    </p:spTree>
    <p:extLst>
      <p:ext uri="{BB962C8B-B14F-4D97-AF65-F5344CB8AC3E}">
        <p14:creationId xmlns:p14="http://schemas.microsoft.com/office/powerpoint/2010/main" val="3292007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 Picture">
    <p:bg>
      <p:bgPr>
        <a:gradFill>
          <a:gsLst>
            <a:gs pos="100000">
              <a:schemeClr val="accent4"/>
            </a:gs>
            <a:gs pos="0">
              <a:schemeClr val="accent2"/>
            </a:gs>
          </a:gsLst>
          <a:lin ang="189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960119" y="3386776"/>
            <a:ext cx="6233327" cy="3080335"/>
          </a:xfrm>
        </p:spPr>
        <p:txBody>
          <a:bodyPr lIns="0" tIns="274320" rIns="0" bIns="0" anchor="t" anchorCtr="0"/>
          <a:lstStyle>
            <a:lvl1pPr algn="l">
              <a:lnSpc>
                <a:spcPts val="4050"/>
              </a:lnSpc>
              <a:defRPr sz="4050" b="1" i="0" cap="all" spc="0" baseline="0">
                <a:solidFill>
                  <a:schemeClr val="bg1"/>
                </a:solidFill>
              </a:defRPr>
            </a:lvl1pPr>
          </a:lstStyle>
          <a:p>
            <a:endParaRPr lang="en-US" dirty="0"/>
          </a:p>
        </p:txBody>
      </p:sp>
      <p:cxnSp>
        <p:nvCxnSpPr>
          <p:cNvPr id="9" name="Straight Connector 8">
            <a:extLst>
              <a:ext uri="{FF2B5EF4-FFF2-40B4-BE49-F238E27FC236}">
                <a16:creationId xmlns:a16="http://schemas.microsoft.com/office/drawing/2014/main" id="{8E825845-66DD-4B77-A729-CD97D156FE6C}"/>
              </a:ext>
              <a:ext uri="{C183D7F6-B498-43B3-948B-1728B52AA6E4}">
                <adec:decorative xmlns:adec="http://schemas.microsoft.com/office/drawing/2017/decorative" val="1"/>
              </a:ext>
            </a:extLst>
          </p:cNvPr>
          <p:cNvCxnSpPr>
            <a:cxnSpLocks/>
          </p:cNvCxnSpPr>
          <p:nvPr userDrawn="1"/>
        </p:nvCxnSpPr>
        <p:spPr>
          <a:xfrm>
            <a:off x="960120" y="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rot="19670435">
            <a:off x="5724557" y="794953"/>
            <a:ext cx="349092"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sz="1350"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sz="1350" dirty="0"/>
            </a:p>
          </p:txBody>
        </p:sp>
      </p:grpSp>
      <p:sp>
        <p:nvSpPr>
          <p:cNvPr id="3" name="Picture Placeholder 14">
            <a:extLst>
              <a:ext uri="{FF2B5EF4-FFF2-40B4-BE49-F238E27FC236}">
                <a16:creationId xmlns:a16="http://schemas.microsoft.com/office/drawing/2014/main" id="{01D87F51-D69B-9038-0566-4FDC355AB6F0}"/>
              </a:ext>
            </a:extLst>
          </p:cNvPr>
          <p:cNvSpPr>
            <a:spLocks noGrp="1"/>
          </p:cNvSpPr>
          <p:nvPr>
            <p:ph type="pic" sz="quarter" idx="13" hasCustomPrompt="1"/>
          </p:nvPr>
        </p:nvSpPr>
        <p:spPr>
          <a:xfrm>
            <a:off x="6148191" y="411831"/>
            <a:ext cx="2641003" cy="3521344"/>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0" anchor="t" anchorCtr="0">
            <a:noAutofit/>
          </a:bodyPr>
          <a:lstStyle>
            <a:lvl1pPr algn="ctr">
              <a:buNone/>
              <a:defRPr sz="1350">
                <a:solidFill>
                  <a:schemeClr val="bg1"/>
                </a:solidFill>
              </a:defRPr>
            </a:lvl1pPr>
          </a:lstStyle>
          <a:p>
            <a:r>
              <a:rPr lang="en-US" dirty="0"/>
              <a:t>Click to add picture</a:t>
            </a:r>
          </a:p>
        </p:txBody>
      </p:sp>
    </p:spTree>
    <p:extLst>
      <p:ext uri="{BB962C8B-B14F-4D97-AF65-F5344CB8AC3E}">
        <p14:creationId xmlns:p14="http://schemas.microsoft.com/office/powerpoint/2010/main" val="4063062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Subtitle + Pictur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960119" y="640080"/>
            <a:ext cx="7726680" cy="1852046"/>
          </a:xfrm>
        </p:spPr>
        <p:txBody>
          <a:bodyPr lIns="0" tIns="0" rIns="0" bIns="0" anchor="b"/>
          <a:lstStyle>
            <a:lvl1pPr algn="l">
              <a:lnSpc>
                <a:spcPts val="4050"/>
              </a:lnSpc>
              <a:defRPr sz="4050" b="1" i="0" cap="all" spc="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hasCustomPrompt="1"/>
          </p:nvPr>
        </p:nvSpPr>
        <p:spPr>
          <a:xfrm>
            <a:off x="960118" y="2588448"/>
            <a:ext cx="5890259" cy="726645"/>
          </a:xfrm>
        </p:spPr>
        <p:txBody>
          <a:bodyPr lIns="0" tIns="0" rIns="0" bIns="0" anchor="t" anchorCtr="0">
            <a:normAutofit/>
          </a:bodyPr>
          <a:lstStyle>
            <a:lvl1pPr marL="0" indent="0" algn="l">
              <a:buNone/>
              <a:defRPr sz="18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lvl="0"/>
            <a:r>
              <a:rPr lang="en-US" dirty="0"/>
              <a:t>Click to add text</a:t>
            </a:r>
          </a:p>
        </p:txBody>
      </p:sp>
      <p:cxnSp>
        <p:nvCxnSpPr>
          <p:cNvPr id="9" name="Straight Connector 8">
            <a:extLst>
              <a:ext uri="{FF2B5EF4-FFF2-40B4-BE49-F238E27FC236}">
                <a16:creationId xmlns:a16="http://schemas.microsoft.com/office/drawing/2014/main" id="{8E825845-66DD-4B77-A729-CD97D156FE6C}"/>
              </a:ext>
              <a:ext uri="{C183D7F6-B498-43B3-948B-1728B52AA6E4}">
                <adec:decorative xmlns:adec="http://schemas.microsoft.com/office/drawing/2017/decorative" val="1"/>
              </a:ext>
            </a:extLst>
          </p:cNvPr>
          <p:cNvCxnSpPr>
            <a:cxnSpLocks/>
          </p:cNvCxnSpPr>
          <p:nvPr userDrawn="1"/>
        </p:nvCxnSpPr>
        <p:spPr>
          <a:xfrm>
            <a:off x="960120"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flipH="1">
            <a:off x="5744981" y="4456458"/>
            <a:ext cx="349092"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sz="1350"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sz="1350" dirty="0"/>
            </a:p>
          </p:txBody>
        </p:sp>
      </p:grpSp>
      <p:sp>
        <p:nvSpPr>
          <p:cNvPr id="5" name="Picture Placeholder 14">
            <a:extLst>
              <a:ext uri="{FF2B5EF4-FFF2-40B4-BE49-F238E27FC236}">
                <a16:creationId xmlns:a16="http://schemas.microsoft.com/office/drawing/2014/main" id="{5DDB7824-50BA-B12F-AD49-CA8953CA3A0E}"/>
              </a:ext>
            </a:extLst>
          </p:cNvPr>
          <p:cNvSpPr>
            <a:spLocks noGrp="1"/>
          </p:cNvSpPr>
          <p:nvPr>
            <p:ph type="pic" sz="quarter" idx="13" hasCustomPrompt="1"/>
          </p:nvPr>
        </p:nvSpPr>
        <p:spPr>
          <a:xfrm>
            <a:off x="6402189" y="3205314"/>
            <a:ext cx="2282308" cy="3043083"/>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0" anchor="t" anchorCtr="0">
            <a:noAutofit/>
          </a:bodyPr>
          <a:lstStyle>
            <a:lvl1pPr algn="ctr">
              <a:buNone/>
              <a:defRPr sz="1350">
                <a:solidFill>
                  <a:schemeClr val="bg1"/>
                </a:solidFill>
              </a:defRPr>
            </a:lvl1pPr>
          </a:lstStyle>
          <a:p>
            <a:r>
              <a:rPr lang="en-US" dirty="0"/>
              <a:t>Click to add picture</a:t>
            </a:r>
          </a:p>
        </p:txBody>
      </p:sp>
    </p:spTree>
    <p:extLst>
      <p:ext uri="{BB962C8B-B14F-4D97-AF65-F5344CB8AC3E}">
        <p14:creationId xmlns:p14="http://schemas.microsoft.com/office/powerpoint/2010/main" val="4023414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imag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3086100" y="640080"/>
            <a:ext cx="5623560" cy="1280160"/>
          </a:xfrm>
        </p:spPr>
        <p:txBody>
          <a:bodyPr lIns="0" tIns="0" rIns="0" bIns="0" anchor="b" anchorCtr="0"/>
          <a:lstStyle>
            <a:lvl1pPr>
              <a:defRPr sz="3000" b="1" cap="all" spc="0" baseline="0"/>
            </a:lvl1pPr>
          </a:lstStyle>
          <a:p>
            <a:r>
              <a:rPr lang="en-US" dirty="0"/>
              <a:t>Click to add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a:xfrm>
            <a:off x="363475" y="722377"/>
            <a:ext cx="390743" cy="517379"/>
          </a:xfrm>
        </p:spPr>
        <p:txBody>
          <a:bodyPr anchor="t" anchorCtr="0"/>
          <a:lstStyle>
            <a:lvl1pPr>
              <a:defRPr>
                <a:solidFill>
                  <a:schemeClr val="accent2"/>
                </a:solidFill>
              </a:defRPr>
            </a:lvl1pPr>
          </a:lstStyle>
          <a:p>
            <a:fld id="{D8DA9DAA-006C-4F4B-980E-E3DF019B24E2}" type="slidenum">
              <a:rPr lang="en-US" smtClean="0"/>
              <a:pPr/>
              <a:t>‹#›</a:t>
            </a:fld>
            <a:endParaRPr lang="en-US" dirty="0"/>
          </a:p>
        </p:txBody>
      </p:sp>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hasCustomPrompt="1"/>
          </p:nvPr>
        </p:nvSpPr>
        <p:spPr>
          <a:xfrm>
            <a:off x="988212" y="895646"/>
            <a:ext cx="1467694" cy="195692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 anchor="t" anchorCtr="0">
            <a:noAutofit/>
          </a:bodyPr>
          <a:lstStyle>
            <a:lvl1pPr algn="ctr">
              <a:buNone/>
              <a:defRPr sz="1350"/>
            </a:lvl1pPr>
          </a:lstStyle>
          <a:p>
            <a:r>
              <a:rPr lang="en-US" dirty="0"/>
              <a:t>Click to add picture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hasCustomPrompt="1"/>
          </p:nvPr>
        </p:nvSpPr>
        <p:spPr>
          <a:xfrm>
            <a:off x="3086100" y="2194560"/>
            <a:ext cx="5623560" cy="4023360"/>
          </a:xfrm>
        </p:spPr>
        <p:txBody>
          <a:bodyPr lIns="0" tIns="0" rIns="0" bIns="0">
            <a:noAutofit/>
          </a:bodyPr>
          <a:lstStyle>
            <a:lvl1pPr marL="0" indent="0">
              <a:lnSpc>
                <a:spcPct val="110000"/>
              </a:lnSpc>
              <a:buNone/>
              <a:defRPr sz="1350"/>
            </a:lvl1pPr>
            <a:lvl2pPr marL="171450">
              <a:defRPr sz="1200"/>
            </a:lvl2pPr>
            <a:lvl3pPr marL="342900">
              <a:defRPr sz="1050"/>
            </a:lvl3pPr>
            <a:lvl4pPr marL="514350">
              <a:defRPr sz="900"/>
            </a:lvl4pPr>
            <a:lvl5pPr>
              <a:defRPr sz="1050"/>
            </a:lvl5pPr>
          </a:lstStyle>
          <a:p>
            <a:pPr lvl="0"/>
            <a:r>
              <a:rPr lang="en-US" dirty="0"/>
              <a:t>Click to add text</a:t>
            </a:r>
          </a:p>
          <a:p>
            <a:pPr lvl="1"/>
            <a:r>
              <a:rPr lang="en-US" dirty="0"/>
              <a:t>Second level</a:t>
            </a:r>
          </a:p>
          <a:p>
            <a:pPr lvl="2"/>
            <a:r>
              <a:rPr lang="en-US" dirty="0"/>
              <a:t>Third level</a:t>
            </a:r>
          </a:p>
          <a:p>
            <a:pPr lvl="3"/>
            <a:r>
              <a:rPr lang="en-US" dirty="0"/>
              <a:t>Fourth level</a:t>
            </a:r>
          </a:p>
        </p:txBody>
      </p:sp>
      <p:grpSp>
        <p:nvGrpSpPr>
          <p:cNvPr id="7" name="Group 6">
            <a:extLst>
              <a:ext uri="{FF2B5EF4-FFF2-40B4-BE49-F238E27FC236}">
                <a16:creationId xmlns:a16="http://schemas.microsoft.com/office/drawing/2014/main" id="{758B5E78-A531-681D-1312-F21B52D066B8}"/>
              </a:ext>
              <a:ext uri="{C183D7F6-B498-43B3-948B-1728B52AA6E4}">
                <adec:decorative xmlns:adec="http://schemas.microsoft.com/office/drawing/2017/decorative" val="1"/>
              </a:ext>
            </a:extLst>
          </p:cNvPr>
          <p:cNvGrpSpPr/>
          <p:nvPr userDrawn="1"/>
        </p:nvGrpSpPr>
        <p:grpSpPr>
          <a:xfrm>
            <a:off x="2228014" y="620661"/>
            <a:ext cx="302586" cy="381782"/>
            <a:chOff x="10969280" y="1780012"/>
            <a:chExt cx="403448" cy="381782"/>
          </a:xfrm>
        </p:grpSpPr>
        <p:sp>
          <p:nvSpPr>
            <p:cNvPr id="17" name="Graphic 10">
              <a:extLst>
                <a:ext uri="{FF2B5EF4-FFF2-40B4-BE49-F238E27FC236}">
                  <a16:creationId xmlns:a16="http://schemas.microsoft.com/office/drawing/2014/main" id="{AAD06B87-D9B2-4F94-B734-A8F039A2033F}"/>
                </a:ext>
                <a:ext uri="{C183D7F6-B498-43B3-948B-1728B52AA6E4}">
                  <adec:decorative xmlns:adec="http://schemas.microsoft.com/office/drawing/2017/decorative" val="1"/>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350" dirty="0"/>
            </a:p>
          </p:txBody>
        </p:sp>
        <p:sp>
          <p:nvSpPr>
            <p:cNvPr id="19" name="Graphic 11">
              <a:extLst>
                <a:ext uri="{FF2B5EF4-FFF2-40B4-BE49-F238E27FC236}">
                  <a16:creationId xmlns:a16="http://schemas.microsoft.com/office/drawing/2014/main" id="{BB13A13C-36EA-4B13-9175-C5FE95B34D33}"/>
                </a:ext>
                <a:ext uri="{C183D7F6-B498-43B3-948B-1728B52AA6E4}">
                  <adec:decorative xmlns:adec="http://schemas.microsoft.com/office/drawing/2017/decorative" val="1"/>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350" dirty="0"/>
            </a:p>
          </p:txBody>
        </p:sp>
      </p:grpSp>
      <p:sp>
        <p:nvSpPr>
          <p:cNvPr id="4" name="Footer Placeholder 8">
            <a:extLst>
              <a:ext uri="{FF2B5EF4-FFF2-40B4-BE49-F238E27FC236}">
                <a16:creationId xmlns:a16="http://schemas.microsoft.com/office/drawing/2014/main" id="{5189CAD3-7011-6481-11F8-05B5CB106F01}"/>
              </a:ext>
            </a:extLst>
          </p:cNvPr>
          <p:cNvSpPr>
            <a:spLocks noGrp="1"/>
          </p:cNvSpPr>
          <p:nvPr>
            <p:ph type="ftr" sz="quarter" idx="17"/>
          </p:nvPr>
        </p:nvSpPr>
        <p:spPr>
          <a:xfrm>
            <a:off x="960120" y="6356351"/>
            <a:ext cx="3086100" cy="365125"/>
          </a:xfrm>
        </p:spPr>
        <p:txBody>
          <a:bodyPr lIns="0" rIns="91440"/>
          <a:lstStyle>
            <a:lvl1pPr algn="l">
              <a:defRPr/>
            </a:lvl1pPr>
          </a:lstStyle>
          <a:p>
            <a:endParaRPr lang="en-US" dirty="0"/>
          </a:p>
        </p:txBody>
      </p:sp>
      <p:cxnSp>
        <p:nvCxnSpPr>
          <p:cNvPr id="10" name="Straight Connector 9">
            <a:extLst>
              <a:ext uri="{FF2B5EF4-FFF2-40B4-BE49-F238E27FC236}">
                <a16:creationId xmlns:a16="http://schemas.microsoft.com/office/drawing/2014/main" id="{CB7CB27F-7A56-A747-A4D6-5627C24638D9}"/>
              </a:ext>
              <a:ext uri="{C183D7F6-B498-43B3-948B-1728B52AA6E4}">
                <adec:decorative xmlns:adec="http://schemas.microsoft.com/office/drawing/2017/decorative" val="1"/>
              </a:ext>
            </a:extLst>
          </p:cNvPr>
          <p:cNvCxnSpPr>
            <a:cxnSpLocks/>
          </p:cNvCxnSpPr>
          <p:nvPr userDrawn="1"/>
        </p:nvCxnSpPr>
        <p:spPr>
          <a:xfrm>
            <a:off x="55549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007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 Subtitle slide">
    <p:bg>
      <p:bgPr>
        <a:gradFill>
          <a:gsLst>
            <a:gs pos="100000">
              <a:schemeClr val="accent4"/>
            </a:gs>
            <a:gs pos="0">
              <a:schemeClr val="accent2"/>
            </a:gs>
          </a:gsLst>
          <a:lin ang="180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960119" y="3383280"/>
            <a:ext cx="7726680" cy="1852046"/>
          </a:xfrm>
        </p:spPr>
        <p:txBody>
          <a:bodyPr lIns="0" tIns="274320" rIns="0" bIns="0" anchor="t" anchorCtr="0"/>
          <a:lstStyle>
            <a:lvl1pPr algn="l">
              <a:lnSpc>
                <a:spcPts val="4050"/>
              </a:lnSpc>
              <a:defRPr sz="4050" b="1" i="0" cap="all" spc="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hasCustomPrompt="1"/>
          </p:nvPr>
        </p:nvSpPr>
        <p:spPr>
          <a:xfrm>
            <a:off x="960119" y="2966887"/>
            <a:ext cx="7726678" cy="397191"/>
          </a:xfrm>
        </p:spPr>
        <p:txBody>
          <a:bodyPr lIns="0" tIns="0" rIns="0" bIns="0" anchor="b" anchorCtr="0">
            <a:normAutofit/>
          </a:bodyPr>
          <a:lstStyle>
            <a:lvl1pPr marL="0" indent="0" algn="l">
              <a:buNone/>
              <a:defRPr sz="180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lvl="0"/>
            <a:r>
              <a:rPr lang="en-US" dirty="0"/>
              <a:t>Click to add text</a:t>
            </a:r>
          </a:p>
        </p:txBody>
      </p: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a:off x="8173269" y="620298"/>
            <a:ext cx="349092"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sz="1350"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sz="1350" dirty="0"/>
            </a:p>
          </p:txBody>
        </p:sp>
      </p:grpSp>
      <p:cxnSp>
        <p:nvCxnSpPr>
          <p:cNvPr id="5" name="Straight Connector 4">
            <a:extLst>
              <a:ext uri="{FF2B5EF4-FFF2-40B4-BE49-F238E27FC236}">
                <a16:creationId xmlns:a16="http://schemas.microsoft.com/office/drawing/2014/main" id="{57912362-D30D-7B0B-BA94-0993B1EBC4E4}"/>
              </a:ext>
              <a:ext uri="{C183D7F6-B498-43B3-948B-1728B52AA6E4}">
                <adec:decorative xmlns:adec="http://schemas.microsoft.com/office/drawing/2017/decorative" val="1"/>
              </a:ext>
            </a:extLst>
          </p:cNvPr>
          <p:cNvCxnSpPr>
            <a:cxnSpLocks/>
          </p:cNvCxnSpPr>
          <p:nvPr userDrawn="1"/>
        </p:nvCxnSpPr>
        <p:spPr>
          <a:xfrm>
            <a:off x="960120" y="1"/>
            <a:ext cx="0" cy="2775857"/>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02775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hasCustomPrompt="1"/>
          </p:nvPr>
        </p:nvSpPr>
        <p:spPr>
          <a:xfrm>
            <a:off x="960120" y="685800"/>
            <a:ext cx="6852759" cy="1280160"/>
          </a:xfrm>
        </p:spPr>
        <p:txBody>
          <a:bodyPr lIns="0" tIns="0" rIns="0" bIns="0"/>
          <a:lstStyle>
            <a:lvl1pPr>
              <a:defRPr sz="3000" b="1" cap="all" spc="0" baseline="0"/>
            </a:lvl1pPr>
          </a:lstStyle>
          <a:p>
            <a:r>
              <a:rPr lang="en-US" dirty="0"/>
              <a:t>Click to add title</a:t>
            </a:r>
          </a:p>
        </p:txBody>
      </p:sp>
      <p:sp>
        <p:nvSpPr>
          <p:cNvPr id="15" name="Slide Number Placeholder 14">
            <a:extLst>
              <a:ext uri="{FF2B5EF4-FFF2-40B4-BE49-F238E27FC236}">
                <a16:creationId xmlns:a16="http://schemas.microsoft.com/office/drawing/2014/main" id="{0F91A5DB-A2CA-1D70-9A06-3869A288C924}"/>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hasCustomPrompt="1"/>
          </p:nvPr>
        </p:nvSpPr>
        <p:spPr>
          <a:xfrm>
            <a:off x="960120" y="2327440"/>
            <a:ext cx="3634740" cy="4040574"/>
          </a:xfrm>
        </p:spPr>
        <p:txBody>
          <a:bodyPr lIns="0" tIns="0" rIns="0" bIns="0">
            <a:normAutofit/>
          </a:bodyPr>
          <a:lstStyle>
            <a:lvl1pPr marL="0" indent="0">
              <a:spcAft>
                <a:spcPts val="0"/>
              </a:spcAft>
              <a:buNone/>
              <a:defRPr sz="1350"/>
            </a:lvl1pPr>
            <a:lvl2pPr marL="171450">
              <a:spcBef>
                <a:spcPts val="900"/>
              </a:spcBef>
              <a:defRPr sz="1350"/>
            </a:lvl2pPr>
            <a:lvl3pPr marL="514350">
              <a:spcBef>
                <a:spcPts val="900"/>
              </a:spcBef>
              <a:defRPr sz="1350"/>
            </a:lvl3pPr>
            <a:lvl4pPr marL="857250">
              <a:spcBef>
                <a:spcPts val="900"/>
              </a:spcBef>
              <a:defRPr sz="1350"/>
            </a:lvl4pPr>
            <a:lvl5pPr marL="1200150">
              <a:spcBef>
                <a:spcPts val="900"/>
              </a:spcBef>
              <a:defRPr sz="135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hasCustomPrompt="1"/>
          </p:nvPr>
        </p:nvSpPr>
        <p:spPr>
          <a:xfrm>
            <a:off x="5042552" y="2327441"/>
            <a:ext cx="3634740" cy="4040574"/>
          </a:xfrm>
        </p:spPr>
        <p:txBody>
          <a:bodyPr lIns="0" tIns="0" rIns="0" bIns="0">
            <a:normAutofit/>
          </a:bodyPr>
          <a:lstStyle>
            <a:lvl1pPr marL="0" indent="0">
              <a:spcAft>
                <a:spcPts val="0"/>
              </a:spcAft>
              <a:buNone/>
              <a:defRPr sz="1350"/>
            </a:lvl1pPr>
            <a:lvl2pPr marL="171450">
              <a:spcBef>
                <a:spcPts val="900"/>
              </a:spcBef>
              <a:defRPr sz="1350"/>
            </a:lvl2pPr>
            <a:lvl3pPr marL="514350">
              <a:spcBef>
                <a:spcPts val="900"/>
              </a:spcBef>
              <a:defRPr sz="1350"/>
            </a:lvl3pPr>
            <a:lvl4pPr marL="857250">
              <a:spcBef>
                <a:spcPts val="900"/>
              </a:spcBef>
              <a:defRPr sz="1350"/>
            </a:lvl4pPr>
            <a:lvl5pPr marL="1200150">
              <a:spcBef>
                <a:spcPts val="900"/>
              </a:spcBef>
              <a:defRPr sz="135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160F34ED-DA60-4CC2-B735-B0EC5D9FEA35}"/>
              </a:ext>
              <a:ext uri="{C183D7F6-B498-43B3-948B-1728B52AA6E4}">
                <adec:decorative xmlns:adec="http://schemas.microsoft.com/office/drawing/2017/decorative" val="1"/>
              </a:ext>
            </a:extLst>
          </p:cNvPr>
          <p:cNvCxnSpPr>
            <a:cxnSpLocks/>
          </p:cNvCxnSpPr>
          <p:nvPr/>
        </p:nvCxnSpPr>
        <p:spPr>
          <a:xfrm>
            <a:off x="55549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 uri="{C183D7F6-B498-43B3-948B-1728B52AA6E4}">
                <adec:decorative xmlns:adec="http://schemas.microsoft.com/office/drawing/2017/decorative" val="1"/>
              </a:ext>
            </a:extLst>
          </p:cNvPr>
          <p:cNvSpPr/>
          <p:nvPr userDrawn="1"/>
        </p:nvSpPr>
        <p:spPr>
          <a:xfrm>
            <a:off x="7881238" y="492207"/>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350" dirty="0"/>
          </a:p>
        </p:txBody>
      </p:sp>
      <p:sp>
        <p:nvSpPr>
          <p:cNvPr id="14" name="Graphic 16">
            <a:extLst>
              <a:ext uri="{FF2B5EF4-FFF2-40B4-BE49-F238E27FC236}">
                <a16:creationId xmlns:a16="http://schemas.microsoft.com/office/drawing/2014/main" id="{9BBD3F4B-0836-48C5-AC68-747456D1DD50}"/>
              </a:ext>
              <a:ext uri="{C183D7F6-B498-43B3-948B-1728B52AA6E4}">
                <adec:decorative xmlns:adec="http://schemas.microsoft.com/office/drawing/2017/decorative" val="1"/>
              </a:ext>
            </a:extLst>
          </p:cNvPr>
          <p:cNvSpPr/>
          <p:nvPr userDrawn="1"/>
        </p:nvSpPr>
        <p:spPr>
          <a:xfrm>
            <a:off x="8608458" y="1055581"/>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sz="1350" dirty="0"/>
          </a:p>
        </p:txBody>
      </p:sp>
      <p:sp>
        <p:nvSpPr>
          <p:cNvPr id="16" name="Graphic 14">
            <a:extLst>
              <a:ext uri="{FF2B5EF4-FFF2-40B4-BE49-F238E27FC236}">
                <a16:creationId xmlns:a16="http://schemas.microsoft.com/office/drawing/2014/main" id="{9B4398D5-99F4-4F83-AA77-9B4177648CAF}"/>
              </a:ext>
              <a:ext uri="{C183D7F6-B498-43B3-948B-1728B52AA6E4}">
                <adec:decorative xmlns:adec="http://schemas.microsoft.com/office/drawing/2017/decorative" val="1"/>
              </a:ext>
            </a:extLst>
          </p:cNvPr>
          <p:cNvSpPr/>
          <p:nvPr userDrawn="1"/>
        </p:nvSpPr>
        <p:spPr>
          <a:xfrm>
            <a:off x="8431166" y="446637"/>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350" dirty="0"/>
          </a:p>
        </p:txBody>
      </p:sp>
      <p:sp>
        <p:nvSpPr>
          <p:cNvPr id="13" name="Footer Placeholder 12">
            <a:extLst>
              <a:ext uri="{FF2B5EF4-FFF2-40B4-BE49-F238E27FC236}">
                <a16:creationId xmlns:a16="http://schemas.microsoft.com/office/drawing/2014/main" id="{6D6A69CF-70D6-AB12-CD8B-FD75B7EE1420}"/>
              </a:ext>
            </a:extLst>
          </p:cNvPr>
          <p:cNvSpPr>
            <a:spLocks noGrp="1"/>
          </p:cNvSpPr>
          <p:nvPr>
            <p:ph type="ftr" sz="quarter" idx="11"/>
          </p:nvPr>
        </p:nvSpPr>
        <p:spPr>
          <a:xfrm>
            <a:off x="960120" y="6356351"/>
            <a:ext cx="3086100" cy="365125"/>
          </a:xfrm>
        </p:spPr>
        <p:txBody>
          <a:bodyPr/>
          <a:lstStyle>
            <a:lvl1pPr algn="l">
              <a:defRPr/>
            </a:lvl1pPr>
          </a:lstStyle>
          <a:p>
            <a:endParaRPr lang="en-US" dirty="0"/>
          </a:p>
        </p:txBody>
      </p:sp>
    </p:spTree>
    <p:extLst>
      <p:ext uri="{BB962C8B-B14F-4D97-AF65-F5344CB8AC3E}">
        <p14:creationId xmlns:p14="http://schemas.microsoft.com/office/powerpoint/2010/main" val="415890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EFE408-BFE1-16DC-F7C6-47F55C171AC6}"/>
              </a:ext>
              <a:ext uri="{C183D7F6-B498-43B3-948B-1728B52AA6E4}">
                <adec:decorative xmlns:adec="http://schemas.microsoft.com/office/drawing/2017/decorative" val="1"/>
              </a:ext>
            </a:extLst>
          </p:cNvPr>
          <p:cNvSpPr/>
          <p:nvPr userDrawn="1"/>
        </p:nvSpPr>
        <p:spPr>
          <a:xfrm>
            <a:off x="4809744" y="0"/>
            <a:ext cx="4334256" cy="6858000"/>
          </a:xfrm>
          <a:prstGeom prst="rect">
            <a:avLst/>
          </a:prstGeom>
          <a:gradFill flip="none" rotWithShape="1">
            <a:gsLst>
              <a:gs pos="100000">
                <a:schemeClr val="accent4"/>
              </a:gs>
              <a:gs pos="0">
                <a:schemeClr val="accent2"/>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5186679" y="685800"/>
            <a:ext cx="3566160" cy="5670550"/>
          </a:xfrm>
        </p:spPr>
        <p:txBody>
          <a:bodyPr lIns="0" tIns="0" rIns="0" bIns="0" anchor="ctr" anchorCtr="0"/>
          <a:lstStyle>
            <a:lvl1pPr algn="l">
              <a:defRPr sz="3000" b="1" cap="all" spc="0" baseline="0">
                <a:solidFill>
                  <a:schemeClr val="bg1"/>
                </a:solidFill>
              </a:defRPr>
            </a:lvl1pPr>
          </a:lstStyle>
          <a:p>
            <a:r>
              <a:rPr lang="en-US" dirty="0"/>
              <a:t>Click to edit Master title style</a:t>
            </a:r>
          </a:p>
        </p:txBody>
      </p:sp>
      <p:sp>
        <p:nvSpPr>
          <p:cNvPr id="22" name="Slide Number Placeholder 21">
            <a:extLst>
              <a:ext uri="{FF2B5EF4-FFF2-40B4-BE49-F238E27FC236}">
                <a16:creationId xmlns:a16="http://schemas.microsoft.com/office/drawing/2014/main" id="{4C0ED5DD-6381-0FFD-7B45-D21179A390B5}"/>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4" name="Content Placeholder 5">
            <a:extLst>
              <a:ext uri="{FF2B5EF4-FFF2-40B4-BE49-F238E27FC236}">
                <a16:creationId xmlns:a16="http://schemas.microsoft.com/office/drawing/2014/main" id="{F042E432-AE48-385B-DEA1-32129394CE76}"/>
              </a:ext>
            </a:extLst>
          </p:cNvPr>
          <p:cNvSpPr>
            <a:spLocks noGrp="1"/>
          </p:cNvSpPr>
          <p:nvPr>
            <p:ph sz="quarter" idx="15" hasCustomPrompt="1"/>
          </p:nvPr>
        </p:nvSpPr>
        <p:spPr>
          <a:xfrm>
            <a:off x="959645" y="1533525"/>
            <a:ext cx="3497580" cy="1895475"/>
          </a:xfrm>
        </p:spPr>
        <p:txBody>
          <a:bodyPr lIns="0" tIns="0" rIns="0" bIns="0" anchor="t" anchorCtr="0">
            <a:noAutofit/>
          </a:bodyPr>
          <a:lstStyle>
            <a:lvl1pPr marL="257175" indent="-384048">
              <a:spcBef>
                <a:spcPts val="750"/>
              </a:spcBef>
              <a:buFont typeface="+mj-lt"/>
              <a:buAutoNum type="arabicPeriod"/>
              <a:defRPr sz="1350"/>
            </a:lvl1pPr>
            <a:lvl2pPr marL="771525" indent="-257175">
              <a:spcBef>
                <a:spcPts val="900"/>
              </a:spcBef>
              <a:buFont typeface="+mj-lt"/>
              <a:buAutoNum type="alphaLcPeriod"/>
              <a:defRPr sz="1350"/>
            </a:lvl2pPr>
            <a:lvl3pPr marL="942975" indent="-257175">
              <a:spcBef>
                <a:spcPts val="900"/>
              </a:spcBef>
              <a:buFont typeface="+mj-lt"/>
              <a:buAutoNum type="arabicParenR"/>
              <a:defRPr sz="1350"/>
            </a:lvl3pPr>
            <a:lvl4pPr marL="1285875" indent="-257175">
              <a:spcBef>
                <a:spcPts val="900"/>
              </a:spcBef>
              <a:buFont typeface="+mj-lt"/>
              <a:buAutoNum type="alphaLcParenR"/>
              <a:defRPr sz="1350"/>
            </a:lvl4pPr>
            <a:lvl5pPr marL="1671638" indent="-300038">
              <a:spcBef>
                <a:spcPts val="900"/>
              </a:spcBef>
              <a:buFont typeface="+mj-lt"/>
              <a:buAutoNum type="romanLcPeriod"/>
              <a:defRPr sz="135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DF111B2E-0535-57E2-FE92-620F9307A956}"/>
              </a:ext>
            </a:extLst>
          </p:cNvPr>
          <p:cNvSpPr>
            <a:spLocks noGrp="1"/>
          </p:cNvSpPr>
          <p:nvPr>
            <p:ph sz="quarter" idx="13" hasCustomPrompt="1"/>
          </p:nvPr>
        </p:nvSpPr>
        <p:spPr>
          <a:xfrm>
            <a:off x="960120" y="3482975"/>
            <a:ext cx="3497580" cy="1190033"/>
          </a:xfrm>
        </p:spPr>
        <p:txBody>
          <a:bodyPr lIns="0" tIns="0" rIns="0" bIns="0" anchor="t" anchorCtr="0">
            <a:noAutofit/>
          </a:bodyPr>
          <a:lstStyle>
            <a:lvl1pPr marL="0" indent="0">
              <a:spcBef>
                <a:spcPts val="900"/>
              </a:spcBef>
              <a:buNone/>
              <a:defRPr sz="1350"/>
            </a:lvl1pPr>
            <a:lvl2pPr marL="342900" indent="0">
              <a:spcBef>
                <a:spcPts val="900"/>
              </a:spcBef>
              <a:buNone/>
              <a:defRPr sz="1200"/>
            </a:lvl2pPr>
            <a:lvl3pPr marL="685800" indent="0">
              <a:spcBef>
                <a:spcPts val="900"/>
              </a:spcBef>
              <a:buNone/>
              <a:defRPr sz="1050"/>
            </a:lvl3pPr>
            <a:lvl4pPr marL="1028700" indent="0">
              <a:spcBef>
                <a:spcPts val="900"/>
              </a:spcBef>
              <a:buNone/>
              <a:defRPr sz="900"/>
            </a:lvl4pPr>
            <a:lvl5pPr marL="1371600" indent="0">
              <a:spcBef>
                <a:spcPts val="900"/>
              </a:spcBef>
              <a:buNone/>
              <a:defRPr sz="900"/>
            </a:lvl5pPr>
          </a:lstStyle>
          <a:p>
            <a:pPr lvl="0"/>
            <a:r>
              <a:rPr lang="en-US" dirty="0"/>
              <a:t>Click to add text</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hasCustomPrompt="1"/>
          </p:nvPr>
        </p:nvSpPr>
        <p:spPr>
          <a:xfrm>
            <a:off x="960120" y="4692058"/>
            <a:ext cx="3497580" cy="1584918"/>
          </a:xfrm>
        </p:spPr>
        <p:txBody>
          <a:bodyPr lIns="0" tIns="0" rIns="0" bIns="0" anchor="t" anchorCtr="0">
            <a:noAutofit/>
          </a:bodyPr>
          <a:lstStyle>
            <a:lvl1pPr>
              <a:spcBef>
                <a:spcPts val="900"/>
              </a:spcBef>
              <a:defRPr sz="1350"/>
            </a:lvl1pPr>
            <a:lvl2pPr>
              <a:spcBef>
                <a:spcPts val="900"/>
              </a:spcBef>
              <a:defRPr sz="1200"/>
            </a:lvl2pPr>
            <a:lvl3pPr>
              <a:spcBef>
                <a:spcPts val="900"/>
              </a:spcBef>
              <a:defRPr sz="1050"/>
            </a:lvl3pPr>
            <a:lvl4pPr>
              <a:spcBef>
                <a:spcPts val="900"/>
              </a:spcBef>
              <a:defRPr sz="900"/>
            </a:lvl4pPr>
            <a:lvl5pPr>
              <a:spcBef>
                <a:spcPts val="900"/>
              </a:spcBef>
              <a:defRPr sz="9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Footer Placeholder 20">
            <a:extLst>
              <a:ext uri="{FF2B5EF4-FFF2-40B4-BE49-F238E27FC236}">
                <a16:creationId xmlns:a16="http://schemas.microsoft.com/office/drawing/2014/main" id="{34C23E1A-9E5E-DA12-8E11-83F486766E16}"/>
              </a:ext>
            </a:extLst>
          </p:cNvPr>
          <p:cNvSpPr>
            <a:spLocks noGrp="1"/>
          </p:cNvSpPr>
          <p:nvPr>
            <p:ph type="ftr" sz="quarter" idx="11"/>
          </p:nvPr>
        </p:nvSpPr>
        <p:spPr>
          <a:xfrm>
            <a:off x="960120" y="6356351"/>
            <a:ext cx="3086100" cy="365125"/>
          </a:xfrm>
        </p:spPr>
        <p:txBody>
          <a:bodyPr lIns="0" rIns="91440"/>
          <a:lstStyle>
            <a:lvl1pPr algn="l">
              <a:defRPr/>
            </a:lvl1pPr>
          </a:lstStyle>
          <a:p>
            <a:endParaRPr lang="en-US" dirty="0"/>
          </a:p>
        </p:txBody>
      </p:sp>
      <p:cxnSp>
        <p:nvCxnSpPr>
          <p:cNvPr id="23" name="Straight Connector 22">
            <a:extLst>
              <a:ext uri="{FF2B5EF4-FFF2-40B4-BE49-F238E27FC236}">
                <a16:creationId xmlns:a16="http://schemas.microsoft.com/office/drawing/2014/main" id="{E3FE6E42-6A8F-C459-87EE-E2A5BAFA852B}"/>
              </a:ext>
              <a:ext uri="{C183D7F6-B498-43B3-948B-1728B52AA6E4}">
                <adec:decorative xmlns:adec="http://schemas.microsoft.com/office/drawing/2017/decorative" val="1"/>
              </a:ext>
            </a:extLst>
          </p:cNvPr>
          <p:cNvCxnSpPr>
            <a:cxnSpLocks/>
          </p:cNvCxnSpPr>
          <p:nvPr userDrawn="1"/>
        </p:nvCxnSpPr>
        <p:spPr>
          <a:xfrm>
            <a:off x="55549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10543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960120" y="301752"/>
            <a:ext cx="3497579" cy="2441448"/>
          </a:xfrm>
        </p:spPr>
        <p:txBody>
          <a:bodyPr lIns="0" tIns="0" rIns="0" bIns="0" anchor="ctr" anchorCtr="0"/>
          <a:lstStyle>
            <a:lvl1pPr algn="l">
              <a:lnSpc>
                <a:spcPts val="3000"/>
              </a:lnSpc>
              <a:spcBef>
                <a:spcPts val="750"/>
              </a:spcBef>
              <a:defRPr sz="3000" b="1" i="0" cap="all" spc="0" baseline="0"/>
            </a:lvl1pPr>
          </a:lstStyle>
          <a:p>
            <a:endParaRPr lang="en-US" dirty="0"/>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a:xfrm>
            <a:off x="363475" y="726631"/>
            <a:ext cx="390743" cy="517379"/>
          </a:xfrm>
        </p:spPr>
        <p:txBody>
          <a:bodyPr/>
          <a:lstStyle>
            <a:lvl1pPr>
              <a:defRPr>
                <a:solidFill>
                  <a:schemeClr val="accent2"/>
                </a:solidFill>
              </a:defRPr>
            </a:lvl1pPr>
          </a:lstStyle>
          <a:p>
            <a:fld id="{D8DA9DAA-006C-4F4B-980E-E3DF019B24E2}" type="slidenum">
              <a:rPr lang="en-US" smtClean="0"/>
              <a:pPr/>
              <a:t>‹#›</a:t>
            </a:fld>
            <a:endParaRPr lang="en-US" dirty="0"/>
          </a:p>
        </p:txBody>
      </p:sp>
      <p:sp>
        <p:nvSpPr>
          <p:cNvPr id="8" name="Text Placeholder 4">
            <a:extLst>
              <a:ext uri="{FF2B5EF4-FFF2-40B4-BE49-F238E27FC236}">
                <a16:creationId xmlns:a16="http://schemas.microsoft.com/office/drawing/2014/main" id="{9FB40175-FA51-DA14-A5B2-CD06DE6ECC31}"/>
              </a:ext>
            </a:extLst>
          </p:cNvPr>
          <p:cNvSpPr>
            <a:spLocks noGrp="1"/>
          </p:cNvSpPr>
          <p:nvPr>
            <p:ph type="body" sz="quarter" idx="14"/>
          </p:nvPr>
        </p:nvSpPr>
        <p:spPr>
          <a:xfrm>
            <a:off x="960121" y="2777068"/>
            <a:ext cx="3497580" cy="3550581"/>
          </a:xfrm>
        </p:spPr>
        <p:txBody>
          <a:bodyPr lIns="0" tIns="0" rIns="0" bIns="0">
            <a:noAutofit/>
          </a:bodyPr>
          <a:lstStyle>
            <a:lvl1pPr marL="0" indent="0">
              <a:lnSpc>
                <a:spcPct val="110000"/>
              </a:lnSpc>
              <a:buNone/>
              <a:defRPr sz="1350"/>
            </a:lvl1pPr>
            <a:lvl2pPr marL="171450">
              <a:lnSpc>
                <a:spcPct val="110000"/>
              </a:lnSpc>
              <a:defRPr sz="1200"/>
            </a:lvl2pPr>
            <a:lvl3pPr marL="342900">
              <a:lnSpc>
                <a:spcPct val="110000"/>
              </a:lnSpc>
              <a:defRPr sz="1050"/>
            </a:lvl3pPr>
            <a:lvl4pPr marL="514350">
              <a:lnSpc>
                <a:spcPct val="110000"/>
              </a:lnSpc>
              <a:defRPr sz="900"/>
            </a:lvl4pPr>
            <a:lvl5pPr marL="685800">
              <a:lnSpc>
                <a:spcPct val="110000"/>
              </a:lnSpc>
              <a:defRPr sz="9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Rectangle 8">
            <a:extLst>
              <a:ext uri="{FF2B5EF4-FFF2-40B4-BE49-F238E27FC236}">
                <a16:creationId xmlns:a16="http://schemas.microsoft.com/office/drawing/2014/main" id="{515930B2-E36D-4D05-A6B3-CA1BF61D50CC}"/>
              </a:ext>
              <a:ext uri="{C183D7F6-B498-43B3-948B-1728B52AA6E4}">
                <adec:decorative xmlns:adec="http://schemas.microsoft.com/office/drawing/2017/decorative" val="1"/>
              </a:ext>
            </a:extLst>
          </p:cNvPr>
          <p:cNvSpPr/>
          <p:nvPr userDrawn="1"/>
        </p:nvSpPr>
        <p:spPr>
          <a:xfrm>
            <a:off x="4809067" y="0"/>
            <a:ext cx="4334933"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hasCustomPrompt="1"/>
          </p:nvPr>
        </p:nvSpPr>
        <p:spPr>
          <a:xfrm>
            <a:off x="5021665" y="301752"/>
            <a:ext cx="3915918" cy="6263640"/>
          </a:xfrm>
        </p:spPr>
        <p:txBody>
          <a:bodyPr tIns="914400" anchor="t" anchorCtr="0"/>
          <a:lstStyle>
            <a:lvl1pPr algn="ctr">
              <a:buNone/>
              <a:defRPr>
                <a:solidFill>
                  <a:schemeClr val="bg1"/>
                </a:solidFill>
              </a:defRPr>
            </a:lvl1pPr>
          </a:lstStyle>
          <a:p>
            <a:r>
              <a:rPr lang="en-US" dirty="0"/>
              <a:t>Click to add picture</a:t>
            </a:r>
          </a:p>
        </p:txBody>
      </p:sp>
      <p:sp>
        <p:nvSpPr>
          <p:cNvPr id="10" name="Footer Placeholder 8">
            <a:extLst>
              <a:ext uri="{FF2B5EF4-FFF2-40B4-BE49-F238E27FC236}">
                <a16:creationId xmlns:a16="http://schemas.microsoft.com/office/drawing/2014/main" id="{7A4AE671-C203-0370-2888-FC8F7D444D11}"/>
              </a:ext>
            </a:extLst>
          </p:cNvPr>
          <p:cNvSpPr>
            <a:spLocks noGrp="1"/>
          </p:cNvSpPr>
          <p:nvPr>
            <p:ph type="ftr" sz="quarter" idx="17"/>
          </p:nvPr>
        </p:nvSpPr>
        <p:spPr>
          <a:xfrm>
            <a:off x="960120" y="6356351"/>
            <a:ext cx="3326119" cy="365125"/>
          </a:xfrm>
        </p:spPr>
        <p:txBody>
          <a:bodyPr/>
          <a:lstStyle>
            <a:lvl1pPr algn="l">
              <a:defRPr/>
            </a:lvl1pPr>
          </a:lstStyle>
          <a:p>
            <a:endParaRPr lang="en-US" dirty="0"/>
          </a:p>
        </p:txBody>
      </p:sp>
      <p:cxnSp>
        <p:nvCxnSpPr>
          <p:cNvPr id="3" name="Straight Connector 2">
            <a:extLst>
              <a:ext uri="{FF2B5EF4-FFF2-40B4-BE49-F238E27FC236}">
                <a16:creationId xmlns:a16="http://schemas.microsoft.com/office/drawing/2014/main" id="{1792BFA8-57AD-0B5C-2534-1E862B58DAB3}"/>
              </a:ext>
              <a:ext uri="{C183D7F6-B498-43B3-948B-1728B52AA6E4}">
                <adec:decorative xmlns:adec="http://schemas.microsoft.com/office/drawing/2017/decorative" val="1"/>
              </a:ext>
            </a:extLst>
          </p:cNvPr>
          <p:cNvCxnSpPr>
            <a:cxnSpLocks/>
          </p:cNvCxnSpPr>
          <p:nvPr userDrawn="1"/>
        </p:nvCxnSpPr>
        <p:spPr>
          <a:xfrm>
            <a:off x="558845"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54035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ima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960119" y="640080"/>
            <a:ext cx="3611877" cy="2103120"/>
          </a:xfrm>
        </p:spPr>
        <p:txBody>
          <a:bodyPr lIns="0" tIns="0" rIns="0" bIns="0" anchor="ctr" anchorCtr="0"/>
          <a:lstStyle>
            <a:lvl1pPr algn="l">
              <a:defRPr sz="3000" b="1" cap="all" spc="0" baseline="0">
                <a:solidFill>
                  <a:schemeClr val="tx1"/>
                </a:solidFill>
              </a:defRPr>
            </a:lvl1pPr>
          </a:lstStyle>
          <a:p>
            <a:r>
              <a:rPr lang="en-US" dirty="0"/>
              <a:t>Click to add title</a:t>
            </a:r>
          </a:p>
        </p:txBody>
      </p:sp>
      <p:sp>
        <p:nvSpPr>
          <p:cNvPr id="16" name="Slide Number Placeholder 15">
            <a:extLst>
              <a:ext uri="{FF2B5EF4-FFF2-40B4-BE49-F238E27FC236}">
                <a16:creationId xmlns:a16="http://schemas.microsoft.com/office/drawing/2014/main" id="{6183E8BD-29F0-8F9F-FC7D-73F8067BCDDF}"/>
              </a:ext>
            </a:extLst>
          </p:cNvPr>
          <p:cNvSpPr>
            <a:spLocks noGrp="1"/>
          </p:cNvSpPr>
          <p:nvPr>
            <p:ph type="sldNum" sz="quarter" idx="20"/>
          </p:nvPr>
        </p:nvSpPr>
        <p:spPr/>
        <p:txBody>
          <a:bodyPr/>
          <a:lstStyle>
            <a:lvl1pPr>
              <a:defRPr>
                <a:solidFill>
                  <a:schemeClr val="accent2"/>
                </a:solidFill>
              </a:defRPr>
            </a:lvl1pPr>
          </a:lstStyle>
          <a:p>
            <a:fld id="{D8DA9DAA-006C-4F4B-980E-E3DF019B24E2}" type="slidenum">
              <a:rPr lang="en-US" smtClean="0"/>
              <a:pPr/>
              <a:t>‹#›</a:t>
            </a:fld>
            <a:endParaRPr lang="en-US" dirty="0"/>
          </a:p>
        </p:txBody>
      </p:sp>
      <p:sp>
        <p:nvSpPr>
          <p:cNvPr id="15" name="Content Placeholder 2">
            <a:extLst>
              <a:ext uri="{FF2B5EF4-FFF2-40B4-BE49-F238E27FC236}">
                <a16:creationId xmlns:a16="http://schemas.microsoft.com/office/drawing/2014/main" id="{5C983CA3-739C-6C20-AFE0-0997370354B4}"/>
              </a:ext>
            </a:extLst>
          </p:cNvPr>
          <p:cNvSpPr>
            <a:spLocks noGrp="1"/>
          </p:cNvSpPr>
          <p:nvPr>
            <p:ph idx="1" hasCustomPrompt="1"/>
          </p:nvPr>
        </p:nvSpPr>
        <p:spPr>
          <a:xfrm>
            <a:off x="4898571" y="640080"/>
            <a:ext cx="3842167" cy="2103120"/>
          </a:xfrm>
        </p:spPr>
        <p:txBody>
          <a:bodyPr lIns="0" tIns="0" rIns="0" bIns="0" anchor="ctr" anchorCtr="0">
            <a:normAutofit/>
          </a:bodyPr>
          <a:lstStyle>
            <a:lvl1pPr marL="0" indent="0">
              <a:lnSpc>
                <a:spcPct val="110000"/>
              </a:lnSpc>
              <a:buNone/>
              <a:defRPr sz="1350">
                <a:solidFill>
                  <a:schemeClr val="tx1"/>
                </a:solidFill>
              </a:defRPr>
            </a:lvl1pPr>
            <a:lvl2pPr marL="171450">
              <a:lnSpc>
                <a:spcPct val="100000"/>
              </a:lnSpc>
              <a:defRPr sz="1200">
                <a:solidFill>
                  <a:schemeClr val="tx1"/>
                </a:solidFill>
              </a:defRPr>
            </a:lvl2pPr>
            <a:lvl3pPr marL="342900">
              <a:lnSpc>
                <a:spcPct val="100000"/>
              </a:lnSpc>
              <a:defRPr sz="1050">
                <a:solidFill>
                  <a:schemeClr val="tx1"/>
                </a:solidFill>
              </a:defRPr>
            </a:lvl3pPr>
            <a:lvl4pPr marL="514350">
              <a:lnSpc>
                <a:spcPct val="100000"/>
              </a:lnSpc>
              <a:defRPr sz="900">
                <a:solidFill>
                  <a:schemeClr val="tx1"/>
                </a:solidFill>
              </a:defRPr>
            </a:lvl4pPr>
            <a:lvl5pPr>
              <a:defRPr sz="1050"/>
            </a:lvl5pPr>
          </a:lstStyle>
          <a:p>
            <a:pPr lvl="0"/>
            <a:r>
              <a:rPr lang="en-US" dirty="0"/>
              <a:t>Click to add text</a:t>
            </a:r>
          </a:p>
          <a:p>
            <a:pPr lvl="1"/>
            <a:r>
              <a:rPr lang="en-US" dirty="0"/>
              <a:t>Second level</a:t>
            </a:r>
          </a:p>
          <a:p>
            <a:pPr lvl="2"/>
            <a:r>
              <a:rPr lang="en-US" dirty="0"/>
              <a:t>Third level</a:t>
            </a:r>
          </a:p>
          <a:p>
            <a:pPr lvl="3"/>
            <a:r>
              <a:rPr lang="en-US" dirty="0"/>
              <a:t>Fourth level</a:t>
            </a:r>
          </a:p>
        </p:txBody>
      </p:sp>
      <p:cxnSp>
        <p:nvCxnSpPr>
          <p:cNvPr id="4" name="Straight Connector 3">
            <a:extLst>
              <a:ext uri="{FF2B5EF4-FFF2-40B4-BE49-F238E27FC236}">
                <a16:creationId xmlns:a16="http://schemas.microsoft.com/office/drawing/2014/main" id="{4BC9F29C-BBE9-AFB4-AFC6-30BCA4EB2AFA}"/>
              </a:ext>
              <a:ext uri="{C183D7F6-B498-43B3-948B-1728B52AA6E4}">
                <adec:decorative xmlns:adec="http://schemas.microsoft.com/office/drawing/2017/decorative" val="1"/>
              </a:ext>
            </a:extLst>
          </p:cNvPr>
          <p:cNvCxnSpPr>
            <a:cxnSpLocks/>
          </p:cNvCxnSpPr>
          <p:nvPr userDrawn="1"/>
        </p:nvCxnSpPr>
        <p:spPr>
          <a:xfrm>
            <a:off x="55549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CBC4D286-C480-B4CF-4406-CACC323F9FAD}"/>
              </a:ext>
            </a:extLst>
          </p:cNvPr>
          <p:cNvSpPr>
            <a:spLocks noGrp="1"/>
          </p:cNvSpPr>
          <p:nvPr>
            <p:ph idx="21" hasCustomPrompt="1"/>
          </p:nvPr>
        </p:nvSpPr>
        <p:spPr>
          <a:xfrm>
            <a:off x="960120" y="3017520"/>
            <a:ext cx="7780614" cy="3208866"/>
          </a:xfrm>
        </p:spPr>
        <p:txBody>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0BEE2817-4518-D59A-BD13-29A3D4FE64F0}"/>
              </a:ext>
            </a:extLst>
          </p:cNvPr>
          <p:cNvSpPr>
            <a:spLocks noGrp="1"/>
          </p:cNvSpPr>
          <p:nvPr>
            <p:ph type="ftr" sz="quarter" idx="19"/>
          </p:nvPr>
        </p:nvSpPr>
        <p:spPr>
          <a:xfrm>
            <a:off x="5654637" y="6356351"/>
            <a:ext cx="3086100" cy="365125"/>
          </a:xfrm>
        </p:spPr>
        <p:txBody>
          <a:bodyPr/>
          <a:lstStyle/>
          <a:p>
            <a:endParaRPr lang="en-US" dirty="0"/>
          </a:p>
        </p:txBody>
      </p:sp>
    </p:spTree>
    <p:extLst>
      <p:ext uri="{BB962C8B-B14F-4D97-AF65-F5344CB8AC3E}">
        <p14:creationId xmlns:p14="http://schemas.microsoft.com/office/powerpoint/2010/main" val="4757028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960119" y="4970638"/>
            <a:ext cx="6858000" cy="1280160"/>
          </a:xfrm>
        </p:spPr>
        <p:txBody>
          <a:bodyPr lIns="0" tIns="0" rIns="0" bIns="0" anchor="b" anchorCtr="0"/>
          <a:lstStyle>
            <a:lvl1pPr algn="l">
              <a:defRPr sz="3000" b="1" cap="all" spc="0" baseline="0">
                <a:solidFill>
                  <a:schemeClr val="tx1"/>
                </a:solidFill>
              </a:defRPr>
            </a:lvl1pPr>
          </a:lstStyle>
          <a:p>
            <a:r>
              <a:rPr lang="en-US" dirty="0"/>
              <a:t>Click to edit Master title style</a:t>
            </a:r>
          </a:p>
        </p:txBody>
      </p:sp>
      <p:sp>
        <p:nvSpPr>
          <p:cNvPr id="22" name="Slide Number Placeholder 21">
            <a:extLst>
              <a:ext uri="{FF2B5EF4-FFF2-40B4-BE49-F238E27FC236}">
                <a16:creationId xmlns:a16="http://schemas.microsoft.com/office/drawing/2014/main" id="{F0626849-9D2D-3C95-8C10-FA8F325FE9AA}"/>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hasCustomPrompt="1"/>
          </p:nvPr>
        </p:nvSpPr>
        <p:spPr>
          <a:xfrm>
            <a:off x="960120" y="685800"/>
            <a:ext cx="3703320" cy="4023360"/>
          </a:xfrm>
        </p:spPr>
        <p:txBody>
          <a:bodyPr lIns="0" tIns="0" rIns="0" bIns="0">
            <a:noAutofit/>
          </a:bodyPr>
          <a:lstStyle>
            <a:lvl1pPr marL="0" indent="0">
              <a:spcBef>
                <a:spcPts val="900"/>
              </a:spcBef>
              <a:buNone/>
              <a:defRPr sz="1350"/>
            </a:lvl1pPr>
            <a:lvl2pPr marL="342900">
              <a:spcBef>
                <a:spcPts val="900"/>
              </a:spcBef>
              <a:defRPr sz="1350"/>
            </a:lvl2pPr>
            <a:lvl3pPr marL="685800">
              <a:spcBef>
                <a:spcPts val="900"/>
              </a:spcBef>
              <a:defRPr sz="1350"/>
            </a:lvl3pPr>
            <a:lvl4pPr marL="1028700">
              <a:spcBef>
                <a:spcPts val="900"/>
              </a:spcBef>
              <a:defRPr sz="1350"/>
            </a:lvl4pPr>
            <a:lvl5pPr marL="1371600">
              <a:spcBef>
                <a:spcPts val="900"/>
              </a:spcBef>
              <a:defRPr sz="135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hasCustomPrompt="1"/>
          </p:nvPr>
        </p:nvSpPr>
        <p:spPr>
          <a:xfrm>
            <a:off x="5028566" y="685800"/>
            <a:ext cx="3703320" cy="4023360"/>
          </a:xfrm>
        </p:spPr>
        <p:txBody>
          <a:bodyPr lIns="0" tIns="0" rIns="0" bIns="0">
            <a:noAutofit/>
          </a:bodyPr>
          <a:lstStyle>
            <a:lvl1pPr>
              <a:spcBef>
                <a:spcPts val="900"/>
              </a:spcBef>
              <a:defRPr sz="1350"/>
            </a:lvl1pPr>
            <a:lvl2pPr>
              <a:spcBef>
                <a:spcPts val="900"/>
              </a:spcBef>
              <a:defRPr sz="1350"/>
            </a:lvl2pPr>
            <a:lvl3pPr>
              <a:spcBef>
                <a:spcPts val="900"/>
              </a:spcBef>
              <a:defRPr sz="1350"/>
            </a:lvl3pPr>
            <a:lvl4pPr>
              <a:spcBef>
                <a:spcPts val="900"/>
              </a:spcBef>
              <a:defRPr sz="1350"/>
            </a:lvl4pPr>
            <a:lvl5pPr>
              <a:spcBef>
                <a:spcPts val="900"/>
              </a:spcBef>
              <a:defRPr sz="135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3" name="Group 12">
            <a:extLst>
              <a:ext uri="{FF2B5EF4-FFF2-40B4-BE49-F238E27FC236}">
                <a16:creationId xmlns:a16="http://schemas.microsoft.com/office/drawing/2014/main" id="{4717D91C-F78C-0E4C-FB27-7112AB840A1C}"/>
              </a:ext>
              <a:ext uri="{C183D7F6-B498-43B3-948B-1728B52AA6E4}">
                <adec:decorative xmlns:adec="http://schemas.microsoft.com/office/drawing/2017/decorative" val="1"/>
              </a:ext>
            </a:extLst>
          </p:cNvPr>
          <p:cNvGrpSpPr/>
          <p:nvPr userDrawn="1"/>
        </p:nvGrpSpPr>
        <p:grpSpPr>
          <a:xfrm>
            <a:off x="3991928" y="5680647"/>
            <a:ext cx="349092" cy="581432"/>
            <a:chOff x="7843462" y="2744546"/>
            <a:chExt cx="465456" cy="581432"/>
          </a:xfrm>
        </p:grpSpPr>
        <p:sp>
          <p:nvSpPr>
            <p:cNvPr id="15" name="Graphic 12">
              <a:extLst>
                <a:ext uri="{FF2B5EF4-FFF2-40B4-BE49-F238E27FC236}">
                  <a16:creationId xmlns:a16="http://schemas.microsoft.com/office/drawing/2014/main" id="{CC935CF3-75DF-0DC7-1B2A-E0E0205DF64B}"/>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17" name="Graphic 13">
              <a:extLst>
                <a:ext uri="{FF2B5EF4-FFF2-40B4-BE49-F238E27FC236}">
                  <a16:creationId xmlns:a16="http://schemas.microsoft.com/office/drawing/2014/main" id="{D5782BEB-6319-DEC1-F9ED-BA9201C6B9B7}"/>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sz="1350" dirty="0"/>
            </a:p>
          </p:txBody>
        </p:sp>
        <p:sp>
          <p:nvSpPr>
            <p:cNvPr id="18" name="Graphic 15">
              <a:extLst>
                <a:ext uri="{FF2B5EF4-FFF2-40B4-BE49-F238E27FC236}">
                  <a16:creationId xmlns:a16="http://schemas.microsoft.com/office/drawing/2014/main" id="{6E59DFAF-9794-BD12-D89A-422FFFFCE023}"/>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sz="1350" dirty="0"/>
            </a:p>
          </p:txBody>
        </p:sp>
      </p:grpSp>
      <p:sp>
        <p:nvSpPr>
          <p:cNvPr id="21" name="Footer Placeholder 20">
            <a:extLst>
              <a:ext uri="{FF2B5EF4-FFF2-40B4-BE49-F238E27FC236}">
                <a16:creationId xmlns:a16="http://schemas.microsoft.com/office/drawing/2014/main" id="{36444A47-BCB3-5C86-F2B8-25092BE8D9FF}"/>
              </a:ext>
            </a:extLst>
          </p:cNvPr>
          <p:cNvSpPr>
            <a:spLocks noGrp="1"/>
          </p:cNvSpPr>
          <p:nvPr>
            <p:ph type="ftr" sz="quarter" idx="11"/>
          </p:nvPr>
        </p:nvSpPr>
        <p:spPr>
          <a:xfrm>
            <a:off x="960120" y="6356351"/>
            <a:ext cx="3086100" cy="365125"/>
          </a:xfrm>
        </p:spPr>
        <p:txBody>
          <a:bodyPr lIns="0" rIns="91440"/>
          <a:lstStyle>
            <a:lvl1pPr algn="l">
              <a:defRPr/>
            </a:lvl1pPr>
          </a:lstStyle>
          <a:p>
            <a:endParaRPr lang="en-US" dirty="0"/>
          </a:p>
        </p:txBody>
      </p:sp>
      <p:cxnSp>
        <p:nvCxnSpPr>
          <p:cNvPr id="23" name="Straight Connector 22">
            <a:extLst>
              <a:ext uri="{FF2B5EF4-FFF2-40B4-BE49-F238E27FC236}">
                <a16:creationId xmlns:a16="http://schemas.microsoft.com/office/drawing/2014/main" id="{C648C53D-49AB-C003-70E8-5117AF079715}"/>
              </a:ext>
              <a:ext uri="{C183D7F6-B498-43B3-948B-1728B52AA6E4}">
                <adec:decorative xmlns:adec="http://schemas.microsoft.com/office/drawing/2017/decorative" val="1"/>
              </a:ext>
            </a:extLst>
          </p:cNvPr>
          <p:cNvCxnSpPr>
            <a:cxnSpLocks/>
          </p:cNvCxnSpPr>
          <p:nvPr userDrawn="1"/>
        </p:nvCxnSpPr>
        <p:spPr>
          <a:xfrm>
            <a:off x="55549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A96BC1DE-6696-3408-564E-2D73B1266326}"/>
              </a:ext>
              <a:ext uri="{C183D7F6-B498-43B3-948B-1728B52AA6E4}">
                <adec:decorative xmlns:adec="http://schemas.microsoft.com/office/drawing/2017/decorative" val="1"/>
              </a:ext>
            </a:extLst>
          </p:cNvPr>
          <p:cNvGrpSpPr/>
          <p:nvPr userDrawn="1"/>
        </p:nvGrpSpPr>
        <p:grpSpPr>
          <a:xfrm rot="5400000">
            <a:off x="7896471" y="5485296"/>
            <a:ext cx="1097341" cy="552494"/>
            <a:chOff x="10508317" y="446637"/>
            <a:chExt cx="1097341" cy="736658"/>
          </a:xfrm>
        </p:grpSpPr>
        <p:sp>
          <p:nvSpPr>
            <p:cNvPr id="25" name="Graphic 15">
              <a:extLst>
                <a:ext uri="{FF2B5EF4-FFF2-40B4-BE49-F238E27FC236}">
                  <a16:creationId xmlns:a16="http://schemas.microsoft.com/office/drawing/2014/main" id="{268EB1E4-29D6-C3F5-BCBB-FB7E7EE5C25C}"/>
                </a:ext>
                <a:ext uri="{C183D7F6-B498-43B3-948B-1728B52AA6E4}">
                  <adec:decorative xmlns:adec="http://schemas.microsoft.com/office/drawing/2017/decorative" val="1"/>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sz="1350" dirty="0"/>
            </a:p>
          </p:txBody>
        </p:sp>
        <p:sp>
          <p:nvSpPr>
            <p:cNvPr id="26" name="Graphic 16">
              <a:extLst>
                <a:ext uri="{FF2B5EF4-FFF2-40B4-BE49-F238E27FC236}">
                  <a16:creationId xmlns:a16="http://schemas.microsoft.com/office/drawing/2014/main" id="{09524D46-140F-2F4F-430B-F59815A07CF1}"/>
                </a:ext>
                <a:ext uri="{C183D7F6-B498-43B3-948B-1728B52AA6E4}">
                  <adec:decorative xmlns:adec="http://schemas.microsoft.com/office/drawing/2017/decorative" val="1"/>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sz="1350" dirty="0"/>
            </a:p>
          </p:txBody>
        </p:sp>
        <p:sp>
          <p:nvSpPr>
            <p:cNvPr id="27" name="Graphic 14">
              <a:extLst>
                <a:ext uri="{FF2B5EF4-FFF2-40B4-BE49-F238E27FC236}">
                  <a16:creationId xmlns:a16="http://schemas.microsoft.com/office/drawing/2014/main" id="{AC75143B-C717-8D04-743C-B40FB5EFB21C}"/>
                </a:ext>
                <a:ext uri="{C183D7F6-B498-43B3-948B-1728B52AA6E4}">
                  <adec:decorative xmlns:adec="http://schemas.microsoft.com/office/drawing/2017/decorative" val="1"/>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sz="1350" dirty="0"/>
            </a:p>
          </p:txBody>
        </p:sp>
      </p:grpSp>
    </p:spTree>
    <p:extLst>
      <p:ext uri="{BB962C8B-B14F-4D97-AF65-F5344CB8AC3E}">
        <p14:creationId xmlns:p14="http://schemas.microsoft.com/office/powerpoint/2010/main" val="23710631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960121" y="640080"/>
            <a:ext cx="7565774" cy="1280160"/>
          </a:xfrm>
        </p:spPr>
        <p:txBody>
          <a:bodyPr lIns="0" tIns="0" rIns="0" bIns="0" anchor="b" anchorCtr="0"/>
          <a:lstStyle>
            <a:lvl1pPr>
              <a:defRPr sz="3000" b="1" cap="all" baseline="0"/>
            </a:lvl1pPr>
          </a:lstStyle>
          <a:p>
            <a:r>
              <a:rPr lang="en-US" dirty="0"/>
              <a:t>Click to add title</a:t>
            </a:r>
          </a:p>
        </p:txBody>
      </p:sp>
      <p:sp>
        <p:nvSpPr>
          <p:cNvPr id="10" name="Slide Number Placeholder 9">
            <a:extLst>
              <a:ext uri="{FF2B5EF4-FFF2-40B4-BE49-F238E27FC236}">
                <a16:creationId xmlns:a16="http://schemas.microsoft.com/office/drawing/2014/main" id="{116B8DF0-B7E6-5032-C3C7-E457E793BE37}"/>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hasCustomPrompt="1"/>
          </p:nvPr>
        </p:nvSpPr>
        <p:spPr>
          <a:xfrm>
            <a:off x="960121" y="2103119"/>
            <a:ext cx="7565774" cy="4114800"/>
          </a:xfrm>
        </p:spPr>
        <p:txBody>
          <a:bodyPr lIns="0" tIns="0" rIns="0" bIns="0"/>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p:cNvCxnSpPr>
          <p:nvPr/>
        </p:nvCxnSpPr>
        <p:spPr>
          <a:xfrm>
            <a:off x="55549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DC5F4D40-ADE4-5EEB-436C-8563A49C55F8}"/>
              </a:ext>
            </a:extLst>
          </p:cNvPr>
          <p:cNvSpPr>
            <a:spLocks noGrp="1"/>
          </p:cNvSpPr>
          <p:nvPr>
            <p:ph type="ftr" sz="quarter" idx="11"/>
          </p:nvPr>
        </p:nvSpPr>
        <p:spPr>
          <a:xfrm>
            <a:off x="960120" y="6356351"/>
            <a:ext cx="3086100" cy="365125"/>
          </a:xfrm>
        </p:spPr>
        <p:txBody>
          <a:bodyPr lIns="0"/>
          <a:lstStyle>
            <a:lvl1pPr algn="l">
              <a:defRPr/>
            </a:lvl1pPr>
          </a:lstStyle>
          <a:p>
            <a:endParaRPr lang="en-US" dirty="0"/>
          </a:p>
        </p:txBody>
      </p:sp>
    </p:spTree>
    <p:extLst>
      <p:ext uri="{BB962C8B-B14F-4D97-AF65-F5344CB8AC3E}">
        <p14:creationId xmlns:p14="http://schemas.microsoft.com/office/powerpoint/2010/main" val="25535731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 Bubbles and Title 1">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2094673" y="585216"/>
            <a:ext cx="6723821" cy="2276856"/>
          </a:xfrm>
        </p:spPr>
        <p:txBody>
          <a:bodyPr lIns="0" tIns="0" rIns="0" anchor="b"/>
          <a:lstStyle>
            <a:lvl1pPr algn="r">
              <a:lnSpc>
                <a:spcPts val="3600"/>
              </a:lnSpc>
              <a:defRPr sz="3600" b="1" cap="all" spc="0" baseline="0">
                <a:solidFill>
                  <a:schemeClr val="bg1"/>
                </a:solidFill>
              </a:defRPr>
            </a:lvl1pPr>
          </a:lstStyle>
          <a:p>
            <a:endParaRPr lang="en-US" dirty="0"/>
          </a:p>
        </p:txBody>
      </p:sp>
      <p:sp>
        <p:nvSpPr>
          <p:cNvPr id="7" name="Picture Placeholder 14">
            <a:extLst>
              <a:ext uri="{FF2B5EF4-FFF2-40B4-BE49-F238E27FC236}">
                <a16:creationId xmlns:a16="http://schemas.microsoft.com/office/drawing/2014/main" id="{FC9B12A4-113B-B3F6-5926-5C2A6F504ABA}"/>
              </a:ext>
            </a:extLst>
          </p:cNvPr>
          <p:cNvSpPr>
            <a:spLocks noGrp="1"/>
          </p:cNvSpPr>
          <p:nvPr>
            <p:ph type="pic" sz="quarter" idx="14" hasCustomPrompt="1"/>
          </p:nvPr>
        </p:nvSpPr>
        <p:spPr>
          <a:xfrm>
            <a:off x="1028705" y="3205314"/>
            <a:ext cx="2282308" cy="3043083"/>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0" anchor="t" anchorCtr="0">
            <a:noAutofit/>
          </a:bodyPr>
          <a:lstStyle>
            <a:lvl1pPr algn="ctr">
              <a:buNone/>
              <a:defRPr sz="1350">
                <a:solidFill>
                  <a:schemeClr val="bg1"/>
                </a:solidFill>
              </a:defRPr>
            </a:lvl1pPr>
          </a:lstStyle>
          <a:p>
            <a:r>
              <a:rPr lang="en-US" dirty="0"/>
              <a:t>Click to add picture</a:t>
            </a:r>
          </a:p>
        </p:txBody>
      </p: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hasCustomPrompt="1"/>
          </p:nvPr>
        </p:nvSpPr>
        <p:spPr>
          <a:xfrm>
            <a:off x="4230457" y="3127248"/>
            <a:ext cx="4588036" cy="3017520"/>
          </a:xfrm>
        </p:spPr>
        <p:txBody>
          <a:bodyPr lIns="0" tIns="0" rIns="0" bIns="0">
            <a:normAutofit/>
          </a:bodyPr>
          <a:lstStyle>
            <a:lvl1pPr marL="0" indent="0" algn="r">
              <a:spcBef>
                <a:spcPts val="900"/>
              </a:spcBef>
              <a:buNone/>
              <a:defRPr sz="1800">
                <a:solidFill>
                  <a:schemeClr val="bg1"/>
                </a:solidFill>
              </a:defRPr>
            </a:lvl1pPr>
          </a:lstStyle>
          <a:p>
            <a:pPr lvl="0"/>
            <a:r>
              <a:rPr lang="en-US" dirty="0"/>
              <a:t>Click to add text</a:t>
            </a:r>
          </a:p>
        </p:txBody>
      </p:sp>
      <p:grpSp>
        <p:nvGrpSpPr>
          <p:cNvPr id="3" name="Group 2">
            <a:extLst>
              <a:ext uri="{FF2B5EF4-FFF2-40B4-BE49-F238E27FC236}">
                <a16:creationId xmlns:a16="http://schemas.microsoft.com/office/drawing/2014/main" id="{8AF51D36-DB19-27CD-47E0-A4261648DA12}"/>
              </a:ext>
              <a:ext uri="{C183D7F6-B498-43B3-948B-1728B52AA6E4}">
                <adec:decorative xmlns:adec="http://schemas.microsoft.com/office/drawing/2017/decorative" val="1"/>
              </a:ext>
            </a:extLst>
          </p:cNvPr>
          <p:cNvGrpSpPr/>
          <p:nvPr userDrawn="1"/>
        </p:nvGrpSpPr>
        <p:grpSpPr>
          <a:xfrm rot="18614240">
            <a:off x="2923325" y="2892211"/>
            <a:ext cx="465456" cy="436074"/>
            <a:chOff x="7843462" y="2744546"/>
            <a:chExt cx="465456" cy="581432"/>
          </a:xfrm>
        </p:grpSpPr>
        <p:sp>
          <p:nvSpPr>
            <p:cNvPr id="4" name="Graphic 12">
              <a:extLst>
                <a:ext uri="{FF2B5EF4-FFF2-40B4-BE49-F238E27FC236}">
                  <a16:creationId xmlns:a16="http://schemas.microsoft.com/office/drawing/2014/main" id="{3EFED0E0-17D4-C5B0-09D0-B43338A856B3}"/>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sz="1350" dirty="0"/>
            </a:p>
          </p:txBody>
        </p:sp>
        <p:sp>
          <p:nvSpPr>
            <p:cNvPr id="5" name="Graphic 13">
              <a:extLst>
                <a:ext uri="{FF2B5EF4-FFF2-40B4-BE49-F238E27FC236}">
                  <a16:creationId xmlns:a16="http://schemas.microsoft.com/office/drawing/2014/main" id="{8F798BBE-9B6F-700D-08A1-09ABC5388CCE}"/>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sz="1350" dirty="0"/>
            </a:p>
          </p:txBody>
        </p:sp>
        <p:sp>
          <p:nvSpPr>
            <p:cNvPr id="6" name="Graphic 15">
              <a:extLst>
                <a:ext uri="{FF2B5EF4-FFF2-40B4-BE49-F238E27FC236}">
                  <a16:creationId xmlns:a16="http://schemas.microsoft.com/office/drawing/2014/main" id="{4AE2D1C5-9D85-9049-690C-3AFCE7E2DA56}"/>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sz="1350" dirty="0"/>
            </a:p>
          </p:txBody>
        </p:sp>
      </p:grpSp>
      <p:cxnSp>
        <p:nvCxnSpPr>
          <p:cNvPr id="13" name="Straight Connector 12">
            <a:extLst>
              <a:ext uri="{FF2B5EF4-FFF2-40B4-BE49-F238E27FC236}">
                <a16:creationId xmlns:a16="http://schemas.microsoft.com/office/drawing/2014/main" id="{9D0FE75D-ACD3-655E-58A7-8F2C182760B4}"/>
              </a:ext>
              <a:ext uri="{C183D7F6-B498-43B3-948B-1728B52AA6E4}">
                <adec:decorative xmlns:adec="http://schemas.microsoft.com/office/drawing/2017/decorative" val="1"/>
              </a:ext>
            </a:extLst>
          </p:cNvPr>
          <p:cNvCxnSpPr>
            <a:cxnSpLocks/>
          </p:cNvCxnSpPr>
          <p:nvPr userDrawn="1"/>
        </p:nvCxnSpPr>
        <p:spPr>
          <a:xfrm>
            <a:off x="555498"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74723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628650" y="136526"/>
            <a:ext cx="7886700" cy="1509713"/>
          </a:xfrm>
        </p:spPr>
        <p:txBody>
          <a:bodyPr/>
          <a:lstStyle/>
          <a:p>
            <a:r>
              <a:rPr lang="en-US" dirty="0"/>
              <a:t>Click to add title</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a:off x="5429250" y="6356351"/>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363475" y="726631"/>
            <a:ext cx="390743" cy="517379"/>
          </a:xfrm>
        </p:spPr>
        <p:txBody>
          <a:bodyPr/>
          <a:lstStyle/>
          <a:p>
            <a:fld id="{D8DA9DAA-006C-4F4B-980E-E3DF019B24E2}" type="slidenum">
              <a:rPr lang="en-US" smtClean="0"/>
              <a:t>‹#›</a:t>
            </a:fld>
            <a:endParaRPr lang="en-US" dirty="0"/>
          </a:p>
        </p:txBody>
      </p:sp>
      <p:cxnSp>
        <p:nvCxnSpPr>
          <p:cNvPr id="3" name="Straight Connector 2">
            <a:extLst>
              <a:ext uri="{FF2B5EF4-FFF2-40B4-BE49-F238E27FC236}">
                <a16:creationId xmlns:a16="http://schemas.microsoft.com/office/drawing/2014/main" id="{B5B2B208-F5B9-0151-C982-A389CB0B2996}"/>
              </a:ext>
              <a:ext uri="{C183D7F6-B498-43B3-948B-1728B52AA6E4}">
                <adec:decorative xmlns:adec="http://schemas.microsoft.com/office/drawing/2017/decorative" val="1"/>
              </a:ext>
            </a:extLst>
          </p:cNvPr>
          <p:cNvCxnSpPr>
            <a:cxnSpLocks/>
          </p:cNvCxnSpPr>
          <p:nvPr userDrawn="1"/>
        </p:nvCxnSpPr>
        <p:spPr>
          <a:xfrm>
            <a:off x="53691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12205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20EEA6CA-DE1E-18ED-E69E-54A1372FE216}"/>
              </a:ext>
              <a:ext uri="{C183D7F6-B498-43B3-948B-1728B52AA6E4}">
                <adec:decorative xmlns:adec="http://schemas.microsoft.com/office/drawing/2017/decorative" val="1"/>
              </a:ext>
            </a:extLst>
          </p:cNvPr>
          <p:cNvCxnSpPr>
            <a:cxnSpLocks/>
          </p:cNvCxnSpPr>
          <p:nvPr userDrawn="1"/>
        </p:nvCxnSpPr>
        <p:spPr>
          <a:xfrm>
            <a:off x="536918"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2F973C81-5E94-41F6-CE15-3B4763B3ABE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C835B5C-F994-9D57-3118-919EE90F57E1}"/>
              </a:ext>
            </a:extLst>
          </p:cNvPr>
          <p:cNvSpPr>
            <a:spLocks noGrp="1"/>
          </p:cNvSpPr>
          <p:nvPr>
            <p:ph type="sldNum" sz="quarter" idx="12"/>
          </p:nvPr>
        </p:nvSpPr>
        <p:spPr/>
        <p:txBody>
          <a:bodyPr/>
          <a:lstStyle/>
          <a:p>
            <a:fld id="{D8DA9DAA-006C-4F4B-980E-E3DF019B24E2}" type="slidenum">
              <a:rPr lang="en-US" smtClean="0"/>
              <a:pPr/>
              <a:t>‹#›</a:t>
            </a:fld>
            <a:endParaRPr lang="en-US" dirty="0"/>
          </a:p>
        </p:txBody>
      </p:sp>
    </p:spTree>
    <p:extLst>
      <p:ext uri="{BB962C8B-B14F-4D97-AF65-F5344CB8AC3E}">
        <p14:creationId xmlns:p14="http://schemas.microsoft.com/office/powerpoint/2010/main" val="25574201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9144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2404534"/>
            <a:ext cx="5825202" cy="1646302"/>
          </a:xfrm>
        </p:spPr>
        <p:txBody>
          <a:bodyPr anchor="b">
            <a:noAutofit/>
          </a:bodyPr>
          <a:lstStyle>
            <a:lvl1pPr algn="r">
              <a:defRPr sz="405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300" y="4050834"/>
            <a:ext cx="5825202" cy="1096899"/>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40864134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13696436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700868"/>
            <a:ext cx="6447501" cy="1826581"/>
          </a:xfrm>
        </p:spPr>
        <p:txBody>
          <a:bodyPr anchor="b"/>
          <a:lstStyle>
            <a:lvl1pPr algn="l">
              <a:defRPr sz="30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4527448"/>
            <a:ext cx="6447501" cy="8604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3993268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08001" y="2160589"/>
            <a:ext cx="3138026"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17477" y="2160590"/>
            <a:ext cx="3138026"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E7588-FD7E-4A31-B1F3-26500947511D}"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779251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506809" y="2160983"/>
            <a:ext cx="3139217" cy="576262"/>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06809" y="2737246"/>
            <a:ext cx="31392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16287" y="2160983"/>
            <a:ext cx="3139214" cy="576262"/>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16288" y="2737246"/>
            <a:ext cx="313921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E7588-FD7E-4A31-B1F3-26500947511D}"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17997137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609600"/>
            <a:ext cx="6447501"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E7588-FD7E-4A31-B1F3-26500947511D}"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7959703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E7588-FD7E-4A31-B1F3-26500947511D}"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27756772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498604"/>
            <a:ext cx="2890896" cy="1278466"/>
          </a:xfrm>
        </p:spPr>
        <p:txBody>
          <a:bodyPr anchor="b">
            <a:normAutofit/>
          </a:bodyPr>
          <a:lstStyle>
            <a:lvl1pPr>
              <a:defRPr sz="1500"/>
            </a:lvl1pPr>
          </a:lstStyle>
          <a:p>
            <a:r>
              <a:rPr lang="en-GB"/>
              <a:t>Click to edit Master title style</a:t>
            </a:r>
            <a:endParaRPr lang="en-US" dirty="0"/>
          </a:p>
        </p:txBody>
      </p:sp>
      <p:sp>
        <p:nvSpPr>
          <p:cNvPr id="3" name="Content Placeholder 2"/>
          <p:cNvSpPr>
            <a:spLocks noGrp="1"/>
          </p:cNvSpPr>
          <p:nvPr>
            <p:ph idx="1"/>
          </p:nvPr>
        </p:nvSpPr>
        <p:spPr>
          <a:xfrm>
            <a:off x="3570346" y="514925"/>
            <a:ext cx="3385156"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08001" y="2777069"/>
            <a:ext cx="2890896" cy="2584449"/>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723E7588-FD7E-4A31-B1F3-26500947511D}"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24793001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800600"/>
            <a:ext cx="6447500" cy="566738"/>
          </a:xfrm>
        </p:spPr>
        <p:txBody>
          <a:bodyPr anchor="b">
            <a:normAutofit/>
          </a:bodyPr>
          <a:lstStyle>
            <a:lvl1pPr algn="l">
              <a:defRPr sz="1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8001" y="609600"/>
            <a:ext cx="6447501" cy="3845718"/>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508001" y="5367338"/>
            <a:ext cx="6447500" cy="67402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723E7588-FD7E-4A31-B1F3-26500947511D}"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10394254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609600"/>
            <a:ext cx="6447501" cy="3403600"/>
          </a:xfrm>
        </p:spPr>
        <p:txBody>
          <a:bodyPr anchor="ctr">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4470400"/>
            <a:ext cx="6447501"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36837314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609600"/>
            <a:ext cx="6070601" cy="302260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24604" y="3632200"/>
            <a:ext cx="5418393" cy="38100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4470400"/>
            <a:ext cx="6447501"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
        <p:nvSpPr>
          <p:cNvPr id="20" name="TextBox 19"/>
          <p:cNvSpPr txBox="1"/>
          <p:nvPr/>
        </p:nvSpPr>
        <p:spPr>
          <a:xfrm>
            <a:off x="406403" y="790378"/>
            <a:ext cx="4572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886556"/>
            <a:ext cx="4572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422038593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931988"/>
            <a:ext cx="6447501" cy="2595460"/>
          </a:xfrm>
        </p:spPr>
        <p:txBody>
          <a:bodyPr anchor="b">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4527448"/>
            <a:ext cx="6447501" cy="1513914"/>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11722742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609600"/>
            <a:ext cx="6070601" cy="302260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4013200"/>
            <a:ext cx="6447502" cy="514248"/>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4527448"/>
            <a:ext cx="6447501" cy="1513914"/>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
        <p:nvSpPr>
          <p:cNvPr id="24" name="TextBox 23"/>
          <p:cNvSpPr txBox="1"/>
          <p:nvPr/>
        </p:nvSpPr>
        <p:spPr>
          <a:xfrm>
            <a:off x="406403" y="790378"/>
            <a:ext cx="4572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886556"/>
            <a:ext cx="4572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47497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609600"/>
            <a:ext cx="6441152" cy="302260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4013200"/>
            <a:ext cx="6447502" cy="514248"/>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4527448"/>
            <a:ext cx="6447501" cy="1513914"/>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8972248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13357559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609600"/>
            <a:ext cx="978557"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508001" y="609600"/>
            <a:ext cx="5295113"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E7588-FD7E-4A31-B1F3-26500947511D}"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4ACD35-8D39-4A32-AAE0-61FC0A67456A}" type="slidenum">
              <a:rPr lang="en-GB" smtClean="0"/>
              <a:t>‹#›</a:t>
            </a:fld>
            <a:endParaRPr lang="en-GB"/>
          </a:p>
        </p:txBody>
      </p:sp>
    </p:spTree>
    <p:extLst>
      <p:ext uri="{BB962C8B-B14F-4D97-AF65-F5344CB8AC3E}">
        <p14:creationId xmlns:p14="http://schemas.microsoft.com/office/powerpoint/2010/main" val="6100037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9D8CA-CFD3-D494-2BED-7AF82A73DC7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207DCEC-6617-FF64-415A-C3C47C68EC0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6A007C9-A070-38EE-5809-7128B7F37A93}"/>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5" name="Footer Placeholder 4">
            <a:extLst>
              <a:ext uri="{FF2B5EF4-FFF2-40B4-BE49-F238E27FC236}">
                <a16:creationId xmlns:a16="http://schemas.microsoft.com/office/drawing/2014/main" id="{D4D867C9-0E13-6FAA-EDB3-E009A873D0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9F5DBB-3786-89CC-A4B5-64C713492FC6}"/>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20885766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29203-CE8A-16A8-9978-CCCD4A990B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5661EF-D465-EB59-01C5-E1FEB8A3AB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9DBABD-A9FD-0190-026A-93ACABF3EDE5}"/>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5" name="Footer Placeholder 4">
            <a:extLst>
              <a:ext uri="{FF2B5EF4-FFF2-40B4-BE49-F238E27FC236}">
                <a16:creationId xmlns:a16="http://schemas.microsoft.com/office/drawing/2014/main" id="{A3C30F42-1796-C6A0-5998-2B68D86427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8F4F9-1743-1C68-83ED-683F5F9E0961}"/>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9140513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C455-A3A8-2C33-4888-FBBC3FFFE646}"/>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C716DF1-8BB0-3957-6464-BCD55F1441AE}"/>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B35680F-C628-5787-5731-694D0660E9BA}"/>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5" name="Footer Placeholder 4">
            <a:extLst>
              <a:ext uri="{FF2B5EF4-FFF2-40B4-BE49-F238E27FC236}">
                <a16:creationId xmlns:a16="http://schemas.microsoft.com/office/drawing/2014/main" id="{FBE5FA67-5304-A339-DFEC-56DA825028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812AF-2F93-91D2-A1B1-2D43CD38DA60}"/>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10530345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E6730-3453-87EA-5E2F-58349217DE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BE3CB8F-CB6D-A2A8-18C8-B0A4809E526F}"/>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44BC81-2041-495E-4157-F259D62AE686}"/>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7F4C0A1-FF59-FF56-C3BF-8E28795AECB1}"/>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6" name="Footer Placeholder 5">
            <a:extLst>
              <a:ext uri="{FF2B5EF4-FFF2-40B4-BE49-F238E27FC236}">
                <a16:creationId xmlns:a16="http://schemas.microsoft.com/office/drawing/2014/main" id="{AA6FC8ED-823A-AF21-4951-BF7A1B6350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3E5593-8DE8-C135-C3CB-BCF38C2100BB}"/>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14336040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5A282-9311-9CF5-334A-028119246A85}"/>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B8AE82-0440-0F03-A560-94CE77F2192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485BA7EE-DBCD-91DE-0BF1-F2D4DEE2764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C68F60C-AFAD-D7A3-E545-9B736519028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65DB009D-7EC2-8694-5A11-C41D08F781D7}"/>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AE3E827-7D99-D43C-5CF1-C85EC712E64B}"/>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8" name="Footer Placeholder 7">
            <a:extLst>
              <a:ext uri="{FF2B5EF4-FFF2-40B4-BE49-F238E27FC236}">
                <a16:creationId xmlns:a16="http://schemas.microsoft.com/office/drawing/2014/main" id="{E0D4CCC9-0F41-808D-33DF-D3738DE7E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BCA6DF-EF30-2EAC-CCF6-173696A0273B}"/>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36939716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3961-12D9-32D7-8A12-BC099BE22C3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4745797-CC1E-7752-46E8-FF762C03574A}"/>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4" name="Footer Placeholder 3">
            <a:extLst>
              <a:ext uri="{FF2B5EF4-FFF2-40B4-BE49-F238E27FC236}">
                <a16:creationId xmlns:a16="http://schemas.microsoft.com/office/drawing/2014/main" id="{6AA65A9F-C8FF-E301-A8EE-319CF9F7E1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EE9FB5-9FEC-DA3B-C247-E013A9C5F61F}"/>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26851398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6273B1-55D7-2BAD-5976-564C14024E6E}"/>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3" name="Footer Placeholder 2">
            <a:extLst>
              <a:ext uri="{FF2B5EF4-FFF2-40B4-BE49-F238E27FC236}">
                <a16:creationId xmlns:a16="http://schemas.microsoft.com/office/drawing/2014/main" id="{7181C59C-2ABB-09C6-F5D5-500A3065BEF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87200B-5229-FBFC-9767-CCCCB907B731}"/>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12364060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2E0F-720C-0290-4A38-70526F0FCBC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BE39788-9423-432C-FBD7-D7774415C19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E6FDD3-826D-ADB2-57EE-9041D1A11C9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01FC8F2-52C6-5414-B515-A2B23B396B7F}"/>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6" name="Footer Placeholder 5">
            <a:extLst>
              <a:ext uri="{FF2B5EF4-FFF2-40B4-BE49-F238E27FC236}">
                <a16:creationId xmlns:a16="http://schemas.microsoft.com/office/drawing/2014/main" id="{FCDDD741-EC46-05CC-D259-44698F4704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236FA3-9512-B9B5-DCC1-6297CF536C09}"/>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10899977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0EB41-B395-EBA1-17AA-D88BBEA1D41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E7427E-06DD-D955-D30C-8FB0971085E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10FD4557-6B86-BADE-A839-2BC1C20FB15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940C5488-D1A8-C9D1-F089-6C29258C2D79}"/>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6" name="Footer Placeholder 5">
            <a:extLst>
              <a:ext uri="{FF2B5EF4-FFF2-40B4-BE49-F238E27FC236}">
                <a16:creationId xmlns:a16="http://schemas.microsoft.com/office/drawing/2014/main" id="{144DFA5A-3D88-118B-9F98-FA33BB085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52AAC8-8957-A8B0-BF06-AB93ABBEB94D}"/>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4131882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480F-02E0-4375-F32A-5C89D53D692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D3F309D-120A-59A8-26B5-151CD7ACC7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3882CB-846D-C539-EDD3-AD04F65D1009}"/>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5" name="Footer Placeholder 4">
            <a:extLst>
              <a:ext uri="{FF2B5EF4-FFF2-40B4-BE49-F238E27FC236}">
                <a16:creationId xmlns:a16="http://schemas.microsoft.com/office/drawing/2014/main" id="{445A1619-DA68-24DE-6D3F-1B54E7D5A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E5BCF6-3B3A-97B2-C955-BCD41E11D40E}"/>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1682394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8444E6-F3D8-F9C4-BAF4-25B28040427F}"/>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599B30-D6E4-0C59-5EA9-BF8F458C9263}"/>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8DC42E-D1DE-7D70-6883-65CB26791C03}"/>
              </a:ext>
            </a:extLst>
          </p:cNvPr>
          <p:cNvSpPr>
            <a:spLocks noGrp="1"/>
          </p:cNvSpPr>
          <p:nvPr>
            <p:ph type="dt" sz="half" idx="10"/>
          </p:nvPr>
        </p:nvSpPr>
        <p:spPr/>
        <p:txBody>
          <a:bodyPr/>
          <a:lstStyle/>
          <a:p>
            <a:fld id="{12C0D5DF-F4F4-0241-8C85-AF3878C7DE39}" type="datetimeFigureOut">
              <a:rPr lang="en-US" smtClean="0"/>
              <a:t>11/10/2025</a:t>
            </a:fld>
            <a:endParaRPr lang="en-US"/>
          </a:p>
        </p:txBody>
      </p:sp>
      <p:sp>
        <p:nvSpPr>
          <p:cNvPr id="5" name="Footer Placeholder 4">
            <a:extLst>
              <a:ext uri="{FF2B5EF4-FFF2-40B4-BE49-F238E27FC236}">
                <a16:creationId xmlns:a16="http://schemas.microsoft.com/office/drawing/2014/main" id="{8E1F88F1-6269-7081-0DC6-A24AC6849D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39EA4D-ACA2-653C-0B1C-B667BBD20415}"/>
              </a:ext>
            </a:extLst>
          </p:cNvPr>
          <p:cNvSpPr>
            <a:spLocks noGrp="1"/>
          </p:cNvSpPr>
          <p:nvPr>
            <p:ph type="sldNum" sz="quarter" idx="12"/>
          </p:nvPr>
        </p:nvSpPr>
        <p:spPr/>
        <p:txBody>
          <a:bodyPr/>
          <a:lstStyle/>
          <a:p>
            <a:fld id="{E0FCD069-2EC0-8E42-9C5D-46C7A129FA16}" type="slidenum">
              <a:rPr lang="en-US" smtClean="0"/>
              <a:t>‹#›</a:t>
            </a:fld>
            <a:endParaRPr lang="en-US"/>
          </a:p>
        </p:txBody>
      </p:sp>
    </p:spTree>
    <p:extLst>
      <p:ext uri="{BB962C8B-B14F-4D97-AF65-F5344CB8AC3E}">
        <p14:creationId xmlns:p14="http://schemas.microsoft.com/office/powerpoint/2010/main" val="987621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theme" Target="../theme/theme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1076546" y="2"/>
            <a:ext cx="7438804" cy="1646237"/>
          </a:xfrm>
          <a:prstGeom prst="rect">
            <a:avLst/>
          </a:prstGeom>
        </p:spPr>
        <p:txBody>
          <a:bodyPr vert="horz" lIns="91440" tIns="45720" rIns="91440" bIns="45720" rtlCol="0" anchor="b" anchorCtr="0">
            <a:noAutofit/>
          </a:bodyPr>
          <a:lstStyle/>
          <a:p>
            <a:r>
              <a:rPr lang="en-US" dirty="0"/>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1076546" y="1825625"/>
            <a:ext cx="7438804"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364591" y="726631"/>
            <a:ext cx="390743" cy="517379"/>
          </a:xfrm>
          <a:prstGeom prst="rect">
            <a:avLst/>
          </a:prstGeom>
        </p:spPr>
        <p:txBody>
          <a:bodyPr vert="horz" lIns="0" tIns="0" rIns="0" bIns="0" rtlCol="0" anchor="t" anchorCtr="0"/>
          <a:lstStyle>
            <a:lvl1pPr algn="ctr">
              <a:defRPr sz="1350" b="1" i="0" cap="all" spc="75" baseline="0">
                <a:solidFill>
                  <a:schemeClr val="accent2"/>
                </a:solidFill>
              </a:defRPr>
            </a:lvl1pPr>
          </a:lstStyle>
          <a:p>
            <a:fld id="{D8DA9DAA-006C-4F4B-980E-E3DF019B24E2}" type="slidenum">
              <a:rPr lang="en-US" smtClean="0"/>
              <a:pPr/>
              <a:t>‹#›</a:t>
            </a:fld>
            <a:endParaRPr lang="en-US" dirty="0"/>
          </a:p>
        </p:txBody>
      </p:sp>
      <p:sp>
        <p:nvSpPr>
          <p:cNvPr id="4" name="Date Placeholder 3">
            <a:extLst>
              <a:ext uri="{FF2B5EF4-FFF2-40B4-BE49-F238E27FC236}">
                <a16:creationId xmlns:a16="http://schemas.microsoft.com/office/drawing/2014/main" id="{B1EF1C86-6A9C-D287-D381-5634A69BF1C8}"/>
              </a:ext>
            </a:extLst>
          </p:cNvPr>
          <p:cNvSpPr>
            <a:spLocks noGrp="1"/>
          </p:cNvSpPr>
          <p:nvPr>
            <p:ph type="dt" sz="half" idx="2"/>
          </p:nvPr>
        </p:nvSpPr>
        <p:spPr>
          <a:xfrm>
            <a:off x="1076546" y="6356351"/>
            <a:ext cx="2057400" cy="365125"/>
          </a:xfrm>
          <a:prstGeom prst="rect">
            <a:avLst/>
          </a:prstGeom>
        </p:spPr>
        <p:txBody>
          <a:bodyPr vert="horz" lIns="0" tIns="45720" rIns="91440" bIns="45720" rtlCol="0" anchor="ctr"/>
          <a:lstStyle>
            <a:lvl1pPr algn="l">
              <a:defRPr sz="900">
                <a:solidFill>
                  <a:schemeClr val="tx1">
                    <a:tint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621B8477-3F24-EDCB-C8AC-84336363918B}"/>
              </a:ext>
            </a:extLst>
          </p:cNvPr>
          <p:cNvSpPr>
            <a:spLocks noGrp="1"/>
          </p:cNvSpPr>
          <p:nvPr>
            <p:ph type="ftr" sz="quarter" idx="3"/>
          </p:nvPr>
        </p:nvSpPr>
        <p:spPr>
          <a:xfrm>
            <a:off x="5429249" y="6356351"/>
            <a:ext cx="3086100" cy="365125"/>
          </a:xfrm>
          <a:prstGeom prst="rect">
            <a:avLst/>
          </a:prstGeom>
        </p:spPr>
        <p:txBody>
          <a:bodyPr vert="horz" lIns="91440" tIns="45720" rIns="0" bIns="45720" rtlCol="0" anchor="ctr"/>
          <a:lstStyle>
            <a:lvl1pPr algn="r">
              <a:defRPr sz="900">
                <a:solidFill>
                  <a:schemeClr val="tx1">
                    <a:tint val="75000"/>
                  </a:schemeClr>
                </a:solidFill>
              </a:defRPr>
            </a:lvl1pPr>
          </a:lstStyle>
          <a:p>
            <a:endParaRPr lang="en-US" dirty="0"/>
          </a:p>
        </p:txBody>
      </p:sp>
    </p:spTree>
    <p:extLst>
      <p:ext uri="{BB962C8B-B14F-4D97-AF65-F5344CB8AC3E}">
        <p14:creationId xmlns:p14="http://schemas.microsoft.com/office/powerpoint/2010/main" val="3153850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p:txStyles>
    <p:titleStyle>
      <a:lvl1pPr algn="l" defTabSz="685800" rtl="0" eaLnBrk="1" latinLnBrk="0" hangingPunct="1">
        <a:lnSpc>
          <a:spcPts val="3000"/>
        </a:lnSpc>
        <a:spcBef>
          <a:spcPct val="0"/>
        </a:spcBef>
        <a:buNone/>
        <a:defRPr sz="30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9144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350"/>
            </a:p>
          </p:txBody>
        </p:sp>
      </p:grpSp>
      <p:sp>
        <p:nvSpPr>
          <p:cNvPr id="2" name="Title Placeholder 1"/>
          <p:cNvSpPr>
            <a:spLocks noGrp="1"/>
          </p:cNvSpPr>
          <p:nvPr>
            <p:ph type="title"/>
          </p:nvPr>
        </p:nvSpPr>
        <p:spPr>
          <a:xfrm>
            <a:off x="508001" y="609600"/>
            <a:ext cx="6447501"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508001" y="2160590"/>
            <a:ext cx="6447501"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3850" y="6041363"/>
            <a:ext cx="683954"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723E7588-FD7E-4A31-B1F3-26500947511D}" type="datetimeFigureOut">
              <a:rPr lang="en-GB" smtClean="0"/>
              <a:t>10/11/2025</a:t>
            </a:fld>
            <a:endParaRPr lang="en-GB"/>
          </a:p>
        </p:txBody>
      </p:sp>
      <p:sp>
        <p:nvSpPr>
          <p:cNvPr id="5" name="Footer Placeholder 4"/>
          <p:cNvSpPr>
            <a:spLocks noGrp="1"/>
          </p:cNvSpPr>
          <p:nvPr>
            <p:ph type="ftr" sz="quarter" idx="3"/>
          </p:nvPr>
        </p:nvSpPr>
        <p:spPr>
          <a:xfrm>
            <a:off x="508001" y="6041363"/>
            <a:ext cx="4723209" cy="365125"/>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2998" y="6041363"/>
            <a:ext cx="512504" cy="365125"/>
          </a:xfrm>
          <a:prstGeom prst="rect">
            <a:avLst/>
          </a:prstGeom>
        </p:spPr>
        <p:txBody>
          <a:bodyPr vert="horz" lIns="91440" tIns="45720" rIns="91440" bIns="45720" rtlCol="0" anchor="ctr"/>
          <a:lstStyle>
            <a:lvl1pPr algn="r">
              <a:defRPr sz="675">
                <a:solidFill>
                  <a:schemeClr val="accent1"/>
                </a:solidFill>
              </a:defRPr>
            </a:lvl1pPr>
          </a:lstStyle>
          <a:p>
            <a:fld id="{1F4ACD35-8D39-4A32-AAE0-61FC0A67456A}" type="slidenum">
              <a:rPr lang="en-GB" smtClean="0"/>
              <a:t>‹#›</a:t>
            </a:fld>
            <a:endParaRPr lang="en-GB"/>
          </a:p>
        </p:txBody>
      </p:sp>
    </p:spTree>
    <p:extLst>
      <p:ext uri="{BB962C8B-B14F-4D97-AF65-F5344CB8AC3E}">
        <p14:creationId xmlns:p14="http://schemas.microsoft.com/office/powerpoint/2010/main" val="147608024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Lst>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443410-3D9E-E83F-7F55-984600706688}"/>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D59BC1-E8A2-C425-125C-3E9CC5EBE6A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ACAE5-C611-C460-20C4-950AFF18CDC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12C0D5DF-F4F4-0241-8C85-AF3878C7DE39}" type="datetimeFigureOut">
              <a:rPr lang="en-US" smtClean="0"/>
              <a:t>11/10/2025</a:t>
            </a:fld>
            <a:endParaRPr lang="en-US"/>
          </a:p>
        </p:txBody>
      </p:sp>
      <p:sp>
        <p:nvSpPr>
          <p:cNvPr id="5" name="Footer Placeholder 4">
            <a:extLst>
              <a:ext uri="{FF2B5EF4-FFF2-40B4-BE49-F238E27FC236}">
                <a16:creationId xmlns:a16="http://schemas.microsoft.com/office/drawing/2014/main" id="{75F656D5-8549-0424-BDDD-EE5526BC337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4F0E15C-7772-6A91-BFD5-846443C6BCB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E0FCD069-2EC0-8E42-9C5D-46C7A129FA16}" type="slidenum">
              <a:rPr lang="en-US" smtClean="0"/>
              <a:t>‹#›</a:t>
            </a:fld>
            <a:endParaRPr lang="en-US"/>
          </a:p>
        </p:txBody>
      </p:sp>
    </p:spTree>
    <p:extLst>
      <p:ext uri="{BB962C8B-B14F-4D97-AF65-F5344CB8AC3E}">
        <p14:creationId xmlns:p14="http://schemas.microsoft.com/office/powerpoint/2010/main" val="921133332"/>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amazon.com/privacy" TargetMode="Externa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D0FCB-3363-83B1-A759-DAAB6BE7FE6B}"/>
              </a:ext>
            </a:extLst>
          </p:cNvPr>
          <p:cNvSpPr>
            <a:spLocks noGrp="1"/>
          </p:cNvSpPr>
          <p:nvPr>
            <p:ph type="title"/>
          </p:nvPr>
        </p:nvSpPr>
        <p:spPr>
          <a:xfrm>
            <a:off x="147484" y="0"/>
            <a:ext cx="8996516" cy="6858000"/>
          </a:xfrm>
        </p:spPr>
        <p:txBody>
          <a:bodyPr>
            <a:normAutofit/>
          </a:bodyPr>
          <a:lstStyle/>
          <a:p>
            <a:pPr algn="l" fontAlgn="base"/>
            <a:r>
              <a:rPr lang="en-GB" sz="2400" dirty="0">
                <a:latin typeface="Arial Nova" panose="020B0504020202020204" pitchFamily="34" charset="0"/>
              </a:rPr>
              <a:t>1. Namita Yadav ID 2313042 </a:t>
            </a:r>
            <a:br>
              <a:rPr lang="en-GB" sz="2400" dirty="0">
                <a:latin typeface="Arial Nova" panose="020B0504020202020204" pitchFamily="34" charset="0"/>
              </a:rPr>
            </a:br>
            <a:r>
              <a:rPr lang="en-GB" sz="2400" dirty="0">
                <a:latin typeface="Arial Nova" panose="020B0504020202020204" pitchFamily="34" charset="0"/>
              </a:rPr>
              <a:t>Introduce Information Systems</a:t>
            </a:r>
            <a:br>
              <a:rPr lang="en-GB" sz="2400" dirty="0">
                <a:latin typeface="Arial Nova" panose="020B0504020202020204" pitchFamily="34" charset="0"/>
              </a:rPr>
            </a:br>
            <a:br>
              <a:rPr lang="en-GB" sz="2400" dirty="0">
                <a:latin typeface="Arial Nova" panose="020B0504020202020204" pitchFamily="34" charset="0"/>
              </a:rPr>
            </a:br>
            <a:r>
              <a:rPr lang="en-GB" sz="2400" dirty="0">
                <a:latin typeface="Arial Nova" panose="020B0504020202020204" pitchFamily="34" charset="0"/>
              </a:rPr>
              <a:t>2. Matei Catalin- team leader ID 2335712</a:t>
            </a:r>
            <a:br>
              <a:rPr lang="en-GB" sz="2400" dirty="0">
                <a:latin typeface="Arial Nova" panose="020B0504020202020204" pitchFamily="34" charset="0"/>
              </a:rPr>
            </a:br>
            <a:r>
              <a:rPr lang="en-GB" sz="2400" dirty="0">
                <a:latin typeface="Arial Nova" panose="020B0504020202020204" pitchFamily="34" charset="0"/>
              </a:rPr>
              <a:t>Analyse and Compare Systems</a:t>
            </a:r>
            <a:br>
              <a:rPr lang="en-GB" sz="2400" dirty="0">
                <a:latin typeface="Arial Nova" panose="020B0504020202020204" pitchFamily="34" charset="0"/>
              </a:rPr>
            </a:br>
            <a:br>
              <a:rPr lang="en-GB" sz="2400" dirty="0">
                <a:latin typeface="Arial Nova" panose="020B0504020202020204" pitchFamily="34" charset="0"/>
              </a:rPr>
            </a:br>
            <a:r>
              <a:rPr lang="en-GB" sz="2400" dirty="0">
                <a:latin typeface="Arial Nova" panose="020B0504020202020204" pitchFamily="34" charset="0"/>
              </a:rPr>
              <a:t>3. Melat </a:t>
            </a:r>
            <a:r>
              <a:rPr lang="en-GB" sz="2400" dirty="0" err="1">
                <a:latin typeface="Arial Nova" panose="020B0504020202020204" pitchFamily="34" charset="0"/>
              </a:rPr>
              <a:t>Mekbeb</a:t>
            </a:r>
            <a:r>
              <a:rPr lang="en-GB" sz="2400" dirty="0">
                <a:latin typeface="Arial Nova" panose="020B0504020202020204" pitchFamily="34" charset="0"/>
              </a:rPr>
              <a:t> ID 2123174</a:t>
            </a:r>
            <a:br>
              <a:rPr lang="en-GB" sz="2400" dirty="0">
                <a:latin typeface="Arial Nova" panose="020B0504020202020204" pitchFamily="34" charset="0"/>
              </a:rPr>
            </a:br>
            <a:r>
              <a:rPr lang="en-GB" sz="2400" dirty="0">
                <a:latin typeface="Arial Nova" panose="020B0504020202020204" pitchFamily="34" charset="0"/>
              </a:rPr>
              <a:t>Ethical Considerations</a:t>
            </a:r>
            <a:br>
              <a:rPr lang="en-GB" sz="2400" dirty="0">
                <a:latin typeface="Arial Nova" panose="020B0504020202020204" pitchFamily="34" charset="0"/>
              </a:rPr>
            </a:br>
            <a:br>
              <a:rPr lang="en-GB" sz="2400" dirty="0">
                <a:latin typeface="Arial Nova" panose="020B0504020202020204" pitchFamily="34" charset="0"/>
              </a:rPr>
            </a:br>
            <a:r>
              <a:rPr lang="en-GB" sz="2400" dirty="0">
                <a:latin typeface="Arial Nova" panose="020B0504020202020204" pitchFamily="34" charset="0"/>
              </a:rPr>
              <a:t>4. Winston Morrison ID2337238</a:t>
            </a:r>
            <a:br>
              <a:rPr lang="en-GB" sz="2400" dirty="0">
                <a:latin typeface="Arial Nova" panose="020B0504020202020204" pitchFamily="34" charset="0"/>
              </a:rPr>
            </a:br>
            <a:r>
              <a:rPr lang="en-GB" sz="2400" dirty="0">
                <a:latin typeface="Arial Nova" panose="020B0504020202020204" pitchFamily="34" charset="0"/>
              </a:rPr>
              <a:t>Real-World Case Studies</a:t>
            </a:r>
            <a:br>
              <a:rPr lang="en-GB" sz="2700" dirty="0">
                <a:latin typeface="Arial Nova" panose="020B0504020202020204" pitchFamily="34" charset="0"/>
              </a:rPr>
            </a:br>
            <a:br>
              <a:rPr lang="en-GB" dirty="0"/>
            </a:br>
            <a:endParaRPr lang="en-GB" dirty="0"/>
          </a:p>
        </p:txBody>
      </p:sp>
    </p:spTree>
    <p:extLst>
      <p:ext uri="{BB962C8B-B14F-4D97-AF65-F5344CB8AC3E}">
        <p14:creationId xmlns:p14="http://schemas.microsoft.com/office/powerpoint/2010/main" val="922060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058" y="3232786"/>
            <a:ext cx="4572000" cy="992579"/>
          </a:xfrm>
          <a:prstGeom prst="rect">
            <a:avLst/>
          </a:prstGeom>
        </p:spPr>
        <p:txBody>
          <a:bodyPr>
            <a:spAutoFit/>
          </a:bodyPr>
          <a:lstStyle/>
          <a:p>
            <a:pPr algn="ctr" defTabSz="685800">
              <a:lnSpc>
                <a:spcPct val="150000"/>
              </a:lnSpc>
            </a:pPr>
            <a:r>
              <a:rPr lang="en-US" sz="1500" b="1" dirty="0">
                <a:solidFill>
                  <a:prstClr val="black"/>
                </a:solidFill>
                <a:latin typeface="Times New Roman" panose="02020603050405020304" pitchFamily="18" charset="0"/>
                <a:cs typeface="Times New Roman" panose="02020603050405020304" pitchFamily="18" charset="0"/>
              </a:rPr>
              <a:t>Module: Managing Business Information</a:t>
            </a:r>
            <a:endParaRPr lang="en-US" sz="1500" dirty="0">
              <a:solidFill>
                <a:prstClr val="black"/>
              </a:solidFill>
              <a:latin typeface="Times New Roman" panose="02020603050405020304" pitchFamily="18" charset="0"/>
              <a:cs typeface="Times New Roman" panose="02020603050405020304" pitchFamily="18" charset="0"/>
            </a:endParaRPr>
          </a:p>
          <a:p>
            <a:pPr algn="ctr" defTabSz="685800">
              <a:lnSpc>
                <a:spcPct val="150000"/>
              </a:lnSpc>
            </a:pPr>
            <a:r>
              <a:rPr lang="en-US" sz="1500" b="1" dirty="0">
                <a:solidFill>
                  <a:prstClr val="black"/>
                </a:solidFill>
                <a:latin typeface="Times New Roman" panose="02020603050405020304" pitchFamily="18" charset="0"/>
                <a:cs typeface="Times New Roman" panose="02020603050405020304" pitchFamily="18" charset="0"/>
              </a:rPr>
              <a:t>Module code: LCLM 5004</a:t>
            </a:r>
            <a:endParaRPr lang="en-US" sz="1500" dirty="0">
              <a:solidFill>
                <a:prstClr val="black"/>
              </a:solidFill>
              <a:latin typeface="Times New Roman" panose="02020603050405020304" pitchFamily="18" charset="0"/>
              <a:cs typeface="Times New Roman" panose="02020603050405020304" pitchFamily="18" charset="0"/>
            </a:endParaRPr>
          </a:p>
          <a:p>
            <a:pPr algn="ctr" defTabSz="685800"/>
            <a:endParaRPr lang="en-US" sz="1350" dirty="0">
              <a:solidFill>
                <a:prstClr val="black"/>
              </a:solidFill>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288596" y="1344239"/>
            <a:ext cx="2562435" cy="741422"/>
          </a:xfrm>
          <a:prstGeom prst="rect">
            <a:avLst/>
          </a:prstGeom>
        </p:spPr>
      </p:pic>
      <p:sp>
        <p:nvSpPr>
          <p:cNvPr id="5" name="Rectangle 4"/>
          <p:cNvSpPr/>
          <p:nvPr/>
        </p:nvSpPr>
        <p:spPr>
          <a:xfrm>
            <a:off x="2287884" y="4372980"/>
            <a:ext cx="4572000" cy="743345"/>
          </a:xfrm>
          <a:prstGeom prst="rect">
            <a:avLst/>
          </a:prstGeom>
        </p:spPr>
        <p:txBody>
          <a:bodyPr>
            <a:spAutoFit/>
          </a:bodyPr>
          <a:lstStyle/>
          <a:p>
            <a:pPr algn="ctr" defTabSz="685800">
              <a:lnSpc>
                <a:spcPct val="150000"/>
              </a:lnSpc>
            </a:pPr>
            <a:r>
              <a:rPr lang="en-US" sz="1500" dirty="0">
                <a:solidFill>
                  <a:prstClr val="black"/>
                </a:solidFill>
                <a:latin typeface="Times New Roman" panose="02020603050405020304" pitchFamily="18" charset="0"/>
                <a:cs typeface="Times New Roman" panose="02020603050405020304" pitchFamily="18" charset="0"/>
              </a:rPr>
              <a:t>Student </a:t>
            </a:r>
            <a:r>
              <a:rPr lang="en-US" sz="1500" dirty="0" err="1">
                <a:solidFill>
                  <a:prstClr val="black"/>
                </a:solidFill>
                <a:latin typeface="Times New Roman" panose="02020603050405020304" pitchFamily="18" charset="0"/>
                <a:cs typeface="Times New Roman" panose="02020603050405020304" pitchFamily="18" charset="0"/>
              </a:rPr>
              <a:t>Name:</a:t>
            </a:r>
            <a:r>
              <a:rPr lang="en-US" sz="1200" dirty="0" err="1">
                <a:solidFill>
                  <a:prstClr val="black"/>
                </a:solidFill>
                <a:latin typeface="Times New Roman" panose="02020603050405020304" pitchFamily="18" charset="0"/>
                <a:cs typeface="Times New Roman" panose="02020603050405020304" pitchFamily="18" charset="0"/>
              </a:rPr>
              <a:t>NAMITA</a:t>
            </a:r>
            <a:r>
              <a:rPr lang="en-US" sz="1200" dirty="0">
                <a:solidFill>
                  <a:prstClr val="black"/>
                </a:solidFill>
                <a:latin typeface="Times New Roman" panose="02020603050405020304" pitchFamily="18" charset="0"/>
                <a:cs typeface="Times New Roman" panose="02020603050405020304" pitchFamily="18" charset="0"/>
              </a:rPr>
              <a:t> YADAV</a:t>
            </a:r>
          </a:p>
          <a:p>
            <a:pPr algn="ctr" defTabSz="685800">
              <a:lnSpc>
                <a:spcPct val="150000"/>
              </a:lnSpc>
            </a:pPr>
            <a:r>
              <a:rPr lang="en-US" sz="1500" dirty="0">
                <a:solidFill>
                  <a:prstClr val="black"/>
                </a:solidFill>
                <a:latin typeface="Times New Roman" panose="02020603050405020304" pitchFamily="18" charset="0"/>
                <a:cs typeface="Times New Roman" panose="02020603050405020304" pitchFamily="18" charset="0"/>
              </a:rPr>
              <a:t>Student ID:2313042</a:t>
            </a:r>
          </a:p>
        </p:txBody>
      </p:sp>
    </p:spTree>
    <p:extLst>
      <p:ext uri="{BB962C8B-B14F-4D97-AF65-F5344CB8AC3E}">
        <p14:creationId xmlns:p14="http://schemas.microsoft.com/office/powerpoint/2010/main" val="2955403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72175" y="1069307"/>
            <a:ext cx="4403706" cy="518988"/>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Introduction to Information Systems</a:t>
            </a:r>
          </a:p>
        </p:txBody>
      </p:sp>
      <p:sp>
        <p:nvSpPr>
          <p:cNvPr id="4" name="Cube 3"/>
          <p:cNvSpPr/>
          <p:nvPr/>
        </p:nvSpPr>
        <p:spPr>
          <a:xfrm>
            <a:off x="993179" y="2014538"/>
            <a:ext cx="2321719" cy="3571875"/>
          </a:xfrm>
          <a:prstGeom prst="cube">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An Information System (IS) collects, organizes, stores, and distributes information to help individuals in an organization make decisions, collaborate, and monitor operations.</a:t>
            </a:r>
          </a:p>
        </p:txBody>
      </p:sp>
      <p:sp>
        <p:nvSpPr>
          <p:cNvPr id="10" name="Cube 9"/>
          <p:cNvSpPr/>
          <p:nvPr/>
        </p:nvSpPr>
        <p:spPr>
          <a:xfrm>
            <a:off x="3246952" y="1991786"/>
            <a:ext cx="2321719" cy="3571875"/>
          </a:xfrm>
          <a:prstGeom prst="cube">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IS relies on hardware (servers, networks, storage), software for data processing, and databases to manage and utilize large amounts of information.</a:t>
            </a:r>
          </a:p>
        </p:txBody>
      </p:sp>
      <p:sp>
        <p:nvSpPr>
          <p:cNvPr id="9" name="Cube 8"/>
          <p:cNvSpPr/>
          <p:nvPr/>
        </p:nvSpPr>
        <p:spPr>
          <a:xfrm>
            <a:off x="5568671" y="1991786"/>
            <a:ext cx="2321719" cy="3571875"/>
          </a:xfrm>
          <a:prstGeom prst="cube">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IS </a:t>
            </a:r>
            <a:r>
              <a:rPr lang="en-US" sz="1200" dirty="0" err="1">
                <a:solidFill>
                  <a:prstClr val="black"/>
                </a:solidFill>
                <a:latin typeface="Times New Roman" panose="02020603050405020304" pitchFamily="18" charset="0"/>
                <a:cs typeface="Times New Roman" panose="02020603050405020304" pitchFamily="18" charset="0"/>
              </a:rPr>
              <a:t>is</a:t>
            </a:r>
            <a:r>
              <a:rPr lang="en-US" sz="1200" dirty="0">
                <a:solidFill>
                  <a:prstClr val="black"/>
                </a:solidFill>
                <a:latin typeface="Times New Roman" panose="02020603050405020304" pitchFamily="18" charset="0"/>
                <a:cs typeface="Times New Roman" panose="02020603050405020304" pitchFamily="18" charset="0"/>
              </a:rPr>
              <a:t> a vital organizational asset that improves operations, facilitates customer communication, and ensures smooth information flow.</a:t>
            </a:r>
          </a:p>
        </p:txBody>
      </p:sp>
    </p:spTree>
    <p:extLst>
      <p:ext uri="{BB962C8B-B14F-4D97-AF65-F5344CB8AC3E}">
        <p14:creationId xmlns:p14="http://schemas.microsoft.com/office/powerpoint/2010/main" val="2428962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3154" y="1161663"/>
            <a:ext cx="6019597" cy="458074"/>
          </a:xfrm>
          <a:prstGeom prst="rect">
            <a:avLst/>
          </a:prstGeom>
        </p:spPr>
        <p:txBody>
          <a:bodyPr wrap="none">
            <a:spAutoFit/>
          </a:bodyPr>
          <a:lstStyle/>
          <a:p>
            <a:pPr algn="just" defTabSz="685800">
              <a:lnSpc>
                <a:spcPct val="150000"/>
              </a:lnSpc>
            </a:pPr>
            <a:r>
              <a:rPr lang="en-US" b="1" dirty="0">
                <a:solidFill>
                  <a:prstClr val="black"/>
                </a:solidFill>
                <a:latin typeface="Times New Roman" panose="02020603050405020304" pitchFamily="18" charset="0"/>
                <a:cs typeface="Times New Roman" panose="02020603050405020304" pitchFamily="18" charset="0"/>
              </a:rPr>
              <a:t>Importance of Information Systems in Business Operations</a:t>
            </a:r>
          </a:p>
        </p:txBody>
      </p:sp>
      <p:sp>
        <p:nvSpPr>
          <p:cNvPr id="3" name="Dodecagon 2"/>
          <p:cNvSpPr/>
          <p:nvPr/>
        </p:nvSpPr>
        <p:spPr>
          <a:xfrm>
            <a:off x="6672262" y="1538458"/>
            <a:ext cx="2471738" cy="2171700"/>
          </a:xfrm>
          <a:prstGeom prst="dodecagon">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Univers"/>
            </a:endParaRPr>
          </a:p>
        </p:txBody>
      </p:sp>
      <p:sp>
        <p:nvSpPr>
          <p:cNvPr id="4" name="Dodecagon 3"/>
          <p:cNvSpPr/>
          <p:nvPr/>
        </p:nvSpPr>
        <p:spPr>
          <a:xfrm>
            <a:off x="5407438" y="3701847"/>
            <a:ext cx="2471738" cy="2171700"/>
          </a:xfrm>
          <a:prstGeom prst="dodecagon">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IS provides managers with timely, organized information through MIS and DSS, enabling informed resource allocation and strategic planning.</a:t>
            </a:r>
          </a:p>
        </p:txBody>
      </p:sp>
      <p:sp>
        <p:nvSpPr>
          <p:cNvPr id="5" name="Rectangle 4"/>
          <p:cNvSpPr/>
          <p:nvPr/>
        </p:nvSpPr>
        <p:spPr>
          <a:xfrm>
            <a:off x="6960122" y="1966436"/>
            <a:ext cx="2035969" cy="1032783"/>
          </a:xfrm>
          <a:prstGeom prst="rect">
            <a:avLst/>
          </a:prstGeom>
        </p:spPr>
        <p:txBody>
          <a:bodyPr wrap="square">
            <a:spAutoFit/>
          </a:bodyP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IS, such as CRM systems, helps businesses track customer preferences, personalize interactions, and build loyalty.</a:t>
            </a:r>
          </a:p>
        </p:txBody>
      </p:sp>
      <p:sp>
        <p:nvSpPr>
          <p:cNvPr id="8" name="Dodecagon 7"/>
          <p:cNvSpPr/>
          <p:nvPr/>
        </p:nvSpPr>
        <p:spPr>
          <a:xfrm>
            <a:off x="3654198" y="1744383"/>
            <a:ext cx="2471738" cy="2171700"/>
          </a:xfrm>
          <a:prstGeom prst="dodecagon">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IS automates routine tasks, reduces errors, and improves productivity, exemplified by ERP systems that streamline operations like finance and inventory management.</a:t>
            </a:r>
          </a:p>
        </p:txBody>
      </p:sp>
      <p:pic>
        <p:nvPicPr>
          <p:cNvPr id="6" name="Picture 2" descr="information systems | Osa MSc I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105" y="3504859"/>
            <a:ext cx="2418403" cy="22729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5553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5333" y="1068458"/>
            <a:ext cx="3611117" cy="518988"/>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Types of Information Systems</a:t>
            </a:r>
          </a:p>
        </p:txBody>
      </p:sp>
      <p:sp>
        <p:nvSpPr>
          <p:cNvPr id="7" name="Rounded Rectangle 6"/>
          <p:cNvSpPr/>
          <p:nvPr/>
        </p:nvSpPr>
        <p:spPr>
          <a:xfrm>
            <a:off x="1158053" y="1799283"/>
            <a:ext cx="2888921" cy="1205803"/>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Handle routine operations like orders, payroll, and reservations, collecting daily data for real-time monitoring (e.g., retail POS systems).</a:t>
            </a:r>
          </a:p>
        </p:txBody>
      </p:sp>
      <p:sp>
        <p:nvSpPr>
          <p:cNvPr id="9" name="Rounded Rectangle 8"/>
          <p:cNvSpPr/>
          <p:nvPr/>
        </p:nvSpPr>
        <p:spPr>
          <a:xfrm>
            <a:off x="1158052" y="3119385"/>
            <a:ext cx="2888921" cy="1212082"/>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MIS transforms TPS data into reports for middle managers, while DSS helps top executives make complex, strategic decisions using data and models.</a:t>
            </a:r>
          </a:p>
        </p:txBody>
      </p:sp>
      <p:sp>
        <p:nvSpPr>
          <p:cNvPr id="10" name="Rounded Rectangle 9"/>
          <p:cNvSpPr/>
          <p:nvPr/>
        </p:nvSpPr>
        <p:spPr>
          <a:xfrm>
            <a:off x="1158052" y="4507314"/>
            <a:ext cx="2888921" cy="1210826"/>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ERP integrates business functions (finance, HR, supply) for seamless information flow and real-time management; CRM tracks customer interactions to improve service, marketing, and retention.</a:t>
            </a:r>
          </a:p>
        </p:txBody>
      </p:sp>
      <p:pic>
        <p:nvPicPr>
          <p:cNvPr id="3" name="Picture 2" descr="Information Systems Typ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0906" y="2232004"/>
            <a:ext cx="3508262" cy="29868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384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65520" y="1125944"/>
            <a:ext cx="5852884" cy="518988"/>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Role of Information Systems in Business Strategy</a:t>
            </a:r>
          </a:p>
        </p:txBody>
      </p:sp>
      <p:sp>
        <p:nvSpPr>
          <p:cNvPr id="3" name="Bevel 2"/>
          <p:cNvSpPr/>
          <p:nvPr/>
        </p:nvSpPr>
        <p:spPr>
          <a:xfrm>
            <a:off x="2443163" y="2464594"/>
            <a:ext cx="2236857" cy="2771775"/>
          </a:xfrm>
          <a:prstGeom prst="beve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Univers"/>
            </a:endParaRPr>
          </a:p>
        </p:txBody>
      </p:sp>
      <p:sp>
        <p:nvSpPr>
          <p:cNvPr id="4" name="Bevel 3"/>
          <p:cNvSpPr/>
          <p:nvPr/>
        </p:nvSpPr>
        <p:spPr>
          <a:xfrm>
            <a:off x="5500688" y="2464594"/>
            <a:ext cx="2150269" cy="2771775"/>
          </a:xfrm>
          <a:prstGeom prst="beve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Univers"/>
            </a:endParaRPr>
          </a:p>
        </p:txBody>
      </p:sp>
      <p:sp>
        <p:nvSpPr>
          <p:cNvPr id="5" name="Rectangle 4"/>
          <p:cNvSpPr/>
          <p:nvPr/>
        </p:nvSpPr>
        <p:spPr>
          <a:xfrm>
            <a:off x="2710401" y="2695245"/>
            <a:ext cx="1633000" cy="1760803"/>
          </a:xfrm>
          <a:prstGeom prst="rect">
            <a:avLst/>
          </a:prstGeom>
        </p:spPr>
        <p:txBody>
          <a:bodyPr wrap="square">
            <a:spAutoFit/>
          </a:bodyP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Information systems enhance efficiency, speed, and customization (e.g., supply-chain systems like Amazon’s), helping businesses outperform competitors</a:t>
            </a:r>
            <a:r>
              <a:rPr lang="en-US" sz="1050" dirty="0">
                <a:solidFill>
                  <a:prstClr val="black"/>
                </a:solidFill>
                <a:latin typeface="Univers"/>
              </a:rPr>
              <a:t>.</a:t>
            </a:r>
            <a:endParaRPr lang="en-US" sz="1050" dirty="0">
              <a:solidFill>
                <a:prstClr val="black"/>
              </a:solidFill>
              <a:latin typeface="Times New Roman" panose="02020603050405020304" pitchFamily="18" charset="0"/>
              <a:cs typeface="Times New Roman" panose="02020603050405020304" pitchFamily="18" charset="0"/>
            </a:endParaRPr>
          </a:p>
        </p:txBody>
      </p:sp>
      <p:sp>
        <p:nvSpPr>
          <p:cNvPr id="6" name="Rectangle 5"/>
          <p:cNvSpPr/>
          <p:nvPr/>
        </p:nvSpPr>
        <p:spPr>
          <a:xfrm>
            <a:off x="5779294" y="2695245"/>
            <a:ext cx="1628775" cy="1759905"/>
          </a:xfrm>
          <a:prstGeom prst="rect">
            <a:avLst/>
          </a:prstGeom>
        </p:spPr>
        <p:txBody>
          <a:bodyPr wrap="square">
            <a:spAutoFit/>
          </a:bodyP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Aligning IS with business strategy, such as using business-intelligence systems, enables better data-driven decisions and supports future planning and market expansion.</a:t>
            </a:r>
          </a:p>
        </p:txBody>
      </p:sp>
    </p:spTree>
    <p:extLst>
      <p:ext uri="{BB962C8B-B14F-4D97-AF65-F5344CB8AC3E}">
        <p14:creationId xmlns:p14="http://schemas.microsoft.com/office/powerpoint/2010/main" val="1836305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431" y="1333737"/>
            <a:ext cx="5703806" cy="518988"/>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Information Systems and Business Performance</a:t>
            </a:r>
          </a:p>
        </p:txBody>
      </p:sp>
      <p:sp>
        <p:nvSpPr>
          <p:cNvPr id="4" name="Pentagon 3"/>
          <p:cNvSpPr/>
          <p:nvPr/>
        </p:nvSpPr>
        <p:spPr>
          <a:xfrm>
            <a:off x="1111677" y="2126485"/>
            <a:ext cx="3064669" cy="1793081"/>
          </a:xfrm>
          <a:prstGeom prst="homePlate">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ERP and BI systems streamline processes, optimize inventory, and provide real-time data for faster, data-driven managerial decisions.</a:t>
            </a:r>
          </a:p>
        </p:txBody>
      </p:sp>
      <p:sp>
        <p:nvSpPr>
          <p:cNvPr id="7" name="Pentagon 6"/>
          <p:cNvSpPr/>
          <p:nvPr/>
        </p:nvSpPr>
        <p:spPr>
          <a:xfrm>
            <a:off x="1111677" y="4036973"/>
            <a:ext cx="3064669" cy="1793081"/>
          </a:xfrm>
          <a:prstGeom prst="homePlate">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CRM systems enhance personalization and engagement, improving customer experience and loyalty through targeted communication and services.</a:t>
            </a:r>
          </a:p>
        </p:txBody>
      </p:sp>
      <p:pic>
        <p:nvPicPr>
          <p:cNvPr id="3076" name="Picture 4" descr="Information Systems Effectiveness Measures | Tech Tal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6526" y="2796340"/>
            <a:ext cx="3794639" cy="23606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68186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83021" y="1069307"/>
            <a:ext cx="5044586" cy="518988"/>
          </a:xfrm>
          <a:prstGeom prst="rect">
            <a:avLst/>
          </a:prstGeom>
        </p:spPr>
        <p:txBody>
          <a:bodyPr wrap="none">
            <a:spAutoFit/>
          </a:bodyPr>
          <a:lstStyle/>
          <a:p>
            <a:pPr algn="just" defTabSz="685800">
              <a:lnSpc>
                <a:spcPct val="150000"/>
              </a:lnSpc>
            </a:pPr>
            <a:r>
              <a:rPr lang="en-US" sz="2100" dirty="0">
                <a:solidFill>
                  <a:prstClr val="black"/>
                </a:solidFill>
                <a:latin typeface="Times New Roman" panose="02020603050405020304" pitchFamily="18" charset="0"/>
                <a:cs typeface="Times New Roman" panose="02020603050405020304" pitchFamily="18" charset="0"/>
              </a:rPr>
              <a:t>Implementing ERP in a Manufacturing Firm </a:t>
            </a:r>
            <a:endParaRPr lang="en-US" sz="2100" b="1" dirty="0">
              <a:solidFill>
                <a:prstClr val="black"/>
              </a:solidFill>
              <a:latin typeface="Times New Roman" panose="02020603050405020304" pitchFamily="18" charset="0"/>
              <a:cs typeface="Times New Roman" panose="02020603050405020304" pitchFamily="18" charset="0"/>
            </a:endParaRPr>
          </a:p>
        </p:txBody>
      </p:sp>
      <p:sp>
        <p:nvSpPr>
          <p:cNvPr id="5" name="Flowchart: Data 4"/>
          <p:cNvSpPr/>
          <p:nvPr/>
        </p:nvSpPr>
        <p:spPr>
          <a:xfrm>
            <a:off x="957263" y="2025370"/>
            <a:ext cx="4491456" cy="1431890"/>
          </a:xfrm>
          <a:prstGeom prst="flowChartInputOutpu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Nike implemented an ERP system (SAP) to connect key business processes, improving coordination from supply acquisition to product delivery.</a:t>
            </a:r>
          </a:p>
        </p:txBody>
      </p:sp>
      <p:sp>
        <p:nvSpPr>
          <p:cNvPr id="8" name="Flowchart: Data 7"/>
          <p:cNvSpPr/>
          <p:nvPr/>
        </p:nvSpPr>
        <p:spPr>
          <a:xfrm>
            <a:off x="776393" y="3692141"/>
            <a:ext cx="4491456" cy="1431890"/>
          </a:xfrm>
          <a:prstGeom prst="flowChartInputOutpu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The ERP enhanced inventory tracking, reduced </a:t>
            </a:r>
            <a:r>
              <a:rPr lang="en-US" sz="1200" dirty="0" err="1">
                <a:solidFill>
                  <a:prstClr val="black"/>
                </a:solidFill>
                <a:latin typeface="Times New Roman" panose="02020603050405020304" pitchFamily="18" charset="0"/>
                <a:cs typeface="Times New Roman" panose="02020603050405020304" pitchFamily="18" charset="0"/>
              </a:rPr>
              <a:t>stockouts</a:t>
            </a:r>
            <a:r>
              <a:rPr lang="en-US" sz="1200" dirty="0">
                <a:solidFill>
                  <a:prstClr val="black"/>
                </a:solidFill>
                <a:latin typeface="Times New Roman" panose="02020603050405020304" pitchFamily="18" charset="0"/>
                <a:cs typeface="Times New Roman" panose="02020603050405020304" pitchFamily="18" charset="0"/>
              </a:rPr>
              <a:t> and overstocking, and streamlined production planning, minimizing delays.</a:t>
            </a:r>
          </a:p>
        </p:txBody>
      </p:sp>
      <p:pic>
        <p:nvPicPr>
          <p:cNvPr id="4098" name="Picture 2" descr="Top 11 Manufacturing ERP Systems in 2025 Revealed | I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0963" y="2198749"/>
            <a:ext cx="2865741" cy="284112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720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86521" y="1069307"/>
            <a:ext cx="4762842" cy="518988"/>
          </a:xfrm>
          <a:prstGeom prst="rect">
            <a:avLst/>
          </a:prstGeom>
        </p:spPr>
        <p:txBody>
          <a:bodyPr wrap="none">
            <a:spAutoFit/>
          </a:bodyPr>
          <a:lstStyle/>
          <a:p>
            <a:pPr algn="just" defTabSz="685800">
              <a:lnSpc>
                <a:spcPct val="150000"/>
              </a:lnSpc>
            </a:pPr>
            <a:r>
              <a:rPr lang="en-US" sz="2100" dirty="0">
                <a:solidFill>
                  <a:prstClr val="black"/>
                </a:solidFill>
                <a:latin typeface="Times New Roman" panose="02020603050405020304" pitchFamily="18" charset="0"/>
                <a:cs typeface="Times New Roman" panose="02020603050405020304" pitchFamily="18" charset="0"/>
              </a:rPr>
              <a:t>CRM Implementation in a Retail Business</a:t>
            </a:r>
            <a:endParaRPr lang="en-US" sz="2100" b="1" dirty="0">
              <a:solidFill>
                <a:prstClr val="black"/>
              </a:solidFill>
              <a:latin typeface="Times New Roman" panose="02020603050405020304" pitchFamily="18" charset="0"/>
              <a:cs typeface="Times New Roman" panose="02020603050405020304" pitchFamily="18" charset="0"/>
            </a:endParaRPr>
          </a:p>
        </p:txBody>
      </p:sp>
      <p:sp>
        <p:nvSpPr>
          <p:cNvPr id="2" name="Flowchart: Internal Storage 1"/>
          <p:cNvSpPr/>
          <p:nvPr/>
        </p:nvSpPr>
        <p:spPr>
          <a:xfrm>
            <a:off x="1266093" y="2002762"/>
            <a:ext cx="1914211" cy="2283488"/>
          </a:xfrm>
          <a:prstGeom prst="flowChartInternalStorag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Sephora implemented </a:t>
            </a:r>
            <a:r>
              <a:rPr lang="en-US" sz="1200" dirty="0" err="1">
                <a:solidFill>
                  <a:prstClr val="black"/>
                </a:solidFill>
                <a:latin typeface="Times New Roman" panose="02020603050405020304" pitchFamily="18" charset="0"/>
                <a:cs typeface="Times New Roman" panose="02020603050405020304" pitchFamily="18" charset="0"/>
              </a:rPr>
              <a:t>Salesforce</a:t>
            </a:r>
            <a:r>
              <a:rPr lang="en-US" sz="1200" dirty="0">
                <a:solidFill>
                  <a:prstClr val="black"/>
                </a:solidFill>
                <a:latin typeface="Times New Roman" panose="02020603050405020304" pitchFamily="18" charset="0"/>
                <a:cs typeface="Times New Roman" panose="02020603050405020304" pitchFamily="18" charset="0"/>
              </a:rPr>
              <a:t> CRM to track customer interactions, purchases, and preferences across global branches.</a:t>
            </a:r>
          </a:p>
        </p:txBody>
      </p:sp>
      <p:sp>
        <p:nvSpPr>
          <p:cNvPr id="7" name="Flowchart: Internal Storage 6"/>
          <p:cNvSpPr/>
          <p:nvPr/>
        </p:nvSpPr>
        <p:spPr>
          <a:xfrm>
            <a:off x="3543300" y="3462285"/>
            <a:ext cx="1914211" cy="2283488"/>
          </a:xfrm>
          <a:prstGeom prst="flowChartInternalStorag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Using CRM insights, Sephora segmented customers by behavior and delivered targeted promotions, enhancing customer satisfaction and boosting sales.</a:t>
            </a:r>
          </a:p>
        </p:txBody>
      </p:sp>
      <p:pic>
        <p:nvPicPr>
          <p:cNvPr id="5122" name="Picture 2" descr="Efficient customer relationship management systems for online retailing:  The investigation of the influential factors | Journal of Management &amp;  Organization | Cambridge Co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7865" y="2109525"/>
            <a:ext cx="3033712" cy="270551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07698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50408" y="1047740"/>
            <a:ext cx="6293711" cy="518988"/>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Ethical Considerations in Using Information Systems</a:t>
            </a:r>
          </a:p>
        </p:txBody>
      </p:sp>
      <p:sp>
        <p:nvSpPr>
          <p:cNvPr id="2" name="Regular Pentagon 1"/>
          <p:cNvSpPr/>
          <p:nvPr/>
        </p:nvSpPr>
        <p:spPr>
          <a:xfrm>
            <a:off x="1379136" y="2304213"/>
            <a:ext cx="3074796" cy="2547257"/>
          </a:xfrm>
          <a:prstGeom prst="pentagon">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350" dirty="0">
                <a:solidFill>
                  <a:prstClr val="black"/>
                </a:solidFill>
                <a:latin typeface="Times New Roman" panose="02020603050405020304" pitchFamily="18" charset="0"/>
                <a:cs typeface="Times New Roman" panose="02020603050405020304" pitchFamily="18" charset="0"/>
              </a:rPr>
              <a:t>Businesses must protect sensitive information and comply with regulations like GDPR to ensure responsible data use.</a:t>
            </a:r>
          </a:p>
        </p:txBody>
      </p:sp>
      <p:sp>
        <p:nvSpPr>
          <p:cNvPr id="7" name="Regular Pentagon 6"/>
          <p:cNvSpPr/>
          <p:nvPr/>
        </p:nvSpPr>
        <p:spPr>
          <a:xfrm>
            <a:off x="4718956" y="2304213"/>
            <a:ext cx="3156439" cy="2547257"/>
          </a:xfrm>
          <a:prstGeom prst="pentagon">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350" dirty="0">
                <a:solidFill>
                  <a:prstClr val="black"/>
                </a:solidFill>
                <a:latin typeface="Times New Roman" panose="02020603050405020304" pitchFamily="18" charset="0"/>
                <a:cs typeface="Times New Roman" panose="02020603050405020304" pitchFamily="18" charset="0"/>
              </a:rPr>
              <a:t>Ethical concerns arise from biased AI decision-making and employee surveillance, requiring fair and respectful implementation.</a:t>
            </a:r>
          </a:p>
        </p:txBody>
      </p:sp>
    </p:spTree>
    <p:extLst>
      <p:ext uri="{BB962C8B-B14F-4D97-AF65-F5344CB8AC3E}">
        <p14:creationId xmlns:p14="http://schemas.microsoft.com/office/powerpoint/2010/main" val="285023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20008" y="1250178"/>
            <a:ext cx="4363695" cy="518988"/>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Comparison of Information Systems</a:t>
            </a:r>
          </a:p>
        </p:txBody>
      </p:sp>
      <p:sp>
        <p:nvSpPr>
          <p:cNvPr id="2" name="Diamond 1"/>
          <p:cNvSpPr/>
          <p:nvPr/>
        </p:nvSpPr>
        <p:spPr>
          <a:xfrm>
            <a:off x="545004" y="1949562"/>
            <a:ext cx="4190163" cy="3037115"/>
          </a:xfrm>
          <a:prstGeom prst="diamond">
            <a:avLst/>
          </a:prstGeom>
          <a:solidFill>
            <a:schemeClr val="tx2">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TPS handles day-to-day transaction processing and data storage, while MIS converts this data into reports for managerial decision-making.</a:t>
            </a:r>
          </a:p>
        </p:txBody>
      </p:sp>
      <p:sp>
        <p:nvSpPr>
          <p:cNvPr id="8" name="Diamond 7"/>
          <p:cNvSpPr/>
          <p:nvPr/>
        </p:nvSpPr>
        <p:spPr>
          <a:xfrm>
            <a:off x="3135203" y="3317840"/>
            <a:ext cx="4190163" cy="3037115"/>
          </a:xfrm>
          <a:prstGeom prst="diamond">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ERP integrates core internal processes like finance, HR, and supply chain for operational efficiency, whereas CRM focuses on managing customer interactions and relationships.</a:t>
            </a:r>
          </a:p>
        </p:txBody>
      </p:sp>
      <p:pic>
        <p:nvPicPr>
          <p:cNvPr id="6146" name="Picture 2" descr="Seidenberg Programs: Information Technology vs. Information Systems –  Seidenberg School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036" y="2101031"/>
            <a:ext cx="2089612" cy="19699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90473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25700" y="1069307"/>
            <a:ext cx="4195316" cy="1003736"/>
          </a:xfrm>
          <a:prstGeom prst="rect">
            <a:avLst/>
          </a:prstGeom>
        </p:spPr>
        <p:txBody>
          <a:bodyPr wrap="none">
            <a:spAutoFit/>
          </a:bodyPr>
          <a:lstStyle/>
          <a:p>
            <a:pPr algn="just" defTabSz="685800">
              <a:lnSpc>
                <a:spcPct val="150000"/>
              </a:lnSpc>
            </a:pPr>
            <a:r>
              <a:rPr lang="en-US" sz="2100" b="1" dirty="0">
                <a:solidFill>
                  <a:prstClr val="black"/>
                </a:solidFill>
                <a:latin typeface="Times New Roman" panose="02020603050405020304" pitchFamily="18" charset="0"/>
                <a:cs typeface="Times New Roman" panose="02020603050405020304" pitchFamily="18" charset="0"/>
              </a:rPr>
              <a:t>Recommendations for the Business</a:t>
            </a:r>
          </a:p>
          <a:p>
            <a:pPr algn="just" defTabSz="685800">
              <a:lnSpc>
                <a:spcPct val="150000"/>
              </a:lnSpc>
            </a:pPr>
            <a:endParaRPr lang="en-US" sz="2100" b="1" dirty="0">
              <a:solidFill>
                <a:prstClr val="black"/>
              </a:solidFill>
              <a:latin typeface="Times New Roman" panose="02020603050405020304" pitchFamily="18" charset="0"/>
              <a:cs typeface="Times New Roman" panose="02020603050405020304" pitchFamily="18" charset="0"/>
            </a:endParaRPr>
          </a:p>
        </p:txBody>
      </p:sp>
      <p:sp>
        <p:nvSpPr>
          <p:cNvPr id="2" name="Striped Right Arrow 1"/>
          <p:cNvSpPr/>
          <p:nvPr/>
        </p:nvSpPr>
        <p:spPr>
          <a:xfrm>
            <a:off x="2537263" y="1803050"/>
            <a:ext cx="3572189" cy="2343779"/>
          </a:xfrm>
          <a:prstGeom prst="striped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Evaluate business processes and objectives to determine the most suitable information systems.</a:t>
            </a:r>
          </a:p>
        </p:txBody>
      </p:sp>
      <p:sp>
        <p:nvSpPr>
          <p:cNvPr id="7" name="Striped Right Arrow 6"/>
          <p:cNvSpPr/>
          <p:nvPr/>
        </p:nvSpPr>
        <p:spPr>
          <a:xfrm>
            <a:off x="3925191" y="3656971"/>
            <a:ext cx="3572189" cy="2343779"/>
          </a:xfrm>
          <a:prstGeom prst="stripedRightArrow">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200" dirty="0">
                <a:solidFill>
                  <a:prstClr val="black"/>
                </a:solidFill>
                <a:latin typeface="Times New Roman" panose="02020603050405020304" pitchFamily="18" charset="0"/>
                <a:cs typeface="Times New Roman" panose="02020603050405020304" pitchFamily="18" charset="0"/>
              </a:rPr>
              <a:t>Ensure strong data protection to comply with regulations and reduce the risk of breaches.</a:t>
            </a:r>
          </a:p>
        </p:txBody>
      </p:sp>
    </p:spTree>
    <p:extLst>
      <p:ext uri="{BB962C8B-B14F-4D97-AF65-F5344CB8AC3E}">
        <p14:creationId xmlns:p14="http://schemas.microsoft.com/office/powerpoint/2010/main" val="2686571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713152" y="1122061"/>
            <a:ext cx="1733167" cy="579967"/>
          </a:xfrm>
          <a:prstGeom prst="rect">
            <a:avLst/>
          </a:prstGeom>
        </p:spPr>
        <p:txBody>
          <a:bodyPr wrap="none">
            <a:spAutoFit/>
          </a:bodyPr>
          <a:lstStyle/>
          <a:p>
            <a:pPr algn="just" defTabSz="685800">
              <a:lnSpc>
                <a:spcPct val="150000"/>
              </a:lnSpc>
            </a:pPr>
            <a:r>
              <a:rPr lang="en-US" sz="2400" b="1" dirty="0">
                <a:solidFill>
                  <a:prstClr val="black"/>
                </a:solidFill>
                <a:latin typeface="Times New Roman" panose="02020603050405020304" pitchFamily="18" charset="0"/>
                <a:cs typeface="Times New Roman" panose="02020603050405020304" pitchFamily="18" charset="0"/>
              </a:rPr>
              <a:t>Conclusion </a:t>
            </a:r>
          </a:p>
        </p:txBody>
      </p:sp>
      <p:sp>
        <p:nvSpPr>
          <p:cNvPr id="2" name="Notched Right Arrow 1"/>
          <p:cNvSpPr/>
          <p:nvPr/>
        </p:nvSpPr>
        <p:spPr>
          <a:xfrm>
            <a:off x="2268416" y="2093197"/>
            <a:ext cx="5207558" cy="2547257"/>
          </a:xfrm>
          <a:prstGeom prst="notchedRightArrow">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685800">
              <a:lnSpc>
                <a:spcPct val="150000"/>
              </a:lnSpc>
            </a:pPr>
            <a:r>
              <a:rPr lang="en-US" sz="1350" dirty="0">
                <a:solidFill>
                  <a:prstClr val="black"/>
                </a:solidFill>
                <a:latin typeface="Times New Roman" panose="02020603050405020304" pitchFamily="18" charset="0"/>
                <a:cs typeface="Times New Roman" panose="02020603050405020304" pitchFamily="18" charset="0"/>
              </a:rPr>
              <a:t>IT systems enhance operational efficiency, support informed decision-making, and improve customer experience, helping companies stay competitive.</a:t>
            </a:r>
          </a:p>
        </p:txBody>
      </p:sp>
    </p:spTree>
    <p:extLst>
      <p:ext uri="{BB962C8B-B14F-4D97-AF65-F5344CB8AC3E}">
        <p14:creationId xmlns:p14="http://schemas.microsoft.com/office/powerpoint/2010/main" val="1006173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8649" y="1011645"/>
            <a:ext cx="1613775" cy="461665"/>
          </a:xfrm>
          <a:prstGeom prst="rect">
            <a:avLst/>
          </a:prstGeom>
        </p:spPr>
        <p:txBody>
          <a:bodyPr wrap="none">
            <a:spAutoFit/>
          </a:bodyPr>
          <a:lstStyle/>
          <a:p>
            <a:pPr defTabSz="685800"/>
            <a:r>
              <a:rPr lang="en-US" sz="2400" b="1" dirty="0">
                <a:solidFill>
                  <a:prstClr val="black"/>
                </a:solidFill>
                <a:latin typeface="Times New Roman" panose="02020603050405020304" pitchFamily="18" charset="0"/>
                <a:cs typeface="Times New Roman" panose="02020603050405020304" pitchFamily="18" charset="0"/>
              </a:rPr>
              <a:t>References</a:t>
            </a:r>
          </a:p>
        </p:txBody>
      </p:sp>
      <p:sp>
        <p:nvSpPr>
          <p:cNvPr id="4" name="Rectangle 3"/>
          <p:cNvSpPr/>
          <p:nvPr/>
        </p:nvSpPr>
        <p:spPr>
          <a:xfrm>
            <a:off x="988649" y="1597468"/>
            <a:ext cx="7865270" cy="4183646"/>
          </a:xfrm>
          <a:prstGeom prst="rect">
            <a:avLst/>
          </a:prstGeom>
        </p:spPr>
        <p:txBody>
          <a:bodyPr wrap="square">
            <a:spAutoFit/>
          </a:bodyPr>
          <a:lstStyle/>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Calderon-</a:t>
            </a:r>
            <a:r>
              <a:rPr lang="en-US" sz="1050" dirty="0" err="1">
                <a:solidFill>
                  <a:prstClr val="black"/>
                </a:solidFill>
                <a:latin typeface="Times New Roman" panose="02020603050405020304" pitchFamily="18" charset="0"/>
                <a:cs typeface="Times New Roman" panose="02020603050405020304" pitchFamily="18" charset="0"/>
              </a:rPr>
              <a:t>Monge</a:t>
            </a:r>
            <a:r>
              <a:rPr lang="en-US" sz="1050" dirty="0">
                <a:solidFill>
                  <a:prstClr val="black"/>
                </a:solidFill>
                <a:latin typeface="Times New Roman" panose="02020603050405020304" pitchFamily="18" charset="0"/>
                <a:cs typeface="Times New Roman" panose="02020603050405020304" pitchFamily="18" charset="0"/>
              </a:rPr>
              <a:t>, E., and </a:t>
            </a:r>
            <a:r>
              <a:rPr lang="en-US" sz="1050" dirty="0" err="1">
                <a:solidFill>
                  <a:prstClr val="black"/>
                </a:solidFill>
                <a:latin typeface="Times New Roman" panose="02020603050405020304" pitchFamily="18" charset="0"/>
                <a:cs typeface="Times New Roman" panose="02020603050405020304" pitchFamily="18" charset="0"/>
              </a:rPr>
              <a:t>Ribeiro</a:t>
            </a:r>
            <a:r>
              <a:rPr lang="en-US" sz="1050" dirty="0">
                <a:solidFill>
                  <a:prstClr val="black"/>
                </a:solidFill>
                <a:latin typeface="Times New Roman" panose="02020603050405020304" pitchFamily="18" charset="0"/>
                <a:cs typeface="Times New Roman" panose="02020603050405020304" pitchFamily="18" charset="0"/>
              </a:rPr>
              <a:t>-Soriano, D. (2024). The role of digitalization in business and management: a systematic literature review. </a:t>
            </a:r>
            <a:r>
              <a:rPr lang="en-US" sz="1050" i="1" dirty="0">
                <a:solidFill>
                  <a:prstClr val="black"/>
                </a:solidFill>
                <a:latin typeface="Times New Roman" panose="02020603050405020304" pitchFamily="18" charset="0"/>
                <a:cs typeface="Times New Roman" panose="02020603050405020304" pitchFamily="18" charset="0"/>
              </a:rPr>
              <a:t>Review of managerial science</a:t>
            </a:r>
            <a:r>
              <a:rPr lang="en-US" sz="1050" dirty="0">
                <a:solidFill>
                  <a:prstClr val="black"/>
                </a:solidFill>
                <a:latin typeface="Times New Roman" panose="02020603050405020304" pitchFamily="18" charset="0"/>
                <a:cs typeface="Times New Roman" panose="02020603050405020304" pitchFamily="18" charset="0"/>
              </a:rPr>
              <a:t>, </a:t>
            </a:r>
            <a:r>
              <a:rPr lang="en-US" sz="1050" i="1" dirty="0">
                <a:solidFill>
                  <a:prstClr val="black"/>
                </a:solidFill>
                <a:latin typeface="Times New Roman" panose="02020603050405020304" pitchFamily="18" charset="0"/>
                <a:cs typeface="Times New Roman" panose="02020603050405020304" pitchFamily="18" charset="0"/>
              </a:rPr>
              <a:t>18</a:t>
            </a:r>
            <a:r>
              <a:rPr lang="en-US" sz="1050" dirty="0">
                <a:solidFill>
                  <a:prstClr val="black"/>
                </a:solidFill>
                <a:latin typeface="Times New Roman" panose="02020603050405020304" pitchFamily="18" charset="0"/>
                <a:cs typeface="Times New Roman" panose="02020603050405020304" pitchFamily="18" charset="0"/>
              </a:rPr>
              <a:t>(2), 449-491.</a:t>
            </a:r>
          </a:p>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Dumas, M., Fournier, F., </a:t>
            </a:r>
            <a:r>
              <a:rPr lang="en-US" sz="1050" dirty="0" err="1">
                <a:solidFill>
                  <a:prstClr val="black"/>
                </a:solidFill>
                <a:latin typeface="Times New Roman" panose="02020603050405020304" pitchFamily="18" charset="0"/>
                <a:cs typeface="Times New Roman" panose="02020603050405020304" pitchFamily="18" charset="0"/>
              </a:rPr>
              <a:t>Limonad</a:t>
            </a:r>
            <a:r>
              <a:rPr lang="en-US" sz="1050" dirty="0">
                <a:solidFill>
                  <a:prstClr val="black"/>
                </a:solidFill>
                <a:latin typeface="Times New Roman" panose="02020603050405020304" pitchFamily="18" charset="0"/>
                <a:cs typeface="Times New Roman" panose="02020603050405020304" pitchFamily="18" charset="0"/>
              </a:rPr>
              <a:t>, L., </a:t>
            </a:r>
            <a:r>
              <a:rPr lang="en-US" sz="1050" dirty="0" err="1">
                <a:solidFill>
                  <a:prstClr val="black"/>
                </a:solidFill>
                <a:latin typeface="Times New Roman" panose="02020603050405020304" pitchFamily="18" charset="0"/>
                <a:cs typeface="Times New Roman" panose="02020603050405020304" pitchFamily="18" charset="0"/>
              </a:rPr>
              <a:t>Marrella</a:t>
            </a:r>
            <a:r>
              <a:rPr lang="en-US" sz="1050" dirty="0">
                <a:solidFill>
                  <a:prstClr val="black"/>
                </a:solidFill>
                <a:latin typeface="Times New Roman" panose="02020603050405020304" pitchFamily="18" charset="0"/>
                <a:cs typeface="Times New Roman" panose="02020603050405020304" pitchFamily="18" charset="0"/>
              </a:rPr>
              <a:t>, A., </a:t>
            </a:r>
            <a:r>
              <a:rPr lang="en-US" sz="1050" dirty="0" err="1">
                <a:solidFill>
                  <a:prstClr val="black"/>
                </a:solidFill>
                <a:latin typeface="Times New Roman" panose="02020603050405020304" pitchFamily="18" charset="0"/>
                <a:cs typeface="Times New Roman" panose="02020603050405020304" pitchFamily="18" charset="0"/>
              </a:rPr>
              <a:t>Montali</a:t>
            </a:r>
            <a:r>
              <a:rPr lang="en-US" sz="1050" dirty="0">
                <a:solidFill>
                  <a:prstClr val="black"/>
                </a:solidFill>
                <a:latin typeface="Times New Roman" panose="02020603050405020304" pitchFamily="18" charset="0"/>
                <a:cs typeface="Times New Roman" panose="02020603050405020304" pitchFamily="18" charset="0"/>
              </a:rPr>
              <a:t>, M., </a:t>
            </a:r>
            <a:r>
              <a:rPr lang="en-US" sz="1050" dirty="0" err="1">
                <a:solidFill>
                  <a:prstClr val="black"/>
                </a:solidFill>
                <a:latin typeface="Times New Roman" panose="02020603050405020304" pitchFamily="18" charset="0"/>
                <a:cs typeface="Times New Roman" panose="02020603050405020304" pitchFamily="18" charset="0"/>
              </a:rPr>
              <a:t>Rehse</a:t>
            </a:r>
            <a:r>
              <a:rPr lang="en-US" sz="1050" dirty="0">
                <a:solidFill>
                  <a:prstClr val="black"/>
                </a:solidFill>
                <a:latin typeface="Times New Roman" panose="02020603050405020304" pitchFamily="18" charset="0"/>
                <a:cs typeface="Times New Roman" panose="02020603050405020304" pitchFamily="18" charset="0"/>
              </a:rPr>
              <a:t>, J. R., ... and Weber, I. (2023). AI-augmented business process management systems: a research manifesto. </a:t>
            </a:r>
            <a:r>
              <a:rPr lang="en-US" sz="1050" i="1" dirty="0">
                <a:solidFill>
                  <a:prstClr val="black"/>
                </a:solidFill>
                <a:latin typeface="Times New Roman" panose="02020603050405020304" pitchFamily="18" charset="0"/>
                <a:cs typeface="Times New Roman" panose="02020603050405020304" pitchFamily="18" charset="0"/>
              </a:rPr>
              <a:t>ACM Transactions on Management Information Systems</a:t>
            </a:r>
            <a:r>
              <a:rPr lang="en-US" sz="1050" dirty="0">
                <a:solidFill>
                  <a:prstClr val="black"/>
                </a:solidFill>
                <a:latin typeface="Times New Roman" panose="02020603050405020304" pitchFamily="18" charset="0"/>
                <a:cs typeface="Times New Roman" panose="02020603050405020304" pitchFamily="18" charset="0"/>
              </a:rPr>
              <a:t>, </a:t>
            </a:r>
            <a:r>
              <a:rPr lang="en-US" sz="1050" i="1" dirty="0">
                <a:solidFill>
                  <a:prstClr val="black"/>
                </a:solidFill>
                <a:latin typeface="Times New Roman" panose="02020603050405020304" pitchFamily="18" charset="0"/>
                <a:cs typeface="Times New Roman" panose="02020603050405020304" pitchFamily="18" charset="0"/>
              </a:rPr>
              <a:t>14</a:t>
            </a:r>
            <a:r>
              <a:rPr lang="en-US" sz="1050" dirty="0">
                <a:solidFill>
                  <a:prstClr val="black"/>
                </a:solidFill>
                <a:latin typeface="Times New Roman" panose="02020603050405020304" pitchFamily="18" charset="0"/>
                <a:cs typeface="Times New Roman" panose="02020603050405020304" pitchFamily="18" charset="0"/>
              </a:rPr>
              <a:t>(1), 1-19.</a:t>
            </a:r>
          </a:p>
          <a:p>
            <a:pPr algn="just" defTabSz="685800">
              <a:lnSpc>
                <a:spcPct val="150000"/>
              </a:lnSpc>
            </a:pPr>
            <a:r>
              <a:rPr lang="en-US" sz="1050" dirty="0" err="1">
                <a:solidFill>
                  <a:prstClr val="black"/>
                </a:solidFill>
                <a:latin typeface="Times New Roman" panose="02020603050405020304" pitchFamily="18" charset="0"/>
                <a:cs typeface="Times New Roman" panose="02020603050405020304" pitchFamily="18" charset="0"/>
              </a:rPr>
              <a:t>Gahler</a:t>
            </a:r>
            <a:r>
              <a:rPr lang="en-US" sz="1050" dirty="0">
                <a:solidFill>
                  <a:prstClr val="black"/>
                </a:solidFill>
                <a:latin typeface="Times New Roman" panose="02020603050405020304" pitchFamily="18" charset="0"/>
                <a:cs typeface="Times New Roman" panose="02020603050405020304" pitchFamily="18" charset="0"/>
              </a:rPr>
              <a:t>, M., Klein, J. F., and Paul, M. (2023). Customer experience: Conceptualization, measurement, and application in </a:t>
            </a:r>
            <a:r>
              <a:rPr lang="en-US" sz="1050" dirty="0" err="1">
                <a:solidFill>
                  <a:prstClr val="black"/>
                </a:solidFill>
                <a:latin typeface="Times New Roman" panose="02020603050405020304" pitchFamily="18" charset="0"/>
                <a:cs typeface="Times New Roman" panose="02020603050405020304" pitchFamily="18" charset="0"/>
              </a:rPr>
              <a:t>omnichannel</a:t>
            </a:r>
            <a:r>
              <a:rPr lang="en-US" sz="1050" dirty="0">
                <a:solidFill>
                  <a:prstClr val="black"/>
                </a:solidFill>
                <a:latin typeface="Times New Roman" panose="02020603050405020304" pitchFamily="18" charset="0"/>
                <a:cs typeface="Times New Roman" panose="02020603050405020304" pitchFamily="18" charset="0"/>
              </a:rPr>
              <a:t> environments. </a:t>
            </a:r>
            <a:r>
              <a:rPr lang="en-US" sz="1050" i="1" dirty="0">
                <a:solidFill>
                  <a:prstClr val="black"/>
                </a:solidFill>
                <a:latin typeface="Times New Roman" panose="02020603050405020304" pitchFamily="18" charset="0"/>
                <a:cs typeface="Times New Roman" panose="02020603050405020304" pitchFamily="18" charset="0"/>
              </a:rPr>
              <a:t>Journal of Service Research</a:t>
            </a:r>
            <a:r>
              <a:rPr lang="en-US" sz="1050" dirty="0">
                <a:solidFill>
                  <a:prstClr val="black"/>
                </a:solidFill>
                <a:latin typeface="Times New Roman" panose="02020603050405020304" pitchFamily="18" charset="0"/>
                <a:cs typeface="Times New Roman" panose="02020603050405020304" pitchFamily="18" charset="0"/>
              </a:rPr>
              <a:t>, </a:t>
            </a:r>
            <a:r>
              <a:rPr lang="en-US" sz="1050" i="1" dirty="0">
                <a:solidFill>
                  <a:prstClr val="black"/>
                </a:solidFill>
                <a:latin typeface="Times New Roman" panose="02020603050405020304" pitchFamily="18" charset="0"/>
                <a:cs typeface="Times New Roman" panose="02020603050405020304" pitchFamily="18" charset="0"/>
              </a:rPr>
              <a:t>26</a:t>
            </a:r>
            <a:r>
              <a:rPr lang="en-US" sz="1050" dirty="0">
                <a:solidFill>
                  <a:prstClr val="black"/>
                </a:solidFill>
                <a:latin typeface="Times New Roman" panose="02020603050405020304" pitchFamily="18" charset="0"/>
                <a:cs typeface="Times New Roman" panose="02020603050405020304" pitchFamily="18" charset="0"/>
              </a:rPr>
              <a:t>(2), 191-211.</a:t>
            </a:r>
          </a:p>
          <a:p>
            <a:pPr algn="just" defTabSz="685800">
              <a:lnSpc>
                <a:spcPct val="150000"/>
              </a:lnSpc>
            </a:pPr>
            <a:r>
              <a:rPr lang="en-US" sz="1050" dirty="0" err="1">
                <a:solidFill>
                  <a:prstClr val="black"/>
                </a:solidFill>
                <a:latin typeface="Times New Roman" panose="02020603050405020304" pitchFamily="18" charset="0"/>
                <a:cs typeface="Times New Roman" panose="02020603050405020304" pitchFamily="18" charset="0"/>
              </a:rPr>
              <a:t>Herawati</a:t>
            </a:r>
            <a:r>
              <a:rPr lang="en-US" sz="1050" dirty="0">
                <a:solidFill>
                  <a:prstClr val="black"/>
                </a:solidFill>
                <a:latin typeface="Times New Roman" panose="02020603050405020304" pitchFamily="18" charset="0"/>
                <a:cs typeface="Times New Roman" panose="02020603050405020304" pitchFamily="18" charset="0"/>
              </a:rPr>
              <a:t>, S., Negara, Y. D. P., </a:t>
            </a:r>
            <a:r>
              <a:rPr lang="en-US" sz="1050" dirty="0" err="1">
                <a:solidFill>
                  <a:prstClr val="black"/>
                </a:solidFill>
                <a:latin typeface="Times New Roman" panose="02020603050405020304" pitchFamily="18" charset="0"/>
                <a:cs typeface="Times New Roman" panose="02020603050405020304" pitchFamily="18" charset="0"/>
              </a:rPr>
              <a:t>Febriansyah</a:t>
            </a:r>
            <a:r>
              <a:rPr lang="en-US" sz="1050" dirty="0">
                <a:solidFill>
                  <a:prstClr val="black"/>
                </a:solidFill>
                <a:latin typeface="Times New Roman" panose="02020603050405020304" pitchFamily="18" charset="0"/>
                <a:cs typeface="Times New Roman" panose="02020603050405020304" pitchFamily="18" charset="0"/>
              </a:rPr>
              <a:t>, H. F., and Fatah, D. A. (2021). Application of the waterfall method on a web-based job training management information system at </a:t>
            </a:r>
            <a:r>
              <a:rPr lang="en-US" sz="1050" dirty="0" err="1">
                <a:solidFill>
                  <a:prstClr val="black"/>
                </a:solidFill>
                <a:latin typeface="Times New Roman" panose="02020603050405020304" pitchFamily="18" charset="0"/>
                <a:cs typeface="Times New Roman" panose="02020603050405020304" pitchFamily="18" charset="0"/>
              </a:rPr>
              <a:t>Trunojoyo</a:t>
            </a:r>
            <a:r>
              <a:rPr lang="en-US" sz="1050" dirty="0">
                <a:solidFill>
                  <a:prstClr val="black"/>
                </a:solidFill>
                <a:latin typeface="Times New Roman" panose="02020603050405020304" pitchFamily="18" charset="0"/>
                <a:cs typeface="Times New Roman" panose="02020603050405020304" pitchFamily="18" charset="0"/>
              </a:rPr>
              <a:t> University Madura. In </a:t>
            </a:r>
            <a:r>
              <a:rPr lang="en-US" sz="1050" i="1" dirty="0">
                <a:solidFill>
                  <a:prstClr val="black"/>
                </a:solidFill>
                <a:latin typeface="Times New Roman" panose="02020603050405020304" pitchFamily="18" charset="0"/>
                <a:cs typeface="Times New Roman" panose="02020603050405020304" pitchFamily="18" charset="0"/>
              </a:rPr>
              <a:t>E3S Web of Conferences</a:t>
            </a:r>
            <a:r>
              <a:rPr lang="en-US" sz="1050" dirty="0">
                <a:solidFill>
                  <a:prstClr val="black"/>
                </a:solidFill>
                <a:latin typeface="Times New Roman" panose="02020603050405020304" pitchFamily="18" charset="0"/>
                <a:cs typeface="Times New Roman" panose="02020603050405020304" pitchFamily="18" charset="0"/>
              </a:rPr>
              <a:t> (Vol. 328, p. 04026). EDP Sciences.</a:t>
            </a:r>
          </a:p>
          <a:p>
            <a:pPr algn="just" defTabSz="685800">
              <a:lnSpc>
                <a:spcPct val="150000"/>
              </a:lnSpc>
            </a:pPr>
            <a:r>
              <a:rPr lang="en-US" sz="1050" dirty="0">
                <a:solidFill>
                  <a:prstClr val="black"/>
                </a:solidFill>
                <a:latin typeface="Times New Roman" panose="02020603050405020304" pitchFamily="18" charset="0"/>
                <a:cs typeface="Times New Roman" panose="02020603050405020304" pitchFamily="18" charset="0"/>
              </a:rPr>
              <a:t>Lovejoy, J., Fields, C., </a:t>
            </a:r>
            <a:r>
              <a:rPr lang="en-US" sz="1050" dirty="0" err="1">
                <a:solidFill>
                  <a:prstClr val="black"/>
                </a:solidFill>
                <a:latin typeface="Times New Roman" panose="02020603050405020304" pitchFamily="18" charset="0"/>
                <a:cs typeface="Times New Roman" panose="02020603050405020304" pitchFamily="18" charset="0"/>
              </a:rPr>
              <a:t>Virza</a:t>
            </a:r>
            <a:r>
              <a:rPr lang="en-US" sz="1050" dirty="0">
                <a:solidFill>
                  <a:prstClr val="black"/>
                </a:solidFill>
                <a:latin typeface="Times New Roman" panose="02020603050405020304" pitchFamily="18" charset="0"/>
                <a:cs typeface="Times New Roman" panose="02020603050405020304" pitchFamily="18" charset="0"/>
              </a:rPr>
              <a:t>, M., Frederick, T., </a:t>
            </a:r>
            <a:r>
              <a:rPr lang="en-US" sz="1050" dirty="0" err="1">
                <a:solidFill>
                  <a:prstClr val="black"/>
                </a:solidFill>
                <a:latin typeface="Times New Roman" panose="02020603050405020304" pitchFamily="18" charset="0"/>
                <a:cs typeface="Times New Roman" panose="02020603050405020304" pitchFamily="18" charset="0"/>
              </a:rPr>
              <a:t>Urness</a:t>
            </a:r>
            <a:r>
              <a:rPr lang="en-US" sz="1050" dirty="0">
                <a:solidFill>
                  <a:prstClr val="black"/>
                </a:solidFill>
                <a:latin typeface="Times New Roman" panose="02020603050405020304" pitchFamily="18" charset="0"/>
                <a:cs typeface="Times New Roman" panose="02020603050405020304" pitchFamily="18" charset="0"/>
              </a:rPr>
              <a:t>, D., </a:t>
            </a:r>
            <a:r>
              <a:rPr lang="en-US" sz="1050" dirty="0" err="1">
                <a:solidFill>
                  <a:prstClr val="black"/>
                </a:solidFill>
                <a:latin typeface="Times New Roman" panose="02020603050405020304" pitchFamily="18" charset="0"/>
                <a:cs typeface="Times New Roman" panose="02020603050405020304" pitchFamily="18" charset="0"/>
              </a:rPr>
              <a:t>Karwaski</a:t>
            </a:r>
            <a:r>
              <a:rPr lang="en-US" sz="1050" dirty="0">
                <a:solidFill>
                  <a:prstClr val="black"/>
                </a:solidFill>
                <a:latin typeface="Times New Roman" panose="02020603050405020304" pitchFamily="18" charset="0"/>
                <a:cs typeface="Times New Roman" panose="02020603050405020304" pitchFamily="18" charset="0"/>
              </a:rPr>
              <a:t>, K., ... and </a:t>
            </a:r>
            <a:r>
              <a:rPr lang="en-US" sz="1050" dirty="0" err="1">
                <a:solidFill>
                  <a:prstClr val="black"/>
                </a:solidFill>
                <a:latin typeface="Times New Roman" panose="02020603050405020304" pitchFamily="18" charset="0"/>
                <a:cs typeface="Times New Roman" panose="02020603050405020304" pitchFamily="18" charset="0"/>
              </a:rPr>
              <a:t>Narula</a:t>
            </a:r>
            <a:r>
              <a:rPr lang="en-US" sz="1050" dirty="0">
                <a:solidFill>
                  <a:prstClr val="black"/>
                </a:solidFill>
                <a:latin typeface="Times New Roman" panose="02020603050405020304" pitchFamily="18" charset="0"/>
                <a:cs typeface="Times New Roman" panose="02020603050405020304" pitchFamily="18" charset="0"/>
              </a:rPr>
              <a:t>, N. (2022). A high performance payment processing system designed for central bank digital currencies. </a:t>
            </a:r>
            <a:r>
              <a:rPr lang="en-US" sz="1050" i="1" dirty="0">
                <a:solidFill>
                  <a:prstClr val="black"/>
                </a:solidFill>
                <a:latin typeface="Times New Roman" panose="02020603050405020304" pitchFamily="18" charset="0"/>
                <a:cs typeface="Times New Roman" panose="02020603050405020304" pitchFamily="18" charset="0"/>
              </a:rPr>
              <a:t>Cryptology </a:t>
            </a:r>
            <a:r>
              <a:rPr lang="en-US" sz="1050" i="1" dirty="0" err="1">
                <a:solidFill>
                  <a:prstClr val="black"/>
                </a:solidFill>
                <a:latin typeface="Times New Roman" panose="02020603050405020304" pitchFamily="18" charset="0"/>
                <a:cs typeface="Times New Roman" panose="02020603050405020304" pitchFamily="18" charset="0"/>
              </a:rPr>
              <a:t>ePrint</a:t>
            </a:r>
            <a:r>
              <a:rPr lang="en-US" sz="1050" i="1" dirty="0">
                <a:solidFill>
                  <a:prstClr val="black"/>
                </a:solidFill>
                <a:latin typeface="Times New Roman" panose="02020603050405020304" pitchFamily="18" charset="0"/>
                <a:cs typeface="Times New Roman" panose="02020603050405020304" pitchFamily="18" charset="0"/>
              </a:rPr>
              <a:t> Archive</a:t>
            </a:r>
            <a:r>
              <a:rPr lang="en-US" sz="1050" dirty="0">
                <a:solidFill>
                  <a:prstClr val="black"/>
                </a:solidFill>
                <a:latin typeface="Times New Roman" panose="02020603050405020304" pitchFamily="18" charset="0"/>
                <a:cs typeface="Times New Roman" panose="02020603050405020304" pitchFamily="18" charset="0"/>
              </a:rPr>
              <a:t>.</a:t>
            </a:r>
          </a:p>
          <a:p>
            <a:pPr algn="just" defTabSz="685800">
              <a:lnSpc>
                <a:spcPct val="150000"/>
              </a:lnSpc>
            </a:pPr>
            <a:r>
              <a:rPr lang="en-US" sz="1050" dirty="0" err="1">
                <a:solidFill>
                  <a:prstClr val="black"/>
                </a:solidFill>
                <a:latin typeface="Times New Roman" panose="02020603050405020304" pitchFamily="18" charset="0"/>
                <a:cs typeface="Times New Roman" panose="02020603050405020304" pitchFamily="18" charset="0"/>
              </a:rPr>
              <a:t>Mulaydinov</a:t>
            </a:r>
            <a:r>
              <a:rPr lang="en-US" sz="1050" dirty="0">
                <a:solidFill>
                  <a:prstClr val="black"/>
                </a:solidFill>
                <a:latin typeface="Times New Roman" panose="02020603050405020304" pitchFamily="18" charset="0"/>
                <a:cs typeface="Times New Roman" panose="02020603050405020304" pitchFamily="18" charset="0"/>
              </a:rPr>
              <a:t>, F. M. (2024). Integrated information systems in industrial enterprises and business activities. </a:t>
            </a:r>
            <a:r>
              <a:rPr lang="en-US" sz="1050" i="1" dirty="0">
                <a:solidFill>
                  <a:prstClr val="black"/>
                </a:solidFill>
                <a:latin typeface="Times New Roman" panose="02020603050405020304" pitchFamily="18" charset="0"/>
                <a:cs typeface="Times New Roman" panose="02020603050405020304" pitchFamily="18" charset="0"/>
              </a:rPr>
              <a:t>University Research Base</a:t>
            </a:r>
            <a:r>
              <a:rPr lang="en-US" sz="1050" dirty="0">
                <a:solidFill>
                  <a:prstClr val="black"/>
                </a:solidFill>
                <a:latin typeface="Times New Roman" panose="02020603050405020304" pitchFamily="18" charset="0"/>
                <a:cs typeface="Times New Roman" panose="02020603050405020304" pitchFamily="18" charset="0"/>
              </a:rPr>
              <a:t>.</a:t>
            </a:r>
          </a:p>
          <a:p>
            <a:pPr algn="just" defTabSz="685800">
              <a:lnSpc>
                <a:spcPct val="150000"/>
              </a:lnSpc>
            </a:pPr>
            <a:r>
              <a:rPr lang="en-US" sz="1050" dirty="0" err="1">
                <a:solidFill>
                  <a:prstClr val="black"/>
                </a:solidFill>
                <a:latin typeface="Times New Roman" panose="02020603050405020304" pitchFamily="18" charset="0"/>
                <a:cs typeface="Times New Roman" panose="02020603050405020304" pitchFamily="18" charset="0"/>
              </a:rPr>
              <a:t>Nugroho</a:t>
            </a:r>
            <a:r>
              <a:rPr lang="en-US" sz="1050" dirty="0">
                <a:solidFill>
                  <a:prstClr val="black"/>
                </a:solidFill>
                <a:latin typeface="Times New Roman" panose="02020603050405020304" pitchFamily="18" charset="0"/>
                <a:cs typeface="Times New Roman" panose="02020603050405020304" pitchFamily="18" charset="0"/>
              </a:rPr>
              <a:t>, S., </a:t>
            </a:r>
            <a:r>
              <a:rPr lang="en-US" sz="1050" dirty="0" err="1">
                <a:solidFill>
                  <a:prstClr val="black"/>
                </a:solidFill>
                <a:latin typeface="Times New Roman" panose="02020603050405020304" pitchFamily="18" charset="0"/>
                <a:cs typeface="Times New Roman" panose="02020603050405020304" pitchFamily="18" charset="0"/>
              </a:rPr>
              <a:t>Sitorus</a:t>
            </a:r>
            <a:r>
              <a:rPr lang="en-US" sz="1050" dirty="0">
                <a:solidFill>
                  <a:prstClr val="black"/>
                </a:solidFill>
                <a:latin typeface="Times New Roman" panose="02020603050405020304" pitchFamily="18" charset="0"/>
                <a:cs typeface="Times New Roman" panose="02020603050405020304" pitchFamily="18" charset="0"/>
              </a:rPr>
              <a:t>, A. T., </a:t>
            </a:r>
            <a:r>
              <a:rPr lang="en-US" sz="1050" dirty="0" err="1">
                <a:solidFill>
                  <a:prstClr val="black"/>
                </a:solidFill>
                <a:latin typeface="Times New Roman" panose="02020603050405020304" pitchFamily="18" charset="0"/>
                <a:cs typeface="Times New Roman" panose="02020603050405020304" pitchFamily="18" charset="0"/>
              </a:rPr>
              <a:t>Habibi</a:t>
            </a:r>
            <a:r>
              <a:rPr lang="en-US" sz="1050" dirty="0">
                <a:solidFill>
                  <a:prstClr val="black"/>
                </a:solidFill>
                <a:latin typeface="Times New Roman" panose="02020603050405020304" pitchFamily="18" charset="0"/>
                <a:cs typeface="Times New Roman" panose="02020603050405020304" pitchFamily="18" charset="0"/>
              </a:rPr>
              <a:t>, M., </a:t>
            </a:r>
            <a:r>
              <a:rPr lang="en-US" sz="1050" dirty="0" err="1">
                <a:solidFill>
                  <a:prstClr val="black"/>
                </a:solidFill>
                <a:latin typeface="Times New Roman" panose="02020603050405020304" pitchFamily="18" charset="0"/>
                <a:cs typeface="Times New Roman" panose="02020603050405020304" pitchFamily="18" charset="0"/>
              </a:rPr>
              <a:t>Wihardjo</a:t>
            </a:r>
            <a:r>
              <a:rPr lang="en-US" sz="1050" dirty="0">
                <a:solidFill>
                  <a:prstClr val="black"/>
                </a:solidFill>
                <a:latin typeface="Times New Roman" panose="02020603050405020304" pitchFamily="18" charset="0"/>
                <a:cs typeface="Times New Roman" panose="02020603050405020304" pitchFamily="18" charset="0"/>
              </a:rPr>
              <a:t>, E., and </a:t>
            </a:r>
            <a:r>
              <a:rPr lang="en-US" sz="1050" dirty="0" err="1">
                <a:solidFill>
                  <a:prstClr val="black"/>
                </a:solidFill>
                <a:latin typeface="Times New Roman" panose="02020603050405020304" pitchFamily="18" charset="0"/>
                <a:cs typeface="Times New Roman" panose="02020603050405020304" pitchFamily="18" charset="0"/>
              </a:rPr>
              <a:t>Iswahyudi</a:t>
            </a:r>
            <a:r>
              <a:rPr lang="en-US" sz="1050" dirty="0">
                <a:solidFill>
                  <a:prstClr val="black"/>
                </a:solidFill>
                <a:latin typeface="Times New Roman" panose="02020603050405020304" pitchFamily="18" charset="0"/>
                <a:cs typeface="Times New Roman" panose="02020603050405020304" pitchFamily="18" charset="0"/>
              </a:rPr>
              <a:t>, M. S. (2023). The role of </a:t>
            </a:r>
            <a:r>
              <a:rPr lang="en-US" sz="1050" dirty="0" err="1">
                <a:solidFill>
                  <a:prstClr val="black"/>
                </a:solidFill>
                <a:latin typeface="Times New Roman" panose="02020603050405020304" pitchFamily="18" charset="0"/>
                <a:cs typeface="Times New Roman" panose="02020603050405020304" pitchFamily="18" charset="0"/>
              </a:rPr>
              <a:t>ChatGPT</a:t>
            </a:r>
            <a:r>
              <a:rPr lang="en-US" sz="1050" dirty="0">
                <a:solidFill>
                  <a:prstClr val="black"/>
                </a:solidFill>
                <a:latin typeface="Times New Roman" panose="02020603050405020304" pitchFamily="18" charset="0"/>
                <a:cs typeface="Times New Roman" panose="02020603050405020304" pitchFamily="18" charset="0"/>
              </a:rPr>
              <a:t> in improving the efficiency of business communication in management science. </a:t>
            </a:r>
            <a:r>
              <a:rPr lang="en-US" sz="1050" i="1" dirty="0" err="1">
                <a:solidFill>
                  <a:prstClr val="black"/>
                </a:solidFill>
                <a:latin typeface="Times New Roman" panose="02020603050405020304" pitchFamily="18" charset="0"/>
                <a:cs typeface="Times New Roman" panose="02020603050405020304" pitchFamily="18" charset="0"/>
              </a:rPr>
              <a:t>Jurnal</a:t>
            </a:r>
            <a:r>
              <a:rPr lang="en-US" sz="1050" i="1" dirty="0">
                <a:solidFill>
                  <a:prstClr val="black"/>
                </a:solidFill>
                <a:latin typeface="Times New Roman" panose="02020603050405020304" pitchFamily="18" charset="0"/>
                <a:cs typeface="Times New Roman" panose="02020603050405020304" pitchFamily="18" charset="0"/>
              </a:rPr>
              <a:t> </a:t>
            </a:r>
            <a:r>
              <a:rPr lang="en-US" sz="1050" i="1" dirty="0" err="1">
                <a:solidFill>
                  <a:prstClr val="black"/>
                </a:solidFill>
                <a:latin typeface="Times New Roman" panose="02020603050405020304" pitchFamily="18" charset="0"/>
                <a:cs typeface="Times New Roman" panose="02020603050405020304" pitchFamily="18" charset="0"/>
              </a:rPr>
              <a:t>Minfo</a:t>
            </a:r>
            <a:r>
              <a:rPr lang="en-US" sz="1050" i="1" dirty="0">
                <a:solidFill>
                  <a:prstClr val="black"/>
                </a:solidFill>
                <a:latin typeface="Times New Roman" panose="02020603050405020304" pitchFamily="18" charset="0"/>
                <a:cs typeface="Times New Roman" panose="02020603050405020304" pitchFamily="18" charset="0"/>
              </a:rPr>
              <a:t> </a:t>
            </a:r>
            <a:r>
              <a:rPr lang="en-US" sz="1050" i="1" dirty="0" err="1">
                <a:solidFill>
                  <a:prstClr val="black"/>
                </a:solidFill>
                <a:latin typeface="Times New Roman" panose="02020603050405020304" pitchFamily="18" charset="0"/>
                <a:cs typeface="Times New Roman" panose="02020603050405020304" pitchFamily="18" charset="0"/>
              </a:rPr>
              <a:t>Polgan</a:t>
            </a:r>
            <a:r>
              <a:rPr lang="en-US" sz="1050" dirty="0">
                <a:solidFill>
                  <a:prstClr val="black"/>
                </a:solidFill>
                <a:latin typeface="Times New Roman" panose="02020603050405020304" pitchFamily="18" charset="0"/>
                <a:cs typeface="Times New Roman" panose="02020603050405020304" pitchFamily="18" charset="0"/>
              </a:rPr>
              <a:t>, </a:t>
            </a:r>
            <a:r>
              <a:rPr lang="en-US" sz="1050" i="1" dirty="0">
                <a:solidFill>
                  <a:prstClr val="black"/>
                </a:solidFill>
                <a:latin typeface="Times New Roman" panose="02020603050405020304" pitchFamily="18" charset="0"/>
                <a:cs typeface="Times New Roman" panose="02020603050405020304" pitchFamily="18" charset="0"/>
              </a:rPr>
              <a:t>12</a:t>
            </a:r>
            <a:r>
              <a:rPr lang="en-US" sz="1050" dirty="0">
                <a:solidFill>
                  <a:prstClr val="black"/>
                </a:solidFill>
                <a:latin typeface="Times New Roman" panose="02020603050405020304" pitchFamily="18" charset="0"/>
                <a:cs typeface="Times New Roman" panose="02020603050405020304" pitchFamily="18" charset="0"/>
              </a:rPr>
              <a:t>(1), 1482-1491.</a:t>
            </a:r>
          </a:p>
          <a:p>
            <a:pPr algn="just" defTabSz="685800">
              <a:lnSpc>
                <a:spcPct val="150000"/>
              </a:lnSpc>
            </a:pPr>
            <a:r>
              <a:rPr lang="en-US" sz="1050" dirty="0" err="1">
                <a:solidFill>
                  <a:prstClr val="black"/>
                </a:solidFill>
                <a:latin typeface="Times New Roman" panose="02020603050405020304" pitchFamily="18" charset="0"/>
                <a:cs typeface="Times New Roman" panose="02020603050405020304" pitchFamily="18" charset="0"/>
              </a:rPr>
              <a:t>Rane</a:t>
            </a:r>
            <a:r>
              <a:rPr lang="en-US" sz="1050" dirty="0">
                <a:solidFill>
                  <a:prstClr val="black"/>
                </a:solidFill>
                <a:latin typeface="Times New Roman" panose="02020603050405020304" pitchFamily="18" charset="0"/>
                <a:cs typeface="Times New Roman" panose="02020603050405020304" pitchFamily="18" charset="0"/>
              </a:rPr>
              <a:t>, N. (2023). Enhancing customer loyalty through Artificial Intelligence (AI), Internet of Things (</a:t>
            </a:r>
            <a:r>
              <a:rPr lang="en-US" sz="1050" dirty="0" err="1">
                <a:solidFill>
                  <a:prstClr val="black"/>
                </a:solidFill>
                <a:latin typeface="Times New Roman" panose="02020603050405020304" pitchFamily="18" charset="0"/>
                <a:cs typeface="Times New Roman" panose="02020603050405020304" pitchFamily="18" charset="0"/>
              </a:rPr>
              <a:t>IoT</a:t>
            </a:r>
            <a:r>
              <a:rPr lang="en-US" sz="1050" dirty="0">
                <a:solidFill>
                  <a:prstClr val="black"/>
                </a:solidFill>
                <a:latin typeface="Times New Roman" panose="02020603050405020304" pitchFamily="18" charset="0"/>
                <a:cs typeface="Times New Roman" panose="02020603050405020304" pitchFamily="18" charset="0"/>
              </a:rPr>
              <a:t>), and Big Data technologies: improving customer satisfaction, engagement, relationship, and experience. </a:t>
            </a:r>
            <a:r>
              <a:rPr lang="en-US" sz="1050" i="1" dirty="0">
                <a:solidFill>
                  <a:prstClr val="black"/>
                </a:solidFill>
                <a:latin typeface="Times New Roman" panose="02020603050405020304" pitchFamily="18" charset="0"/>
                <a:cs typeface="Times New Roman" panose="02020603050405020304" pitchFamily="18" charset="0"/>
              </a:rPr>
              <a:t>Internet of Things (</a:t>
            </a:r>
            <a:r>
              <a:rPr lang="en-US" sz="1050" i="1" dirty="0" err="1">
                <a:solidFill>
                  <a:prstClr val="black"/>
                </a:solidFill>
                <a:latin typeface="Times New Roman" panose="02020603050405020304" pitchFamily="18" charset="0"/>
                <a:cs typeface="Times New Roman" panose="02020603050405020304" pitchFamily="18" charset="0"/>
              </a:rPr>
              <a:t>IoT</a:t>
            </a:r>
            <a:r>
              <a:rPr lang="en-US" sz="1050" i="1" dirty="0">
                <a:solidFill>
                  <a:prstClr val="black"/>
                </a:solidFill>
                <a:latin typeface="Times New Roman" panose="02020603050405020304" pitchFamily="18" charset="0"/>
                <a:cs typeface="Times New Roman" panose="02020603050405020304" pitchFamily="18" charset="0"/>
              </a:rPr>
              <a:t>), and Big Data Technologies: Improving Customer Satisfaction, Engagement, Relationship, and Experience (October 13, 2023)</a:t>
            </a:r>
            <a:r>
              <a:rPr lang="en-US" sz="1050" dirty="0">
                <a:solidFill>
                  <a:prstClr val="black"/>
                </a:solidFill>
                <a:latin typeface="Times New Roman" panose="02020603050405020304" pitchFamily="18" charset="0"/>
                <a:cs typeface="Times New Roman" panose="02020603050405020304" pitchFamily="18" charset="0"/>
              </a:rPr>
              <a:t>.</a:t>
            </a:r>
          </a:p>
          <a:p>
            <a:pPr algn="just" defTabSz="685800">
              <a:lnSpc>
                <a:spcPct val="150000"/>
              </a:lnSpc>
            </a:pPr>
            <a:r>
              <a:rPr lang="en-US" sz="1050" dirty="0" err="1">
                <a:solidFill>
                  <a:prstClr val="black"/>
                </a:solidFill>
                <a:latin typeface="Times New Roman" panose="02020603050405020304" pitchFamily="18" charset="0"/>
                <a:cs typeface="Times New Roman" panose="02020603050405020304" pitchFamily="18" charset="0"/>
              </a:rPr>
              <a:t>Zemmouchi-Ghomari</a:t>
            </a:r>
            <a:r>
              <a:rPr lang="en-US" sz="1050" dirty="0">
                <a:solidFill>
                  <a:prstClr val="black"/>
                </a:solidFill>
                <a:latin typeface="Times New Roman" panose="02020603050405020304" pitchFamily="18" charset="0"/>
                <a:cs typeface="Times New Roman" panose="02020603050405020304" pitchFamily="18" charset="0"/>
              </a:rPr>
              <a:t>, L. (2021). Basic concepts of information systems. </a:t>
            </a:r>
            <a:r>
              <a:rPr lang="en-US" sz="1050" i="1" dirty="0">
                <a:solidFill>
                  <a:prstClr val="black"/>
                </a:solidFill>
                <a:latin typeface="Times New Roman" panose="02020603050405020304" pitchFamily="18" charset="0"/>
                <a:cs typeface="Times New Roman" panose="02020603050405020304" pitchFamily="18" charset="0"/>
              </a:rPr>
              <a:t>Contemporary Issues in Information Systems-A Global Perspective</a:t>
            </a:r>
            <a:r>
              <a:rPr lang="en-US" sz="1050" dirty="0">
                <a:solidFill>
                  <a:prstClr val="black"/>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330430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D893-E98A-260A-9EC4-B9365E533FD5}"/>
              </a:ext>
            </a:extLst>
          </p:cNvPr>
          <p:cNvSpPr>
            <a:spLocks noGrp="1"/>
          </p:cNvSpPr>
          <p:nvPr>
            <p:ph type="title"/>
          </p:nvPr>
        </p:nvSpPr>
        <p:spPr>
          <a:xfrm>
            <a:off x="2094673" y="1296162"/>
            <a:ext cx="6723821" cy="1707642"/>
          </a:xfrm>
        </p:spPr>
        <p:txBody>
          <a:bodyPr/>
          <a:lstStyle/>
          <a:p>
            <a:r>
              <a:rPr lang="en-US" dirty="0">
                <a:latin typeface="Times New Roman" panose="02020603050405020304" pitchFamily="18" charset="0"/>
                <a:cs typeface="Times New Roman" panose="02020603050405020304" pitchFamily="18" charset="0"/>
              </a:rPr>
              <a:t>Thank you</a:t>
            </a:r>
          </a:p>
        </p:txBody>
      </p:sp>
      <p:pic>
        <p:nvPicPr>
          <p:cNvPr id="5" name="Picture Placeholder 14" descr="Mountains under near dusk sky">
            <a:extLst>
              <a:ext uri="{FF2B5EF4-FFF2-40B4-BE49-F238E27FC236}">
                <a16:creationId xmlns:a16="http://schemas.microsoft.com/office/drawing/2014/main" id="{DE72DC91-8DC9-B68C-C1D3-8F5273481A74}"/>
              </a:ext>
            </a:extLst>
          </p:cNvPr>
          <p:cNvPicPr>
            <a:picLocks noGrp="1" noChangeAspect="1"/>
          </p:cNvPicPr>
          <p:nvPr>
            <p:ph type="pic" sz="quarter" idx="14"/>
          </p:nvPr>
        </p:nvPicPr>
        <p:blipFill rotWithShape="1">
          <a:blip r:embed="rId3"/>
          <a:srcRect l="13191" r="13191"/>
          <a:stretch/>
        </p:blipFill>
        <p:spPr>
          <a:xfrm>
            <a:off x="1028705" y="3261235"/>
            <a:ext cx="2282308" cy="2282312"/>
          </a:xfrm>
        </p:spPr>
      </p:pic>
    </p:spTree>
    <p:extLst>
      <p:ext uri="{BB962C8B-B14F-4D97-AF65-F5344CB8AC3E}">
        <p14:creationId xmlns:p14="http://schemas.microsoft.com/office/powerpoint/2010/main" val="4273949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4E3E20F-BF26-9852-7858-4597F48872B7}"/>
              </a:ext>
            </a:extLst>
          </p:cNvPr>
          <p:cNvSpPr txBox="1"/>
          <p:nvPr/>
        </p:nvSpPr>
        <p:spPr>
          <a:xfrm>
            <a:off x="0" y="0"/>
            <a:ext cx="9144000"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Student name: Pirvu Matei Catalin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Student id: 2335712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Module code: LCLM5004 Managing Business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Lecturer’s name: </a:t>
            </a:r>
            <a:r>
              <a:rPr kumimoji="0" lang="en-GB" sz="2400" b="0" i="0" u="none" strike="noStrike" kern="1200" cap="none" spc="0" normalizeH="0" baseline="0" noProof="0" dirty="0" err="1">
                <a:ln>
                  <a:noFill/>
                </a:ln>
                <a:solidFill>
                  <a:prstClr val="black"/>
                </a:solidFill>
                <a:effectLst/>
                <a:uLnTx/>
                <a:uFillTx/>
                <a:latin typeface="Arial Nova" panose="020B0504020202020204" pitchFamily="34" charset="0"/>
                <a:ea typeface="+mn-ea"/>
                <a:cs typeface="+mn-cs"/>
              </a:rPr>
              <a:t>Amitave</a:t>
            </a: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Banik</a:t>
            </a:r>
          </a:p>
        </p:txBody>
      </p:sp>
      <p:sp>
        <p:nvSpPr>
          <p:cNvPr id="6" name="TextBox 5">
            <a:extLst>
              <a:ext uri="{FF2B5EF4-FFF2-40B4-BE49-F238E27FC236}">
                <a16:creationId xmlns:a16="http://schemas.microsoft.com/office/drawing/2014/main" id="{1DA981F6-409C-7F4A-4556-88BBEDDAB96C}"/>
              </a:ext>
            </a:extLst>
          </p:cNvPr>
          <p:cNvSpPr txBox="1"/>
          <p:nvPr/>
        </p:nvSpPr>
        <p:spPr>
          <a:xfrm>
            <a:off x="0" y="2311771"/>
            <a:ext cx="9144000" cy="2234458"/>
          </a:xfrm>
          <a:prstGeom prst="rect">
            <a:avLst/>
          </a:prstGeom>
          <a:noFill/>
        </p:spPr>
        <p:txBody>
          <a:bodyPr wrap="square" rtlCol="0">
            <a:spAutoFit/>
          </a:body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kumimoji="0" lang="en-GB" sz="240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Operational CRM</a:t>
            </a:r>
          </a:p>
          <a:p>
            <a:pPr marL="0" marR="0" lvl="0" indent="0" algn="l" defTabSz="457200" rtl="0" eaLnBrk="1" fontAlgn="auto" latinLnBrk="0" hangingPunct="1">
              <a:lnSpc>
                <a:spcPct val="100000"/>
              </a:lnSpc>
              <a:spcBef>
                <a:spcPct val="20000"/>
              </a:spcBef>
              <a:spcAft>
                <a:spcPts val="0"/>
              </a:spcAft>
              <a:buClrTx/>
              <a:buSzTx/>
              <a:buFont typeface="Arial"/>
              <a:buNone/>
              <a:tabLst/>
              <a:defRPr/>
            </a:pPr>
            <a:r>
              <a:rPr kumimoji="0" lang="en-GB" sz="240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Analytical CRM</a:t>
            </a:r>
          </a:p>
          <a:p>
            <a:pPr marL="0" marR="0" lvl="0" indent="0" algn="l" defTabSz="457200" rtl="0" eaLnBrk="1" fontAlgn="auto" latinLnBrk="0" hangingPunct="1">
              <a:lnSpc>
                <a:spcPct val="100000"/>
              </a:lnSpc>
              <a:spcBef>
                <a:spcPct val="20000"/>
              </a:spcBef>
              <a:spcAft>
                <a:spcPts val="0"/>
              </a:spcAft>
              <a:buClrTx/>
              <a:buSzTx/>
              <a:buFont typeface="Arial"/>
              <a:buNone/>
              <a:tabLst/>
              <a:defRPr/>
            </a:pPr>
            <a:r>
              <a:rPr kumimoji="0" lang="en-GB" sz="240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Collaborative CRM</a:t>
            </a:r>
          </a:p>
          <a:p>
            <a:pPr marL="0" marR="0" lvl="0" indent="0" algn="l" defTabSz="457200" rtl="0" eaLnBrk="1" fontAlgn="auto" latinLnBrk="0" hangingPunct="1">
              <a:lnSpc>
                <a:spcPct val="100000"/>
              </a:lnSpc>
              <a:spcBef>
                <a:spcPct val="20000"/>
              </a:spcBef>
              <a:spcAft>
                <a:spcPts val="0"/>
              </a:spcAft>
              <a:buClrTx/>
              <a:buSzTx/>
              <a:buFont typeface="Arial"/>
              <a:buNone/>
              <a:tabLst/>
              <a:defRPr/>
            </a:pPr>
            <a:endParaRPr lang="en-GB" sz="2400" dirty="0">
              <a:solidFill>
                <a:prstClr val="black"/>
              </a:solidFill>
              <a:latin typeface="Arial Nova" panose="020B0504020202020204" pitchFamily="34" charset="0"/>
            </a:endParaRPr>
          </a:p>
          <a:p>
            <a:pPr marL="0" marR="0" lvl="0" indent="0" algn="l" defTabSz="457200" rtl="0" eaLnBrk="1" fontAlgn="auto" latinLnBrk="0" hangingPunct="1">
              <a:lnSpc>
                <a:spcPct val="100000"/>
              </a:lnSpc>
              <a:spcBef>
                <a:spcPct val="20000"/>
              </a:spcBef>
              <a:spcAft>
                <a:spcPts val="0"/>
              </a:spcAft>
              <a:buClrTx/>
              <a:buSzTx/>
              <a:buFont typeface="Arial"/>
              <a:buNone/>
              <a:tabLst/>
              <a:defRPr/>
            </a:pP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mj-ea"/>
                <a:cs typeface="+mj-cs"/>
              </a:rPr>
              <a:t>Functions, Benefits, Limitations, Comparation, and Conclusion</a:t>
            </a:r>
            <a:endParaRPr lang="en-GB" dirty="0"/>
          </a:p>
        </p:txBody>
      </p:sp>
      <p:sp>
        <p:nvSpPr>
          <p:cNvPr id="7" name="TextBox 6">
            <a:extLst>
              <a:ext uri="{FF2B5EF4-FFF2-40B4-BE49-F238E27FC236}">
                <a16:creationId xmlns:a16="http://schemas.microsoft.com/office/drawing/2014/main" id="{59FECAF0-950C-E22B-9F4D-0BC40AF5C9FE}"/>
              </a:ext>
            </a:extLst>
          </p:cNvPr>
          <p:cNvSpPr txBox="1"/>
          <p:nvPr/>
        </p:nvSpPr>
        <p:spPr>
          <a:xfrm>
            <a:off x="0" y="5117690"/>
            <a:ext cx="8155858" cy="1421928"/>
          </a:xfrm>
          <a:prstGeom prst="rect">
            <a:avLst/>
          </a:prstGeom>
          <a:noFill/>
        </p:spPr>
        <p:txBody>
          <a:bodyPr wrap="square" rtlCol="0">
            <a:spAutoFit/>
          </a:bodyPr>
          <a:lstStyle/>
          <a:p>
            <a:pPr defTabSz="914400">
              <a:lnSpc>
                <a:spcPct val="90000"/>
              </a:lnSpc>
              <a:spcBef>
                <a:spcPts val="1000"/>
              </a:spcBef>
              <a:defRPr/>
            </a:pPr>
            <a:r>
              <a:rPr lang="en-GB" sz="2400" dirty="0">
                <a:solidFill>
                  <a:srgbClr val="0A0A0A"/>
                </a:solidFill>
                <a:latin typeface="Arial Nova" panose="020B0504020202020204" pitchFamily="34" charset="0"/>
              </a:rPr>
              <a:t>Information system is </a:t>
            </a:r>
            <a:r>
              <a:rPr lang="en-GB" sz="2400" dirty="0">
                <a:latin typeface="Arial Nova" panose="020B0504020202020204" pitchFamily="34" charset="0"/>
              </a:rPr>
              <a:t>a combination of components: people, processes, data, hardware, and software that work together to collect, process, store, and distribute information</a:t>
            </a:r>
            <a:r>
              <a:rPr lang="en-GB" sz="2400" dirty="0">
                <a:solidFill>
                  <a:prstClr val="black"/>
                </a:solidFill>
                <a:latin typeface="Arial Nova" panose="020B0504020202020204" pitchFamily="34" charset="0"/>
              </a:rPr>
              <a:t>. </a:t>
            </a:r>
            <a: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rPr>
              <a:t>(Laudon &amp; Laudon, 2019) </a:t>
            </a:r>
          </a:p>
        </p:txBody>
      </p:sp>
    </p:spTree>
    <p:extLst>
      <p:ext uri="{BB962C8B-B14F-4D97-AF65-F5344CB8AC3E}">
        <p14:creationId xmlns:p14="http://schemas.microsoft.com/office/powerpoint/2010/main" val="4214508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Nova" panose="020B0504020202020204" pitchFamily="34" charset="0"/>
              </a:rPr>
              <a:t>Different types of</a:t>
            </a:r>
            <a:r>
              <a:rPr sz="4000" dirty="0">
                <a:latin typeface="Arial Nova" panose="020B0504020202020204" pitchFamily="34" charset="0"/>
              </a:rPr>
              <a:t> CRM Systems</a:t>
            </a:r>
          </a:p>
        </p:txBody>
      </p:sp>
      <p:sp>
        <p:nvSpPr>
          <p:cNvPr id="3" name="Content Placeholder 2"/>
          <p:cNvSpPr>
            <a:spLocks noGrp="1"/>
          </p:cNvSpPr>
          <p:nvPr>
            <p:ph idx="1"/>
          </p:nvPr>
        </p:nvSpPr>
        <p:spPr>
          <a:xfrm>
            <a:off x="0" y="1600200"/>
            <a:ext cx="8686800" cy="5257800"/>
          </a:xfrm>
        </p:spPr>
        <p:txBody>
          <a:bodyPr>
            <a:noAutofit/>
          </a:bodyPr>
          <a:lstStyle/>
          <a:p>
            <a:r>
              <a:rPr sz="2400" dirty="0">
                <a:latin typeface="Arial Nova" panose="020B0504020202020204" pitchFamily="34" charset="0"/>
              </a:rPr>
              <a:t>Customer Relationship Management (CRM) systems manage interactions with customers using integrated technologies (Laudon &amp; Laudon, 2022).</a:t>
            </a:r>
          </a:p>
          <a:p>
            <a:r>
              <a:rPr lang="en-GB" sz="2400" dirty="0">
                <a:latin typeface="Arial Nova" panose="020B0504020202020204" pitchFamily="34" charset="0"/>
              </a:rPr>
              <a:t>CRM systems improve competitiveness and organizational performance (Laudon &amp; Laudon, 2022).</a:t>
            </a:r>
          </a:p>
          <a:p>
            <a:r>
              <a:rPr sz="2400" b="1" dirty="0">
                <a:latin typeface="Arial Nova" panose="020B0504020202020204" pitchFamily="34" charset="0"/>
              </a:rPr>
              <a:t>Purpose</a:t>
            </a:r>
            <a:r>
              <a:rPr sz="2400" dirty="0">
                <a:latin typeface="Arial Nova" panose="020B0504020202020204" pitchFamily="34" charset="0"/>
              </a:rPr>
              <a:t>: Improve efficiency, decision-making, and customer experience (Payne &amp; Frow, 2017).</a:t>
            </a:r>
          </a:p>
          <a:p>
            <a:r>
              <a:rPr lang="en-GB" sz="2400" dirty="0">
                <a:latin typeface="Arial Nova" panose="020B0504020202020204" pitchFamily="34" charset="0"/>
              </a:rPr>
              <a:t>Examples of</a:t>
            </a:r>
            <a:r>
              <a:rPr sz="2400" dirty="0">
                <a:latin typeface="Arial Nova" panose="020B0504020202020204" pitchFamily="34" charset="0"/>
              </a:rPr>
              <a:t> CRM types:</a:t>
            </a:r>
          </a:p>
          <a:p>
            <a:pPr marL="0" indent="0">
              <a:buNone/>
            </a:pPr>
            <a:r>
              <a:rPr sz="2400" dirty="0">
                <a:latin typeface="Arial Nova" panose="020B0504020202020204" pitchFamily="34" charset="0"/>
              </a:rPr>
              <a:t> </a:t>
            </a:r>
            <a:r>
              <a:rPr sz="2400" b="1" dirty="0">
                <a:latin typeface="Arial Nova" panose="020B0504020202020204" pitchFamily="34" charset="0"/>
              </a:rPr>
              <a:t>Operational CRM:</a:t>
            </a:r>
            <a:r>
              <a:rPr sz="2400" dirty="0">
                <a:latin typeface="Arial Nova" panose="020B0504020202020204" pitchFamily="34" charset="0"/>
              </a:rPr>
              <a:t> automates front-end processes.</a:t>
            </a:r>
          </a:p>
          <a:p>
            <a:pPr marL="0" indent="0">
              <a:buNone/>
            </a:pPr>
            <a:r>
              <a:rPr sz="2400" dirty="0">
                <a:latin typeface="Arial Nova" panose="020B0504020202020204" pitchFamily="34" charset="0"/>
              </a:rPr>
              <a:t> </a:t>
            </a:r>
            <a:r>
              <a:rPr sz="2400" b="1" dirty="0">
                <a:latin typeface="Arial Nova" panose="020B0504020202020204" pitchFamily="34" charset="0"/>
              </a:rPr>
              <a:t>Analytical CRM:</a:t>
            </a:r>
            <a:r>
              <a:rPr sz="2400" dirty="0">
                <a:latin typeface="Arial Nova" panose="020B0504020202020204" pitchFamily="34" charset="0"/>
              </a:rPr>
              <a:t> analyses customer data.</a:t>
            </a:r>
          </a:p>
          <a:p>
            <a:pPr marL="0" indent="0">
              <a:buNone/>
            </a:pPr>
            <a:r>
              <a:rPr sz="2400" dirty="0">
                <a:latin typeface="Arial Nova" panose="020B0504020202020204" pitchFamily="34" charset="0"/>
              </a:rPr>
              <a:t> </a:t>
            </a:r>
            <a:r>
              <a:rPr sz="2400" b="1" dirty="0">
                <a:latin typeface="Arial Nova" panose="020B0504020202020204" pitchFamily="34" charset="0"/>
              </a:rPr>
              <a:t>Collaborative CRM:</a:t>
            </a:r>
            <a:r>
              <a:rPr sz="2400" dirty="0">
                <a:latin typeface="Arial Nova" panose="020B0504020202020204" pitchFamily="34" charset="0"/>
              </a:rPr>
              <a:t> enables cross-functional communication.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4465"/>
            <a:ext cx="8229600" cy="1143000"/>
          </a:xfrm>
        </p:spPr>
        <p:txBody>
          <a:bodyPr/>
          <a:lstStyle/>
          <a:p>
            <a:r>
              <a:rPr dirty="0"/>
              <a:t>Operational CRM</a:t>
            </a:r>
          </a:p>
        </p:txBody>
      </p:sp>
      <p:sp>
        <p:nvSpPr>
          <p:cNvPr id="3" name="Content Placeholder 2"/>
          <p:cNvSpPr>
            <a:spLocks noGrp="1"/>
          </p:cNvSpPr>
          <p:nvPr>
            <p:ph idx="1"/>
          </p:nvPr>
        </p:nvSpPr>
        <p:spPr>
          <a:xfrm>
            <a:off x="0" y="818535"/>
            <a:ext cx="9144000" cy="6467168"/>
          </a:xfrm>
        </p:spPr>
        <p:txBody>
          <a:bodyPr>
            <a:noAutofit/>
          </a:bodyPr>
          <a:lstStyle/>
          <a:p>
            <a:r>
              <a:rPr sz="2400" b="1" dirty="0">
                <a:latin typeface="Arial Nova" panose="020B0504020202020204" pitchFamily="34" charset="0"/>
              </a:rPr>
              <a:t>Functions:</a:t>
            </a:r>
          </a:p>
          <a:p>
            <a:pPr marL="0" indent="0">
              <a:buNone/>
            </a:pPr>
            <a:r>
              <a:rPr sz="2400" dirty="0">
                <a:latin typeface="Arial Nova" panose="020B0504020202020204" pitchFamily="34" charset="0"/>
              </a:rPr>
              <a:t>Automates marketing, sales, and service tasks</a:t>
            </a:r>
          </a:p>
          <a:p>
            <a:pPr marL="0" indent="0">
              <a:buNone/>
            </a:pPr>
            <a:r>
              <a:rPr sz="2400" dirty="0">
                <a:latin typeface="Arial Nova" panose="020B0504020202020204" pitchFamily="34" charset="0"/>
              </a:rPr>
              <a:t>Manages leads, opportunities, and customer interactions (Kumar &amp; Reinartz</a:t>
            </a:r>
            <a:r>
              <a:rPr lang="en-GB" sz="2400" dirty="0">
                <a:latin typeface="Arial Nova" panose="020B0504020202020204" pitchFamily="34" charset="0"/>
              </a:rPr>
              <a:t>, 2018).</a:t>
            </a:r>
            <a:endParaRPr sz="2400" dirty="0">
              <a:latin typeface="Arial Nova" panose="020B0504020202020204" pitchFamily="34" charset="0"/>
            </a:endParaRPr>
          </a:p>
          <a:p>
            <a:r>
              <a:rPr sz="2400" b="1" dirty="0">
                <a:latin typeface="Arial Nova" panose="020B0504020202020204" pitchFamily="34" charset="0"/>
              </a:rPr>
              <a:t>Benefits:</a:t>
            </a:r>
          </a:p>
          <a:p>
            <a:pPr marL="0" indent="0">
              <a:buNone/>
            </a:pPr>
            <a:r>
              <a:rPr sz="2400" dirty="0">
                <a:latin typeface="Arial Nova" panose="020B0504020202020204" pitchFamily="34" charset="0"/>
              </a:rPr>
              <a:t>Improves process efficiency and response time (Chen &amp; Popovich, 2003).</a:t>
            </a:r>
          </a:p>
          <a:p>
            <a:pPr marL="0" indent="0">
              <a:buNone/>
            </a:pPr>
            <a:r>
              <a:rPr sz="2400" dirty="0">
                <a:latin typeface="Arial Nova" panose="020B0504020202020204" pitchFamily="34" charset="0"/>
              </a:rPr>
              <a:t>Enhances customer satisfaction via consistent engagement (Buttle &amp; </a:t>
            </a:r>
            <a:r>
              <a:rPr sz="2400" dirty="0" err="1">
                <a:latin typeface="Arial Nova" panose="020B0504020202020204" pitchFamily="34" charset="0"/>
              </a:rPr>
              <a:t>Maklan</a:t>
            </a:r>
            <a:r>
              <a:rPr sz="2400" dirty="0">
                <a:latin typeface="Arial Nova" panose="020B0504020202020204" pitchFamily="34" charset="0"/>
              </a:rPr>
              <a:t>, 2019</a:t>
            </a:r>
            <a:r>
              <a:rPr lang="en-GB" sz="2400" dirty="0">
                <a:latin typeface="Arial Nova" panose="020B0504020202020204" pitchFamily="34" charset="0"/>
              </a:rPr>
              <a:t>)</a:t>
            </a:r>
            <a:r>
              <a:rPr sz="2400" dirty="0">
                <a:latin typeface="Arial Nova" panose="020B0504020202020204" pitchFamily="34" charset="0"/>
              </a:rPr>
              <a:t>.</a:t>
            </a:r>
          </a:p>
          <a:p>
            <a:r>
              <a:rPr sz="2400" b="1" dirty="0">
                <a:latin typeface="Arial Nova" panose="020B0504020202020204" pitchFamily="34" charset="0"/>
              </a:rPr>
              <a:t>Limitations:</a:t>
            </a:r>
          </a:p>
          <a:p>
            <a:pPr marL="0" indent="0">
              <a:buNone/>
            </a:pPr>
            <a:r>
              <a:rPr sz="2400" dirty="0">
                <a:latin typeface="Arial Nova" panose="020B0504020202020204" pitchFamily="34" charset="0"/>
              </a:rPr>
              <a:t>Creates data silos</a:t>
            </a:r>
            <a:r>
              <a:rPr lang="en-GB" sz="2400" dirty="0">
                <a:latin typeface="Arial Nova" panose="020B0504020202020204" pitchFamily="34" charset="0"/>
              </a:rPr>
              <a:t> and</a:t>
            </a:r>
            <a:r>
              <a:rPr sz="2400" dirty="0">
                <a:latin typeface="Arial Nova" panose="020B0504020202020204" pitchFamily="34" charset="0"/>
              </a:rPr>
              <a:t> lacks analytical insight (Payne &amp; Frow, 2017</a:t>
            </a:r>
            <a:r>
              <a:rPr lang="en-GB" sz="2400" dirty="0">
                <a:latin typeface="Arial Nova" panose="020B0504020202020204" pitchFamily="34" charset="0"/>
              </a:rPr>
              <a:t>)</a:t>
            </a:r>
            <a:r>
              <a:rPr sz="2400" dirty="0">
                <a:latin typeface="Arial Nova" panose="020B0504020202020204" pitchFamily="34" charset="0"/>
              </a:rPr>
              <a:t>.</a:t>
            </a:r>
          </a:p>
          <a:p>
            <a:pPr marL="0" indent="0">
              <a:buNone/>
            </a:pPr>
            <a:r>
              <a:rPr sz="2400" dirty="0">
                <a:latin typeface="Arial Nova" panose="020B0504020202020204" pitchFamily="34" charset="0"/>
              </a:rPr>
              <a:t>High setup and training costs (Buttle &amp; </a:t>
            </a:r>
            <a:r>
              <a:rPr sz="2400" dirty="0" err="1">
                <a:latin typeface="Arial Nova" panose="020B0504020202020204" pitchFamily="34" charset="0"/>
              </a:rPr>
              <a:t>Maklan</a:t>
            </a:r>
            <a:r>
              <a:rPr sz="2400" dirty="0">
                <a:latin typeface="Arial Nova" panose="020B0504020202020204" pitchFamily="34" charset="0"/>
              </a:rPr>
              <a:t>, 2019).</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716" y="-153065"/>
            <a:ext cx="8229600" cy="1143000"/>
          </a:xfrm>
        </p:spPr>
        <p:txBody>
          <a:bodyPr/>
          <a:lstStyle/>
          <a:p>
            <a:r>
              <a:rPr dirty="0"/>
              <a:t>Analytical CRM</a:t>
            </a:r>
          </a:p>
        </p:txBody>
      </p:sp>
      <p:sp>
        <p:nvSpPr>
          <p:cNvPr id="3" name="Content Placeholder 2"/>
          <p:cNvSpPr>
            <a:spLocks noGrp="1"/>
          </p:cNvSpPr>
          <p:nvPr>
            <p:ph idx="1"/>
          </p:nvPr>
        </p:nvSpPr>
        <p:spPr>
          <a:xfrm>
            <a:off x="0" y="678426"/>
            <a:ext cx="9144000" cy="6179574"/>
          </a:xfrm>
        </p:spPr>
        <p:txBody>
          <a:bodyPr>
            <a:noAutofit/>
          </a:bodyPr>
          <a:lstStyle/>
          <a:p>
            <a:r>
              <a:rPr sz="2400" b="1" dirty="0">
                <a:latin typeface="Arial Nova" panose="020B0504020202020204" pitchFamily="34" charset="0"/>
              </a:rPr>
              <a:t>Functions:</a:t>
            </a:r>
          </a:p>
          <a:p>
            <a:pPr marL="0" indent="0">
              <a:buNone/>
            </a:pPr>
            <a:r>
              <a:rPr sz="2400" dirty="0">
                <a:latin typeface="Arial Nova" panose="020B0504020202020204" pitchFamily="34" charset="0"/>
              </a:rPr>
              <a:t>Collects and analyses customer data (Laudon &amp; Laudon, 2022).</a:t>
            </a:r>
          </a:p>
          <a:p>
            <a:pPr marL="0" indent="0">
              <a:buNone/>
            </a:pPr>
            <a:r>
              <a:rPr sz="2400" dirty="0">
                <a:latin typeface="Arial Nova" panose="020B0504020202020204" pitchFamily="34" charset="0"/>
              </a:rPr>
              <a:t>Supports business intelligence and prediction (Rahimi &amp; </a:t>
            </a:r>
            <a:r>
              <a:rPr sz="2400" dirty="0" err="1">
                <a:latin typeface="Arial Nova" panose="020B0504020202020204" pitchFamily="34" charset="0"/>
              </a:rPr>
              <a:t>Gunlu</a:t>
            </a:r>
            <a:r>
              <a:rPr sz="2400" dirty="0">
                <a:latin typeface="Arial Nova" panose="020B0504020202020204" pitchFamily="34" charset="0"/>
              </a:rPr>
              <a:t>, 2016).</a:t>
            </a:r>
          </a:p>
          <a:p>
            <a:r>
              <a:rPr sz="2400" b="1" dirty="0">
                <a:latin typeface="Arial Nova" panose="020B0504020202020204" pitchFamily="34" charset="0"/>
              </a:rPr>
              <a:t>Benefits:</a:t>
            </a:r>
          </a:p>
          <a:p>
            <a:pPr marL="0" indent="0">
              <a:buNone/>
            </a:pPr>
            <a:r>
              <a:rPr sz="2400" dirty="0">
                <a:latin typeface="Arial Nova" panose="020B0504020202020204" pitchFamily="34" charset="0"/>
              </a:rPr>
              <a:t>Enables data-driven decision-making and segmentation (Chen &amp; Popovich, 2003).</a:t>
            </a:r>
          </a:p>
          <a:p>
            <a:pPr marL="0" indent="0">
              <a:buNone/>
            </a:pPr>
            <a:r>
              <a:rPr sz="2400" dirty="0">
                <a:latin typeface="Arial Nova" panose="020B0504020202020204" pitchFamily="34" charset="0"/>
              </a:rPr>
              <a:t>Improves strategic planning and maintenance (Nguyen &amp; </a:t>
            </a:r>
            <a:r>
              <a:rPr sz="2400" dirty="0" err="1">
                <a:latin typeface="Arial Nova" panose="020B0504020202020204" pitchFamily="34" charset="0"/>
              </a:rPr>
              <a:t>Mutum</a:t>
            </a:r>
            <a:r>
              <a:rPr sz="2400" dirty="0">
                <a:latin typeface="Arial Nova" panose="020B0504020202020204" pitchFamily="34" charset="0"/>
              </a:rPr>
              <a:t>, 2012).</a:t>
            </a:r>
          </a:p>
          <a:p>
            <a:r>
              <a:rPr sz="2400" b="1" dirty="0">
                <a:latin typeface="Arial Nova" panose="020B0504020202020204" pitchFamily="34" charset="0"/>
              </a:rPr>
              <a:t>Limitations:</a:t>
            </a:r>
          </a:p>
          <a:p>
            <a:pPr marL="0" indent="0">
              <a:buNone/>
            </a:pPr>
            <a:r>
              <a:rPr sz="2400" dirty="0">
                <a:latin typeface="Arial Nova" panose="020B0504020202020204" pitchFamily="34" charset="0"/>
              </a:rPr>
              <a:t>Requires high-quality, integrated data (Bhat &amp; Darzi, 2016).</a:t>
            </a:r>
            <a:endParaRPr lang="en-GB" sz="2400" dirty="0">
              <a:latin typeface="Arial Nova" panose="020B0504020202020204" pitchFamily="34" charset="0"/>
            </a:endParaRPr>
          </a:p>
          <a:p>
            <a:pPr marL="0" indent="0">
              <a:buNone/>
            </a:pPr>
            <a:r>
              <a:rPr lang="en-GB" sz="2400" dirty="0">
                <a:latin typeface="Arial Nova" panose="020B0504020202020204" pitchFamily="34" charset="0"/>
              </a:rPr>
              <a:t>Expensive analytics infrastructure and expertise (Chen &amp; Popovich, 2003).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813"/>
            <a:ext cx="8229600" cy="1143000"/>
          </a:xfrm>
        </p:spPr>
        <p:txBody>
          <a:bodyPr/>
          <a:lstStyle/>
          <a:p>
            <a:r>
              <a:rPr dirty="0"/>
              <a:t>Collaborative CRM</a:t>
            </a:r>
          </a:p>
        </p:txBody>
      </p:sp>
      <p:sp>
        <p:nvSpPr>
          <p:cNvPr id="3" name="Content Placeholder 2"/>
          <p:cNvSpPr>
            <a:spLocks noGrp="1"/>
          </p:cNvSpPr>
          <p:nvPr>
            <p:ph idx="1"/>
          </p:nvPr>
        </p:nvSpPr>
        <p:spPr>
          <a:xfrm>
            <a:off x="0" y="803787"/>
            <a:ext cx="9144000" cy="6054213"/>
          </a:xfrm>
        </p:spPr>
        <p:txBody>
          <a:bodyPr>
            <a:noAutofit/>
          </a:bodyPr>
          <a:lstStyle/>
          <a:p>
            <a:r>
              <a:rPr sz="2400" b="1" dirty="0">
                <a:latin typeface="Arial Nova" panose="020B0504020202020204" pitchFamily="34" charset="0"/>
              </a:rPr>
              <a:t>Functions:</a:t>
            </a:r>
          </a:p>
          <a:p>
            <a:pPr marL="0" indent="0">
              <a:buNone/>
            </a:pPr>
            <a:r>
              <a:rPr sz="2400" dirty="0">
                <a:latin typeface="Arial Nova" panose="020B0504020202020204" pitchFamily="34" charset="0"/>
              </a:rPr>
              <a:t>Integrates communication across departments and channels (Chen &amp; Popovich, 2003).</a:t>
            </a:r>
          </a:p>
          <a:p>
            <a:pPr marL="0" indent="0">
              <a:buNone/>
            </a:pPr>
            <a:r>
              <a:rPr sz="2400" dirty="0">
                <a:latin typeface="Arial Nova" panose="020B0504020202020204" pitchFamily="34" charset="0"/>
              </a:rPr>
              <a:t>Coordinates service, sales, and marketing for mutual customer interaction</a:t>
            </a:r>
          </a:p>
          <a:p>
            <a:r>
              <a:rPr sz="2400" b="1" dirty="0">
                <a:latin typeface="Arial Nova" panose="020B0504020202020204" pitchFamily="34" charset="0"/>
              </a:rPr>
              <a:t>Benefits:</a:t>
            </a:r>
          </a:p>
          <a:p>
            <a:pPr marL="0" indent="0">
              <a:buNone/>
            </a:pPr>
            <a:r>
              <a:rPr sz="2400" dirty="0">
                <a:latin typeface="Arial Nova" panose="020B0504020202020204" pitchFamily="34" charset="0"/>
              </a:rPr>
              <a:t>Enhances collaboration and customer experience (Kumar &amp; Reinartz, 2018).</a:t>
            </a:r>
          </a:p>
          <a:p>
            <a:pPr marL="0" indent="0">
              <a:buNone/>
            </a:pPr>
            <a:r>
              <a:rPr sz="2400" dirty="0">
                <a:latin typeface="Arial Nova" panose="020B0504020202020204" pitchFamily="34" charset="0"/>
              </a:rPr>
              <a:t>Strengthens brand consistency (Laudon &amp; Laudon, 2022).</a:t>
            </a:r>
          </a:p>
          <a:p>
            <a:r>
              <a:rPr sz="2400" b="1" dirty="0">
                <a:latin typeface="Arial Nova" panose="020B0504020202020204" pitchFamily="34" charset="0"/>
              </a:rPr>
              <a:t>Limitations:</a:t>
            </a:r>
          </a:p>
          <a:p>
            <a:pPr marL="0" indent="0">
              <a:buNone/>
            </a:pPr>
            <a:r>
              <a:rPr sz="2400" dirty="0">
                <a:latin typeface="Arial Nova" panose="020B0504020202020204" pitchFamily="34" charset="0"/>
              </a:rPr>
              <a:t>Requires cultural change and strong data governance (Nguyen &amp; </a:t>
            </a:r>
            <a:r>
              <a:rPr sz="2400" dirty="0" err="1">
                <a:latin typeface="Arial Nova" panose="020B0504020202020204" pitchFamily="34" charset="0"/>
              </a:rPr>
              <a:t>Mutum</a:t>
            </a:r>
            <a:r>
              <a:rPr sz="2400" dirty="0">
                <a:latin typeface="Arial Nova" panose="020B0504020202020204" pitchFamily="34" charset="0"/>
              </a:rPr>
              <a:t>, 2012).</a:t>
            </a:r>
          </a:p>
          <a:p>
            <a:pPr marL="0" indent="0">
              <a:buNone/>
            </a:pPr>
            <a:r>
              <a:rPr sz="2400" dirty="0">
                <a:latin typeface="Arial Nova" panose="020B0504020202020204" pitchFamily="34" charset="0"/>
              </a:rPr>
              <a:t>Integration challenges (Payne &amp; Frow, 2017</a:t>
            </a:r>
            <a:r>
              <a:rPr lang="en-GB" sz="2400" dirty="0">
                <a:latin typeface="Arial Nova" panose="020B0504020202020204" pitchFamily="34" charset="0"/>
              </a:rPr>
              <a:t>)</a:t>
            </a:r>
            <a:r>
              <a:rPr sz="2400" dirty="0">
                <a:latin typeface="Arial Nova" panose="020B0504020202020204" pitchFamily="34" charset="0"/>
              </a:rPr>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Comparison and Recommendation</a:t>
            </a:r>
          </a:p>
        </p:txBody>
      </p:sp>
      <p:sp>
        <p:nvSpPr>
          <p:cNvPr id="3" name="Content Placeholder 2"/>
          <p:cNvSpPr>
            <a:spLocks noGrp="1"/>
          </p:cNvSpPr>
          <p:nvPr>
            <p:ph idx="1"/>
          </p:nvPr>
        </p:nvSpPr>
        <p:spPr>
          <a:xfrm>
            <a:off x="0" y="1600200"/>
            <a:ext cx="9144000" cy="5257800"/>
          </a:xfrm>
        </p:spPr>
        <p:txBody>
          <a:bodyPr>
            <a:noAutofit/>
          </a:bodyPr>
          <a:lstStyle/>
          <a:p>
            <a:r>
              <a:rPr sz="2400" b="1" dirty="0">
                <a:latin typeface="Arial Nova" panose="020B0504020202020204" pitchFamily="34" charset="0"/>
              </a:rPr>
              <a:t>Comparison:</a:t>
            </a:r>
          </a:p>
          <a:p>
            <a:pPr marL="0" indent="0">
              <a:buNone/>
            </a:pPr>
            <a:r>
              <a:rPr sz="2400" b="1" dirty="0">
                <a:latin typeface="Arial Nova" panose="020B0504020202020204" pitchFamily="34" charset="0"/>
              </a:rPr>
              <a:t>Operational CRM: </a:t>
            </a:r>
            <a:r>
              <a:rPr sz="2400" dirty="0">
                <a:latin typeface="Arial Nova" panose="020B0504020202020204" pitchFamily="34" charset="0"/>
              </a:rPr>
              <a:t>Focus on automation, improves efficiency.</a:t>
            </a:r>
          </a:p>
          <a:p>
            <a:pPr marL="0" indent="0">
              <a:buNone/>
            </a:pPr>
            <a:r>
              <a:rPr sz="2400" b="1" dirty="0">
                <a:latin typeface="Arial Nova" panose="020B0504020202020204" pitchFamily="34" charset="0"/>
              </a:rPr>
              <a:t>Analytical CRM: </a:t>
            </a:r>
            <a:r>
              <a:rPr sz="2400" dirty="0">
                <a:latin typeface="Arial Nova" panose="020B0504020202020204" pitchFamily="34" charset="0"/>
              </a:rPr>
              <a:t>Focus on insight, enables data-driven strategy.</a:t>
            </a:r>
          </a:p>
          <a:p>
            <a:pPr marL="0" indent="0">
              <a:buNone/>
            </a:pPr>
            <a:r>
              <a:rPr sz="2400" b="1" dirty="0">
                <a:latin typeface="Arial Nova" panose="020B0504020202020204" pitchFamily="34" charset="0"/>
              </a:rPr>
              <a:t>Collaborative CRM: </a:t>
            </a:r>
            <a:r>
              <a:rPr sz="2400" dirty="0">
                <a:latin typeface="Arial Nova" panose="020B0504020202020204" pitchFamily="34" charset="0"/>
              </a:rPr>
              <a:t>Focus on communication, improves coordination.</a:t>
            </a:r>
          </a:p>
          <a:p>
            <a:endParaRPr sz="2400" dirty="0">
              <a:latin typeface="Arial Nova" panose="020B0504020202020204" pitchFamily="34" charset="0"/>
            </a:endParaRPr>
          </a:p>
          <a:p>
            <a:r>
              <a:rPr sz="2400" b="1" dirty="0">
                <a:latin typeface="Arial Nova" panose="020B0504020202020204" pitchFamily="34" charset="0"/>
              </a:rPr>
              <a:t>Recommendation</a:t>
            </a:r>
            <a:r>
              <a:rPr lang="en-GB" sz="2400" b="1" dirty="0">
                <a:latin typeface="Arial Nova" panose="020B0504020202020204" pitchFamily="34" charset="0"/>
              </a:rPr>
              <a:t> for a logistic </a:t>
            </a:r>
            <a:r>
              <a:rPr lang="en-GB" sz="2400" b="1">
                <a:latin typeface="Arial Nova" panose="020B0504020202020204" pitchFamily="34" charset="0"/>
              </a:rPr>
              <a:t>company ex. </a:t>
            </a:r>
            <a:r>
              <a:rPr lang="en-GB" sz="2400" b="1" dirty="0">
                <a:latin typeface="Arial Nova" panose="020B0504020202020204" pitchFamily="34" charset="0"/>
              </a:rPr>
              <a:t>Amazon</a:t>
            </a:r>
            <a:endParaRPr sz="2400" b="1" dirty="0">
              <a:latin typeface="Arial Nova" panose="020B0504020202020204" pitchFamily="34" charset="0"/>
            </a:endParaRPr>
          </a:p>
          <a:p>
            <a:pPr marL="0" indent="0">
              <a:buNone/>
            </a:pPr>
            <a:r>
              <a:rPr sz="2400" b="1" dirty="0">
                <a:latin typeface="Arial Nova" panose="020B0504020202020204" pitchFamily="34" charset="0"/>
              </a:rPr>
              <a:t>Analytical CRM </a:t>
            </a:r>
            <a:r>
              <a:rPr sz="2400" dirty="0">
                <a:latin typeface="Arial Nova" panose="020B0504020202020204" pitchFamily="34" charset="0"/>
              </a:rPr>
              <a:t>provides the best balance of efficiency, decision-making, and customer experience (Laudon &amp; Laudon, 2022).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AFEE1-207C-9886-EF6F-0C44DEE2AEEA}"/>
              </a:ext>
            </a:extLst>
          </p:cNvPr>
          <p:cNvSpPr>
            <a:spLocks noGrp="1"/>
          </p:cNvSpPr>
          <p:nvPr>
            <p:ph type="title"/>
          </p:nvPr>
        </p:nvSpPr>
        <p:spPr>
          <a:xfrm>
            <a:off x="0" y="-309716"/>
            <a:ext cx="8229600" cy="1143000"/>
          </a:xfrm>
        </p:spPr>
        <p:txBody>
          <a:bodyPr>
            <a:normAutofit/>
          </a:bodyPr>
          <a:lstStyle/>
          <a:p>
            <a:pPr algn="l"/>
            <a:r>
              <a:rPr lang="en-GB" sz="3200" dirty="0">
                <a:latin typeface="Arial Nova" panose="020B0504020202020204" pitchFamily="34" charset="0"/>
              </a:rPr>
              <a:t>References:</a:t>
            </a:r>
          </a:p>
        </p:txBody>
      </p:sp>
      <p:sp>
        <p:nvSpPr>
          <p:cNvPr id="3" name="Content Placeholder 2">
            <a:extLst>
              <a:ext uri="{FF2B5EF4-FFF2-40B4-BE49-F238E27FC236}">
                <a16:creationId xmlns:a16="http://schemas.microsoft.com/office/drawing/2014/main" id="{58FD1186-CC72-9A7A-CC84-9D31420D3CDE}"/>
              </a:ext>
            </a:extLst>
          </p:cNvPr>
          <p:cNvSpPr>
            <a:spLocks noGrp="1"/>
          </p:cNvSpPr>
          <p:nvPr>
            <p:ph idx="1"/>
          </p:nvPr>
        </p:nvSpPr>
        <p:spPr>
          <a:xfrm>
            <a:off x="0" y="132735"/>
            <a:ext cx="9144000" cy="6725265"/>
          </a:xfrm>
        </p:spPr>
        <p:txBody>
          <a:bodyPr>
            <a:noAutofit/>
          </a:bodyPr>
          <a:lstStyle/>
          <a:p>
            <a:pPr marL="0" indent="0">
              <a:buNone/>
            </a:pPr>
            <a:endParaRPr lang="en-GB" sz="1600" dirty="0">
              <a:latin typeface="Arial Nova" panose="020B0504020202020204" pitchFamily="34" charset="0"/>
            </a:endParaRPr>
          </a:p>
          <a:p>
            <a:pPr marL="0" indent="0">
              <a:buNone/>
            </a:pPr>
            <a:endParaRPr lang="en-GB" sz="1600" dirty="0">
              <a:latin typeface="Arial Nova" panose="020B0504020202020204" pitchFamily="34" charset="0"/>
            </a:endParaRPr>
          </a:p>
          <a:p>
            <a:pPr marL="0" indent="0">
              <a:buNone/>
            </a:pPr>
            <a:r>
              <a:rPr lang="en-GB" sz="1600" dirty="0">
                <a:latin typeface="Arial Nova" panose="020B0504020202020204" pitchFamily="34" charset="0"/>
              </a:rPr>
              <a:t>Bhat, S.A. and Darzi, M.A. (2016) ‘Customer relationship management: An approach to competitive advantage in the banking sector by exploring the mediational role of loyalty’, </a:t>
            </a:r>
            <a:r>
              <a:rPr lang="en-GB" sz="1600" i="1" dirty="0">
                <a:latin typeface="Arial Nova" panose="020B0504020202020204" pitchFamily="34" charset="0"/>
              </a:rPr>
              <a:t>International journal of bank marketing</a:t>
            </a:r>
            <a:r>
              <a:rPr lang="en-GB" sz="1600" dirty="0">
                <a:latin typeface="Arial Nova" panose="020B0504020202020204" pitchFamily="34" charset="0"/>
              </a:rPr>
              <a:t>, 34(3), pp. 388–410. Available at: </a:t>
            </a:r>
            <a:r>
              <a:rPr lang="en-GB" sz="1600" u="sng" dirty="0">
                <a:latin typeface="Arial Nova" panose="020B0504020202020204" pitchFamily="34" charset="0"/>
              </a:rPr>
              <a:t>https://doi.org/10.1108/IJBM-11-2014-0160.</a:t>
            </a:r>
          </a:p>
          <a:p>
            <a:pPr marL="0" indent="0">
              <a:buNone/>
            </a:pPr>
            <a:r>
              <a:rPr lang="en-GB" sz="1600" dirty="0">
                <a:latin typeface="Arial Nova" panose="020B0504020202020204" pitchFamily="34" charset="0"/>
              </a:rPr>
              <a:t>Buttle, F. and </a:t>
            </a:r>
            <a:r>
              <a:rPr lang="en-GB" sz="1600" dirty="0" err="1">
                <a:latin typeface="Arial Nova" panose="020B0504020202020204" pitchFamily="34" charset="0"/>
              </a:rPr>
              <a:t>Maklan</a:t>
            </a:r>
            <a:r>
              <a:rPr lang="en-GB" sz="1600" dirty="0">
                <a:latin typeface="Arial Nova" panose="020B0504020202020204" pitchFamily="34" charset="0"/>
              </a:rPr>
              <a:t>, S. (2019) </a:t>
            </a:r>
            <a:r>
              <a:rPr lang="en-GB" sz="1600" i="1" dirty="0">
                <a:latin typeface="Arial Nova" panose="020B0504020202020204" pitchFamily="34" charset="0"/>
              </a:rPr>
              <a:t>Customer relationship management : concepts and technologies</a:t>
            </a:r>
            <a:r>
              <a:rPr lang="en-GB" sz="1600" dirty="0">
                <a:latin typeface="Arial Nova" panose="020B0504020202020204" pitchFamily="34" charset="0"/>
              </a:rPr>
              <a:t>. Fourth edition. Abingdon, Oxon: Routledge</a:t>
            </a:r>
          </a:p>
          <a:p>
            <a:pPr marL="0" indent="0">
              <a:buNone/>
            </a:pPr>
            <a:r>
              <a:rPr lang="en-GB" sz="1600" dirty="0">
                <a:latin typeface="Arial Nova" panose="020B0504020202020204" pitchFamily="34" charset="0"/>
              </a:rPr>
              <a:t>Chen, I.J. and Popovich, K. (2003) ‘Understanding customer relationship management (CRM): People, process and technology’, </a:t>
            </a:r>
            <a:r>
              <a:rPr lang="en-GB" sz="1600" i="1" dirty="0">
                <a:latin typeface="Arial Nova" panose="020B0504020202020204" pitchFamily="34" charset="0"/>
              </a:rPr>
              <a:t>Business process management journal</a:t>
            </a:r>
            <a:r>
              <a:rPr lang="en-GB" sz="1600" dirty="0">
                <a:latin typeface="Arial Nova" panose="020B0504020202020204" pitchFamily="34" charset="0"/>
              </a:rPr>
              <a:t>, 9(5), pp. 672–688. Available at: </a:t>
            </a:r>
            <a:r>
              <a:rPr lang="en-GB" sz="1600" u="sng" dirty="0">
                <a:latin typeface="Arial Nova" panose="020B0504020202020204" pitchFamily="34" charset="0"/>
              </a:rPr>
              <a:t>https://doi.org/10.1108/14637150310496758.</a:t>
            </a:r>
          </a:p>
          <a:p>
            <a:pPr marL="0" indent="0">
              <a:buNone/>
            </a:pPr>
            <a:r>
              <a:rPr lang="en-GB" sz="1600" dirty="0">
                <a:latin typeface="Arial Nova" panose="020B0504020202020204" pitchFamily="34" charset="0"/>
              </a:rPr>
              <a:t>Kumar, V. &amp; Reinartz, W. (2018) </a:t>
            </a:r>
            <a:r>
              <a:rPr lang="en-GB" sz="1600" i="1" dirty="0">
                <a:latin typeface="Arial Nova" panose="020B0504020202020204" pitchFamily="34" charset="0"/>
              </a:rPr>
              <a:t>Customer Relationship Management: Concept, Strategy, and Tools</a:t>
            </a:r>
            <a:r>
              <a:rPr lang="en-GB" sz="1600" dirty="0">
                <a:latin typeface="Arial Nova" panose="020B0504020202020204" pitchFamily="34" charset="0"/>
              </a:rPr>
              <a:t>. 3rd ed. Berlin: Springer.</a:t>
            </a:r>
          </a:p>
          <a:p>
            <a:pPr marL="0" indent="0">
              <a:buNone/>
            </a:pPr>
            <a:r>
              <a:rPr lang="en-GB" sz="1600" dirty="0">
                <a:latin typeface="Arial Nova" panose="020B0504020202020204" pitchFamily="34" charset="0"/>
              </a:rPr>
              <a:t>Laudon, K.C. and Laudon, J.P. (2021) </a:t>
            </a:r>
            <a:r>
              <a:rPr lang="en-GB" sz="1600" i="1" dirty="0">
                <a:latin typeface="Arial Nova" panose="020B0504020202020204" pitchFamily="34" charset="0"/>
              </a:rPr>
              <a:t>Management information systems : managing the digital firm</a:t>
            </a:r>
            <a:r>
              <a:rPr lang="en-GB" sz="1600" dirty="0">
                <a:latin typeface="Arial Nova" panose="020B0504020202020204" pitchFamily="34" charset="0"/>
              </a:rPr>
              <a:t>. Seventeenth edition. Upper Saddle River: Pearson.</a:t>
            </a:r>
          </a:p>
          <a:p>
            <a:pPr marL="0" indent="0">
              <a:buNone/>
            </a:pPr>
            <a:r>
              <a:rPr lang="en-GB" sz="1600" dirty="0">
                <a:latin typeface="Arial Nova" panose="020B0504020202020204" pitchFamily="34" charset="0"/>
              </a:rPr>
              <a:t>Nguyen, B. and </a:t>
            </a:r>
            <a:r>
              <a:rPr lang="en-GB" sz="1600" dirty="0" err="1">
                <a:latin typeface="Arial Nova" panose="020B0504020202020204" pitchFamily="34" charset="0"/>
              </a:rPr>
              <a:t>Mutum</a:t>
            </a:r>
            <a:r>
              <a:rPr lang="en-GB" sz="1600" dirty="0">
                <a:latin typeface="Arial Nova" panose="020B0504020202020204" pitchFamily="34" charset="0"/>
              </a:rPr>
              <a:t>, D.S. (2012) ‘A review of customer relationship management: successes, advances, pitfalls and futures’, </a:t>
            </a:r>
            <a:r>
              <a:rPr lang="en-GB" sz="1600" i="1" dirty="0">
                <a:latin typeface="Arial Nova" panose="020B0504020202020204" pitchFamily="34" charset="0"/>
              </a:rPr>
              <a:t>Business process management journal</a:t>
            </a:r>
            <a:r>
              <a:rPr lang="en-GB" sz="1600" dirty="0">
                <a:latin typeface="Arial Nova" panose="020B0504020202020204" pitchFamily="34" charset="0"/>
              </a:rPr>
              <a:t>, 18(3), pp. 400–419. Available at: </a:t>
            </a:r>
            <a:r>
              <a:rPr lang="en-GB" sz="1600" u="sng" dirty="0">
                <a:latin typeface="Arial Nova" panose="020B0504020202020204" pitchFamily="34" charset="0"/>
              </a:rPr>
              <a:t>https://doi.org/10.1108/14637151211232614.</a:t>
            </a:r>
          </a:p>
          <a:p>
            <a:pPr marL="0" indent="0">
              <a:buNone/>
            </a:pPr>
            <a:r>
              <a:rPr lang="en-GB" sz="1600" dirty="0">
                <a:latin typeface="Arial Nova" panose="020B0504020202020204" pitchFamily="34" charset="0"/>
              </a:rPr>
              <a:t>Payne, A. and Frow, P. (2017) ‘Relationship marketing: looking backwards towards the future’, </a:t>
            </a:r>
            <a:r>
              <a:rPr lang="en-GB" sz="1600" i="1" dirty="0">
                <a:latin typeface="Arial Nova" panose="020B0504020202020204" pitchFamily="34" charset="0"/>
              </a:rPr>
              <a:t>The Journal of services marketing</a:t>
            </a:r>
            <a:r>
              <a:rPr lang="en-GB" sz="1600" dirty="0">
                <a:latin typeface="Arial Nova" panose="020B0504020202020204" pitchFamily="34" charset="0"/>
              </a:rPr>
              <a:t>. Santa Barbara: Emerald Publishing Limited, pp. 11–15. Available at: </a:t>
            </a:r>
            <a:r>
              <a:rPr lang="en-GB" sz="1600" u="sng" dirty="0">
                <a:latin typeface="Arial Nova" panose="020B0504020202020204" pitchFamily="34" charset="0"/>
              </a:rPr>
              <a:t>https://doi.org/10.1108/JSM-11-2016-0380</a:t>
            </a:r>
          </a:p>
          <a:p>
            <a:pPr marL="0" indent="0">
              <a:buNone/>
            </a:pPr>
            <a:r>
              <a:rPr lang="en-GB" sz="1600" dirty="0">
                <a:latin typeface="Arial Nova" panose="020B0504020202020204" pitchFamily="34" charset="0"/>
              </a:rPr>
              <a:t>Rahimi, R. and </a:t>
            </a:r>
            <a:r>
              <a:rPr lang="en-GB" sz="1600" dirty="0" err="1">
                <a:latin typeface="Arial Nova" panose="020B0504020202020204" pitchFamily="34" charset="0"/>
              </a:rPr>
              <a:t>Gunlu</a:t>
            </a:r>
            <a:r>
              <a:rPr lang="en-GB" sz="1600" dirty="0">
                <a:latin typeface="Arial Nova" panose="020B0504020202020204" pitchFamily="34" charset="0"/>
              </a:rPr>
              <a:t>, E. (2016) ‘Implementing Customer Relationship Management (CRM) in hotel industry from organizational culture perspective: Case of a chain hotel in the UK’, </a:t>
            </a:r>
            <a:r>
              <a:rPr lang="en-GB" sz="1600" i="1" dirty="0">
                <a:latin typeface="Arial Nova" panose="020B0504020202020204" pitchFamily="34" charset="0"/>
              </a:rPr>
              <a:t>International journal of contemporary hospitality management</a:t>
            </a:r>
            <a:r>
              <a:rPr lang="en-GB" sz="1600" dirty="0">
                <a:latin typeface="Arial Nova" panose="020B0504020202020204" pitchFamily="34" charset="0"/>
              </a:rPr>
              <a:t>, 28(1), pp. 89–112. Available at: </a:t>
            </a:r>
            <a:r>
              <a:rPr lang="en-GB" sz="1600" u="sng" dirty="0">
                <a:latin typeface="Arial Nova" panose="020B0504020202020204" pitchFamily="34" charset="0"/>
              </a:rPr>
              <a:t>https://doi.org/10.1108/IJCHM-04-2014-0176.</a:t>
            </a:r>
          </a:p>
        </p:txBody>
      </p:sp>
    </p:spTree>
    <p:extLst>
      <p:ext uri="{BB962C8B-B14F-4D97-AF65-F5344CB8AC3E}">
        <p14:creationId xmlns:p14="http://schemas.microsoft.com/office/powerpoint/2010/main" val="2697518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holding mouse">
            <a:extLst>
              <a:ext uri="{FF2B5EF4-FFF2-40B4-BE49-F238E27FC236}">
                <a16:creationId xmlns:a16="http://schemas.microsoft.com/office/drawing/2014/main" id="{96C49575-1E71-AD89-C8C5-7AF65E336399}"/>
              </a:ext>
            </a:extLst>
          </p:cNvPr>
          <p:cNvPicPr>
            <a:picLocks noChangeAspect="1"/>
          </p:cNvPicPr>
          <p:nvPr/>
        </p:nvPicPr>
        <p:blipFill>
          <a:blip r:embed="rId2"/>
          <a:srcRect l="13141" r="9751" b="-2"/>
          <a:stretch>
            <a:fillRect/>
          </a:stretch>
        </p:blipFill>
        <p:spPr>
          <a:xfrm>
            <a:off x="3202390" y="857250"/>
            <a:ext cx="5941610" cy="51435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513B63F-833C-1115-D71C-10D84C1C8D3A}"/>
              </a:ext>
            </a:extLst>
          </p:cNvPr>
          <p:cNvSpPr>
            <a:spLocks noGrp="1"/>
          </p:cNvSpPr>
          <p:nvPr>
            <p:ph type="title"/>
          </p:nvPr>
        </p:nvSpPr>
        <p:spPr>
          <a:xfrm>
            <a:off x="508000" y="1314450"/>
            <a:ext cx="2888342" cy="990600"/>
          </a:xfrm>
        </p:spPr>
        <p:txBody>
          <a:bodyPr>
            <a:normAutofit/>
          </a:bodyPr>
          <a:lstStyle/>
          <a:p>
            <a:pPr>
              <a:lnSpc>
                <a:spcPct val="90000"/>
              </a:lnSpc>
            </a:pPr>
            <a:r>
              <a:rPr lang="en-GB" sz="2325" b="1">
                <a:latin typeface="Arial" panose="020B0604020202020204" pitchFamily="34" charset="0"/>
                <a:cs typeface="Arial" panose="020B0604020202020204" pitchFamily="34" charset="0"/>
              </a:rPr>
              <a:t>Data Privacy and Customer Consent</a:t>
            </a:r>
          </a:p>
        </p:txBody>
      </p:sp>
      <p:sp>
        <p:nvSpPr>
          <p:cNvPr id="3" name="Content Placeholder 2">
            <a:extLst>
              <a:ext uri="{FF2B5EF4-FFF2-40B4-BE49-F238E27FC236}">
                <a16:creationId xmlns:a16="http://schemas.microsoft.com/office/drawing/2014/main" id="{21FA32BB-7201-4493-469E-BC251A5D5647}"/>
              </a:ext>
            </a:extLst>
          </p:cNvPr>
          <p:cNvSpPr>
            <a:spLocks noGrp="1"/>
          </p:cNvSpPr>
          <p:nvPr>
            <p:ph idx="1"/>
          </p:nvPr>
        </p:nvSpPr>
        <p:spPr>
          <a:xfrm>
            <a:off x="508000" y="2477692"/>
            <a:ext cx="2888342" cy="2910580"/>
          </a:xfrm>
        </p:spPr>
        <p:txBody>
          <a:bodyPr>
            <a:normAutofit/>
          </a:bodyPr>
          <a:lstStyle/>
          <a:p>
            <a:pPr>
              <a:lnSpc>
                <a:spcPct val="90000"/>
              </a:lnSpc>
            </a:pPr>
            <a:r>
              <a:rPr lang="en-GB" sz="750">
                <a:latin typeface="Arial" panose="020B0604020202020204" pitchFamily="34" charset="0"/>
                <a:cs typeface="Arial" panose="020B0604020202020204" pitchFamily="34" charset="0"/>
              </a:rPr>
              <a:t>Amazon’s CRM collects vast amounts of personal information  including browsing behaviour, purchase history, search terms, voice data (via Alexa) and even inferred preferences.</a:t>
            </a:r>
          </a:p>
          <a:p>
            <a:pPr>
              <a:lnSpc>
                <a:spcPct val="90000"/>
              </a:lnSpc>
            </a:pPr>
            <a:r>
              <a:rPr lang="en-GB" sz="750">
                <a:latin typeface="Arial" panose="020B0604020202020204" pitchFamily="34" charset="0"/>
                <a:cs typeface="Arial" panose="020B0604020202020204" pitchFamily="34" charset="0"/>
              </a:rPr>
              <a:t>it creates risks if customers are not fully aware of what data is collected and how it’s used.</a:t>
            </a:r>
          </a:p>
          <a:p>
            <a:pPr>
              <a:lnSpc>
                <a:spcPct val="90000"/>
              </a:lnSpc>
            </a:pPr>
            <a:endParaRPr lang="en-GB" sz="750">
              <a:latin typeface="Arial" panose="020B0604020202020204" pitchFamily="34" charset="0"/>
              <a:cs typeface="Arial" panose="020B0604020202020204" pitchFamily="34" charset="0"/>
            </a:endParaRPr>
          </a:p>
          <a:p>
            <a:pPr marL="0" indent="0">
              <a:lnSpc>
                <a:spcPct val="90000"/>
              </a:lnSpc>
              <a:buNone/>
            </a:pPr>
            <a:r>
              <a:rPr lang="en-GB" sz="750" b="1">
                <a:latin typeface="Arial" panose="020B0604020202020204" pitchFamily="34" charset="0"/>
                <a:cs typeface="Arial" panose="020B0604020202020204" pitchFamily="34" charset="0"/>
              </a:rPr>
              <a:t>Ethical Concern:</a:t>
            </a:r>
            <a:endParaRPr lang="en-GB" sz="750">
              <a:latin typeface="Arial" panose="020B0604020202020204" pitchFamily="34" charset="0"/>
              <a:cs typeface="Arial" panose="020B0604020202020204" pitchFamily="34" charset="0"/>
            </a:endParaRPr>
          </a:p>
          <a:p>
            <a:pPr>
              <a:lnSpc>
                <a:spcPct val="90000"/>
              </a:lnSpc>
            </a:pPr>
            <a:r>
              <a:rPr lang="en-GB" sz="750">
                <a:latin typeface="Arial" panose="020B0604020202020204" pitchFamily="34" charset="0"/>
                <a:cs typeface="Arial" panose="020B0604020202020204" pitchFamily="34" charset="0"/>
              </a:rPr>
              <a:t>Many users do not realize the </a:t>
            </a:r>
            <a:r>
              <a:rPr lang="en-GB" sz="750" i="1">
                <a:latin typeface="Arial" panose="020B0604020202020204" pitchFamily="34" charset="0"/>
                <a:cs typeface="Arial" panose="020B0604020202020204" pitchFamily="34" charset="0"/>
              </a:rPr>
              <a:t>extent</a:t>
            </a:r>
            <a:r>
              <a:rPr lang="en-GB" sz="750">
                <a:latin typeface="Arial" panose="020B0604020202020204" pitchFamily="34" charset="0"/>
                <a:cs typeface="Arial" panose="020B0604020202020204" pitchFamily="34" charset="0"/>
              </a:rPr>
              <a:t> of data collected or cannot easily opt out.</a:t>
            </a:r>
          </a:p>
          <a:p>
            <a:pPr>
              <a:lnSpc>
                <a:spcPct val="90000"/>
              </a:lnSpc>
            </a:pPr>
            <a:r>
              <a:rPr lang="en-GB" sz="750">
                <a:latin typeface="Arial" panose="020B0604020202020204" pitchFamily="34" charset="0"/>
                <a:cs typeface="Arial" panose="020B0604020202020204" pitchFamily="34" charset="0"/>
              </a:rPr>
              <a:t>Implied consent” (agreeing to lengthy terms and conditions) may not be genuine, informed consent</a:t>
            </a:r>
          </a:p>
          <a:p>
            <a:pPr>
              <a:lnSpc>
                <a:spcPct val="90000"/>
              </a:lnSpc>
            </a:pPr>
            <a:endParaRPr lang="en-GB" sz="750">
              <a:latin typeface="Arial" panose="020B0604020202020204" pitchFamily="34" charset="0"/>
              <a:cs typeface="Arial" panose="020B0604020202020204" pitchFamily="34" charset="0"/>
            </a:endParaRPr>
          </a:p>
          <a:p>
            <a:pPr marL="0" indent="0">
              <a:lnSpc>
                <a:spcPct val="90000"/>
              </a:lnSpc>
              <a:buNone/>
            </a:pPr>
            <a:r>
              <a:rPr lang="en-GB" sz="750" b="1">
                <a:latin typeface="Arial" panose="020B0604020202020204" pitchFamily="34" charset="0"/>
                <a:cs typeface="Arial" panose="020B0604020202020204" pitchFamily="34" charset="0"/>
              </a:rPr>
              <a:t>Best Ethical Practice</a:t>
            </a:r>
            <a:r>
              <a:rPr lang="en-GB" sz="750">
                <a:latin typeface="Arial" panose="020B0604020202020204" pitchFamily="34" charset="0"/>
                <a:cs typeface="Arial" panose="020B0604020202020204" pitchFamily="34" charset="0"/>
              </a:rPr>
              <a:t>:</a:t>
            </a:r>
          </a:p>
          <a:p>
            <a:pPr>
              <a:lnSpc>
                <a:spcPct val="90000"/>
              </a:lnSpc>
            </a:pPr>
            <a:r>
              <a:rPr lang="en-GB" sz="750">
                <a:latin typeface="Arial" panose="020B0604020202020204" pitchFamily="34" charset="0"/>
                <a:cs typeface="Arial" panose="020B0604020202020204" pitchFamily="34" charset="0"/>
              </a:rPr>
              <a:t>Clearly inform users about what data is collected, why, and for how long.</a:t>
            </a:r>
          </a:p>
          <a:p>
            <a:pPr>
              <a:lnSpc>
                <a:spcPct val="90000"/>
              </a:lnSpc>
            </a:pPr>
            <a:r>
              <a:rPr lang="en-GB" sz="750">
                <a:latin typeface="Arial" panose="020B0604020202020204" pitchFamily="34" charset="0"/>
                <a:cs typeface="Arial" panose="020B0604020202020204" pitchFamily="34" charset="0"/>
              </a:rPr>
              <a:t>Regularly review privacy policies to ensure fairness and clarity.</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857250"/>
            <a:ext cx="914400" cy="51435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18310"/>
            <a:ext cx="3572669" cy="2382440"/>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50900"/>
            <a:ext cx="2255512"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5090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50" y="3143250"/>
            <a:ext cx="2444750"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50900"/>
            <a:ext cx="2140745"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50900"/>
            <a:ext cx="967571" cy="5149850"/>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50" y="850900"/>
            <a:ext cx="937369" cy="5149850"/>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50" y="3549651"/>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Tree>
    <p:extLst>
      <p:ext uri="{BB962C8B-B14F-4D97-AF65-F5344CB8AC3E}">
        <p14:creationId xmlns:p14="http://schemas.microsoft.com/office/powerpoint/2010/main" val="3727463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272B-DB5C-CDA8-9567-2AC34FFEB658}"/>
              </a:ext>
            </a:extLst>
          </p:cNvPr>
          <p:cNvSpPr>
            <a:spLocks noGrp="1"/>
          </p:cNvSpPr>
          <p:nvPr>
            <p:ph type="title"/>
          </p:nvPr>
        </p:nvSpPr>
        <p:spPr>
          <a:xfrm>
            <a:off x="965200" y="1314450"/>
            <a:ext cx="7648121" cy="824593"/>
          </a:xfrm>
        </p:spPr>
        <p:txBody>
          <a:bodyPr>
            <a:normAutofit/>
          </a:bodyPr>
          <a:lstStyle/>
          <a:p>
            <a:r>
              <a:rPr lang="en-GB" b="1">
                <a:latin typeface="Arial" panose="020B0604020202020204" pitchFamily="34" charset="0"/>
                <a:cs typeface="Arial" panose="020B0604020202020204" pitchFamily="34" charset="0"/>
              </a:rPr>
              <a:t>Data Security and Protection</a:t>
            </a:r>
          </a:p>
        </p:txBody>
      </p:sp>
      <p:graphicFrame>
        <p:nvGraphicFramePr>
          <p:cNvPr id="6" name="Content Placeholder 2">
            <a:extLst>
              <a:ext uri="{FF2B5EF4-FFF2-40B4-BE49-F238E27FC236}">
                <a16:creationId xmlns:a16="http://schemas.microsoft.com/office/drawing/2014/main" id="{973A6D33-EE66-9218-6465-46E8EE1B303E}"/>
              </a:ext>
            </a:extLst>
          </p:cNvPr>
          <p:cNvGraphicFramePr>
            <a:graphicFrameLocks noGrp="1"/>
          </p:cNvGraphicFramePr>
          <p:nvPr>
            <p:ph idx="1"/>
          </p:nvPr>
        </p:nvGraphicFramePr>
        <p:xfrm>
          <a:off x="965200" y="2318657"/>
          <a:ext cx="7213600" cy="3070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1">
            <a:extLst>
              <a:ext uri="{FF2B5EF4-FFF2-40B4-BE49-F238E27FC236}">
                <a16:creationId xmlns:a16="http://schemas.microsoft.com/office/drawing/2014/main" id="{EB473E8C-71E1-6EFA-A0C9-74AA74DEB35B}"/>
              </a:ext>
            </a:extLst>
          </p:cNvPr>
          <p:cNvSpPr>
            <a:spLocks noChangeArrowheads="1"/>
          </p:cNvSpPr>
          <p:nvPr/>
        </p:nvSpPr>
        <p:spPr bwMode="auto">
          <a:xfrm>
            <a:off x="1" y="582817"/>
            <a:ext cx="138564" cy="548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ts val="450"/>
              </a:spcAft>
              <a:defRPr/>
            </a:pPr>
            <a:endParaRPr lang="en-US" altLang="en-US" sz="1350">
              <a:solidFill>
                <a:prstClr val="black"/>
              </a:solidFill>
              <a:latin typeface="Arial" panose="020B0604020202020204" pitchFamily="34" charset="0"/>
            </a:endParaRPr>
          </a:p>
          <a:p>
            <a:pPr defTabSz="685800" eaLnBrk="0" fontAlgn="base" hangingPunct="0">
              <a:spcBef>
                <a:spcPct val="0"/>
              </a:spcBef>
              <a:spcAft>
                <a:spcPts val="450"/>
              </a:spcAft>
              <a:defRPr/>
            </a:pPr>
            <a:endParaRPr lang="en-US" altLang="en-US" sz="1350">
              <a:solidFill>
                <a:prstClr val="black"/>
              </a:solidFill>
              <a:latin typeface="Arial" panose="020B0604020202020204" pitchFamily="34" charset="0"/>
            </a:endParaRPr>
          </a:p>
        </p:txBody>
      </p:sp>
    </p:spTree>
    <p:extLst>
      <p:ext uri="{BB962C8B-B14F-4D97-AF65-F5344CB8AC3E}">
        <p14:creationId xmlns:p14="http://schemas.microsoft.com/office/powerpoint/2010/main" val="32482250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57263724-563B-30C6-6B36-7E4BC65A3DA0}"/>
              </a:ext>
            </a:extLst>
          </p:cNvPr>
          <p:cNvPicPr>
            <a:picLocks noChangeAspect="1"/>
          </p:cNvPicPr>
          <p:nvPr/>
        </p:nvPicPr>
        <p:blipFill>
          <a:blip r:embed="rId2"/>
          <a:srcRect l="8268" r="19534"/>
          <a:stretch>
            <a:fillRect/>
          </a:stretch>
        </p:blipFill>
        <p:spPr>
          <a:xfrm>
            <a:off x="3202390" y="857250"/>
            <a:ext cx="5941610" cy="51435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79318FC-3C22-8B1B-E9F5-9FEC334D21E3}"/>
              </a:ext>
            </a:extLst>
          </p:cNvPr>
          <p:cNvSpPr>
            <a:spLocks noGrp="1"/>
          </p:cNvSpPr>
          <p:nvPr>
            <p:ph type="title"/>
          </p:nvPr>
        </p:nvSpPr>
        <p:spPr>
          <a:xfrm>
            <a:off x="508000" y="1314450"/>
            <a:ext cx="2888342" cy="990600"/>
          </a:xfrm>
        </p:spPr>
        <p:txBody>
          <a:bodyPr>
            <a:normAutofit fontScale="90000"/>
          </a:bodyPr>
          <a:lstStyle/>
          <a:p>
            <a:r>
              <a:rPr lang="en-GB" b="1">
                <a:latin typeface="Arial" panose="020B0604020202020204" pitchFamily="34" charset="0"/>
                <a:cs typeface="Arial" panose="020B0604020202020204" pitchFamily="34" charset="0"/>
              </a:rPr>
              <a:t>Algorithmic Bias and Fairness</a:t>
            </a:r>
          </a:p>
        </p:txBody>
      </p:sp>
      <p:sp>
        <p:nvSpPr>
          <p:cNvPr id="3" name="Content Placeholder 2">
            <a:extLst>
              <a:ext uri="{FF2B5EF4-FFF2-40B4-BE49-F238E27FC236}">
                <a16:creationId xmlns:a16="http://schemas.microsoft.com/office/drawing/2014/main" id="{1194BA9B-604E-D7DC-E89D-6D359D9466AF}"/>
              </a:ext>
            </a:extLst>
          </p:cNvPr>
          <p:cNvSpPr>
            <a:spLocks noGrp="1"/>
          </p:cNvSpPr>
          <p:nvPr>
            <p:ph idx="1"/>
          </p:nvPr>
        </p:nvSpPr>
        <p:spPr>
          <a:xfrm>
            <a:off x="508000" y="2477692"/>
            <a:ext cx="2888342" cy="2910580"/>
          </a:xfrm>
        </p:spPr>
        <p:txBody>
          <a:bodyPr>
            <a:normAutofit/>
          </a:bodyPr>
          <a:lstStyle/>
          <a:p>
            <a:pPr>
              <a:lnSpc>
                <a:spcPct val="90000"/>
              </a:lnSpc>
            </a:pPr>
            <a:r>
              <a:rPr lang="en-GB" sz="1050">
                <a:latin typeface="Arial" panose="020B0604020202020204" pitchFamily="34" charset="0"/>
                <a:cs typeface="Arial" panose="020B0604020202020204" pitchFamily="34" charset="0"/>
              </a:rPr>
              <a:t>Amazon’s CRM relies heavily on AI and predictive analytics to personalize recommendations and target advertising. However, algorithms can unintentionally reflect biases present in historical data.</a:t>
            </a:r>
          </a:p>
          <a:p>
            <a:pPr marL="0" indent="0">
              <a:lnSpc>
                <a:spcPct val="90000"/>
              </a:lnSpc>
              <a:buNone/>
            </a:pPr>
            <a:r>
              <a:rPr lang="en-GB" sz="1050" b="1">
                <a:latin typeface="Arial" panose="020B0604020202020204" pitchFamily="34" charset="0"/>
                <a:cs typeface="Arial" panose="020B0604020202020204" pitchFamily="34" charset="0"/>
              </a:rPr>
              <a:t>Ethical</a:t>
            </a:r>
            <a:r>
              <a:rPr lang="en-GB" sz="1050">
                <a:latin typeface="Arial" panose="020B0604020202020204" pitchFamily="34" charset="0"/>
                <a:cs typeface="Arial" panose="020B0604020202020204" pitchFamily="34" charset="0"/>
              </a:rPr>
              <a:t> </a:t>
            </a:r>
          </a:p>
          <a:p>
            <a:pPr marL="0" indent="0">
              <a:lnSpc>
                <a:spcPct val="90000"/>
              </a:lnSpc>
              <a:buNone/>
            </a:pPr>
            <a:r>
              <a:rPr lang="en-GB" sz="1050">
                <a:latin typeface="Arial" panose="020B0604020202020204" pitchFamily="34" charset="0"/>
                <a:cs typeface="Arial" panose="020B0604020202020204" pitchFamily="34" charset="0"/>
              </a:rPr>
              <a:t>Product  recommendation may periodize certain seller or products unfairly.</a:t>
            </a:r>
          </a:p>
          <a:p>
            <a:pPr marL="0" indent="0">
              <a:lnSpc>
                <a:spcPct val="90000"/>
              </a:lnSpc>
              <a:buNone/>
            </a:pPr>
            <a:r>
              <a:rPr lang="en-GB" sz="1050">
                <a:latin typeface="Arial" panose="020B0604020202020204" pitchFamily="34" charset="0"/>
                <a:cs typeface="Arial" panose="020B0604020202020204" pitchFamily="34" charset="0"/>
              </a:rPr>
              <a:t>Customer rating and reviews can be manipulated search results.</a:t>
            </a:r>
          </a:p>
          <a:p>
            <a:pPr marL="0" indent="0">
              <a:lnSpc>
                <a:spcPct val="90000"/>
              </a:lnSpc>
              <a:buNone/>
            </a:pPr>
            <a:r>
              <a:rPr lang="en-GB" sz="1050" b="1">
                <a:latin typeface="Arial" panose="020B0604020202020204" pitchFamily="34" charset="0"/>
                <a:cs typeface="Arial" panose="020B0604020202020204" pitchFamily="34" charset="0"/>
              </a:rPr>
              <a:t>Best ethic </a:t>
            </a:r>
          </a:p>
          <a:p>
            <a:pPr marL="0" indent="0">
              <a:lnSpc>
                <a:spcPct val="90000"/>
              </a:lnSpc>
              <a:buNone/>
            </a:pPr>
            <a:r>
              <a:rPr lang="en-GB" sz="1050">
                <a:latin typeface="Arial" panose="020B0604020202020204" pitchFamily="34" charset="0"/>
                <a:cs typeface="Arial" panose="020B0604020202020204" pitchFamily="34" charset="0"/>
              </a:rPr>
              <a:t>Regulation test algorithms for bias and fairness.</a:t>
            </a:r>
          </a:p>
          <a:p>
            <a:pPr marL="0" indent="0">
              <a:lnSpc>
                <a:spcPct val="90000"/>
              </a:lnSpc>
              <a:buNone/>
            </a:pPr>
            <a:r>
              <a:rPr lang="en-GB" sz="1050">
                <a:latin typeface="Arial" panose="020B0604020202020204" pitchFamily="34" charset="0"/>
                <a:cs typeface="Arial" panose="020B0604020202020204" pitchFamily="34" charset="0"/>
              </a:rPr>
              <a:t>Include diverse data sets and human oversight in machine learning processes.</a:t>
            </a:r>
          </a:p>
          <a:p>
            <a:pPr marL="0" indent="0">
              <a:lnSpc>
                <a:spcPct val="90000"/>
              </a:lnSpc>
              <a:buNone/>
            </a:pPr>
            <a:endParaRPr lang="en-GB" sz="1050">
              <a:latin typeface="Arial" panose="020B0604020202020204" pitchFamily="34" charset="0"/>
              <a:cs typeface="Arial" panose="020B0604020202020204" pitchFamily="34" charset="0"/>
            </a:endParaRPr>
          </a:p>
          <a:p>
            <a:pPr marL="0" indent="0">
              <a:lnSpc>
                <a:spcPct val="90000"/>
              </a:lnSpc>
              <a:buNone/>
            </a:pPr>
            <a:endParaRPr lang="en-GB" sz="1050">
              <a:latin typeface="Arial" panose="020B0604020202020204" pitchFamily="34" charset="0"/>
              <a:cs typeface="Arial" panose="020B0604020202020204" pitchFamily="34" charset="0"/>
            </a:endParaRPr>
          </a:p>
          <a:p>
            <a:pPr marL="0" indent="0">
              <a:lnSpc>
                <a:spcPct val="90000"/>
              </a:lnSpc>
              <a:buNone/>
            </a:pPr>
            <a:endParaRPr lang="en-GB" sz="1050">
              <a:latin typeface="Arial" panose="020B0604020202020204" pitchFamily="34" charset="0"/>
              <a:cs typeface="Arial" panose="020B0604020202020204" pitchFamily="34" charset="0"/>
            </a:endParaRPr>
          </a:p>
          <a:p>
            <a:pPr marL="0" indent="0">
              <a:lnSpc>
                <a:spcPct val="90000"/>
              </a:lnSpc>
              <a:buNone/>
            </a:pPr>
            <a:endParaRPr lang="en-GB" sz="1050">
              <a:latin typeface="Arial" panose="020B0604020202020204" pitchFamily="34" charset="0"/>
              <a:cs typeface="Arial" panose="020B0604020202020204" pitchFamily="34" charset="0"/>
            </a:endParaRPr>
          </a:p>
          <a:p>
            <a:pPr>
              <a:lnSpc>
                <a:spcPct val="90000"/>
              </a:lnSpc>
            </a:pPr>
            <a:endParaRPr lang="en-GB" sz="1050">
              <a:latin typeface="Arial" panose="020B0604020202020204" pitchFamily="34" charset="0"/>
              <a:cs typeface="Arial" panose="020B0604020202020204" pitchFamily="34" charset="0"/>
            </a:endParaRPr>
          </a:p>
          <a:p>
            <a:pPr>
              <a:lnSpc>
                <a:spcPct val="90000"/>
              </a:lnSpc>
            </a:pPr>
            <a:endParaRPr lang="en-GB" sz="1050">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857250"/>
            <a:ext cx="914400" cy="51435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18310"/>
            <a:ext cx="3572669" cy="2382440"/>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50900"/>
            <a:ext cx="2255512"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5090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50" y="3143250"/>
            <a:ext cx="2444750"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50900"/>
            <a:ext cx="2140745"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50900"/>
            <a:ext cx="967571" cy="5149850"/>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50" y="850900"/>
            <a:ext cx="937369" cy="5149850"/>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50" y="3549651"/>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Tree>
    <p:extLst>
      <p:ext uri="{BB962C8B-B14F-4D97-AF65-F5344CB8AC3E}">
        <p14:creationId xmlns:p14="http://schemas.microsoft.com/office/powerpoint/2010/main" val="1538745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bile device with apps">
            <a:extLst>
              <a:ext uri="{FF2B5EF4-FFF2-40B4-BE49-F238E27FC236}">
                <a16:creationId xmlns:a16="http://schemas.microsoft.com/office/drawing/2014/main" id="{D03D84DE-2F05-ACA4-14A9-C03890E84771}"/>
              </a:ext>
            </a:extLst>
          </p:cNvPr>
          <p:cNvPicPr>
            <a:picLocks noChangeAspect="1"/>
          </p:cNvPicPr>
          <p:nvPr/>
        </p:nvPicPr>
        <p:blipFill>
          <a:blip r:embed="rId2"/>
          <a:srcRect l="35022"/>
          <a:stretch>
            <a:fillRect/>
          </a:stretch>
        </p:blipFill>
        <p:spPr>
          <a:xfrm>
            <a:off x="3202390" y="857250"/>
            <a:ext cx="5941610" cy="51435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0E25AFA-ED77-4621-527F-AE677F876B71}"/>
              </a:ext>
            </a:extLst>
          </p:cNvPr>
          <p:cNvSpPr>
            <a:spLocks noGrp="1"/>
          </p:cNvSpPr>
          <p:nvPr>
            <p:ph type="title"/>
          </p:nvPr>
        </p:nvSpPr>
        <p:spPr>
          <a:xfrm>
            <a:off x="508000" y="1314450"/>
            <a:ext cx="2888342" cy="990600"/>
          </a:xfrm>
        </p:spPr>
        <p:txBody>
          <a:bodyPr>
            <a:normAutofit/>
          </a:bodyPr>
          <a:lstStyle/>
          <a:p>
            <a:pPr>
              <a:lnSpc>
                <a:spcPct val="90000"/>
              </a:lnSpc>
            </a:pPr>
            <a:r>
              <a:rPr lang="en-GB" sz="2325" b="1">
                <a:latin typeface="Arial" panose="020B0604020202020204" pitchFamily="34" charset="0"/>
                <a:cs typeface="Arial" panose="020B0604020202020204" pitchFamily="34" charset="0"/>
              </a:rPr>
              <a:t>Surveillance and Customer Tracking</a:t>
            </a:r>
          </a:p>
        </p:txBody>
      </p:sp>
      <p:sp>
        <p:nvSpPr>
          <p:cNvPr id="3" name="Content Placeholder 2">
            <a:extLst>
              <a:ext uri="{FF2B5EF4-FFF2-40B4-BE49-F238E27FC236}">
                <a16:creationId xmlns:a16="http://schemas.microsoft.com/office/drawing/2014/main" id="{233CBA1F-24B1-3C6A-C49F-9D7BAD64BC33}"/>
              </a:ext>
            </a:extLst>
          </p:cNvPr>
          <p:cNvSpPr>
            <a:spLocks noGrp="1"/>
          </p:cNvSpPr>
          <p:nvPr>
            <p:ph idx="1"/>
          </p:nvPr>
        </p:nvSpPr>
        <p:spPr>
          <a:xfrm>
            <a:off x="508000" y="2477692"/>
            <a:ext cx="2888342" cy="2910580"/>
          </a:xfrm>
        </p:spPr>
        <p:txBody>
          <a:bodyPr>
            <a:normAutofit lnSpcReduction="10000"/>
          </a:bodyPr>
          <a:lstStyle/>
          <a:p>
            <a:pPr>
              <a:lnSpc>
                <a:spcPct val="90000"/>
              </a:lnSpc>
            </a:pPr>
            <a:r>
              <a:rPr lang="en-GB" sz="975">
                <a:latin typeface="Arial" panose="020B0604020202020204" pitchFamily="34" charset="0"/>
                <a:cs typeface="Arial" panose="020B0604020202020204" pitchFamily="34" charset="0"/>
              </a:rPr>
              <a:t>Amazon tracks user activity across multiple platforms  website clicks, Alexa commands, Kindle reading habits, and even smart home device interactions.</a:t>
            </a:r>
          </a:p>
          <a:p>
            <a:pPr marL="0" indent="0">
              <a:lnSpc>
                <a:spcPct val="90000"/>
              </a:lnSpc>
              <a:buNone/>
            </a:pPr>
            <a:endParaRPr lang="en-GB" sz="975" b="1">
              <a:latin typeface="Arial" panose="020B0604020202020204" pitchFamily="34" charset="0"/>
              <a:cs typeface="Arial" panose="020B0604020202020204" pitchFamily="34" charset="0"/>
            </a:endParaRPr>
          </a:p>
          <a:p>
            <a:pPr marL="0" indent="0">
              <a:lnSpc>
                <a:spcPct val="90000"/>
              </a:lnSpc>
              <a:buNone/>
            </a:pPr>
            <a:r>
              <a:rPr lang="en-GB" sz="975" b="1">
                <a:latin typeface="Arial" panose="020B0604020202020204" pitchFamily="34" charset="0"/>
                <a:cs typeface="Arial" panose="020B0604020202020204" pitchFamily="34" charset="0"/>
              </a:rPr>
              <a:t>Ethical Concern:</a:t>
            </a:r>
            <a:endParaRPr lang="en-GB" sz="975">
              <a:latin typeface="Arial" panose="020B0604020202020204" pitchFamily="34" charset="0"/>
              <a:cs typeface="Arial" panose="020B0604020202020204" pitchFamily="34" charset="0"/>
            </a:endParaRPr>
          </a:p>
          <a:p>
            <a:pPr marL="0" indent="0">
              <a:lnSpc>
                <a:spcPct val="90000"/>
              </a:lnSpc>
              <a:buNone/>
            </a:pPr>
            <a:r>
              <a:rPr lang="en-GB" sz="975">
                <a:latin typeface="Arial" panose="020B0604020202020204" pitchFamily="34" charset="0"/>
                <a:cs typeface="Arial" panose="020B0604020202020204" pitchFamily="34" charset="0"/>
              </a:rPr>
              <a:t>Continuous tracking may cross into </a:t>
            </a:r>
            <a:r>
              <a:rPr lang="en-GB" sz="975" b="1">
                <a:latin typeface="Arial" panose="020B0604020202020204" pitchFamily="34" charset="0"/>
                <a:cs typeface="Arial" panose="020B0604020202020204" pitchFamily="34" charset="0"/>
              </a:rPr>
              <a:t>digital surveillance</a:t>
            </a:r>
            <a:r>
              <a:rPr lang="en-GB" sz="975">
                <a:latin typeface="Arial" panose="020B0604020202020204" pitchFamily="34" charset="0"/>
                <a:cs typeface="Arial" panose="020B0604020202020204" pitchFamily="34" charset="0"/>
              </a:rPr>
              <a:t>, eroding customer trust.</a:t>
            </a:r>
          </a:p>
          <a:p>
            <a:pPr marL="0" indent="0">
              <a:lnSpc>
                <a:spcPct val="90000"/>
              </a:lnSpc>
              <a:buNone/>
            </a:pPr>
            <a:endParaRPr lang="en-GB" sz="975" b="1">
              <a:latin typeface="Arial" panose="020B0604020202020204" pitchFamily="34" charset="0"/>
              <a:cs typeface="Arial" panose="020B0604020202020204" pitchFamily="34" charset="0"/>
            </a:endParaRPr>
          </a:p>
          <a:p>
            <a:pPr marL="0" indent="0">
              <a:lnSpc>
                <a:spcPct val="90000"/>
              </a:lnSpc>
              <a:buNone/>
            </a:pPr>
            <a:r>
              <a:rPr lang="en-GB" sz="975" b="1">
                <a:latin typeface="Arial" panose="020B0604020202020204" pitchFamily="34" charset="0"/>
                <a:cs typeface="Arial" panose="020B0604020202020204" pitchFamily="34" charset="0"/>
              </a:rPr>
              <a:t>Best Ethical</a:t>
            </a:r>
          </a:p>
          <a:p>
            <a:pPr marL="0" indent="0">
              <a:lnSpc>
                <a:spcPct val="90000"/>
              </a:lnSpc>
              <a:buNone/>
            </a:pPr>
            <a:r>
              <a:rPr lang="en-GB" sz="975">
                <a:latin typeface="Arial" panose="020B0604020202020204" pitchFamily="34" charset="0"/>
                <a:cs typeface="Arial" panose="020B0604020202020204" pitchFamily="34" charset="0"/>
              </a:rPr>
              <a:t>Limit data collection to what is </a:t>
            </a:r>
            <a:r>
              <a:rPr lang="en-GB" sz="975" b="1">
                <a:latin typeface="Arial" panose="020B0604020202020204" pitchFamily="34" charset="0"/>
                <a:cs typeface="Arial" panose="020B0604020202020204" pitchFamily="34" charset="0"/>
              </a:rPr>
              <a:t>necessary for service improvement</a:t>
            </a:r>
            <a:r>
              <a:rPr lang="en-GB" sz="975">
                <a:latin typeface="Arial" panose="020B0604020202020204" pitchFamily="34" charset="0"/>
                <a:cs typeface="Arial" panose="020B0604020202020204" pitchFamily="34" charset="0"/>
              </a:rPr>
              <a:t>.</a:t>
            </a:r>
            <a:br>
              <a:rPr lang="en-GB" sz="975">
                <a:latin typeface="Arial" panose="020B0604020202020204" pitchFamily="34" charset="0"/>
                <a:cs typeface="Arial" panose="020B0604020202020204" pitchFamily="34" charset="0"/>
              </a:rPr>
            </a:br>
            <a:endParaRPr lang="en-GB" sz="975">
              <a:latin typeface="Arial" panose="020B0604020202020204" pitchFamily="34" charset="0"/>
              <a:cs typeface="Arial" panose="020B0604020202020204" pitchFamily="34" charset="0"/>
            </a:endParaRPr>
          </a:p>
          <a:p>
            <a:pPr marL="0" indent="0">
              <a:lnSpc>
                <a:spcPct val="90000"/>
              </a:lnSpc>
              <a:buNone/>
            </a:pPr>
            <a:r>
              <a:rPr lang="en-GB" sz="975">
                <a:latin typeface="Arial" panose="020B0604020202020204" pitchFamily="34" charset="0"/>
                <a:cs typeface="Arial" panose="020B0604020202020204" pitchFamily="34" charset="0"/>
              </a:rPr>
              <a:t> Anonymize or aggregate behavioural data whenever possible.</a:t>
            </a:r>
            <a:br>
              <a:rPr lang="en-GB" sz="975"/>
            </a:br>
            <a:endParaRPr lang="en-GB" sz="975"/>
          </a:p>
          <a:p>
            <a:pPr>
              <a:lnSpc>
                <a:spcPct val="90000"/>
              </a:lnSpc>
            </a:pPr>
            <a:endParaRPr lang="en-GB" sz="975"/>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857250"/>
            <a:ext cx="914400" cy="51435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18310"/>
            <a:ext cx="3572669" cy="2382440"/>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50900"/>
            <a:ext cx="2255512"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5090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50" y="3143250"/>
            <a:ext cx="2444750"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50900"/>
            <a:ext cx="2140745"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50900"/>
            <a:ext cx="967571" cy="5149850"/>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50" y="850900"/>
            <a:ext cx="937369" cy="5149850"/>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50" y="3549651"/>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Tree>
    <p:extLst>
      <p:ext uri="{BB962C8B-B14F-4D97-AF65-F5344CB8AC3E}">
        <p14:creationId xmlns:p14="http://schemas.microsoft.com/office/powerpoint/2010/main" val="35987768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Trebuchet MS" panose="020B0603020202020204"/>
            </a:endParaRPr>
          </a:p>
        </p:txBody>
      </p:sp>
      <p:sp>
        <p:nvSpPr>
          <p:cNvPr id="2" name="Title 1">
            <a:extLst>
              <a:ext uri="{FF2B5EF4-FFF2-40B4-BE49-F238E27FC236}">
                <a16:creationId xmlns:a16="http://schemas.microsoft.com/office/drawing/2014/main" id="{0F27E1E7-31B5-1213-8A80-DAF60EEA7CA1}"/>
              </a:ext>
            </a:extLst>
          </p:cNvPr>
          <p:cNvSpPr>
            <a:spLocks noGrp="1"/>
          </p:cNvSpPr>
          <p:nvPr>
            <p:ph type="title"/>
          </p:nvPr>
        </p:nvSpPr>
        <p:spPr>
          <a:xfrm>
            <a:off x="1000127" y="1314450"/>
            <a:ext cx="6447501" cy="990600"/>
          </a:xfrm>
        </p:spPr>
        <p:txBody>
          <a:bodyPr>
            <a:normAutofit/>
          </a:bodyPr>
          <a:lstStyle/>
          <a:p>
            <a:r>
              <a:rPr lang="en-GB" b="1">
                <a:latin typeface="Arial" panose="020B0604020202020204" pitchFamily="34" charset="0"/>
                <a:cs typeface="Arial" panose="020B0604020202020204" pitchFamily="34" charset="0"/>
              </a:rPr>
              <a:t>Data Ownership and Consumer Rights</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857250"/>
            <a:ext cx="336550" cy="21336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3901" y="3721101"/>
            <a:ext cx="3337719" cy="2279650"/>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cxnSp>
        <p:nvCxnSpPr>
          <p:cNvPr id="24" name="Straight Connector 2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00950" y="857250"/>
            <a:ext cx="1295400" cy="51435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18310"/>
            <a:ext cx="3572669" cy="238244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8A3BAC2-6B5A-C683-8642-DDB4AAF09307}"/>
              </a:ext>
            </a:extLst>
          </p:cNvPr>
          <p:cNvSpPr>
            <a:spLocks noGrp="1"/>
          </p:cNvSpPr>
          <p:nvPr>
            <p:ph idx="1"/>
          </p:nvPr>
        </p:nvSpPr>
        <p:spPr>
          <a:xfrm>
            <a:off x="1000126" y="2477693"/>
            <a:ext cx="6353174" cy="2571945"/>
          </a:xfrm>
        </p:spPr>
        <p:txBody>
          <a:bodyPr>
            <a:normAutofit/>
          </a:bodyPr>
          <a:lstStyle/>
          <a:p>
            <a:pPr marL="0" indent="0">
              <a:lnSpc>
                <a:spcPct val="90000"/>
              </a:lnSpc>
              <a:buNone/>
            </a:pPr>
            <a:r>
              <a:rPr lang="en-GB" sz="1125">
                <a:latin typeface="Arial" panose="020B0604020202020204" pitchFamily="34" charset="0"/>
                <a:cs typeface="Arial" panose="020B0604020202020204" pitchFamily="34" charset="0"/>
              </a:rPr>
              <a:t>In Amazon’s system, customers generate data, but Amazon </a:t>
            </a:r>
            <a:r>
              <a:rPr lang="en-GB" sz="1125" i="1">
                <a:latin typeface="Arial" panose="020B0604020202020204" pitchFamily="34" charset="0"/>
                <a:cs typeface="Arial" panose="020B0604020202020204" pitchFamily="34" charset="0"/>
              </a:rPr>
              <a:t>owns and monetizes</a:t>
            </a:r>
            <a:r>
              <a:rPr lang="en-GB" sz="1125">
                <a:latin typeface="Arial" panose="020B0604020202020204" pitchFamily="34" charset="0"/>
                <a:cs typeface="Arial" panose="020B0604020202020204" pitchFamily="34" charset="0"/>
              </a:rPr>
              <a:t> it. This raises ethical questions about data ownership and profit sharing.</a:t>
            </a:r>
          </a:p>
          <a:p>
            <a:pPr marL="0" indent="0">
              <a:lnSpc>
                <a:spcPct val="90000"/>
              </a:lnSpc>
              <a:buNone/>
            </a:pPr>
            <a:r>
              <a:rPr lang="en-GB" sz="1125" b="1">
                <a:latin typeface="Arial" panose="020B0604020202020204" pitchFamily="34" charset="0"/>
                <a:cs typeface="Arial" panose="020B0604020202020204" pitchFamily="34" charset="0"/>
              </a:rPr>
              <a:t>Ethical Concern</a:t>
            </a:r>
            <a:endParaRPr lang="en-GB" sz="1125">
              <a:latin typeface="Arial" panose="020B0604020202020204" pitchFamily="34" charset="0"/>
              <a:cs typeface="Arial" panose="020B0604020202020204" pitchFamily="34" charset="0"/>
            </a:endParaRPr>
          </a:p>
          <a:p>
            <a:pPr>
              <a:lnSpc>
                <a:spcPct val="90000"/>
              </a:lnSpc>
            </a:pPr>
            <a:r>
              <a:rPr lang="en-GB" sz="1125">
                <a:latin typeface="Arial" panose="020B0604020202020204" pitchFamily="34" charset="0"/>
                <a:cs typeface="Arial" panose="020B0604020202020204" pitchFamily="34" charset="0"/>
              </a:rPr>
              <a:t>Customers may feel exploited when their data is used for commercial gain without any direct benefit.</a:t>
            </a:r>
          </a:p>
          <a:p>
            <a:pPr>
              <a:lnSpc>
                <a:spcPct val="90000"/>
              </a:lnSpc>
            </a:pPr>
            <a:r>
              <a:rPr lang="en-GB" sz="1125">
                <a:latin typeface="Arial" panose="020B0604020202020204" pitchFamily="34" charset="0"/>
                <a:cs typeface="Arial" panose="020B0604020202020204" pitchFamily="34" charset="0"/>
              </a:rPr>
              <a:t>There is little opportunity for customers to control how their data is used beyond the company’s terms.</a:t>
            </a:r>
          </a:p>
          <a:p>
            <a:pPr>
              <a:lnSpc>
                <a:spcPct val="90000"/>
              </a:lnSpc>
            </a:pPr>
            <a:endParaRPr lang="en-GB" sz="1125" b="1">
              <a:latin typeface="Arial" panose="020B0604020202020204" pitchFamily="34" charset="0"/>
              <a:cs typeface="Arial" panose="020B0604020202020204" pitchFamily="34" charset="0"/>
            </a:endParaRPr>
          </a:p>
          <a:p>
            <a:pPr marL="0" indent="0">
              <a:lnSpc>
                <a:spcPct val="90000"/>
              </a:lnSpc>
              <a:buNone/>
            </a:pPr>
            <a:r>
              <a:rPr lang="en-GB" sz="1125" b="1">
                <a:latin typeface="Arial" panose="020B0604020202020204" pitchFamily="34" charset="0"/>
                <a:cs typeface="Arial" panose="020B0604020202020204" pitchFamily="34" charset="0"/>
              </a:rPr>
              <a:t>Best Ethical Practice</a:t>
            </a:r>
          </a:p>
          <a:p>
            <a:pPr marL="0" indent="0">
              <a:lnSpc>
                <a:spcPct val="90000"/>
              </a:lnSpc>
              <a:buNone/>
            </a:pPr>
            <a:br>
              <a:rPr lang="en-GB" sz="1125">
                <a:latin typeface="Arial" panose="020B0604020202020204" pitchFamily="34" charset="0"/>
                <a:cs typeface="Arial" panose="020B0604020202020204" pitchFamily="34" charset="0"/>
              </a:rPr>
            </a:br>
            <a:r>
              <a:rPr lang="en-GB" sz="1125">
                <a:latin typeface="Arial" panose="020B0604020202020204" pitchFamily="34" charset="0"/>
                <a:cs typeface="Arial" panose="020B0604020202020204" pitchFamily="34" charset="0"/>
              </a:rPr>
              <a:t>Recognize customers as data stakeholders, not just data sources. Offer transparency reports on how customer data contributes to business outcomes.</a:t>
            </a:r>
          </a:p>
          <a:p>
            <a:pPr>
              <a:lnSpc>
                <a:spcPct val="90000"/>
              </a:lnSpc>
            </a:pPr>
            <a:endParaRPr lang="en-GB" sz="1125"/>
          </a:p>
        </p:txBody>
      </p:sp>
      <p:sp>
        <p:nvSpPr>
          <p:cNvPr id="26"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9231" y="857250"/>
            <a:ext cx="1324769" cy="51435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Tree>
    <p:extLst>
      <p:ext uri="{BB962C8B-B14F-4D97-AF65-F5344CB8AC3E}">
        <p14:creationId xmlns:p14="http://schemas.microsoft.com/office/powerpoint/2010/main" val="36958560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1"/>
            <a:ext cx="9141618"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Trebuchet MS" panose="020B0603020202020204"/>
            </a:endParaRPr>
          </a:p>
        </p:txBody>
      </p:sp>
      <p:sp>
        <p:nvSpPr>
          <p:cNvPr id="3" name="Content Placeholder 2">
            <a:extLst>
              <a:ext uri="{FF2B5EF4-FFF2-40B4-BE49-F238E27FC236}">
                <a16:creationId xmlns:a16="http://schemas.microsoft.com/office/drawing/2014/main" id="{36F03260-4F16-68DA-10E9-59F9473ED8B6}"/>
              </a:ext>
            </a:extLst>
          </p:cNvPr>
          <p:cNvSpPr>
            <a:spLocks noGrp="1"/>
          </p:cNvSpPr>
          <p:nvPr>
            <p:ph idx="1"/>
          </p:nvPr>
        </p:nvSpPr>
        <p:spPr>
          <a:xfrm>
            <a:off x="508000" y="1797050"/>
            <a:ext cx="4616450" cy="3263900"/>
          </a:xfrm>
        </p:spPr>
        <p:txBody>
          <a:bodyPr anchor="ctr">
            <a:normAutofit/>
          </a:bodyPr>
          <a:lstStyle/>
          <a:p>
            <a:pPr marL="0" indent="0">
              <a:lnSpc>
                <a:spcPct val="90000"/>
              </a:lnSpc>
              <a:buNone/>
            </a:pPr>
            <a:r>
              <a:rPr lang="en-GB" sz="825"/>
              <a:t>1 Amazon.com, Inc. (2024) </a:t>
            </a:r>
            <a:r>
              <a:rPr lang="en-GB" sz="825" i="1"/>
              <a:t>Amazon Privacy Notice</a:t>
            </a:r>
            <a:r>
              <a:rPr lang="en-GB" sz="825"/>
              <a:t>. Available at: </a:t>
            </a:r>
            <a:r>
              <a:rPr lang="en-GB" sz="825">
                <a:hlinkClick r:id="rId2"/>
              </a:rPr>
              <a:t>https://www.amazon.com/privacy</a:t>
            </a:r>
            <a:r>
              <a:rPr lang="en-GB" sz="825"/>
              <a:t> (Accessed: 7 November 2025).</a:t>
            </a:r>
          </a:p>
          <a:p>
            <a:pPr marL="0" indent="0">
              <a:lnSpc>
                <a:spcPct val="90000"/>
              </a:lnSpc>
              <a:buNone/>
            </a:pPr>
            <a:r>
              <a:rPr lang="en-GB" sz="825" b="1"/>
              <a:t>2.</a:t>
            </a:r>
            <a:r>
              <a:rPr lang="en-GB" sz="825"/>
              <a:t> Chen, J. and Popovich, K. (2003) ‘Understanding customer relationship management (CRM): People, process and technology’, </a:t>
            </a:r>
            <a:r>
              <a:rPr lang="en-GB" sz="825" i="1"/>
              <a:t>Business Process Management Journal</a:t>
            </a:r>
            <a:r>
              <a:rPr lang="en-GB" sz="825"/>
              <a:t>, 9(5), pp. 672–688.</a:t>
            </a:r>
            <a:br>
              <a:rPr lang="en-GB" sz="825"/>
            </a:br>
            <a:r>
              <a:rPr lang="en-GB" sz="825"/>
              <a:t>https://doi.org/10.1108/14637150310496758</a:t>
            </a:r>
          </a:p>
          <a:p>
            <a:pPr marL="0" indent="0">
              <a:lnSpc>
                <a:spcPct val="90000"/>
              </a:lnSpc>
              <a:buNone/>
            </a:pPr>
            <a:r>
              <a:rPr lang="en-GB" sz="825" b="1"/>
              <a:t>3.</a:t>
            </a:r>
            <a:r>
              <a:rPr lang="en-GB" sz="825"/>
              <a:t> Davenport, T.H. (2018) </a:t>
            </a:r>
            <a:r>
              <a:rPr lang="en-GB" sz="825" i="1"/>
              <a:t>The AI Advantage: How to Put the Artificial Intelligence Revolution to Work</a:t>
            </a:r>
            <a:r>
              <a:rPr lang="en-GB" sz="825"/>
              <a:t>. Cambridge, MA: MIT Press.</a:t>
            </a:r>
          </a:p>
          <a:p>
            <a:pPr marL="0" indent="0">
              <a:lnSpc>
                <a:spcPct val="90000"/>
              </a:lnSpc>
              <a:buNone/>
            </a:pPr>
            <a:r>
              <a:rPr lang="en-GB" sz="825" b="1"/>
              <a:t>4.</a:t>
            </a:r>
            <a:r>
              <a:rPr lang="en-GB" sz="825"/>
              <a:t> Laudon, K.C. and Laudon, J.P. (2022) </a:t>
            </a:r>
            <a:r>
              <a:rPr lang="en-GB" sz="825" i="1"/>
              <a:t>Management Information Systems: Managing the Digital Firm</a:t>
            </a:r>
            <a:r>
              <a:rPr lang="en-GB" sz="825"/>
              <a:t>. 17th </a:t>
            </a:r>
            <a:r>
              <a:rPr lang="en-GB" sz="825" err="1"/>
              <a:t>edn</a:t>
            </a:r>
            <a:r>
              <a:rPr lang="en-GB" sz="825"/>
              <a:t>. Harlow: Pearson Education.</a:t>
            </a:r>
          </a:p>
          <a:p>
            <a:pPr marL="0" indent="0">
              <a:lnSpc>
                <a:spcPct val="90000"/>
              </a:lnSpc>
              <a:buNone/>
            </a:pPr>
            <a:r>
              <a:rPr lang="en-GB" sz="825" b="1"/>
              <a:t>5.</a:t>
            </a:r>
            <a:r>
              <a:rPr lang="en-GB" sz="825"/>
              <a:t> Martin, K.E. and Murphy, P.E. (2017) ‘The role of data privacy in marketing’, </a:t>
            </a:r>
            <a:r>
              <a:rPr lang="en-GB" sz="825" i="1"/>
              <a:t>Journal of the Academy of Marketing Science</a:t>
            </a:r>
            <a:r>
              <a:rPr lang="en-GB" sz="825"/>
              <a:t>, 45(2), pp. 135–155.</a:t>
            </a:r>
            <a:br>
              <a:rPr lang="en-GB" sz="825"/>
            </a:br>
            <a:r>
              <a:rPr lang="en-GB" sz="825"/>
              <a:t>https://doi.org/10.1007/s11747-016-0495-4</a:t>
            </a:r>
          </a:p>
          <a:p>
            <a:pPr marL="0" indent="0">
              <a:lnSpc>
                <a:spcPct val="90000"/>
              </a:lnSpc>
              <a:buNone/>
            </a:pPr>
            <a:r>
              <a:rPr lang="en-GB" sz="825" b="1"/>
              <a:t>6.</a:t>
            </a:r>
            <a:r>
              <a:rPr lang="en-GB" sz="825"/>
              <a:t> McKinsey &amp; Company (2023) </a:t>
            </a:r>
            <a:r>
              <a:rPr lang="en-GB" sz="825" i="1"/>
              <a:t>AI and Personalization in E-commerce: Balancing Growth with Ethics</a:t>
            </a:r>
            <a:r>
              <a:rPr lang="en-GB" sz="825"/>
              <a:t>. Available at: </a:t>
            </a:r>
            <a:r>
              <a:rPr lang="en-GB" sz="825">
                <a:hlinkClick r:id="rId3"/>
              </a:rPr>
              <a:t>https://www.mckinsey.com</a:t>
            </a:r>
            <a:r>
              <a:rPr lang="en-GB" sz="825"/>
              <a:t> (Accessed: 7 November 2025).</a:t>
            </a:r>
          </a:p>
          <a:p>
            <a:pPr marL="0" indent="0">
              <a:lnSpc>
                <a:spcPct val="90000"/>
              </a:lnSpc>
              <a:buNone/>
            </a:pPr>
            <a:r>
              <a:rPr lang="en-GB" sz="825" b="1"/>
              <a:t>7.</a:t>
            </a:r>
            <a:r>
              <a:rPr lang="en-GB" sz="825"/>
              <a:t> Richards, N.M. and King, J.H. (2014) </a:t>
            </a:r>
            <a:r>
              <a:rPr lang="en-GB" sz="825" i="1"/>
              <a:t>Big Data Ethics</a:t>
            </a:r>
            <a:r>
              <a:rPr lang="en-GB" sz="825"/>
              <a:t>. Cambridge: Cambridge University Press.</a:t>
            </a:r>
          </a:p>
          <a:p>
            <a:pPr marL="0" indent="0">
              <a:lnSpc>
                <a:spcPct val="90000"/>
              </a:lnSpc>
              <a:buNone/>
            </a:pPr>
            <a:r>
              <a:rPr lang="en-GB" sz="825" b="1"/>
              <a:t>8.</a:t>
            </a:r>
            <a:r>
              <a:rPr lang="en-GB" sz="825"/>
              <a:t> Smith, H.J., Dinev, T. and Xu, H. (2011) ‘Information privacy research: An interdisciplinary review’, </a:t>
            </a:r>
            <a:r>
              <a:rPr lang="en-GB" sz="825" i="1"/>
              <a:t>MIS Quarterly</a:t>
            </a:r>
            <a:r>
              <a:rPr lang="en-GB" sz="825"/>
              <a:t>, 35(4), pp. 989–1015.</a:t>
            </a:r>
            <a:br>
              <a:rPr lang="en-GB" sz="825"/>
            </a:br>
            <a:r>
              <a:rPr lang="en-GB" sz="825"/>
              <a:t>https://doi.org/10.2307/41409970</a:t>
            </a:r>
          </a:p>
          <a:p>
            <a:pPr>
              <a:lnSpc>
                <a:spcPct val="90000"/>
              </a:lnSpc>
            </a:pPr>
            <a:endParaRPr lang="en-GB" sz="825"/>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857250"/>
            <a:ext cx="3493008" cy="51435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Trebuchet MS" panose="020B0603020202020204"/>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857250"/>
            <a:ext cx="794941" cy="51435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648296"/>
            <a:ext cx="3259170" cy="2352453"/>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50900"/>
            <a:ext cx="2255512"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5090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50" y="3143250"/>
            <a:ext cx="2444750"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50900"/>
            <a:ext cx="2140745"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50900"/>
            <a:ext cx="967571" cy="5149850"/>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50" y="850900"/>
            <a:ext cx="937369" cy="5149850"/>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50" y="3549651"/>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342900">
              <a:defRPr/>
            </a:pPr>
            <a:endParaRPr lang="en-GB" sz="1350">
              <a:solidFill>
                <a:prstClr val="white"/>
              </a:solidFill>
              <a:latin typeface="Trebuchet MS" panose="020B0603020202020204"/>
            </a:endParaRPr>
          </a:p>
        </p:txBody>
      </p:sp>
      <p:sp>
        <p:nvSpPr>
          <p:cNvPr id="2" name="Title 1">
            <a:extLst>
              <a:ext uri="{FF2B5EF4-FFF2-40B4-BE49-F238E27FC236}">
                <a16:creationId xmlns:a16="http://schemas.microsoft.com/office/drawing/2014/main" id="{608DFE6D-53B6-BC7A-2900-325B66B01E4A}"/>
              </a:ext>
            </a:extLst>
          </p:cNvPr>
          <p:cNvSpPr>
            <a:spLocks noGrp="1"/>
          </p:cNvSpPr>
          <p:nvPr>
            <p:ph type="title"/>
          </p:nvPr>
        </p:nvSpPr>
        <p:spPr>
          <a:xfrm>
            <a:off x="5872243" y="1797050"/>
            <a:ext cx="2528807" cy="3263900"/>
          </a:xfrm>
        </p:spPr>
        <p:txBody>
          <a:bodyPr anchor="ctr">
            <a:normAutofit/>
          </a:bodyPr>
          <a:lstStyle/>
          <a:p>
            <a:r>
              <a:rPr lang="en-GB" b="1">
                <a:solidFill>
                  <a:schemeClr val="bg1"/>
                </a:solidFill>
                <a:latin typeface="Arial" panose="020B0604020202020204" pitchFamily="34" charset="0"/>
                <a:cs typeface="Arial" panose="020B0604020202020204" pitchFamily="34" charset="0"/>
              </a:rPr>
              <a:t>Reference </a:t>
            </a:r>
          </a:p>
        </p:txBody>
      </p:sp>
    </p:spTree>
    <p:extLst>
      <p:ext uri="{BB962C8B-B14F-4D97-AF65-F5344CB8AC3E}">
        <p14:creationId xmlns:p14="http://schemas.microsoft.com/office/powerpoint/2010/main" val="150834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B97D4-1B9A-18E7-5CFC-7095931B19B7}"/>
              </a:ext>
            </a:extLst>
          </p:cNvPr>
          <p:cNvSpPr>
            <a:spLocks noGrp="1"/>
          </p:cNvSpPr>
          <p:nvPr>
            <p:ph type="ctrTitle"/>
          </p:nvPr>
        </p:nvSpPr>
        <p:spPr/>
        <p:txBody>
          <a:bodyPr>
            <a:normAutofit/>
          </a:bodyPr>
          <a:lstStyle/>
          <a:p>
            <a:r>
              <a:rPr lang="en-US" dirty="0"/>
              <a:t>Amazon: Customer Relationship Management (CRM)</a:t>
            </a:r>
          </a:p>
        </p:txBody>
      </p:sp>
      <p:sp>
        <p:nvSpPr>
          <p:cNvPr id="3" name="Subtitle 2">
            <a:extLst>
              <a:ext uri="{FF2B5EF4-FFF2-40B4-BE49-F238E27FC236}">
                <a16:creationId xmlns:a16="http://schemas.microsoft.com/office/drawing/2014/main" id="{A86EB0D6-F4E0-872D-67F2-A796830CF71E}"/>
              </a:ext>
            </a:extLst>
          </p:cNvPr>
          <p:cNvSpPr>
            <a:spLocks noGrp="1"/>
          </p:cNvSpPr>
          <p:nvPr>
            <p:ph type="subTitle" idx="1"/>
          </p:nvPr>
        </p:nvSpPr>
        <p:spPr/>
        <p:txBody>
          <a:bodyPr>
            <a:normAutofit/>
          </a:bodyPr>
          <a:lstStyle/>
          <a:p>
            <a:r>
              <a:rPr lang="en-US" dirty="0"/>
              <a:t>Winston Morrison </a:t>
            </a:r>
          </a:p>
          <a:p>
            <a:r>
              <a:rPr lang="en-US" dirty="0"/>
              <a:t>2337238</a:t>
            </a:r>
          </a:p>
          <a:p>
            <a:r>
              <a:rPr lang="en-GB" dirty="0"/>
              <a:t>LCLM 5004 </a:t>
            </a:r>
          </a:p>
          <a:p>
            <a:r>
              <a:rPr lang="en-GB" dirty="0" err="1"/>
              <a:t>Amitave</a:t>
            </a:r>
            <a:r>
              <a:rPr lang="en-GB" dirty="0"/>
              <a:t> </a:t>
            </a:r>
            <a:r>
              <a:rPr lang="en-GB" dirty="0" err="1"/>
              <a:t>Banik</a:t>
            </a:r>
            <a:endParaRPr lang="en-US" dirty="0"/>
          </a:p>
        </p:txBody>
      </p:sp>
    </p:spTree>
    <p:extLst>
      <p:ext uri="{BB962C8B-B14F-4D97-AF65-F5344CB8AC3E}">
        <p14:creationId xmlns:p14="http://schemas.microsoft.com/office/powerpoint/2010/main" val="11851739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02F85-938C-29C7-AF70-880AEDF34AD4}"/>
              </a:ext>
            </a:extLst>
          </p:cNvPr>
          <p:cNvSpPr>
            <a:spLocks noGrp="1"/>
          </p:cNvSpPr>
          <p:nvPr>
            <p:ph type="title"/>
          </p:nvPr>
        </p:nvSpPr>
        <p:spPr/>
        <p:txBody>
          <a:bodyPr/>
          <a:lstStyle/>
          <a:p>
            <a:r>
              <a:rPr lang="en-US" dirty="0"/>
              <a:t>What is customer relationship management (CRM) and how does Amazon use?</a:t>
            </a:r>
          </a:p>
        </p:txBody>
      </p:sp>
      <p:sp>
        <p:nvSpPr>
          <p:cNvPr id="3" name="Content Placeholder 2">
            <a:extLst>
              <a:ext uri="{FF2B5EF4-FFF2-40B4-BE49-F238E27FC236}">
                <a16:creationId xmlns:a16="http://schemas.microsoft.com/office/drawing/2014/main" id="{AB2AF6FC-369E-2521-2232-3C55E1680806}"/>
              </a:ext>
            </a:extLst>
          </p:cNvPr>
          <p:cNvSpPr>
            <a:spLocks noGrp="1"/>
          </p:cNvSpPr>
          <p:nvPr>
            <p:ph idx="1"/>
          </p:nvPr>
        </p:nvSpPr>
        <p:spPr/>
        <p:txBody>
          <a:bodyPr/>
          <a:lstStyle/>
          <a:p>
            <a:r>
              <a:rPr lang="en-US" dirty="0"/>
              <a:t>CRM record and integrate customers data from all over the organization.</a:t>
            </a:r>
          </a:p>
          <a:p>
            <a:r>
              <a:rPr lang="en-US" dirty="0"/>
              <a:t>Data is consolidated, analyzed then results are distributed across customer contact points such as</a:t>
            </a:r>
          </a:p>
          <a:p>
            <a:r>
              <a:rPr lang="en-US" dirty="0"/>
              <a:t>Emails</a:t>
            </a:r>
          </a:p>
          <a:p>
            <a:r>
              <a:rPr lang="en-US" dirty="0"/>
              <a:t>Telephones </a:t>
            </a:r>
          </a:p>
          <a:p>
            <a:r>
              <a:rPr lang="en-US" dirty="0"/>
              <a:t>Mobile devices </a:t>
            </a:r>
          </a:p>
          <a:p>
            <a:pPr marL="0" indent="0">
              <a:buNone/>
            </a:pPr>
            <a:r>
              <a:rPr lang="en-US" dirty="0"/>
              <a:t>   </a:t>
            </a:r>
          </a:p>
        </p:txBody>
      </p:sp>
      <p:sp>
        <p:nvSpPr>
          <p:cNvPr id="4" name="TextBox 3">
            <a:extLst>
              <a:ext uri="{FF2B5EF4-FFF2-40B4-BE49-F238E27FC236}">
                <a16:creationId xmlns:a16="http://schemas.microsoft.com/office/drawing/2014/main" id="{73F26BEA-30D9-DD05-D7B8-2AD047B7E1E3}"/>
              </a:ext>
            </a:extLst>
          </p:cNvPr>
          <p:cNvSpPr txBox="1"/>
          <p:nvPr/>
        </p:nvSpPr>
        <p:spPr>
          <a:xfrm>
            <a:off x="628650" y="4876363"/>
            <a:ext cx="2457450" cy="319511"/>
          </a:xfrm>
          <a:prstGeom prst="rect">
            <a:avLst/>
          </a:prstGeom>
          <a:noFill/>
        </p:spPr>
        <p:txBody>
          <a:bodyPr wrap="square" rtlCol="0">
            <a:spAutoFit/>
          </a:bodyPr>
          <a:lstStyle/>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(Kenneth C. Laudon, 2011)</a:t>
            </a:r>
          </a:p>
        </p:txBody>
      </p:sp>
    </p:spTree>
    <p:extLst>
      <p:ext uri="{BB962C8B-B14F-4D97-AF65-F5344CB8AC3E}">
        <p14:creationId xmlns:p14="http://schemas.microsoft.com/office/powerpoint/2010/main" val="33505071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2D0-9F76-47BC-6B9C-419055858363}"/>
              </a:ext>
            </a:extLst>
          </p:cNvPr>
          <p:cNvSpPr>
            <a:spLocks noGrp="1"/>
          </p:cNvSpPr>
          <p:nvPr>
            <p:ph type="title"/>
          </p:nvPr>
        </p:nvSpPr>
        <p:spPr/>
        <p:txBody>
          <a:bodyPr/>
          <a:lstStyle/>
          <a:p>
            <a:r>
              <a:rPr lang="en-US" dirty="0"/>
              <a:t>CRM </a:t>
            </a:r>
          </a:p>
        </p:txBody>
      </p:sp>
      <p:sp>
        <p:nvSpPr>
          <p:cNvPr id="3" name="Content Placeholder 2">
            <a:extLst>
              <a:ext uri="{FF2B5EF4-FFF2-40B4-BE49-F238E27FC236}">
                <a16:creationId xmlns:a16="http://schemas.microsoft.com/office/drawing/2014/main" id="{4CA3FA14-8796-5154-7350-5E62EBE5387D}"/>
              </a:ext>
            </a:extLst>
          </p:cNvPr>
          <p:cNvSpPr>
            <a:spLocks noGrp="1"/>
          </p:cNvSpPr>
          <p:nvPr>
            <p:ph idx="1"/>
          </p:nvPr>
        </p:nvSpPr>
        <p:spPr/>
        <p:txBody>
          <a:bodyPr>
            <a:normAutofit/>
          </a:bodyPr>
          <a:lstStyle/>
          <a:p>
            <a:r>
              <a:rPr lang="en-GB" b="0" i="0" dirty="0">
                <a:solidFill>
                  <a:srgbClr val="0A0A0A"/>
                </a:solidFill>
                <a:effectLst/>
                <a:highlight>
                  <a:srgbClr val="FFFFFF"/>
                </a:highlight>
                <a:latin typeface="Google Sans"/>
              </a:rPr>
              <a:t>Amazon collects data on customer details</a:t>
            </a:r>
          </a:p>
          <a:p>
            <a:r>
              <a:rPr lang="en-GB" dirty="0">
                <a:solidFill>
                  <a:srgbClr val="0A0A0A"/>
                </a:solidFill>
                <a:highlight>
                  <a:srgbClr val="FFFFFF"/>
                </a:highlight>
                <a:latin typeface="Google Sans"/>
              </a:rPr>
              <a:t>Researches browsing behaviour </a:t>
            </a:r>
          </a:p>
          <a:p>
            <a:r>
              <a:rPr lang="en-GB" b="0" i="0" dirty="0">
                <a:solidFill>
                  <a:srgbClr val="0A0A0A"/>
                </a:solidFill>
                <a:effectLst/>
                <a:highlight>
                  <a:srgbClr val="FFFFFF"/>
                </a:highlight>
                <a:latin typeface="Google Sans"/>
              </a:rPr>
              <a:t>Keeps your purchase history</a:t>
            </a:r>
          </a:p>
          <a:p>
            <a:r>
              <a:rPr lang="en-GB" b="0" i="0" dirty="0">
                <a:solidFill>
                  <a:srgbClr val="0A0A0A"/>
                </a:solidFill>
                <a:effectLst/>
                <a:highlight>
                  <a:srgbClr val="FFFFFF"/>
                </a:highlight>
                <a:latin typeface="Google Sans"/>
              </a:rPr>
              <a:t>Allows a wish list</a:t>
            </a:r>
          </a:p>
          <a:p>
            <a:r>
              <a:rPr lang="en-GB" b="0" i="0" dirty="0">
                <a:solidFill>
                  <a:srgbClr val="0A0A0A"/>
                </a:solidFill>
                <a:effectLst/>
                <a:highlight>
                  <a:srgbClr val="FFFFFF"/>
                </a:highlight>
                <a:latin typeface="Google Sans"/>
              </a:rPr>
              <a:t>Makes suggestions on products you may like</a:t>
            </a:r>
          </a:p>
          <a:p>
            <a:pPr marL="0" indent="0">
              <a:buNone/>
            </a:pPr>
            <a:endParaRPr lang="en-GB" dirty="0">
              <a:solidFill>
                <a:srgbClr val="0A0A0A"/>
              </a:solidFill>
              <a:highlight>
                <a:srgbClr val="FFFFFF"/>
              </a:highlight>
              <a:latin typeface="Google Sans"/>
            </a:endParaRPr>
          </a:p>
          <a:p>
            <a:pPr marL="0" indent="0">
              <a:buNone/>
            </a:pPr>
            <a:endParaRPr lang="en-GB" dirty="0">
              <a:solidFill>
                <a:srgbClr val="0A0A0A"/>
              </a:solidFill>
              <a:highlight>
                <a:srgbClr val="FFFFFF"/>
              </a:highlight>
              <a:latin typeface="Google Sans"/>
            </a:endParaRPr>
          </a:p>
          <a:p>
            <a:pPr marL="0" indent="0">
              <a:buNone/>
            </a:pPr>
            <a:endParaRPr lang="en-US" dirty="0"/>
          </a:p>
        </p:txBody>
      </p:sp>
      <p:sp>
        <p:nvSpPr>
          <p:cNvPr id="5" name="TextBox 4">
            <a:extLst>
              <a:ext uri="{FF2B5EF4-FFF2-40B4-BE49-F238E27FC236}">
                <a16:creationId xmlns:a16="http://schemas.microsoft.com/office/drawing/2014/main" id="{50809612-0E51-E07E-3E38-B3FC112A7BC5}"/>
              </a:ext>
            </a:extLst>
          </p:cNvPr>
          <p:cNvSpPr txBox="1"/>
          <p:nvPr/>
        </p:nvSpPr>
        <p:spPr>
          <a:xfrm>
            <a:off x="848227" y="4561882"/>
            <a:ext cx="1759619" cy="951222"/>
          </a:xfrm>
          <a:prstGeom prst="rect">
            <a:avLst/>
          </a:prstGeom>
          <a:noFill/>
        </p:spPr>
        <p:txBody>
          <a:bodyPr wrap="square" rtlCol="0">
            <a:spAutoFit/>
          </a:bodyPr>
          <a:lstStyle/>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p>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a:t>
            </a:r>
            <a:r>
              <a:rPr lang="en-GB" sz="1350" kern="100" dirty="0" err="1">
                <a:solidFill>
                  <a:prstClr val="black"/>
                </a:solidFill>
                <a:latin typeface="Aptos" panose="020B0004020202020204" pitchFamily="34" charset="0"/>
                <a:ea typeface="Aptos" panose="020B0004020202020204" pitchFamily="34" charset="0"/>
                <a:cs typeface="Times New Roman" panose="02020603050405020304" pitchFamily="18" charset="0"/>
              </a:rPr>
              <a:t>YourShortlist</a:t>
            </a: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2021)</a:t>
            </a:r>
          </a:p>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7455767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5368B-F47C-010F-ADC7-9F9B758D9B84}"/>
              </a:ext>
            </a:extLst>
          </p:cNvPr>
          <p:cNvSpPr>
            <a:spLocks noGrp="1"/>
          </p:cNvSpPr>
          <p:nvPr>
            <p:ph type="title"/>
          </p:nvPr>
        </p:nvSpPr>
        <p:spPr/>
        <p:txBody>
          <a:bodyPr/>
          <a:lstStyle/>
          <a:p>
            <a:r>
              <a:rPr lang="en-US" dirty="0"/>
              <a:t>Challenges </a:t>
            </a:r>
          </a:p>
        </p:txBody>
      </p:sp>
      <p:sp>
        <p:nvSpPr>
          <p:cNvPr id="3" name="Content Placeholder 2">
            <a:extLst>
              <a:ext uri="{FF2B5EF4-FFF2-40B4-BE49-F238E27FC236}">
                <a16:creationId xmlns:a16="http://schemas.microsoft.com/office/drawing/2014/main" id="{3273DF51-1219-0484-06DA-53246EF7DBD0}"/>
              </a:ext>
            </a:extLst>
          </p:cNvPr>
          <p:cNvSpPr>
            <a:spLocks noGrp="1"/>
          </p:cNvSpPr>
          <p:nvPr>
            <p:ph idx="1"/>
          </p:nvPr>
        </p:nvSpPr>
        <p:spPr/>
        <p:txBody>
          <a:bodyPr/>
          <a:lstStyle/>
          <a:p>
            <a:r>
              <a:rPr lang="en-US" b="1" dirty="0"/>
              <a:t>Large data management- </a:t>
            </a:r>
            <a:r>
              <a:rPr lang="en-US" dirty="0"/>
              <a:t>difficult to manage so many different customers data efficiently and safely.</a:t>
            </a:r>
          </a:p>
          <a:p>
            <a:r>
              <a:rPr lang="en-GB" b="1" i="0" dirty="0">
                <a:solidFill>
                  <a:srgbClr val="0A0A0A"/>
                </a:solidFill>
                <a:effectLst/>
                <a:highlight>
                  <a:srgbClr val="FFFFFF"/>
                </a:highlight>
                <a:latin typeface="Google Sans"/>
              </a:rPr>
              <a:t>Integration Across Platforms: </a:t>
            </a:r>
            <a:r>
              <a:rPr lang="en-GB" i="0" dirty="0">
                <a:solidFill>
                  <a:srgbClr val="0A0A0A"/>
                </a:solidFill>
                <a:effectLst/>
                <a:highlight>
                  <a:srgbClr val="FFFFFF"/>
                </a:highlight>
                <a:latin typeface="Google Sans"/>
              </a:rPr>
              <a:t>Being able to make access across different devices seamless for the customer.</a:t>
            </a:r>
          </a:p>
          <a:p>
            <a:r>
              <a:rPr lang="en-GB" b="1" i="0" dirty="0">
                <a:solidFill>
                  <a:srgbClr val="0A0A0A"/>
                </a:solidFill>
                <a:effectLst/>
                <a:highlight>
                  <a:srgbClr val="FFFFFF"/>
                </a:highlight>
                <a:latin typeface="Google Sans"/>
              </a:rPr>
              <a:t>The Personalization Paradox: </a:t>
            </a:r>
            <a:r>
              <a:rPr lang="en-GB" i="0" dirty="0">
                <a:solidFill>
                  <a:srgbClr val="0A0A0A"/>
                </a:solidFill>
                <a:effectLst/>
                <a:highlight>
                  <a:srgbClr val="FFFFFF"/>
                </a:highlight>
                <a:latin typeface="Google Sans"/>
              </a:rPr>
              <a:t>Making sure customers do not feel overwhelmed or worried about the amount of information that is stored on them or too many products being suggested to them.</a:t>
            </a:r>
            <a:endParaRPr lang="en-US" dirty="0"/>
          </a:p>
        </p:txBody>
      </p:sp>
      <p:sp>
        <p:nvSpPr>
          <p:cNvPr id="4" name="Text Box 1">
            <a:extLst>
              <a:ext uri="{FF2B5EF4-FFF2-40B4-BE49-F238E27FC236}">
                <a16:creationId xmlns:a16="http://schemas.microsoft.com/office/drawing/2014/main" id="{1B9E004B-3313-3CEC-E3BA-20B37EF731DE}"/>
              </a:ext>
            </a:extLst>
          </p:cNvPr>
          <p:cNvSpPr txBox="1"/>
          <p:nvPr/>
        </p:nvSpPr>
        <p:spPr>
          <a:xfrm>
            <a:off x="757888" y="4954003"/>
            <a:ext cx="2409425" cy="378995"/>
          </a:xfrm>
          <a:prstGeom prst="rect">
            <a:avLst/>
          </a:prstGeom>
          <a:solidFill>
            <a:schemeClr val="lt1"/>
          </a:solidFill>
          <a:ln w="6350">
            <a:solidFill>
              <a:prstClr val="black"/>
            </a:solidFill>
          </a:ln>
        </p:spPr>
        <p:txBody>
          <a:bodyPr rot="0" spcFirstLastPara="0" vert="horz" wrap="square" lIns="68580" tIns="34290" rIns="68580" bIns="34290" numCol="1" spcCol="0" rtlCol="0" fromWordArt="0" anchor="t" anchorCtr="0" forceAA="0" compatLnSpc="1">
            <a:prstTxWarp prst="textNoShape">
              <a:avLst/>
            </a:prstTxWarp>
            <a:noAutofit/>
          </a:bodyPr>
          <a:lstStyle/>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a:t>
            </a:r>
            <a:r>
              <a:rPr lang="en-GB" sz="1350" kern="100" dirty="0" err="1">
                <a:solidFill>
                  <a:prstClr val="black"/>
                </a:solidFill>
                <a:latin typeface="Aptos" panose="020B0004020202020204" pitchFamily="34" charset="0"/>
                <a:ea typeface="Aptos" panose="020B0004020202020204" pitchFamily="34" charset="0"/>
                <a:cs typeface="Times New Roman" panose="02020603050405020304" pitchFamily="18" charset="0"/>
              </a:rPr>
              <a:t>Blanckboard</a:t>
            </a: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Originals, 2025)</a:t>
            </a:r>
          </a:p>
        </p:txBody>
      </p:sp>
    </p:spTree>
    <p:extLst>
      <p:ext uri="{BB962C8B-B14F-4D97-AF65-F5344CB8AC3E}">
        <p14:creationId xmlns:p14="http://schemas.microsoft.com/office/powerpoint/2010/main" val="41976136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2B5F-D15B-95B8-0624-6BCD2542D512}"/>
              </a:ext>
            </a:extLst>
          </p:cNvPr>
          <p:cNvSpPr>
            <a:spLocks noGrp="1"/>
          </p:cNvSpPr>
          <p:nvPr>
            <p:ph type="title"/>
          </p:nvPr>
        </p:nvSpPr>
        <p:spPr/>
        <p:txBody>
          <a:bodyPr/>
          <a:lstStyle/>
          <a:p>
            <a:r>
              <a:rPr lang="en-US" dirty="0"/>
              <a:t>Solutions</a:t>
            </a:r>
          </a:p>
        </p:txBody>
      </p:sp>
      <p:sp>
        <p:nvSpPr>
          <p:cNvPr id="3" name="Content Placeholder 2">
            <a:extLst>
              <a:ext uri="{FF2B5EF4-FFF2-40B4-BE49-F238E27FC236}">
                <a16:creationId xmlns:a16="http://schemas.microsoft.com/office/drawing/2014/main" id="{B6D4867E-C3FE-2724-28C3-539F84E90E10}"/>
              </a:ext>
            </a:extLst>
          </p:cNvPr>
          <p:cNvSpPr>
            <a:spLocks noGrp="1"/>
          </p:cNvSpPr>
          <p:nvPr>
            <p:ph idx="1"/>
          </p:nvPr>
        </p:nvSpPr>
        <p:spPr/>
        <p:txBody>
          <a:bodyPr/>
          <a:lstStyle/>
          <a:p>
            <a:r>
              <a:rPr lang="en-US" b="1" dirty="0"/>
              <a:t>Keeping customers profile in sync: </a:t>
            </a:r>
            <a:r>
              <a:rPr lang="en-US" dirty="0"/>
              <a:t>All profiles and data kept unified to ensure consistency for customers.</a:t>
            </a:r>
          </a:p>
          <a:p>
            <a:r>
              <a:rPr lang="en-GB" b="1" i="0" dirty="0">
                <a:solidFill>
                  <a:srgbClr val="0A0A0A"/>
                </a:solidFill>
                <a:effectLst/>
                <a:highlight>
                  <a:srgbClr val="FFFFFF"/>
                </a:highlight>
                <a:latin typeface="Google Sans"/>
              </a:rPr>
              <a:t>A/B Testing and Optimization: </a:t>
            </a:r>
            <a:r>
              <a:rPr lang="en-GB" b="0" i="0" dirty="0">
                <a:solidFill>
                  <a:srgbClr val="0A0A0A"/>
                </a:solidFill>
                <a:effectLst/>
                <a:highlight>
                  <a:srgbClr val="FFFFFF"/>
                </a:highlight>
                <a:latin typeface="Google Sans"/>
              </a:rPr>
              <a:t>Amazon constantly tests and refines its personalisation strategies to ensure they are effective and received well by customers.</a:t>
            </a:r>
          </a:p>
          <a:p>
            <a:r>
              <a:rPr lang="en-GB" b="1" i="0" dirty="0">
                <a:solidFill>
                  <a:srgbClr val="0A0A0A"/>
                </a:solidFill>
                <a:effectLst/>
                <a:highlight>
                  <a:srgbClr val="FFFFFF"/>
                </a:highlight>
                <a:latin typeface="Google Sans"/>
              </a:rPr>
              <a:t>Advanced AI &amp; Machine Learning:</a:t>
            </a:r>
            <a:r>
              <a:rPr lang="en-GB" b="0" i="0" dirty="0">
                <a:solidFill>
                  <a:srgbClr val="0A0A0A"/>
                </a:solidFill>
                <a:effectLst/>
                <a:highlight>
                  <a:srgbClr val="FFFFFF"/>
                </a:highlight>
                <a:latin typeface="Google Sans"/>
              </a:rPr>
              <a:t> Amazon uses advanced AI and ML algorithms to analyse data and predict future needs and preferences to continuously refine the recommendation engine.</a:t>
            </a:r>
          </a:p>
          <a:p>
            <a:endParaRPr lang="en-US" b="1" dirty="0"/>
          </a:p>
        </p:txBody>
      </p:sp>
      <p:sp>
        <p:nvSpPr>
          <p:cNvPr id="4" name="Text Box 1">
            <a:extLst>
              <a:ext uri="{FF2B5EF4-FFF2-40B4-BE49-F238E27FC236}">
                <a16:creationId xmlns:a16="http://schemas.microsoft.com/office/drawing/2014/main" id="{CD38C28B-091D-EB15-B2C1-6F7BAC5CA67E}"/>
              </a:ext>
            </a:extLst>
          </p:cNvPr>
          <p:cNvSpPr txBox="1"/>
          <p:nvPr/>
        </p:nvSpPr>
        <p:spPr>
          <a:xfrm>
            <a:off x="784960" y="5064229"/>
            <a:ext cx="3176438" cy="526946"/>
          </a:xfrm>
          <a:prstGeom prst="rect">
            <a:avLst/>
          </a:prstGeom>
          <a:solidFill>
            <a:schemeClr val="lt1"/>
          </a:solidFill>
          <a:ln w="6350">
            <a:solidFill>
              <a:prstClr val="black"/>
            </a:solidFill>
          </a:ln>
        </p:spPr>
        <p:txBody>
          <a:bodyPr rot="0" spcFirstLastPara="0" vert="horz" wrap="square" lIns="68580" tIns="34290" rIns="68580" bIns="34290" numCol="1" spcCol="0" rtlCol="0" fromWordArt="0" anchor="t" anchorCtr="0" forceAA="0" compatLnSpc="1">
            <a:prstTxWarp prst="textNoShape">
              <a:avLst/>
            </a:prstTxWarp>
            <a:noAutofit/>
          </a:bodyPr>
          <a:lstStyle/>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(Automated Sales Machine's Blog, 2025)</a:t>
            </a:r>
          </a:p>
        </p:txBody>
      </p:sp>
    </p:spTree>
    <p:extLst>
      <p:ext uri="{BB962C8B-B14F-4D97-AF65-F5344CB8AC3E}">
        <p14:creationId xmlns:p14="http://schemas.microsoft.com/office/powerpoint/2010/main" val="970160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9C4A-26CD-4A1E-3CD8-8A6775E21E9F}"/>
              </a:ext>
            </a:extLst>
          </p:cNvPr>
          <p:cNvSpPr>
            <a:spLocks noGrp="1"/>
          </p:cNvSpPr>
          <p:nvPr>
            <p:ph type="title"/>
          </p:nvPr>
        </p:nvSpPr>
        <p:spPr/>
        <p:txBody>
          <a:bodyPr/>
          <a:lstStyle/>
          <a:p>
            <a:r>
              <a:rPr lang="en-US" dirty="0"/>
              <a:t>Ethical Issues </a:t>
            </a:r>
          </a:p>
        </p:txBody>
      </p:sp>
      <p:sp>
        <p:nvSpPr>
          <p:cNvPr id="3" name="Content Placeholder 2">
            <a:extLst>
              <a:ext uri="{FF2B5EF4-FFF2-40B4-BE49-F238E27FC236}">
                <a16:creationId xmlns:a16="http://schemas.microsoft.com/office/drawing/2014/main" id="{FF9B6E11-AAD3-BF29-9EEA-3BAE3D599A5A}"/>
              </a:ext>
            </a:extLst>
          </p:cNvPr>
          <p:cNvSpPr>
            <a:spLocks noGrp="1"/>
          </p:cNvSpPr>
          <p:nvPr>
            <p:ph idx="1"/>
          </p:nvPr>
        </p:nvSpPr>
        <p:spPr/>
        <p:txBody>
          <a:bodyPr/>
          <a:lstStyle/>
          <a:p>
            <a:r>
              <a:rPr lang="en-GB" b="1" i="0" dirty="0">
                <a:solidFill>
                  <a:srgbClr val="0A0A0A"/>
                </a:solidFill>
                <a:effectLst/>
                <a:highlight>
                  <a:srgbClr val="FFFFFF"/>
                </a:highlight>
                <a:latin typeface="Google Sans"/>
              </a:rPr>
              <a:t>Lack of Transparency:</a:t>
            </a:r>
            <a:r>
              <a:rPr lang="en-GB" b="0" i="0" dirty="0">
                <a:solidFill>
                  <a:srgbClr val="0A0A0A"/>
                </a:solidFill>
                <a:effectLst/>
                <a:highlight>
                  <a:srgbClr val="FFFFFF"/>
                </a:highlight>
                <a:latin typeface="Google Sans"/>
              </a:rPr>
              <a:t> Privacy policies </a:t>
            </a:r>
            <a:r>
              <a:rPr lang="en-GB" dirty="0">
                <a:solidFill>
                  <a:srgbClr val="0A0A0A"/>
                </a:solidFill>
                <a:highlight>
                  <a:srgbClr val="FFFFFF"/>
                </a:highlight>
                <a:latin typeface="Google Sans"/>
              </a:rPr>
              <a:t>can sometimes be</a:t>
            </a:r>
            <a:r>
              <a:rPr lang="en-GB" b="0" i="0" dirty="0">
                <a:solidFill>
                  <a:srgbClr val="0A0A0A"/>
                </a:solidFill>
                <a:effectLst/>
                <a:highlight>
                  <a:srgbClr val="FFFFFF"/>
                </a:highlight>
                <a:latin typeface="Google Sans"/>
              </a:rPr>
              <a:t> difficult for a customer to understand which may cause confusion.</a:t>
            </a:r>
          </a:p>
          <a:p>
            <a:r>
              <a:rPr lang="en-GB" b="1" i="0" dirty="0">
                <a:solidFill>
                  <a:srgbClr val="0A0A0A"/>
                </a:solidFill>
                <a:effectLst/>
                <a:highlight>
                  <a:srgbClr val="FFFFFF"/>
                </a:highlight>
                <a:latin typeface="Google Sans"/>
              </a:rPr>
              <a:t>Data Privacy &amp; Security:</a:t>
            </a:r>
            <a:r>
              <a:rPr lang="en-GB" b="0" i="0" dirty="0">
                <a:solidFill>
                  <a:srgbClr val="0A0A0A"/>
                </a:solidFill>
                <a:effectLst/>
                <a:highlight>
                  <a:srgbClr val="FFFFFF"/>
                </a:highlight>
                <a:latin typeface="Google Sans"/>
              </a:rPr>
              <a:t> The large collection of personal data raises major privacy concerns. Some data are stored without proper permission.</a:t>
            </a:r>
          </a:p>
          <a:p>
            <a:pPr marL="0" indent="0">
              <a:buNone/>
            </a:pPr>
            <a:endParaRPr lang="en-US" dirty="0"/>
          </a:p>
        </p:txBody>
      </p:sp>
    </p:spTree>
    <p:extLst>
      <p:ext uri="{BB962C8B-B14F-4D97-AF65-F5344CB8AC3E}">
        <p14:creationId xmlns:p14="http://schemas.microsoft.com/office/powerpoint/2010/main" val="25688911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3C29E-5EB5-9B4F-C3B6-89A87F4BF6A5}"/>
              </a:ext>
            </a:extLst>
          </p:cNvPr>
          <p:cNvSpPr>
            <a:spLocks noGrp="1"/>
          </p:cNvSpPr>
          <p:nvPr>
            <p:ph type="title"/>
          </p:nvPr>
        </p:nvSpPr>
        <p:spPr/>
        <p:txBody>
          <a:bodyPr/>
          <a:lstStyle/>
          <a:p>
            <a:r>
              <a:rPr lang="en-US" dirty="0"/>
              <a:t>Impact on business performance </a:t>
            </a:r>
          </a:p>
        </p:txBody>
      </p:sp>
      <p:sp>
        <p:nvSpPr>
          <p:cNvPr id="3" name="Content Placeholder 2">
            <a:extLst>
              <a:ext uri="{FF2B5EF4-FFF2-40B4-BE49-F238E27FC236}">
                <a16:creationId xmlns:a16="http://schemas.microsoft.com/office/drawing/2014/main" id="{1A735950-B5F9-2358-C838-23CCBDDA750C}"/>
              </a:ext>
            </a:extLst>
          </p:cNvPr>
          <p:cNvSpPr>
            <a:spLocks noGrp="1"/>
          </p:cNvSpPr>
          <p:nvPr>
            <p:ph idx="1"/>
          </p:nvPr>
        </p:nvSpPr>
        <p:spPr/>
        <p:txBody>
          <a:bodyPr>
            <a:normAutofit/>
          </a:bodyPr>
          <a:lstStyle/>
          <a:p>
            <a:r>
              <a:rPr lang="en-GB" b="0" i="0" dirty="0">
                <a:solidFill>
                  <a:srgbClr val="0A0A0A"/>
                </a:solidFill>
                <a:effectLst/>
                <a:highlight>
                  <a:srgbClr val="FFFFFF"/>
                </a:highlight>
                <a:latin typeface="Google Sans"/>
              </a:rPr>
              <a:t>The CRM strategy has proven to be very successful. The personalised experience significantly boosts sales, increase conversion rates, and creates customer loyalty and engagement.</a:t>
            </a:r>
            <a:endParaRPr lang="en-GB" dirty="0">
              <a:solidFill>
                <a:srgbClr val="0A0A0A"/>
              </a:solidFill>
              <a:highlight>
                <a:srgbClr val="FFFFFF"/>
              </a:highlight>
              <a:latin typeface="Google Sans"/>
            </a:endParaRPr>
          </a:p>
          <a:p>
            <a:endParaRPr lang="en-GB" b="1" i="0" dirty="0">
              <a:solidFill>
                <a:srgbClr val="0A0A0A"/>
              </a:solidFill>
              <a:effectLst/>
              <a:highlight>
                <a:srgbClr val="FFFFFF"/>
              </a:highlight>
              <a:latin typeface="Google Sans"/>
            </a:endParaRPr>
          </a:p>
          <a:p>
            <a:r>
              <a:rPr lang="en-GB" b="0" i="0" dirty="0">
                <a:solidFill>
                  <a:srgbClr val="0A0A0A"/>
                </a:solidFill>
                <a:effectLst/>
                <a:highlight>
                  <a:srgbClr val="FFFFFF"/>
                </a:highlight>
                <a:latin typeface="Google Sans"/>
              </a:rPr>
              <a:t>Programs like Amazon Prime, is a core part of its loyalty strategy that drives repeat purchases and make customers less likely to use competitors which will keep a steady stream for Amazon.</a:t>
            </a:r>
          </a:p>
          <a:p>
            <a:endParaRPr lang="en-US" dirty="0"/>
          </a:p>
        </p:txBody>
      </p:sp>
      <p:sp>
        <p:nvSpPr>
          <p:cNvPr id="4" name="TextBox 3">
            <a:extLst>
              <a:ext uri="{FF2B5EF4-FFF2-40B4-BE49-F238E27FC236}">
                <a16:creationId xmlns:a16="http://schemas.microsoft.com/office/drawing/2014/main" id="{34988BF1-9B65-DAFD-FCBB-B551D53583CE}"/>
              </a:ext>
            </a:extLst>
          </p:cNvPr>
          <p:cNvSpPr txBox="1"/>
          <p:nvPr/>
        </p:nvSpPr>
        <p:spPr>
          <a:xfrm>
            <a:off x="857250" y="4602079"/>
            <a:ext cx="2562726" cy="635367"/>
          </a:xfrm>
          <a:prstGeom prst="rect">
            <a:avLst/>
          </a:prstGeom>
          <a:noFill/>
        </p:spPr>
        <p:txBody>
          <a:bodyPr wrap="square" rtlCol="0">
            <a:spAutoFit/>
          </a:bodyPr>
          <a:lstStyle/>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a:t>
            </a:r>
          </a:p>
          <a:p>
            <a:pPr defTabSz="685800">
              <a:lnSpc>
                <a:spcPct val="115000"/>
              </a:lnSpc>
              <a:spcAft>
                <a:spcPts val="600"/>
              </a:spcAft>
            </a:pP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(Aslan </a:t>
            </a:r>
            <a:r>
              <a:rPr lang="en-GB" sz="1350" kern="100" dirty="0" err="1">
                <a:solidFill>
                  <a:prstClr val="black"/>
                </a:solidFill>
                <a:latin typeface="Aptos" panose="020B0004020202020204" pitchFamily="34" charset="0"/>
                <a:ea typeface="Aptos" panose="020B0004020202020204" pitchFamily="34" charset="0"/>
                <a:cs typeface="Times New Roman" panose="02020603050405020304" pitchFamily="18" charset="0"/>
              </a:rPr>
              <a:t>Patov</a:t>
            </a:r>
            <a:r>
              <a:rPr lang="en-GB" sz="1350"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 2024)</a:t>
            </a:r>
          </a:p>
        </p:txBody>
      </p:sp>
    </p:spTree>
    <p:extLst>
      <p:ext uri="{BB962C8B-B14F-4D97-AF65-F5344CB8AC3E}">
        <p14:creationId xmlns:p14="http://schemas.microsoft.com/office/powerpoint/2010/main" val="38775622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D4F87-3C35-1B22-5715-DDD0DFC046E7}"/>
              </a:ext>
            </a:extLst>
          </p:cNvPr>
          <p:cNvSpPr>
            <a:spLocks noGrp="1"/>
          </p:cNvSpPr>
          <p:nvPr>
            <p:ph type="title"/>
          </p:nvPr>
        </p:nvSpPr>
        <p:spPr/>
        <p:txBody>
          <a:bodyPr/>
          <a:lstStyle/>
          <a:p>
            <a:r>
              <a:rPr lang="en-US" dirty="0"/>
              <a:t>Key Takeaway</a:t>
            </a:r>
          </a:p>
        </p:txBody>
      </p:sp>
      <p:sp>
        <p:nvSpPr>
          <p:cNvPr id="3" name="Content Placeholder 2">
            <a:extLst>
              <a:ext uri="{FF2B5EF4-FFF2-40B4-BE49-F238E27FC236}">
                <a16:creationId xmlns:a16="http://schemas.microsoft.com/office/drawing/2014/main" id="{AF2168BA-1C5A-C301-D042-73AD40FA4793}"/>
              </a:ext>
            </a:extLst>
          </p:cNvPr>
          <p:cNvSpPr>
            <a:spLocks noGrp="1"/>
          </p:cNvSpPr>
          <p:nvPr>
            <p:ph idx="1"/>
          </p:nvPr>
        </p:nvSpPr>
        <p:spPr/>
        <p:txBody>
          <a:bodyPr/>
          <a:lstStyle/>
          <a:p>
            <a:r>
              <a:rPr lang="en-GB" i="0" dirty="0">
                <a:solidFill>
                  <a:srgbClr val="0A0A0A"/>
                </a:solidFill>
                <a:effectLst/>
                <a:highlight>
                  <a:srgbClr val="FFFFFF"/>
                </a:highlight>
                <a:latin typeface="Google Sans"/>
              </a:rPr>
              <a:t>The key takeaway is that a </a:t>
            </a:r>
            <a:r>
              <a:rPr lang="en-GB" dirty="0">
                <a:solidFill>
                  <a:srgbClr val="0A0A0A"/>
                </a:solidFill>
                <a:highlight>
                  <a:srgbClr val="FFFFFF"/>
                </a:highlight>
                <a:latin typeface="Google Sans"/>
              </a:rPr>
              <a:t>strong</a:t>
            </a:r>
            <a:r>
              <a:rPr lang="en-GB" i="0" dirty="0">
                <a:solidFill>
                  <a:srgbClr val="0A0A0A"/>
                </a:solidFill>
                <a:effectLst/>
                <a:highlight>
                  <a:srgbClr val="FFFFFF"/>
                </a:highlight>
                <a:latin typeface="Google Sans"/>
              </a:rPr>
              <a:t>, data-driven CRM is a powerful competitive advantage</a:t>
            </a:r>
            <a:r>
              <a:rPr lang="en-GB" dirty="0">
                <a:solidFill>
                  <a:srgbClr val="0A0A0A"/>
                </a:solidFill>
                <a:highlight>
                  <a:srgbClr val="FFFFFF"/>
                </a:highlight>
                <a:latin typeface="Google Sans"/>
              </a:rPr>
              <a:t>.</a:t>
            </a:r>
          </a:p>
          <a:p>
            <a:r>
              <a:rPr lang="en-GB" b="0" i="0" dirty="0">
                <a:solidFill>
                  <a:srgbClr val="0A0A0A"/>
                </a:solidFill>
                <a:effectLst/>
                <a:highlight>
                  <a:srgbClr val="FFFFFF"/>
                </a:highlight>
                <a:latin typeface="Google Sans"/>
              </a:rPr>
              <a:t> Needs to be balanced with ethical responsibility and transparency, </a:t>
            </a:r>
            <a:r>
              <a:rPr lang="en-GB" dirty="0">
                <a:solidFill>
                  <a:srgbClr val="0A0A0A"/>
                </a:solidFill>
                <a:highlight>
                  <a:srgbClr val="FFFFFF"/>
                </a:highlight>
                <a:latin typeface="Google Sans"/>
              </a:rPr>
              <a:t>w</a:t>
            </a:r>
            <a:r>
              <a:rPr lang="en-GB" b="0" i="0" dirty="0">
                <a:solidFill>
                  <a:srgbClr val="0A0A0A"/>
                </a:solidFill>
                <a:effectLst/>
                <a:highlight>
                  <a:srgbClr val="FFFFFF"/>
                </a:highlight>
                <a:latin typeface="Google Sans"/>
              </a:rPr>
              <a:t>hile personalisation drives sales.</a:t>
            </a:r>
          </a:p>
          <a:p>
            <a:r>
              <a:rPr lang="en-GB" b="0" i="0" dirty="0">
                <a:solidFill>
                  <a:srgbClr val="0A0A0A"/>
                </a:solidFill>
                <a:effectLst/>
                <a:highlight>
                  <a:srgbClr val="FFFFFF"/>
                </a:highlight>
                <a:latin typeface="Google Sans"/>
              </a:rPr>
              <a:t> Amazon must prioritise data privacy and fairness to maintain customer trust and avoid serious legal and reputational damage. </a:t>
            </a:r>
            <a:endParaRPr lang="en-US" dirty="0"/>
          </a:p>
        </p:txBody>
      </p:sp>
    </p:spTree>
    <p:extLst>
      <p:ext uri="{BB962C8B-B14F-4D97-AF65-F5344CB8AC3E}">
        <p14:creationId xmlns:p14="http://schemas.microsoft.com/office/powerpoint/2010/main" val="3257411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482C-7033-3474-347B-2EAC61B254D8}"/>
              </a:ext>
            </a:extLst>
          </p:cNvPr>
          <p:cNvSpPr>
            <a:spLocks noGrp="1"/>
          </p:cNvSpPr>
          <p:nvPr>
            <p:ph type="title"/>
          </p:nvPr>
        </p:nvSpPr>
        <p:spPr/>
        <p:txBody>
          <a:bodyPr/>
          <a:lstStyle/>
          <a:p>
            <a:r>
              <a:rPr lang="en-US" dirty="0"/>
              <a:t>Bibliography </a:t>
            </a:r>
          </a:p>
        </p:txBody>
      </p:sp>
      <p:sp>
        <p:nvSpPr>
          <p:cNvPr id="6" name="Rectangle 2">
            <a:extLst>
              <a:ext uri="{FF2B5EF4-FFF2-40B4-BE49-F238E27FC236}">
                <a16:creationId xmlns:a16="http://schemas.microsoft.com/office/drawing/2014/main" id="{21983F18-8A32-ED23-5553-20B2AE15D491}"/>
              </a:ext>
            </a:extLst>
          </p:cNvPr>
          <p:cNvSpPr>
            <a:spLocks noGrp="1" noChangeArrowheads="1"/>
          </p:cNvSpPr>
          <p:nvPr>
            <p:ph idx="1"/>
          </p:nvPr>
        </p:nvSpPr>
        <p:spPr bwMode="auto">
          <a:xfrm>
            <a:off x="471487" y="2009671"/>
            <a:ext cx="7109960" cy="3697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171396" rIns="68580" bIns="38088"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altLang="en-US" sz="1500">
                <a:solidFill>
                  <a:srgbClr val="0F4761"/>
                </a:solidFill>
                <a:latin typeface="Aptos Display" panose="020B0004020202020204" pitchFamily="34" charset="0"/>
                <a:ea typeface="Times New Roman" panose="02020603050405020304" pitchFamily="18" charset="0"/>
                <a:cs typeface="Times New Roman" panose="02020603050405020304" pitchFamily="18" charset="0"/>
              </a:rPr>
              <a:t>Works Cited</a:t>
            </a:r>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Aslan Patov, 2024. </a:t>
            </a:r>
            <a:r>
              <a:rPr lang="en-US" altLang="en-US" sz="900" i="1">
                <a:latin typeface="Aptos" panose="020B0004020202020204" pitchFamily="34" charset="0"/>
                <a:ea typeface="Aptos" panose="020B0004020202020204" pitchFamily="34" charset="0"/>
                <a:cs typeface="Times New Roman" panose="02020603050405020304" pitchFamily="18" charset="0"/>
              </a:rPr>
              <a:t>How Amazon Redefines Customer Experience (CX) with Innovation and Convenience.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https://www.renascence.io/journal/how-amazon-redefines-customer-experience-cx-with-innovation-and-convenience</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7th November 2025].</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Automated Sales Machine's Blog, 2025. </a:t>
            </a:r>
            <a:r>
              <a:rPr lang="en-US" altLang="en-US" sz="900" i="1">
                <a:latin typeface="Aptos" panose="020B0004020202020204" pitchFamily="34" charset="0"/>
                <a:ea typeface="Aptos" panose="020B0004020202020204" pitchFamily="34" charset="0"/>
                <a:cs typeface="Times New Roman" panose="02020603050405020304" pitchFamily="18" charset="0"/>
              </a:rPr>
              <a:t>Does Amazon Use Crm Software.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https://blog.automatedsalesmachine.com/does-amazon-use-crm-software/</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7th November 2025].</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Blanckboard Originals, 2025. </a:t>
            </a:r>
            <a:r>
              <a:rPr lang="en-US" altLang="en-US" sz="900" i="1">
                <a:latin typeface="Aptos" panose="020B0004020202020204" pitchFamily="34" charset="0"/>
                <a:ea typeface="Aptos" panose="020B0004020202020204" pitchFamily="34" charset="0"/>
                <a:cs typeface="Times New Roman" panose="02020603050405020304" pitchFamily="18" charset="0"/>
              </a:rPr>
              <a:t>Amazon Marketing Strategy: How Data, Prime, and Personalization Drive Customer Obsession.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https://www.blankboard.studio/originals/blog/amazon-marketing-strategy-customer-loyalty</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5th November 2025].</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Gene Marks, 2022. </a:t>
            </a:r>
            <a:r>
              <a:rPr lang="en-US" altLang="en-US" sz="900" i="1">
                <a:latin typeface="Aptos" panose="020B0004020202020204" pitchFamily="34" charset="0"/>
                <a:ea typeface="Aptos" panose="020B0004020202020204" pitchFamily="34" charset="0"/>
                <a:cs typeface="Times New Roman" panose="02020603050405020304" pitchFamily="18" charset="0"/>
              </a:rPr>
              <a:t>On CRM: Have You Ever Considered Buying Amazon's CRM System?.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https://www.forbes.com/sites/quickerbettertech/2022/07/01/on-crm-have-you-ever-considered-buying-amazons-crm-system/</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8th November 2025].</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Harris, R., 2025. </a:t>
            </a:r>
            <a:r>
              <a:rPr lang="en-US" altLang="en-US" sz="900" i="1">
                <a:latin typeface="Aptos" panose="020B0004020202020204" pitchFamily="34" charset="0"/>
                <a:ea typeface="Aptos" panose="020B0004020202020204" pitchFamily="34" charset="0"/>
                <a:cs typeface="Times New Roman" panose="02020603050405020304" pitchFamily="18" charset="0"/>
              </a:rPr>
              <a:t>A Study on Amazon Information Systems and E-CRM.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https://businesssystemstoday.com/a-study-on-amazon-information-systems-and-e-crm/</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03rd November 2025].</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Kenneth C. Laudon, J. P. L., 2011. </a:t>
            </a:r>
            <a:r>
              <a:rPr lang="en-US" altLang="en-US" sz="900" i="1">
                <a:latin typeface="Aptos" panose="020B0004020202020204" pitchFamily="34" charset="0"/>
                <a:ea typeface="Aptos" panose="020B0004020202020204" pitchFamily="34" charset="0"/>
                <a:cs typeface="Times New Roman" panose="02020603050405020304" pitchFamily="18" charset="0"/>
              </a:rPr>
              <a:t>Management Information Systems. </a:t>
            </a:r>
            <a:r>
              <a:rPr lang="en-US" altLang="en-US" sz="900">
                <a:latin typeface="Aptos" panose="020B0004020202020204" pitchFamily="34" charset="0"/>
                <a:ea typeface="Aptos" panose="020B0004020202020204" pitchFamily="34" charset="0"/>
                <a:cs typeface="Times New Roman" panose="02020603050405020304" pitchFamily="18" charset="0"/>
              </a:rPr>
              <a:t>12th ed. New York: Prentice Hall.</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VEDANGEE BORIKAR, 2023. </a:t>
            </a:r>
            <a:r>
              <a:rPr lang="en-US" altLang="en-US" sz="900" i="1">
                <a:latin typeface="Aptos" panose="020B0004020202020204" pitchFamily="34" charset="0"/>
                <a:ea typeface="Aptos" panose="020B0004020202020204" pitchFamily="34" charset="0"/>
                <a:cs typeface="Times New Roman" panose="02020603050405020304" pitchFamily="18" charset="0"/>
              </a:rPr>
              <a:t>A STUDY OF THE CRM STRATEGY OF AMAZON.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https://edumound.com/article/a-study-of-the-crm-strategy-of-amazon/</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03rd November 2025].</a:t>
            </a:r>
            <a:endParaRPr lang="en-US" altLang="en-US" sz="750"/>
          </a:p>
          <a:p>
            <a:pPr marL="0" indent="0" eaLnBrk="0" fontAlgn="base" hangingPunct="0">
              <a:lnSpc>
                <a:spcPct val="100000"/>
              </a:lnSpc>
              <a:spcBef>
                <a:spcPct val="0"/>
              </a:spcBef>
              <a:spcAft>
                <a:spcPct val="0"/>
              </a:spcAft>
              <a:buNone/>
            </a:pPr>
            <a:r>
              <a:rPr lang="en-US" altLang="en-US" sz="900">
                <a:latin typeface="Aptos" panose="020B0004020202020204" pitchFamily="34" charset="0"/>
                <a:ea typeface="Aptos" panose="020B0004020202020204" pitchFamily="34" charset="0"/>
                <a:cs typeface="Times New Roman" panose="02020603050405020304" pitchFamily="18" charset="0"/>
              </a:rPr>
              <a:t>YourShortlist, 2021. </a:t>
            </a:r>
            <a:r>
              <a:rPr lang="en-US" altLang="en-US" sz="900" i="1">
                <a:latin typeface="Aptos" panose="020B0004020202020204" pitchFamily="34" charset="0"/>
                <a:ea typeface="Aptos" panose="020B0004020202020204" pitchFamily="34" charset="0"/>
                <a:cs typeface="Times New Roman" panose="02020603050405020304" pitchFamily="18" charset="0"/>
              </a:rPr>
              <a:t>The Secret Behind Amazon’s Success. </a:t>
            </a:r>
            <a:r>
              <a:rPr lang="en-US" altLang="en-US" sz="900">
                <a:latin typeface="Aptos" panose="020B0004020202020204" pitchFamily="34" charset="0"/>
                <a:ea typeface="Aptos" panose="020B0004020202020204" pitchFamily="34" charset="0"/>
                <a:cs typeface="Times New Roman" panose="02020603050405020304" pitchFamily="18" charset="0"/>
              </a:rPr>
              <a:t>[Online] </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Available at: </a:t>
            </a:r>
            <a:r>
              <a:rPr lang="en-US" altLang="en-US" sz="900" u="sng">
                <a:latin typeface="Aptos" panose="020B0004020202020204" pitchFamily="34" charset="0"/>
                <a:ea typeface="Aptos" panose="020B0004020202020204" pitchFamily="34" charset="0"/>
                <a:cs typeface="Times New Roman" panose="02020603050405020304" pitchFamily="18" charset="0"/>
              </a:rPr>
              <a:t>https://yourshortlist.com/case-study-how-crm-is-the-secret-behind-amazons-success/</a:t>
            </a:r>
            <a:br>
              <a:rPr lang="en-US" altLang="en-US" sz="900">
                <a:latin typeface="Aptos" panose="020B0004020202020204" pitchFamily="34" charset="0"/>
                <a:ea typeface="Aptos" panose="020B0004020202020204" pitchFamily="34" charset="0"/>
                <a:cs typeface="Times New Roman" panose="02020603050405020304" pitchFamily="18" charset="0"/>
              </a:rPr>
            </a:br>
            <a:r>
              <a:rPr lang="en-US" altLang="en-US" sz="900">
                <a:latin typeface="Aptos" panose="020B0004020202020204" pitchFamily="34" charset="0"/>
                <a:ea typeface="Aptos" panose="020B0004020202020204" pitchFamily="34" charset="0"/>
                <a:cs typeface="Times New Roman" panose="02020603050405020304" pitchFamily="18" charset="0"/>
              </a:rPr>
              <a:t>[Accessed 05th November 2025].</a:t>
            </a:r>
            <a:endParaRPr lang="en-US" altLang="en-US" sz="750"/>
          </a:p>
          <a:p>
            <a:pPr marL="0" indent="0" eaLnBrk="0" fontAlgn="base" hangingPunct="0">
              <a:lnSpc>
                <a:spcPct val="100000"/>
              </a:lnSpc>
              <a:spcBef>
                <a:spcPct val="0"/>
              </a:spcBef>
              <a:spcAft>
                <a:spcPct val="0"/>
              </a:spcAft>
              <a:buNone/>
            </a:pPr>
            <a:endParaRPr lang="en-US" altLang="en-US" sz="1350">
              <a:latin typeface="Arial" panose="020B0604020202020204" pitchFamily="34" charset="0"/>
            </a:endParaRPr>
          </a:p>
        </p:txBody>
      </p:sp>
    </p:spTree>
    <p:extLst>
      <p:ext uri="{BB962C8B-B14F-4D97-AF65-F5344CB8AC3E}">
        <p14:creationId xmlns:p14="http://schemas.microsoft.com/office/powerpoint/2010/main" val="4099538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alaxy presentation_Win32_SL_V16" id="{36B34AD0-AFC2-468E-8620-6CFD159B149F}" vid="{ACCF8893-1A0E-437D-A612-1659D305EA1C}"/>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176</TotalTime>
  <Words>5633</Words>
  <Application>Microsoft Office PowerPoint</Application>
  <PresentationFormat>On-screen Show (4:3)</PresentationFormat>
  <Paragraphs>311</Paragraphs>
  <Slides>37</Slides>
  <Notes>15</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37</vt:i4>
      </vt:variant>
    </vt:vector>
  </HeadingPairs>
  <TitlesOfParts>
    <vt:vector size="51" baseType="lpstr">
      <vt:lpstr>Aptos</vt:lpstr>
      <vt:lpstr>Aptos Display</vt:lpstr>
      <vt:lpstr>Arial</vt:lpstr>
      <vt:lpstr>Arial Nova</vt:lpstr>
      <vt:lpstr>Calibri</vt:lpstr>
      <vt:lpstr>Google Sans</vt:lpstr>
      <vt:lpstr>Times New Roman</vt:lpstr>
      <vt:lpstr>Trebuchet MS</vt:lpstr>
      <vt:lpstr>Univers</vt:lpstr>
      <vt:lpstr>Wingdings 3</vt:lpstr>
      <vt:lpstr>Office Theme</vt:lpstr>
      <vt:lpstr>GradientVTI</vt:lpstr>
      <vt:lpstr>Facet</vt:lpstr>
      <vt:lpstr>1_Office Theme</vt:lpstr>
      <vt:lpstr>1. Namita Yadav ID 2313042  Introduce Information Systems  2. Matei Catalin- team leader ID 2335712 Analyse and Compare Systems  3. Melat Mekbeb ID 2123174 Ethical Considerations  4. Winston Morrison ID2337238 Real-World Case Studies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lpstr>PowerPoint Presentation</vt:lpstr>
      <vt:lpstr>Different types of CRM Systems</vt:lpstr>
      <vt:lpstr>Operational CRM</vt:lpstr>
      <vt:lpstr>Analytical CRM</vt:lpstr>
      <vt:lpstr>Collaborative CRM</vt:lpstr>
      <vt:lpstr>Comparison and Recommendation</vt:lpstr>
      <vt:lpstr>References:</vt:lpstr>
      <vt:lpstr>Data Privacy and Customer Consent</vt:lpstr>
      <vt:lpstr>Data Security and Protection</vt:lpstr>
      <vt:lpstr>Algorithmic Bias and Fairness</vt:lpstr>
      <vt:lpstr>Surveillance and Customer Tracking</vt:lpstr>
      <vt:lpstr>Data Ownership and Consumer Rights</vt:lpstr>
      <vt:lpstr>Reference </vt:lpstr>
      <vt:lpstr>Amazon: Customer Relationship Management (CRM)</vt:lpstr>
      <vt:lpstr>What is customer relationship management (CRM) and how does Amazon use?</vt:lpstr>
      <vt:lpstr>CRM </vt:lpstr>
      <vt:lpstr>Challenges </vt:lpstr>
      <vt:lpstr>Solutions</vt:lpstr>
      <vt:lpstr>Ethical Issues </vt:lpstr>
      <vt:lpstr>Impact on business performance </vt:lpstr>
      <vt:lpstr>Key Takeaway</vt:lpstr>
      <vt:lpstr>Bibliography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Catalin</dc:creator>
  <cp:keywords/>
  <dc:description>generated using python-pptx</dc:description>
  <cp:lastModifiedBy>Matei Catalin Pirvu (2335712)</cp:lastModifiedBy>
  <cp:revision>18</cp:revision>
  <dcterms:created xsi:type="dcterms:W3CDTF">2013-01-27T09:14:16Z</dcterms:created>
  <dcterms:modified xsi:type="dcterms:W3CDTF">2025-11-10T18:50:23Z</dcterms:modified>
  <cp:category/>
</cp:coreProperties>
</file>