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A2120"/>
    <a:srgbClr val="63252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1426" y="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83568" y="738282"/>
            <a:ext cx="777686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ENERGY EFFICIENCY IN BUILDINGS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350900" y="3313260"/>
            <a:ext cx="644221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ENERGY DATA COLLECTION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Ferriz-Papi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ENERGY DATA COLLECTION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755576" y="980728"/>
            <a:ext cx="748883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DATA TO COLLECT </a:t>
            </a:r>
            <a:r>
              <a:rPr lang="en-US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 THE ASSIGNMENT</a:t>
            </a:r>
            <a:endParaRPr lang="en-US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755576" y="2636912"/>
            <a:ext cx="770485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Building information and construction</a:t>
            </a:r>
          </a:p>
          <a:p>
            <a:pPr marL="342900" indent="-342900">
              <a:buFont typeface="+mj-lt"/>
              <a:buAutoNum type="arabicPeriod"/>
            </a:pPr>
            <a:endParaRPr lang="en-GB" sz="2400" dirty="0" smtClean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Energy consumption</a:t>
            </a:r>
          </a:p>
          <a:p>
            <a:pPr marL="342900" indent="-342900">
              <a:buFont typeface="+mj-lt"/>
              <a:buAutoNum type="arabicPeriod"/>
            </a:pPr>
            <a:endParaRPr lang="en-US" sz="2400" dirty="0" smtClean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Thermal imaging</a:t>
            </a:r>
            <a:endParaRPr lang="en-GB" sz="2400" dirty="0" smtClean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ENERGY DATA COLLECTION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755576" y="980728"/>
            <a:ext cx="748883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DATA TO COLLECT </a:t>
            </a:r>
            <a:r>
              <a:rPr lang="en-US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 THE ASSIGNMENT</a:t>
            </a:r>
            <a:endParaRPr lang="en-US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721320" y="1700808"/>
            <a:ext cx="7704856" cy="36625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400" b="1" dirty="0" smtClean="0">
                <a:solidFill>
                  <a:srgbClr val="222222"/>
                </a:solidFill>
                <a:latin typeface="arial" panose="020B0604020202020204" pitchFamily="34" charset="0"/>
              </a:rPr>
              <a:t>Building information and construction</a:t>
            </a:r>
          </a:p>
          <a:p>
            <a:endParaRPr lang="en-US" sz="2400" dirty="0" smtClean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Basic information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Characteristics of the building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Address</a:t>
            </a:r>
          </a:p>
          <a:p>
            <a:pPr marL="800100" lvl="1" indent="-342900">
              <a:buFontTx/>
              <a:buChar char="-"/>
            </a:pPr>
            <a:r>
              <a:rPr lang="en-US" sz="2000" dirty="0">
                <a:solidFill>
                  <a:srgbClr val="222222"/>
                </a:solidFill>
                <a:latin typeface="arial" panose="020B0604020202020204" pitchFamily="34" charset="0"/>
              </a:rPr>
              <a:t>Location (latitude, longitude, GPS)</a:t>
            </a:r>
          </a:p>
          <a:p>
            <a:pPr marL="800100" lvl="1" indent="-342900">
              <a:buFontTx/>
              <a:buChar char="-"/>
            </a:pPr>
            <a:r>
              <a:rPr lang="en-US" sz="2000" dirty="0">
                <a:solidFill>
                  <a:srgbClr val="222222"/>
                </a:solidFill>
                <a:latin typeface="arial" panose="020B0604020202020204" pitchFamily="34" charset="0"/>
              </a:rPr>
              <a:t>Solar </a:t>
            </a: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orientation</a:t>
            </a:r>
            <a:endParaRPr lang="en-US" sz="20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Use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Year of construction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Drawings/Plans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Built area and Floor area</a:t>
            </a:r>
          </a:p>
        </p:txBody>
      </p:sp>
    </p:spTree>
    <p:extLst>
      <p:ext uri="{BB962C8B-B14F-4D97-AF65-F5344CB8AC3E}">
        <p14:creationId xmlns:p14="http://schemas.microsoft.com/office/powerpoint/2010/main" val="3626510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ENERGY DATA COLLECTION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755576" y="980728"/>
            <a:ext cx="748883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DATA TO COLLECT </a:t>
            </a:r>
            <a:r>
              <a:rPr lang="en-US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 THE ASSIGNMENT</a:t>
            </a:r>
            <a:endParaRPr lang="en-US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721320" y="1700808"/>
            <a:ext cx="7704856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400" b="1" dirty="0" smtClean="0">
                <a:solidFill>
                  <a:srgbClr val="222222"/>
                </a:solidFill>
                <a:latin typeface="arial" panose="020B0604020202020204" pitchFamily="34" charset="0"/>
              </a:rPr>
              <a:t>Building information and construction</a:t>
            </a:r>
          </a:p>
          <a:p>
            <a:endParaRPr lang="en-US" sz="2400" dirty="0" smtClean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Construction characteristics</a:t>
            </a:r>
          </a:p>
          <a:p>
            <a:pPr marL="342900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Construction method</a:t>
            </a:r>
          </a:p>
          <a:p>
            <a:pPr marL="342900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Envelope (thickness, layers and materials)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Facades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Windows and other exterior openings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Roof/s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Contact with ground (basement)</a:t>
            </a:r>
          </a:p>
          <a:p>
            <a:pPr marL="342900" indent="-342900">
              <a:buFontTx/>
              <a:buChar char="-"/>
            </a:pPr>
            <a:r>
              <a:rPr lang="en-US" sz="2000" dirty="0">
                <a:solidFill>
                  <a:srgbClr val="222222"/>
                </a:solidFill>
                <a:latin typeface="arial" panose="020B0604020202020204" pitchFamily="34" charset="0"/>
              </a:rPr>
              <a:t>Rooms height</a:t>
            </a:r>
          </a:p>
          <a:p>
            <a:pPr marL="342900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Zones</a:t>
            </a:r>
          </a:p>
          <a:p>
            <a:pPr marL="342900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Existing problems with construction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Thermal bridging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Condensation (dumps)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leaking</a:t>
            </a:r>
            <a:endParaRPr lang="en-GB" sz="2400" dirty="0" smtClean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5186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ENERGY DATA COLLECTION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755576" y="980728"/>
            <a:ext cx="748883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DATA TO COLLECT </a:t>
            </a:r>
            <a:r>
              <a:rPr lang="en-US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 THE ASSIGNMENT</a:t>
            </a:r>
            <a:endParaRPr lang="en-US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720104" y="1533465"/>
            <a:ext cx="7704856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en-GB" sz="2400" b="1" dirty="0" smtClean="0">
                <a:solidFill>
                  <a:srgbClr val="222222"/>
                </a:solidFill>
                <a:latin typeface="arial" panose="020B0604020202020204" pitchFamily="34" charset="0"/>
              </a:rPr>
              <a:t>Energy consumption</a:t>
            </a:r>
          </a:p>
          <a:p>
            <a:endParaRPr lang="en-US" sz="2400" dirty="0" smtClean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Building energy consumption</a:t>
            </a:r>
          </a:p>
          <a:p>
            <a:pPr marL="342900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Per day, per week, per month</a:t>
            </a:r>
          </a:p>
          <a:p>
            <a:pPr marL="342900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Different types of energy</a:t>
            </a:r>
          </a:p>
          <a:p>
            <a:pPr marL="342900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Zone metering</a:t>
            </a:r>
          </a:p>
          <a:p>
            <a:pPr marL="342900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Identification of uses, users and use period</a:t>
            </a:r>
            <a:endParaRPr lang="en-US" sz="2000" dirty="0" smtClean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US" sz="24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Specific e</a:t>
            </a:r>
            <a:r>
              <a:rPr lang="en-US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nergy consumptions</a:t>
            </a:r>
          </a:p>
          <a:p>
            <a:pPr marL="342900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Per room/area/zone</a:t>
            </a:r>
          </a:p>
          <a:p>
            <a:pPr marL="342900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Identification of devices, type of energy consumed, wattage and use time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Lighting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Heating/cooling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Computers/projectors/printers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Other devices</a:t>
            </a:r>
            <a:endParaRPr lang="en-GB" sz="2400" dirty="0" smtClean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60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ENERGY DATA COLLECTION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755576" y="980728"/>
            <a:ext cx="748883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DATA TO COLLECT </a:t>
            </a:r>
            <a:r>
              <a:rPr lang="en-US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 THE ASSIGNMENT</a:t>
            </a:r>
            <a:endParaRPr lang="en-US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721320" y="1700808"/>
            <a:ext cx="7704856" cy="3354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en-GB" sz="2400" b="1" dirty="0" smtClean="0">
                <a:solidFill>
                  <a:srgbClr val="222222"/>
                </a:solidFill>
                <a:latin typeface="arial" panose="020B0604020202020204" pitchFamily="34" charset="0"/>
              </a:rPr>
              <a:t>Thermal imaging</a:t>
            </a:r>
          </a:p>
          <a:p>
            <a:endParaRPr lang="en-US" sz="2400" dirty="0" smtClean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Defects that can be identified: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Heat losses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Lack of insulation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Thermal bridging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Condensation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Leaking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Identification of installations</a:t>
            </a:r>
          </a:p>
          <a:p>
            <a:pPr marL="800100" lvl="1" indent="-342900">
              <a:buFontTx/>
              <a:buChar char="-"/>
            </a:pPr>
            <a:r>
              <a:rPr lang="en-US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Over-heating of electrical wires and other switchgear</a:t>
            </a:r>
          </a:p>
        </p:txBody>
      </p:sp>
    </p:spTree>
    <p:extLst>
      <p:ext uri="{BB962C8B-B14F-4D97-AF65-F5344CB8AC3E}">
        <p14:creationId xmlns:p14="http://schemas.microsoft.com/office/powerpoint/2010/main" val="2544368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781</TotalTime>
  <Words>220</Words>
  <Application>Microsoft Office PowerPoint</Application>
  <PresentationFormat>On-screen Show (4:3)</PresentationFormat>
  <Paragraphs>75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</cp:lastModifiedBy>
  <cp:revision>23</cp:revision>
  <dcterms:created xsi:type="dcterms:W3CDTF">2015-09-15T12:16:09Z</dcterms:created>
  <dcterms:modified xsi:type="dcterms:W3CDTF">2018-10-22T19:52:18Z</dcterms:modified>
</cp:coreProperties>
</file>