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2" r:id="rId5"/>
    <p:sldId id="261" r:id="rId6"/>
    <p:sldId id="263" r:id="rId7"/>
    <p:sldId id="259" r:id="rId8"/>
    <p:sldId id="25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60D7C04-2394-44D6-89F9-D27DB025B8F8}" type="datetimeFigureOut">
              <a:rPr lang="en-GB" smtClean="0"/>
              <a:t>28/02/2016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780B6D-433C-403F-9A93-AC1D87DC361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1829761"/>
          </a:xfrm>
        </p:spPr>
        <p:txBody>
          <a:bodyPr>
            <a:no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Renal system </a:t>
            </a:r>
            <a:br>
              <a:rPr lang="en-GB" sz="6600" dirty="0" smtClean="0">
                <a:latin typeface="Century Gothic" pitchFamily="34" charset="0"/>
              </a:rPr>
            </a:br>
            <a:r>
              <a:rPr lang="en-GB" sz="6600" dirty="0" smtClean="0">
                <a:latin typeface="Century Gothic" pitchFamily="34" charset="0"/>
              </a:rPr>
              <a:t>gross structures</a:t>
            </a:r>
            <a:endParaRPr lang="en-GB" sz="6600" dirty="0">
              <a:latin typeface="Century Gothic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3573017"/>
            <a:ext cx="8352928" cy="1238294"/>
          </a:xfrm>
        </p:spPr>
        <p:txBody>
          <a:bodyPr>
            <a:noAutofit/>
          </a:bodyPr>
          <a:lstStyle/>
          <a:p>
            <a:r>
              <a:rPr lang="en-GB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What and what does it do? </a:t>
            </a:r>
          </a:p>
          <a:p>
            <a:r>
              <a:rPr lang="en-GB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The basics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91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latin typeface="Century Gothic" pitchFamily="34" charset="0"/>
              </a:rPr>
              <a:t>The kidneys X 2</a:t>
            </a:r>
            <a:endParaRPr lang="en-GB" sz="6000" dirty="0">
              <a:latin typeface="Century Gothic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64266"/>
            <a:ext cx="7056784" cy="4602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300192" y="5797185"/>
            <a:ext cx="1800200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42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48064" y="1484784"/>
            <a:ext cx="3477072" cy="4525963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 smtClean="0">
                <a:latin typeface="Century Gothic" pitchFamily="34" charset="0"/>
              </a:rPr>
              <a:t>The kidney is surrounded by a renal capsule and the cortex.</a:t>
            </a:r>
          </a:p>
          <a:p>
            <a:pPr marL="109728" indent="0">
              <a:buNone/>
            </a:pPr>
            <a:endParaRPr lang="en-GB" dirty="0" smtClean="0">
              <a:latin typeface="Century Gothic" pitchFamily="34" charset="0"/>
            </a:endParaRPr>
          </a:p>
          <a:p>
            <a:pPr marL="109728" indent="0">
              <a:buNone/>
            </a:pPr>
            <a:r>
              <a:rPr lang="en-GB" sz="3200" dirty="0" smtClean="0">
                <a:latin typeface="Century Gothic" pitchFamily="34" charset="0"/>
              </a:rPr>
              <a:t>Urine formed in the cortex passes through the </a:t>
            </a:r>
            <a:r>
              <a:rPr lang="en-GB" sz="3200" i="1" dirty="0" smtClean="0">
                <a:latin typeface="Century Gothic" pitchFamily="34" charset="0"/>
              </a:rPr>
              <a:t>minor then major </a:t>
            </a:r>
            <a:r>
              <a:rPr lang="en-GB" sz="3200" b="1" u="sng" dirty="0" smtClean="0">
                <a:latin typeface="Century Gothic" pitchFamily="34" charset="0"/>
              </a:rPr>
              <a:t>calyx</a:t>
            </a:r>
            <a:endParaRPr lang="en-GB" sz="3200" b="1" u="sng" dirty="0">
              <a:latin typeface="Century Gothic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 smtClean="0"/>
              <a:t>Calyx </a:t>
            </a:r>
            <a:r>
              <a:rPr lang="en-GB" sz="5500" dirty="0" smtClean="0"/>
              <a:t>or</a:t>
            </a:r>
            <a:r>
              <a:rPr lang="en-GB" sz="6000" dirty="0" smtClean="0"/>
              <a:t> </a:t>
            </a:r>
            <a:r>
              <a:rPr lang="en-GB" sz="6000" dirty="0" err="1" smtClean="0"/>
              <a:t>Calyses</a:t>
            </a:r>
            <a:endParaRPr lang="en-GB" sz="6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7"/>
            <a:ext cx="4722089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23528" y="5373216"/>
            <a:ext cx="4722089" cy="5232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2915816" y="1412777"/>
            <a:ext cx="1224136" cy="5232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cxnSp>
        <p:nvCxnSpPr>
          <p:cNvPr id="7" name="Straight Connector 6"/>
          <p:cNvCxnSpPr/>
          <p:nvPr/>
        </p:nvCxnSpPr>
        <p:spPr>
          <a:xfrm flipH="1">
            <a:off x="3059832" y="1935997"/>
            <a:ext cx="144016" cy="124851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745043" y="1935997"/>
            <a:ext cx="864096" cy="5232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3779912" y="3140968"/>
            <a:ext cx="1265705" cy="1785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endParaRPr lang="en-GB" sz="11000" dirty="0"/>
          </a:p>
        </p:txBody>
      </p:sp>
      <p:cxnSp>
        <p:nvCxnSpPr>
          <p:cNvPr id="12" name="Straight Connector 11"/>
          <p:cNvCxnSpPr/>
          <p:nvPr/>
        </p:nvCxnSpPr>
        <p:spPr>
          <a:xfrm flipH="1">
            <a:off x="3527884" y="4033520"/>
            <a:ext cx="252028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242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latin typeface="Century Gothic" pitchFamily="34" charset="0"/>
              </a:rPr>
              <a:t>From calyx to </a:t>
            </a:r>
            <a:r>
              <a:rPr lang="en-GB" sz="4800" u="sng" dirty="0" smtClean="0">
                <a:latin typeface="Century Gothic" pitchFamily="34" charset="0"/>
              </a:rPr>
              <a:t>renal pelvis</a:t>
            </a:r>
            <a:endParaRPr lang="en-GB" sz="4800" u="sng" dirty="0">
              <a:latin typeface="Century Gothic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37262"/>
            <a:ext cx="5203733" cy="4910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99592" y="4149080"/>
            <a:ext cx="280831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Century Gothic" pitchFamily="34" charset="0"/>
              </a:rPr>
              <a:t>Renal Pelvis</a:t>
            </a:r>
            <a:endParaRPr lang="en-GB" sz="3600" dirty="0">
              <a:latin typeface="Century Gothic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380312" y="1916832"/>
            <a:ext cx="1440160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Century Gothic" pitchFamily="34" charset="0"/>
              </a:rPr>
              <a:t>Minor</a:t>
            </a:r>
          </a:p>
          <a:p>
            <a:r>
              <a:rPr lang="en-GB" sz="3000" dirty="0" smtClean="0">
                <a:latin typeface="Century Gothic" pitchFamily="34" charset="0"/>
              </a:rPr>
              <a:t>calyx</a:t>
            </a:r>
            <a:endParaRPr lang="en-GB" sz="3000" dirty="0">
              <a:latin typeface="Century Gothic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3707904" y="4472245"/>
            <a:ext cx="72008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267744" y="2424663"/>
            <a:ext cx="1440160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Century Gothic" pitchFamily="34" charset="0"/>
              </a:rPr>
              <a:t>Major</a:t>
            </a:r>
          </a:p>
          <a:p>
            <a:r>
              <a:rPr lang="en-GB" sz="3000" dirty="0" smtClean="0">
                <a:latin typeface="Century Gothic" pitchFamily="34" charset="0"/>
              </a:rPr>
              <a:t>calyx</a:t>
            </a:r>
            <a:endParaRPr lang="en-GB" sz="3000" dirty="0">
              <a:latin typeface="Century Gothic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427984" y="6093296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Century Gothic" pitchFamily="34" charset="0"/>
              </a:rPr>
              <a:t>It funnels urine towards the ureter</a:t>
            </a:r>
            <a:endParaRPr lang="en-GB" sz="20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946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064" y="1412776"/>
            <a:ext cx="4958424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Renal pelvis</a:t>
            </a:r>
            <a:endParaRPr lang="en-GB" sz="6600" dirty="0">
              <a:latin typeface="Century Gothic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851920" y="5485874"/>
            <a:ext cx="511256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7596336" y="2780928"/>
            <a:ext cx="115212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7200" dirty="0"/>
          </a:p>
        </p:txBody>
      </p:sp>
      <p:sp>
        <p:nvSpPr>
          <p:cNvPr id="7" name="TextBox 6"/>
          <p:cNvSpPr txBox="1"/>
          <p:nvPr/>
        </p:nvSpPr>
        <p:spPr>
          <a:xfrm>
            <a:off x="6588224" y="1340768"/>
            <a:ext cx="144016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4000" dirty="0"/>
          </a:p>
        </p:txBody>
      </p:sp>
      <p:sp>
        <p:nvSpPr>
          <p:cNvPr id="8" name="TextBox 7"/>
          <p:cNvSpPr txBox="1"/>
          <p:nvPr/>
        </p:nvSpPr>
        <p:spPr>
          <a:xfrm>
            <a:off x="4283968" y="1844824"/>
            <a:ext cx="79208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4400" dirty="0"/>
          </a:p>
        </p:txBody>
      </p:sp>
      <p:sp>
        <p:nvSpPr>
          <p:cNvPr id="9" name="TextBox 8"/>
          <p:cNvSpPr txBox="1"/>
          <p:nvPr/>
        </p:nvSpPr>
        <p:spPr>
          <a:xfrm>
            <a:off x="3851920" y="3717032"/>
            <a:ext cx="100811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4800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1844824"/>
            <a:ext cx="38164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atin typeface="Century Gothic" pitchFamily="34" charset="0"/>
              </a:rPr>
              <a:t>Urine from the calyx then passes into the renal pelvis and continues out down the ureter</a:t>
            </a:r>
            <a:endParaRPr lang="en-GB" sz="3600" dirty="0">
              <a:latin typeface="Century Gothic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355976" y="5485874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Century Gothic" pitchFamily="34" charset="0"/>
              </a:rPr>
              <a:t>Peristalsis moves urine from one structure to the next</a:t>
            </a:r>
            <a:endParaRPr lang="en-GB" sz="24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571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Autofit/>
          </a:bodyPr>
          <a:lstStyle/>
          <a:p>
            <a:r>
              <a:rPr lang="en-GB" sz="5400" dirty="0" smtClean="0">
                <a:latin typeface="Century Gothic" pitchFamily="34" charset="0"/>
              </a:rPr>
              <a:t>Intro to the finer structure</a:t>
            </a:r>
            <a:endParaRPr lang="en-GB" sz="5400" dirty="0">
              <a:latin typeface="Century Gothic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34256"/>
            <a:ext cx="6059396" cy="4315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476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i="1" dirty="0" smtClean="0">
                <a:latin typeface="Century Gothic" pitchFamily="34" charset="0"/>
              </a:rPr>
              <a:t>Ureter</a:t>
            </a:r>
            <a:r>
              <a:rPr lang="en-GB" sz="6600" dirty="0" smtClean="0">
                <a:latin typeface="Century Gothic" pitchFamily="34" charset="0"/>
              </a:rPr>
              <a:t> and </a:t>
            </a:r>
            <a:r>
              <a:rPr lang="en-GB" sz="6600" i="1" dirty="0" smtClean="0">
                <a:latin typeface="Century Gothic" pitchFamily="34" charset="0"/>
              </a:rPr>
              <a:t>Urethra</a:t>
            </a:r>
            <a:endParaRPr lang="en-GB" sz="6600" i="1" dirty="0">
              <a:latin typeface="Century Gothic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9" y="1556792"/>
            <a:ext cx="5690840" cy="370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95439" y="4941168"/>
            <a:ext cx="6153025" cy="16927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600" dirty="0" smtClean="0">
                <a:latin typeface="Century Gothic" pitchFamily="34" charset="0"/>
              </a:rPr>
              <a:t>The </a:t>
            </a:r>
            <a:r>
              <a:rPr lang="en-GB" sz="2600" i="1" u="sng" dirty="0" smtClean="0">
                <a:latin typeface="Century Gothic" pitchFamily="34" charset="0"/>
              </a:rPr>
              <a:t>ureter</a:t>
            </a:r>
            <a:r>
              <a:rPr lang="en-GB" sz="2600" dirty="0" smtClean="0">
                <a:latin typeface="Century Gothic" pitchFamily="34" charset="0"/>
              </a:rPr>
              <a:t> runs down from the kidney into the bladder and then the </a:t>
            </a:r>
            <a:r>
              <a:rPr lang="en-GB" sz="2600" i="1" u="sng" dirty="0" smtClean="0">
                <a:latin typeface="Century Gothic" pitchFamily="34" charset="0"/>
              </a:rPr>
              <a:t>urethra</a:t>
            </a:r>
            <a:r>
              <a:rPr lang="en-GB" sz="2600" dirty="0" smtClean="0">
                <a:latin typeface="Century Gothic" pitchFamily="34" charset="0"/>
              </a:rPr>
              <a:t> from bladder to outside the body, through which we urinate</a:t>
            </a:r>
            <a:endParaRPr lang="en-GB" sz="2600" dirty="0">
              <a:latin typeface="Century Gothic" pitchFamily="34" charset="0"/>
            </a:endParaRPr>
          </a:p>
        </p:txBody>
      </p:sp>
      <p:sp>
        <p:nvSpPr>
          <p:cNvPr id="5" name="Oval Callout 4"/>
          <p:cNvSpPr/>
          <p:nvPr/>
        </p:nvSpPr>
        <p:spPr>
          <a:xfrm>
            <a:off x="5940152" y="1844824"/>
            <a:ext cx="3096344" cy="2232248"/>
          </a:xfrm>
          <a:prstGeom prst="wedgeEllipseCallout">
            <a:avLst>
              <a:gd name="adj1" fmla="val -45443"/>
              <a:gd name="adj2" fmla="val 74637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>
                <a:latin typeface="Century Gothic" pitchFamily="34" charset="0"/>
              </a:rPr>
              <a:t>Which is which ?</a:t>
            </a:r>
            <a:endParaRPr lang="en-GB" sz="4000" dirty="0">
              <a:latin typeface="Century Gothic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77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76056" y="1412776"/>
            <a:ext cx="3762663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3600" dirty="0" smtClean="0">
                <a:latin typeface="Century Gothic" pitchFamily="34" charset="0"/>
              </a:rPr>
              <a:t>Many muscles control the bladder but the main one is the sphincter which release and stop the stream of urine</a:t>
            </a:r>
            <a:endParaRPr lang="en-GB" sz="3600" dirty="0">
              <a:latin typeface="Century Gothic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Century Gothic" pitchFamily="34" charset="0"/>
              </a:rPr>
              <a:t>Bladder</a:t>
            </a:r>
            <a:endParaRPr lang="en-GB" sz="6600" dirty="0">
              <a:latin typeface="Century Gothic" pitchFamily="34" charset="0"/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744625" cy="3777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8842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209</TotalTime>
  <Words>144</Words>
  <Application>Microsoft Office PowerPoint</Application>
  <PresentationFormat>On-screen Show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Concourse</vt:lpstr>
      <vt:lpstr>Renal system  gross structures</vt:lpstr>
      <vt:lpstr>The kidneys X 2</vt:lpstr>
      <vt:lpstr>Calyx or Calyses</vt:lpstr>
      <vt:lpstr>From calyx to renal pelvis</vt:lpstr>
      <vt:lpstr>Renal pelvis</vt:lpstr>
      <vt:lpstr>Intro to the finer structure</vt:lpstr>
      <vt:lpstr>Ureter and Urethra</vt:lpstr>
      <vt:lpstr>Bladder</vt:lpstr>
    </vt:vector>
  </TitlesOfParts>
  <Company>Gateway Sixth Form College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Basics of pregnancy</dc:title>
  <dc:creator>Any Authorised User</dc:creator>
  <cp:lastModifiedBy>Felicity</cp:lastModifiedBy>
  <cp:revision>13</cp:revision>
  <dcterms:created xsi:type="dcterms:W3CDTF">2012-03-31T18:29:35Z</dcterms:created>
  <dcterms:modified xsi:type="dcterms:W3CDTF">2016-02-28T18:05:13Z</dcterms:modified>
</cp:coreProperties>
</file>