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1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B2D179E-2C8F-4BF9-8B9C-F2AD0D1DE88E}" type="slidenum">
              <a:rPr lang="en-IN" smtClean="0"/>
              <a:pPr/>
              <a:t>‹#›</a:t>
            </a:fld>
            <a:endParaRPr lang="en-IN"/>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D179E-2C8F-4BF9-8B9C-F2AD0D1DE88E}" type="slidenum">
              <a:rPr lang="en-IN" smtClean="0"/>
              <a:pPr/>
              <a:t>‹#›</a:t>
            </a:fld>
            <a:endParaRPr lang="en-IN"/>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5" name="Footer Placeholder 4"/>
          <p:cNvSpPr>
            <a:spLocks noGrp="1"/>
          </p:cNvSpPr>
          <p:nvPr>
            <p:ph type="ftr" sz="quarter" idx="11"/>
          </p:nvPr>
        </p:nvSpPr>
        <p:spPr>
          <a:xfrm>
            <a:off x="800100" y="6172200"/>
            <a:ext cx="4000500" cy="457200"/>
          </a:xfrm>
        </p:spPr>
        <p:txBody>
          <a:bodyPr/>
          <a:lstStyle/>
          <a:p>
            <a:endParaRPr lang="en-IN"/>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B2D179E-2C8F-4BF9-8B9C-F2AD0D1DE88E}"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B2D179E-2C8F-4BF9-8B9C-F2AD0D1DE88E}" type="slidenum">
              <a:rPr lang="en-IN" smtClean="0"/>
              <a:pPr/>
              <a:t>‹#›</a:t>
            </a:fld>
            <a:endParaRPr lang="en-IN"/>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B2D179E-2C8F-4BF9-8B9C-F2AD0D1DE88E}" type="slidenum">
              <a:rPr lang="en-IN" smtClean="0"/>
              <a:pPr/>
              <a:t>‹#›</a:t>
            </a:fld>
            <a:endParaRPr lang="en-IN"/>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B2D179E-2C8F-4BF9-8B9C-F2AD0D1DE88E}"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B2D179E-2C8F-4BF9-8B9C-F2AD0D1DE88E}"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B2D179E-2C8F-4BF9-8B9C-F2AD0D1DE88E}" type="slidenum">
              <a:rPr lang="en-IN" smtClean="0"/>
              <a:pPr/>
              <a:t>‹#›</a:t>
            </a:fld>
            <a:endParaRPr lang="en-IN"/>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6" name="Footer Placeholder 5"/>
          <p:cNvSpPr>
            <a:spLocks noGrp="1"/>
          </p:cNvSpPr>
          <p:nvPr>
            <p:ph type="ftr" sz="quarter" idx="11"/>
          </p:nvPr>
        </p:nvSpPr>
        <p:spPr>
          <a:xfrm>
            <a:off x="914400" y="6172200"/>
            <a:ext cx="3886200" cy="457200"/>
          </a:xfrm>
        </p:spPr>
        <p:txBody>
          <a:bodyPr/>
          <a:lstStyle/>
          <a:p>
            <a:endParaRPr lang="en-IN"/>
          </a:p>
        </p:txBody>
      </p:sp>
      <p:sp>
        <p:nvSpPr>
          <p:cNvPr id="7" name="Slide Number Placeholder 6"/>
          <p:cNvSpPr>
            <a:spLocks noGrp="1"/>
          </p:cNvSpPr>
          <p:nvPr>
            <p:ph type="sldNum" sz="quarter" idx="12"/>
          </p:nvPr>
        </p:nvSpPr>
        <p:spPr>
          <a:xfrm>
            <a:off x="146304" y="6208776"/>
            <a:ext cx="457200" cy="457200"/>
          </a:xfrm>
        </p:spPr>
        <p:txBody>
          <a:bodyPr/>
          <a:lstStyle/>
          <a:p>
            <a:fld id="{BB2D179E-2C8F-4BF9-8B9C-F2AD0D1DE88E}" type="slidenum">
              <a:rPr lang="en-IN" smtClean="0"/>
              <a:pPr/>
              <a:t>‹#›</a:t>
            </a:fld>
            <a:endParaRPr lang="en-IN"/>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D179E-2C8F-4BF9-8B9C-F2AD0D1DE88E}"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D979698-E78A-4E44-B973-164F1D6DC39A}" type="datetimeFigureOut">
              <a:rPr lang="en-US" smtClean="0"/>
              <a:pPr/>
              <a:t>12/15/2017</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D179E-2C8F-4BF9-8B9C-F2AD0D1DE88E}"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2D979698-E78A-4E44-B973-164F1D6DC39A}" type="datetimeFigureOut">
              <a:rPr lang="en-US" smtClean="0"/>
              <a:pPr/>
              <a:t>12/15/2017</a:t>
            </a:fld>
            <a:endParaRPr lang="en-IN"/>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IN"/>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B2D179E-2C8F-4BF9-8B9C-F2AD0D1DE88E}"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14414" y="3286124"/>
            <a:ext cx="6557986" cy="2352676"/>
          </a:xfrm>
        </p:spPr>
        <p:txBody>
          <a:bodyPr/>
          <a:lstStyle/>
          <a:p>
            <a:r>
              <a:rPr lang="en-IN" b="1" dirty="0" smtClean="0">
                <a:solidFill>
                  <a:schemeClr val="tx1"/>
                </a:solidFill>
              </a:rPr>
              <a:t>Topic:-GYM cum Restaurant</a:t>
            </a:r>
          </a:p>
          <a:p>
            <a:r>
              <a:rPr lang="en-IN" b="1" dirty="0" smtClean="0">
                <a:solidFill>
                  <a:schemeClr val="tx1"/>
                </a:solidFill>
              </a:rPr>
              <a:t>Name:-pearl .A. </a:t>
            </a:r>
            <a:r>
              <a:rPr lang="en-IN" b="1" dirty="0" err="1" smtClean="0">
                <a:solidFill>
                  <a:schemeClr val="tx1"/>
                </a:solidFill>
              </a:rPr>
              <a:t>panchal</a:t>
            </a:r>
            <a:endParaRPr lang="en-IN" b="1" dirty="0" smtClean="0">
              <a:solidFill>
                <a:schemeClr val="tx1"/>
              </a:solidFill>
            </a:endParaRPr>
          </a:p>
          <a:p>
            <a:r>
              <a:rPr lang="en-IN" b="1" dirty="0" err="1" smtClean="0">
                <a:solidFill>
                  <a:schemeClr val="tx1"/>
                </a:solidFill>
              </a:rPr>
              <a:t>ID.No</a:t>
            </a:r>
            <a:r>
              <a:rPr lang="en-IN" b="1" dirty="0" smtClean="0">
                <a:solidFill>
                  <a:schemeClr val="tx1"/>
                </a:solidFill>
              </a:rPr>
              <a:t>:-1604518</a:t>
            </a:r>
          </a:p>
          <a:p>
            <a:endParaRPr lang="en-IN" dirty="0"/>
          </a:p>
        </p:txBody>
      </p:sp>
      <p:sp>
        <p:nvSpPr>
          <p:cNvPr id="2" name="Title 1"/>
          <p:cNvSpPr>
            <a:spLocks noGrp="1"/>
          </p:cNvSpPr>
          <p:nvPr>
            <p:ph type="ctrTitle"/>
          </p:nvPr>
        </p:nvSpPr>
        <p:spPr/>
        <p:txBody>
          <a:bodyPr/>
          <a:lstStyle/>
          <a:p>
            <a:r>
              <a:rPr lang="en-GB" dirty="0"/>
              <a:t>Entrepreneurship </a:t>
            </a:r>
            <a:r>
              <a:rPr lang="en-IN" dirty="0"/>
              <a:t/>
            </a:r>
            <a:br>
              <a:rPr lang="en-IN" dirty="0"/>
            </a:br>
            <a:endParaRPr lang="en-IN"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Introduction</a:t>
            </a:r>
            <a:r>
              <a:rPr lang="en-IN" dirty="0"/>
              <a:t/>
            </a:r>
            <a:br>
              <a:rPr lang="en-IN" dirty="0"/>
            </a:br>
            <a:endParaRPr lang="en-IN" dirty="0"/>
          </a:p>
        </p:txBody>
      </p:sp>
      <p:sp>
        <p:nvSpPr>
          <p:cNvPr id="3" name="Content Placeholder 2"/>
          <p:cNvSpPr>
            <a:spLocks noGrp="1"/>
          </p:cNvSpPr>
          <p:nvPr>
            <p:ph sz="quarter" idx="1"/>
          </p:nvPr>
        </p:nvSpPr>
        <p:spPr/>
        <p:txBody>
          <a:bodyPr>
            <a:normAutofit/>
          </a:bodyPr>
          <a:lstStyle/>
          <a:p>
            <a:r>
              <a:rPr lang="en-GB" dirty="0"/>
              <a:t>A gym cum gluten free restaurant has to be established as a business plan. </a:t>
            </a:r>
            <a:endParaRPr lang="en-GB" dirty="0" smtClean="0"/>
          </a:p>
          <a:p>
            <a:r>
              <a:rPr lang="en-GB" dirty="0" smtClean="0"/>
              <a:t>There </a:t>
            </a:r>
            <a:r>
              <a:rPr lang="en-GB" dirty="0"/>
              <a:t>is an increasing trend of obesity in most of the countries. </a:t>
            </a:r>
            <a:endParaRPr lang="en-GB" dirty="0" smtClean="0"/>
          </a:p>
          <a:p>
            <a:r>
              <a:rPr lang="en-GB" dirty="0" smtClean="0"/>
              <a:t>There </a:t>
            </a:r>
            <a:r>
              <a:rPr lang="en-GB" dirty="0"/>
              <a:t>is never enough fitness centres and the fast food restaurants are growing all around the gyms</a:t>
            </a:r>
            <a:r>
              <a:rPr lang="en-GB" dirty="0" smtClean="0"/>
              <a:t>.</a:t>
            </a:r>
          </a:p>
          <a:p>
            <a:r>
              <a:rPr lang="en-GB" dirty="0" smtClean="0"/>
              <a:t> </a:t>
            </a:r>
            <a:r>
              <a:rPr lang="en-GB" dirty="0"/>
              <a:t>In such situation the establishment of gluten free restaurant and a gym in a place is going to provide a all round solution to the health issues of the customers. </a:t>
            </a:r>
            <a:endParaRPr lang="en-IN" dirty="0"/>
          </a:p>
          <a:p>
            <a:endParaRPr lang="en-IN"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Key </a:t>
            </a:r>
            <a:r>
              <a:rPr lang="en-GB" dirty="0"/>
              <a:t>Issues</a:t>
            </a:r>
            <a:r>
              <a:rPr lang="en-IN" dirty="0"/>
              <a:t/>
            </a:r>
            <a:br>
              <a:rPr lang="en-IN" dirty="0"/>
            </a:br>
            <a:endParaRPr lang="en-IN" dirty="0"/>
          </a:p>
        </p:txBody>
      </p:sp>
      <p:sp>
        <p:nvSpPr>
          <p:cNvPr id="3" name="Content Placeholder 2"/>
          <p:cNvSpPr>
            <a:spLocks noGrp="1"/>
          </p:cNvSpPr>
          <p:nvPr>
            <p:ph sz="quarter" idx="1"/>
          </p:nvPr>
        </p:nvSpPr>
        <p:spPr/>
        <p:txBody>
          <a:bodyPr/>
          <a:lstStyle/>
          <a:p>
            <a:r>
              <a:rPr lang="en-GB" dirty="0"/>
              <a:t>Business location</a:t>
            </a:r>
            <a:endParaRPr lang="en-IN" dirty="0"/>
          </a:p>
          <a:p>
            <a:r>
              <a:rPr lang="en-GB" dirty="0"/>
              <a:t>Competition</a:t>
            </a:r>
            <a:endParaRPr lang="en-IN" dirty="0"/>
          </a:p>
          <a:p>
            <a:r>
              <a:rPr lang="en-GB" dirty="0"/>
              <a:t>Point of difference </a:t>
            </a:r>
            <a:endParaRPr lang="en-IN" dirty="0"/>
          </a:p>
          <a:p>
            <a:endParaRPr lang="en-IN"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PEST </a:t>
            </a:r>
            <a:r>
              <a:rPr lang="en-GB" dirty="0"/>
              <a:t>Analysis </a:t>
            </a:r>
            <a:r>
              <a:rPr lang="en-IN" dirty="0"/>
              <a:t/>
            </a:r>
            <a:br>
              <a:rPr lang="en-IN" dirty="0"/>
            </a:br>
            <a:endParaRPr lang="en-IN" dirty="0"/>
          </a:p>
        </p:txBody>
      </p:sp>
      <p:sp>
        <p:nvSpPr>
          <p:cNvPr id="3" name="Content Placeholder 2"/>
          <p:cNvSpPr>
            <a:spLocks noGrp="1"/>
          </p:cNvSpPr>
          <p:nvPr>
            <p:ph sz="quarter" idx="1"/>
          </p:nvPr>
        </p:nvSpPr>
        <p:spPr/>
        <p:txBody>
          <a:bodyPr>
            <a:noAutofit/>
          </a:bodyPr>
          <a:lstStyle/>
          <a:p>
            <a:pPr algn="just">
              <a:buNone/>
            </a:pPr>
            <a:r>
              <a:rPr lang="en-GB" sz="1600" dirty="0" smtClean="0"/>
              <a:t>       There </a:t>
            </a:r>
            <a:r>
              <a:rPr lang="en-GB" sz="1600" dirty="0"/>
              <a:t>are several external factors that can impact a business. Thus it is important to check the factors like political, economic, socio-cultural and technological factors in a business like gym cum gluten free restaurant. </a:t>
            </a:r>
            <a:endParaRPr lang="en-IN" sz="1600" dirty="0"/>
          </a:p>
          <a:p>
            <a:pPr algn="just"/>
            <a:r>
              <a:rPr lang="en-GB" sz="1600" b="1" dirty="0"/>
              <a:t>Political factors</a:t>
            </a:r>
            <a:r>
              <a:rPr lang="en-GB" sz="1600" dirty="0"/>
              <a:t>: there is least impact of political policies or legislation that can adversely impact a fitness organisation. The health issues of the people have been a national concern and the establishment of a gym cum gluten free restaurant is least likely to be impacted. </a:t>
            </a:r>
            <a:endParaRPr lang="en-IN" sz="1600" dirty="0"/>
          </a:p>
          <a:p>
            <a:pPr algn="just"/>
            <a:r>
              <a:rPr lang="en-GB" sz="1600" b="1" dirty="0"/>
              <a:t>Economic factors</a:t>
            </a:r>
            <a:r>
              <a:rPr lang="en-GB" sz="1600" dirty="0"/>
              <a:t>: there is an impact of economic factors in a gym cum restaurant business. This is under the leisure service provider and hence in case of a decline in economy this sector can be adversely affected (Woolf 2008). The reduction of disposable income is going to reduce the number of customers to this organisation. </a:t>
            </a:r>
            <a:endParaRPr lang="en-IN" sz="1600" dirty="0"/>
          </a:p>
          <a:p>
            <a:pPr algn="just"/>
            <a:r>
              <a:rPr lang="en-GB" sz="1600" b="1" dirty="0"/>
              <a:t>Socio-cultural factors</a:t>
            </a:r>
            <a:r>
              <a:rPr lang="en-GB" sz="1600" dirty="0"/>
              <a:t>: the demographical factor has an influence on the fitness industry. The age, sex, income is some of the primary factors that influence this organisation (Boyce 2011). These organisations tend to be more acceptable in the urban locations.</a:t>
            </a:r>
            <a:endParaRPr lang="en-IN" sz="1600" dirty="0"/>
          </a:p>
          <a:p>
            <a:pPr algn="just"/>
            <a:r>
              <a:rPr lang="en-GB" sz="1600" b="1" dirty="0"/>
              <a:t>Technological Factors</a:t>
            </a:r>
            <a:r>
              <a:rPr lang="en-GB" sz="1600" dirty="0"/>
              <a:t>: there are several advanced equipments that are creating trend in this industry. The technological factor has an impact in this organisation in terms of creation of expectation among the clients of the organisation (</a:t>
            </a:r>
            <a:r>
              <a:rPr lang="en-GB" sz="1600" dirty="0" err="1"/>
              <a:t>Drucker</a:t>
            </a:r>
            <a:r>
              <a:rPr lang="en-GB" sz="1600" dirty="0"/>
              <a:t> 2014). It is important for organisation operating in this segment to be aware of the technological advancements in this industry. </a:t>
            </a:r>
            <a:endParaRPr lang="en-IN" sz="1600" dirty="0"/>
          </a:p>
          <a:p>
            <a:endParaRPr lang="en-IN" sz="16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Funding </a:t>
            </a:r>
            <a:r>
              <a:rPr lang="en-IN" dirty="0"/>
              <a:t/>
            </a:r>
            <a:br>
              <a:rPr lang="en-IN" dirty="0"/>
            </a:br>
            <a:endParaRPr lang="en-IN" dirty="0"/>
          </a:p>
        </p:txBody>
      </p:sp>
      <p:sp>
        <p:nvSpPr>
          <p:cNvPr id="3" name="Content Placeholder 2"/>
          <p:cNvSpPr>
            <a:spLocks noGrp="1"/>
          </p:cNvSpPr>
          <p:nvPr>
            <p:ph sz="quarter" idx="1"/>
          </p:nvPr>
        </p:nvSpPr>
        <p:spPr/>
        <p:txBody>
          <a:bodyPr/>
          <a:lstStyle/>
          <a:p>
            <a:pPr>
              <a:buNone/>
            </a:pPr>
            <a:r>
              <a:rPr lang="en-GB" dirty="0" smtClean="0"/>
              <a:t>  The </a:t>
            </a:r>
            <a:r>
              <a:rPr lang="en-GB" dirty="0"/>
              <a:t>funding of this business is going to be done from sources in the following order</a:t>
            </a:r>
            <a:endParaRPr lang="en-IN" dirty="0"/>
          </a:p>
          <a:p>
            <a:r>
              <a:rPr lang="en-GB" dirty="0"/>
              <a:t>Personal savings</a:t>
            </a:r>
            <a:endParaRPr lang="en-IN" dirty="0"/>
          </a:p>
          <a:p>
            <a:r>
              <a:rPr lang="en-GB" dirty="0"/>
              <a:t>Borrowing from friends and family</a:t>
            </a:r>
            <a:endParaRPr lang="en-IN" dirty="0"/>
          </a:p>
          <a:p>
            <a:r>
              <a:rPr lang="en-GB" dirty="0"/>
              <a:t>Selling/mortgaging assets (if any)</a:t>
            </a:r>
            <a:endParaRPr lang="en-IN" dirty="0"/>
          </a:p>
          <a:p>
            <a:r>
              <a:rPr lang="en-GB" dirty="0"/>
              <a:t>Bank loan</a:t>
            </a:r>
            <a:endParaRPr lang="en-IN" dirty="0"/>
          </a:p>
          <a:p>
            <a:r>
              <a:rPr lang="en-GB" dirty="0"/>
              <a:t>Interested investors</a:t>
            </a:r>
            <a:endParaRPr lang="en-IN" dirty="0"/>
          </a:p>
          <a:p>
            <a:endParaRPr lang="en-IN"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Cost </a:t>
            </a:r>
            <a:r>
              <a:rPr lang="en-GB" dirty="0"/>
              <a:t>of establishment </a:t>
            </a:r>
            <a:r>
              <a:rPr lang="en-IN" dirty="0"/>
              <a:t/>
            </a:r>
            <a:br>
              <a:rPr lang="en-IN" dirty="0"/>
            </a:br>
            <a:endParaRPr lang="en-IN" dirty="0"/>
          </a:p>
        </p:txBody>
      </p:sp>
      <p:sp>
        <p:nvSpPr>
          <p:cNvPr id="3" name="Content Placeholder 2"/>
          <p:cNvSpPr>
            <a:spLocks noGrp="1"/>
          </p:cNvSpPr>
          <p:nvPr>
            <p:ph sz="quarter" idx="1"/>
          </p:nvPr>
        </p:nvSpPr>
        <p:spPr/>
        <p:txBody>
          <a:bodyPr>
            <a:normAutofit/>
          </a:bodyPr>
          <a:lstStyle/>
          <a:p>
            <a:r>
              <a:rPr lang="en-GB" dirty="0"/>
              <a:t>By considering the options of renting or purchasing a place plus the gym equipment and restaurant equipments the opening a regular gym cum restaurant in UK is going to cost between Euro 10 000 to Euro 50 000</a:t>
            </a:r>
            <a:r>
              <a:rPr lang="en-GB" dirty="0" smtClean="0"/>
              <a:t>.</a:t>
            </a:r>
          </a:p>
          <a:p>
            <a:r>
              <a:rPr lang="en-GB" dirty="0" smtClean="0"/>
              <a:t> </a:t>
            </a:r>
            <a:r>
              <a:rPr lang="en-GB" dirty="0"/>
              <a:t>This includes the obtaining of the business licence, food licence, tax identification number, business name, and business address and pollution certificate (Council 2009). </a:t>
            </a:r>
            <a:endParaRPr lang="en-GB" dirty="0" smtClean="0"/>
          </a:p>
          <a:p>
            <a:r>
              <a:rPr lang="en-GB" dirty="0" smtClean="0"/>
              <a:t> </a:t>
            </a:r>
            <a:r>
              <a:rPr lang="en-GB" dirty="0"/>
              <a:t>There is going to be later expenses like hiring trainers in the gym and chefs for the restaurant before starting the venture. </a:t>
            </a:r>
            <a:endParaRPr lang="en-IN" dirty="0"/>
          </a:p>
          <a:p>
            <a:endParaRPr lang="en-IN"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8229600" cy="1143000"/>
          </a:xfrm>
        </p:spPr>
        <p:txBody>
          <a:bodyPr>
            <a:normAutofit fontScale="90000"/>
          </a:bodyPr>
          <a:lstStyle/>
          <a:p>
            <a:r>
              <a:rPr lang="en-GB" dirty="0" smtClean="0"/>
              <a:t/>
            </a:r>
            <a:br>
              <a:rPr lang="en-GB" dirty="0" smtClean="0"/>
            </a:br>
            <a:r>
              <a:rPr lang="en-GB" dirty="0" smtClean="0"/>
              <a:t>Promotion </a:t>
            </a:r>
            <a:r>
              <a:rPr lang="en-IN" dirty="0"/>
              <a:t/>
            </a:r>
            <a:br>
              <a:rPr lang="en-IN" dirty="0"/>
            </a:br>
            <a:endParaRPr lang="en-IN" dirty="0"/>
          </a:p>
        </p:txBody>
      </p:sp>
      <p:sp>
        <p:nvSpPr>
          <p:cNvPr id="3" name="Content Placeholder 2"/>
          <p:cNvSpPr>
            <a:spLocks noGrp="1"/>
          </p:cNvSpPr>
          <p:nvPr>
            <p:ph sz="quarter" idx="1"/>
          </p:nvPr>
        </p:nvSpPr>
        <p:spPr/>
        <p:txBody>
          <a:bodyPr>
            <a:normAutofit fontScale="92500"/>
          </a:bodyPr>
          <a:lstStyle/>
          <a:p>
            <a:pPr algn="just">
              <a:buNone/>
            </a:pPr>
            <a:r>
              <a:rPr lang="en-GB" dirty="0" smtClean="0"/>
              <a:t>    It </a:t>
            </a:r>
            <a:r>
              <a:rPr lang="en-GB" dirty="0"/>
              <a:t>is also important to promote the gym cum restaurant to make sure that the venture succeeds. To promote the venture it is important to identify the target market for the business. The target market for this venture is mostly 22 to 40 year olds at least 20,000 euro annual income, white collar job occupational people.  Mostly people living within 5 miles of the establishment are going to be the regular clients (</a:t>
            </a:r>
            <a:r>
              <a:rPr lang="en-GB" dirty="0" err="1"/>
              <a:t>Ferrand</a:t>
            </a:r>
            <a:r>
              <a:rPr lang="en-GB" dirty="0"/>
              <a:t> </a:t>
            </a:r>
            <a:r>
              <a:rPr lang="en-GB" i="1" dirty="0"/>
              <a:t>et al.</a:t>
            </a:r>
            <a:r>
              <a:rPr lang="en-GB" dirty="0"/>
              <a:t> 2010</a:t>
            </a:r>
            <a:r>
              <a:rPr lang="en-GB" dirty="0" smtClean="0"/>
              <a:t>).</a:t>
            </a:r>
            <a:r>
              <a:rPr lang="en-IN" dirty="0" smtClean="0"/>
              <a:t> </a:t>
            </a:r>
            <a:r>
              <a:rPr lang="en-GB" dirty="0" smtClean="0"/>
              <a:t>The </a:t>
            </a:r>
            <a:r>
              <a:rPr lang="en-GB" dirty="0"/>
              <a:t>perfect method of promotion in this situation is through </a:t>
            </a:r>
            <a:endParaRPr lang="en-IN" dirty="0"/>
          </a:p>
          <a:p>
            <a:r>
              <a:rPr lang="en-GB" dirty="0"/>
              <a:t>Hoardings </a:t>
            </a:r>
            <a:endParaRPr lang="en-IN" dirty="0"/>
          </a:p>
          <a:p>
            <a:r>
              <a:rPr lang="en-GB" dirty="0"/>
              <a:t>Pamphlets </a:t>
            </a:r>
            <a:endParaRPr lang="en-IN" dirty="0"/>
          </a:p>
          <a:p>
            <a:r>
              <a:rPr lang="en-GB" dirty="0"/>
              <a:t>Events </a:t>
            </a:r>
            <a:endParaRPr lang="en-IN" dirty="0"/>
          </a:p>
          <a:p>
            <a:endParaRPr lang="en-IN"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IN" dirty="0"/>
              <a:t/>
            </a:r>
            <a:br>
              <a:rPr lang="en-IN" dirty="0"/>
            </a:br>
            <a:endParaRPr lang="en-IN" dirty="0"/>
          </a:p>
        </p:txBody>
      </p:sp>
      <p:sp>
        <p:nvSpPr>
          <p:cNvPr id="3" name="Content Placeholder 2"/>
          <p:cNvSpPr>
            <a:spLocks noGrp="1"/>
          </p:cNvSpPr>
          <p:nvPr>
            <p:ph sz="quarter" idx="1"/>
          </p:nvPr>
        </p:nvSpPr>
        <p:spPr/>
        <p:txBody>
          <a:bodyPr>
            <a:normAutofit/>
          </a:bodyPr>
          <a:lstStyle/>
          <a:p>
            <a:endParaRPr lang="en-IN" dirty="0"/>
          </a:p>
          <a:p>
            <a:pPr>
              <a:buNone/>
            </a:pPr>
            <a:endParaRPr lang="en-GB" dirty="0" smtClean="0"/>
          </a:p>
          <a:p>
            <a:pPr>
              <a:buNone/>
            </a:pPr>
            <a:endParaRPr lang="en-GB" dirty="0" smtClean="0"/>
          </a:p>
          <a:p>
            <a:pPr>
              <a:buNone/>
            </a:pPr>
            <a:endParaRPr lang="en-GB" dirty="0"/>
          </a:p>
          <a:p>
            <a:pPr>
              <a:buNone/>
            </a:pPr>
            <a:endParaRPr lang="en-GB" dirty="0" smtClean="0"/>
          </a:p>
          <a:p>
            <a:pPr>
              <a:buNone/>
            </a:pPr>
            <a:endParaRPr lang="en-GB" dirty="0"/>
          </a:p>
          <a:p>
            <a:pPr>
              <a:buNone/>
            </a:pPr>
            <a:endParaRPr lang="en-GB" dirty="0" smtClean="0"/>
          </a:p>
          <a:p>
            <a:pPr>
              <a:buNone/>
            </a:pPr>
            <a:endParaRPr lang="en-GB" dirty="0"/>
          </a:p>
          <a:p>
            <a:pPr>
              <a:buNone/>
            </a:pPr>
            <a:r>
              <a:rPr lang="en-GB" sz="1300" dirty="0" smtClean="0"/>
              <a:t>     				Source</a:t>
            </a:r>
            <a:r>
              <a:rPr lang="en-GB" sz="1300" dirty="0"/>
              <a:t>: [Macintosh and Doherty 2007]</a:t>
            </a:r>
            <a:endParaRPr lang="en-IN" sz="1300" dirty="0"/>
          </a:p>
          <a:p>
            <a:endParaRPr lang="en-IN" dirty="0"/>
          </a:p>
        </p:txBody>
      </p:sp>
      <p:pic>
        <p:nvPicPr>
          <p:cNvPr id="4" name="Picture 3" descr="Image result for profit of a gym"/>
          <p:cNvPicPr/>
          <p:nvPr/>
        </p:nvPicPr>
        <p:blipFill>
          <a:blip r:embed="rId2"/>
          <a:srcRect/>
          <a:stretch>
            <a:fillRect/>
          </a:stretch>
        </p:blipFill>
        <p:spPr bwMode="auto">
          <a:xfrm>
            <a:off x="0" y="0"/>
            <a:ext cx="9144000" cy="542926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Reference </a:t>
            </a:r>
            <a:r>
              <a:rPr lang="en-GB" dirty="0"/>
              <a:t>List </a:t>
            </a:r>
            <a:r>
              <a:rPr lang="en-IN" dirty="0"/>
              <a:t/>
            </a:r>
            <a:br>
              <a:rPr lang="en-IN" dirty="0"/>
            </a:br>
            <a:endParaRPr lang="en-IN" dirty="0"/>
          </a:p>
        </p:txBody>
      </p:sp>
      <p:sp>
        <p:nvSpPr>
          <p:cNvPr id="3" name="Content Placeholder 2"/>
          <p:cNvSpPr>
            <a:spLocks noGrp="1"/>
          </p:cNvSpPr>
          <p:nvPr>
            <p:ph sz="quarter" idx="1"/>
          </p:nvPr>
        </p:nvSpPr>
        <p:spPr/>
        <p:txBody>
          <a:bodyPr>
            <a:normAutofit fontScale="92500" lnSpcReduction="20000"/>
          </a:bodyPr>
          <a:lstStyle/>
          <a:p>
            <a:r>
              <a:rPr lang="en-GB" dirty="0"/>
              <a:t>Boyce, B., 2011. Making Menus Friendly: Marketing Your Food Intolerance Expertise. </a:t>
            </a:r>
            <a:r>
              <a:rPr lang="en-IN" i="1" dirty="0"/>
              <a:t>Journal of the American Dietetic Association</a:t>
            </a:r>
            <a:r>
              <a:rPr lang="en-IN" dirty="0"/>
              <a:t>, </a:t>
            </a:r>
            <a:r>
              <a:rPr lang="en-IN" i="1" dirty="0"/>
              <a:t>111</a:t>
            </a:r>
            <a:r>
              <a:rPr lang="en-IN" dirty="0"/>
              <a:t>(12), p.1810.</a:t>
            </a:r>
          </a:p>
          <a:p>
            <a:r>
              <a:rPr lang="en-GB" dirty="0"/>
              <a:t>Council, R.D., 2009. Starting a business.</a:t>
            </a:r>
            <a:endParaRPr lang="en-IN" dirty="0"/>
          </a:p>
          <a:p>
            <a:r>
              <a:rPr lang="en-GB" dirty="0" err="1"/>
              <a:t>Drucker</a:t>
            </a:r>
            <a:r>
              <a:rPr lang="en-GB" dirty="0"/>
              <a:t>, P., 2014. </a:t>
            </a:r>
            <a:r>
              <a:rPr lang="en-IN" i="1" dirty="0"/>
              <a:t>Innovation and entrepreneurship</a:t>
            </a:r>
            <a:r>
              <a:rPr lang="en-IN" dirty="0"/>
              <a:t>. </a:t>
            </a:r>
            <a:r>
              <a:rPr lang="en-IN" dirty="0" err="1"/>
              <a:t>Routledge</a:t>
            </a:r>
            <a:r>
              <a:rPr lang="en-IN" dirty="0"/>
              <a:t>.</a:t>
            </a:r>
          </a:p>
          <a:p>
            <a:r>
              <a:rPr lang="en-GB" dirty="0" err="1"/>
              <a:t>Ferrand</a:t>
            </a:r>
            <a:r>
              <a:rPr lang="en-GB" dirty="0"/>
              <a:t>, A., Robinson, L. and </a:t>
            </a:r>
            <a:r>
              <a:rPr lang="en-GB" dirty="0" err="1"/>
              <a:t>Valette</a:t>
            </a:r>
            <a:r>
              <a:rPr lang="en-GB" dirty="0"/>
              <a:t>-Florence, P., 2010. The intention-to-repurchase paradox: A case of the health and fitness industry. </a:t>
            </a:r>
            <a:r>
              <a:rPr lang="en-IN" i="1" dirty="0"/>
              <a:t>Journal of Sport Management</a:t>
            </a:r>
            <a:r>
              <a:rPr lang="en-IN" dirty="0"/>
              <a:t>, </a:t>
            </a:r>
            <a:r>
              <a:rPr lang="en-IN" i="1" dirty="0"/>
              <a:t>24</a:t>
            </a:r>
            <a:r>
              <a:rPr lang="en-IN" dirty="0"/>
              <a:t>(1), pp.83-105.</a:t>
            </a:r>
          </a:p>
          <a:p>
            <a:r>
              <a:rPr lang="en-GB" dirty="0"/>
              <a:t>Macintosh, E. and Doherty, A., 2007. Reframing the service environment in the fitness industry. </a:t>
            </a:r>
            <a:r>
              <a:rPr lang="en-IN" i="1" dirty="0"/>
              <a:t>Managing Leisure</a:t>
            </a:r>
            <a:r>
              <a:rPr lang="en-IN" dirty="0"/>
              <a:t>, </a:t>
            </a:r>
            <a:r>
              <a:rPr lang="en-IN" i="1" dirty="0"/>
              <a:t>12</a:t>
            </a:r>
            <a:r>
              <a:rPr lang="en-IN" dirty="0"/>
              <a:t>(4), pp.273-289.</a:t>
            </a:r>
          </a:p>
          <a:p>
            <a:r>
              <a:rPr lang="en-GB" dirty="0"/>
              <a:t>Woolf, J., 2008. Competitive advantage in the health and fitness industry: developing service bundles. </a:t>
            </a:r>
            <a:r>
              <a:rPr lang="en-IN" i="1" dirty="0"/>
              <a:t>Sport Management Review</a:t>
            </a:r>
            <a:r>
              <a:rPr lang="en-IN" dirty="0"/>
              <a:t>, </a:t>
            </a:r>
            <a:r>
              <a:rPr lang="en-IN" i="1" dirty="0"/>
              <a:t>11</a:t>
            </a:r>
            <a:r>
              <a:rPr lang="en-IN" dirty="0"/>
              <a:t>(1), pp.51-75</a:t>
            </a:r>
            <a:r>
              <a:rPr lang="en-IN" dirty="0" smtClean="0"/>
              <a:t>.</a:t>
            </a:r>
            <a:endParaRPr lang="en-IN"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34</TotalTime>
  <Words>596</Words>
  <Application>Microsoft Office PowerPoint</Application>
  <PresentationFormat>On-screen Show (4:3)</PresentationFormat>
  <Paragraphs>52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Equity</vt:lpstr>
      <vt:lpstr>Entrepreneurship  </vt:lpstr>
      <vt:lpstr> Introduction </vt:lpstr>
      <vt:lpstr> Key Issues </vt:lpstr>
      <vt:lpstr> PEST Analysis  </vt:lpstr>
      <vt:lpstr> Funding  </vt:lpstr>
      <vt:lpstr> Cost of establishment  </vt:lpstr>
      <vt:lpstr> Promotion  </vt:lpstr>
      <vt:lpstr>  </vt:lpstr>
      <vt:lpstr> Reference List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BLR</dc:creator>
  <cp:lastModifiedBy>royal</cp:lastModifiedBy>
  <cp:revision>11</cp:revision>
  <dcterms:created xsi:type="dcterms:W3CDTF">2017-12-08T13:01:34Z</dcterms:created>
  <dcterms:modified xsi:type="dcterms:W3CDTF">2017-12-14T23:38:48Z</dcterms:modified>
</cp:coreProperties>
</file>