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3.xml" ContentType="application/vnd.openxmlformats-officedocument.themeOverr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4.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6" r:id="rId3"/>
  </p:sldIdLst>
  <p:sldSz cx="42803763" cy="3027521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4F4F"/>
    <a:srgbClr val="FF6969"/>
    <a:srgbClr val="F9F5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4B626C-D3D0-4C50-9427-77AFA02872D7}" v="47" dt="2022-10-06T17:04:27.7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9" d="100"/>
          <a:sy n="19" d="100"/>
        </p:scale>
        <p:origin x="60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3.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cap="all" spc="50" baseline="0">
                <a:solidFill>
                  <a:schemeClr val="tx1">
                    <a:lumMod val="65000"/>
                    <a:lumOff val="35000"/>
                  </a:schemeClr>
                </a:solidFill>
                <a:latin typeface="+mn-lt"/>
                <a:ea typeface="+mn-ea"/>
                <a:cs typeface="+mn-cs"/>
              </a:defRPr>
            </a:pPr>
            <a:r>
              <a:rPr lang="en-GB"/>
              <a:t>Job</a:t>
            </a:r>
            <a:r>
              <a:rPr lang="en-GB" baseline="0"/>
              <a:t> Satisfaction</a:t>
            </a:r>
            <a:endParaRPr lang="en-GB"/>
          </a:p>
        </c:rich>
      </c:tx>
      <c:overlay val="0"/>
      <c:spPr>
        <a:noFill/>
        <a:ln>
          <a:noFill/>
        </a:ln>
        <a:effectLst/>
      </c:spPr>
      <c:txPr>
        <a:bodyPr rot="0" spcFirstLastPara="1" vertOverflow="ellipsis" vert="horz" wrap="square" anchor="ctr" anchorCtr="1"/>
        <a:lstStyle/>
        <a:p>
          <a:pPr>
            <a:defRPr sz="1800"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gradFill flip="none" rotWithShape="1">
              <a:gsLst>
                <a:gs pos="0">
                  <a:schemeClr val="accent1"/>
                </a:gs>
                <a:gs pos="75000">
                  <a:schemeClr val="accent1">
                    <a:lumMod val="60000"/>
                    <a:lumOff val="40000"/>
                  </a:schemeClr>
                </a:gs>
                <a:gs pos="51000">
                  <a:schemeClr val="accent1">
                    <a:alpha val="75000"/>
                  </a:schemeClr>
                </a:gs>
                <a:gs pos="100000">
                  <a:schemeClr val="accent1">
                    <a:lumMod val="20000"/>
                    <a:lumOff val="80000"/>
                    <a:alpha val="15000"/>
                  </a:schemeClr>
                </a:gs>
              </a:gsLst>
              <a:lin ang="5400000" scaled="0"/>
            </a:gradFill>
            <a:ln>
              <a:noFill/>
            </a:ln>
            <a:effectLst/>
          </c:spPr>
          <c:invertIfNegative val="0"/>
          <c:cat>
            <c:strRef>
              <c:f>Sheet1!$C$5:$D$5</c:f>
              <c:strCache>
                <c:ptCount val="2"/>
                <c:pt idx="0">
                  <c:v>Yes </c:v>
                </c:pt>
                <c:pt idx="1">
                  <c:v>No </c:v>
                </c:pt>
              </c:strCache>
            </c:strRef>
          </c:cat>
          <c:val>
            <c:numRef>
              <c:f>Sheet1!$C$6:$D$6</c:f>
              <c:numCache>
                <c:formatCode>General</c:formatCode>
                <c:ptCount val="2"/>
                <c:pt idx="0">
                  <c:v>28</c:v>
                </c:pt>
                <c:pt idx="1">
                  <c:v>12</c:v>
                </c:pt>
              </c:numCache>
            </c:numRef>
          </c:val>
          <c:extLst>
            <c:ext xmlns:c16="http://schemas.microsoft.com/office/drawing/2014/chart" uri="{C3380CC4-5D6E-409C-BE32-E72D297353CC}">
              <c16:uniqueId val="{00000000-B42F-4661-B225-8DBCD7A11CBA}"/>
            </c:ext>
          </c:extLst>
        </c:ser>
        <c:dLbls>
          <c:showLegendKey val="0"/>
          <c:showVal val="0"/>
          <c:showCatName val="0"/>
          <c:showSerName val="0"/>
          <c:showPercent val="0"/>
          <c:showBubbleSize val="0"/>
        </c:dLbls>
        <c:gapWidth val="355"/>
        <c:overlap val="-70"/>
        <c:axId val="1534591408"/>
        <c:axId val="1534590576"/>
      </c:barChart>
      <c:catAx>
        <c:axId val="15345914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4590576"/>
        <c:crosses val="autoZero"/>
        <c:auto val="1"/>
        <c:lblAlgn val="ctr"/>
        <c:lblOffset val="100"/>
        <c:noMultiLvlLbl val="0"/>
      </c:catAx>
      <c:valAx>
        <c:axId val="1534590576"/>
        <c:scaling>
          <c:orientation val="minMax"/>
        </c:scaling>
        <c:delete val="0"/>
        <c:axPos val="l"/>
        <c:majorGridlines>
          <c:spPr>
            <a:ln w="9525" cap="flat" cmpd="sng" algn="ctr">
              <a:gradFill>
                <a:gsLst>
                  <a:gs pos="100000">
                    <a:schemeClr val="tx1">
                      <a:lumMod val="5000"/>
                      <a:lumOff val="95000"/>
                    </a:schemeClr>
                  </a:gs>
                  <a:gs pos="0">
                    <a:schemeClr val="tx1">
                      <a:lumMod val="25000"/>
                      <a:lumOff val="7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459140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r>
              <a:rPr lang="en-GB" baseline="0"/>
              <a:t>induction process </a:t>
            </a:r>
            <a:endParaRPr lang="en-GB"/>
          </a:p>
        </c:rich>
      </c:tx>
      <c:overlay val="0"/>
      <c:spPr>
        <a:noFill/>
        <a:ln>
          <a:noFill/>
        </a:ln>
        <a:effectLst/>
      </c:spPr>
      <c:txPr>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D66B-42A2-AA76-5980E88E04E4}"/>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D66B-42A2-AA76-5980E88E04E4}"/>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Sheet1!$C$27:$D$27</c:f>
              <c:strCache>
                <c:ptCount val="2"/>
                <c:pt idx="0">
                  <c:v>Effective</c:v>
                </c:pt>
                <c:pt idx="1">
                  <c:v>Not Effective</c:v>
                </c:pt>
              </c:strCache>
            </c:strRef>
          </c:cat>
          <c:val>
            <c:numRef>
              <c:f>Sheet1!$C$28:$D$28</c:f>
              <c:numCache>
                <c:formatCode>General</c:formatCode>
                <c:ptCount val="2"/>
                <c:pt idx="0">
                  <c:v>25</c:v>
                </c:pt>
                <c:pt idx="1">
                  <c:v>15</c:v>
                </c:pt>
              </c:numCache>
            </c:numRef>
          </c:val>
          <c:extLst>
            <c:ext xmlns:c16="http://schemas.microsoft.com/office/drawing/2014/chart" uri="{C3380CC4-5D6E-409C-BE32-E72D297353CC}">
              <c16:uniqueId val="{00000004-D66B-42A2-AA76-5980E88E04E4}"/>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cap="all" spc="50" baseline="0">
                <a:solidFill>
                  <a:schemeClr val="tx1">
                    <a:lumMod val="65000"/>
                    <a:lumOff val="35000"/>
                  </a:schemeClr>
                </a:solidFill>
                <a:latin typeface="+mn-lt"/>
                <a:ea typeface="+mn-ea"/>
                <a:cs typeface="+mn-cs"/>
              </a:defRPr>
            </a:pPr>
            <a:r>
              <a:rPr lang="en-GB"/>
              <a:t>progression</a:t>
            </a:r>
            <a:r>
              <a:rPr lang="en-GB" baseline="0"/>
              <a:t> opportunities</a:t>
            </a:r>
            <a:endParaRPr lang="en-GB"/>
          </a:p>
        </c:rich>
      </c:tx>
      <c:overlay val="0"/>
      <c:spPr>
        <a:noFill/>
        <a:ln>
          <a:noFill/>
        </a:ln>
        <a:effectLst/>
      </c:spPr>
      <c:txPr>
        <a:bodyPr rot="0" spcFirstLastPara="1" vertOverflow="ellipsis" vert="horz" wrap="square" anchor="ctr" anchorCtr="1"/>
        <a:lstStyle/>
        <a:p>
          <a:pPr>
            <a:defRPr sz="1800"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gradFill flip="none" rotWithShape="1">
              <a:gsLst>
                <a:gs pos="0">
                  <a:schemeClr val="accent1"/>
                </a:gs>
                <a:gs pos="75000">
                  <a:schemeClr val="accent1">
                    <a:lumMod val="60000"/>
                    <a:lumOff val="40000"/>
                  </a:schemeClr>
                </a:gs>
                <a:gs pos="51000">
                  <a:schemeClr val="accent1">
                    <a:alpha val="75000"/>
                  </a:schemeClr>
                </a:gs>
                <a:gs pos="100000">
                  <a:schemeClr val="accent1">
                    <a:lumMod val="20000"/>
                    <a:lumOff val="80000"/>
                    <a:alpha val="15000"/>
                  </a:schemeClr>
                </a:gs>
              </a:gsLst>
              <a:lin ang="10800000" scaled="1"/>
              <a:tileRect/>
            </a:gradFill>
            <a:ln>
              <a:noFill/>
            </a:ln>
            <a:effectLst/>
          </c:spPr>
          <c:invertIfNegative val="0"/>
          <c:cat>
            <c:strRef>
              <c:f>Sheet1!$C$32:$E$32</c:f>
              <c:strCache>
                <c:ptCount val="3"/>
                <c:pt idx="0">
                  <c:v>There are opportunities</c:v>
                </c:pt>
                <c:pt idx="1">
                  <c:v>There are some opportunities</c:v>
                </c:pt>
                <c:pt idx="2">
                  <c:v>There are no opportunities</c:v>
                </c:pt>
              </c:strCache>
            </c:strRef>
          </c:cat>
          <c:val>
            <c:numRef>
              <c:f>Sheet1!$C$33:$E$33</c:f>
              <c:numCache>
                <c:formatCode>General</c:formatCode>
                <c:ptCount val="3"/>
                <c:pt idx="0">
                  <c:v>8</c:v>
                </c:pt>
                <c:pt idx="1">
                  <c:v>22</c:v>
                </c:pt>
                <c:pt idx="2">
                  <c:v>10</c:v>
                </c:pt>
              </c:numCache>
            </c:numRef>
          </c:val>
          <c:extLst>
            <c:ext xmlns:c16="http://schemas.microsoft.com/office/drawing/2014/chart" uri="{C3380CC4-5D6E-409C-BE32-E72D297353CC}">
              <c16:uniqueId val="{00000000-D148-4A74-B7F7-73F7D2A80386}"/>
            </c:ext>
          </c:extLst>
        </c:ser>
        <c:dLbls>
          <c:showLegendKey val="0"/>
          <c:showVal val="0"/>
          <c:showCatName val="0"/>
          <c:showSerName val="0"/>
          <c:showPercent val="0"/>
          <c:showBubbleSize val="0"/>
        </c:dLbls>
        <c:gapWidth val="326"/>
        <c:overlap val="-58"/>
        <c:axId val="1539810432"/>
        <c:axId val="1539811264"/>
      </c:barChart>
      <c:catAx>
        <c:axId val="1539810432"/>
        <c:scaling>
          <c:orientation val="minMax"/>
        </c:scaling>
        <c:delete val="0"/>
        <c:axPos val="l"/>
        <c:numFmt formatCode="General" sourceLinked="1"/>
        <c:majorTickMark val="none"/>
        <c:minorTickMark val="none"/>
        <c:tickLblPos val="nextTo"/>
        <c:spPr>
          <a:noFill/>
          <a:ln w="19050" cap="flat" cmpd="sng" algn="ctr">
            <a:solidFill>
              <a:schemeClr val="tx1">
                <a:lumMod val="15000"/>
                <a:lumOff val="85000"/>
              </a:schemeClr>
            </a:solidFill>
            <a:round/>
            <a:headEnd type="none" w="sm" len="sm"/>
            <a:tailEnd type="none" w="sm" len="sm"/>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9811264"/>
        <c:crosses val="autoZero"/>
        <c:auto val="1"/>
        <c:lblAlgn val="ctr"/>
        <c:lblOffset val="100"/>
        <c:noMultiLvlLbl val="0"/>
      </c:catAx>
      <c:valAx>
        <c:axId val="1539811264"/>
        <c:scaling>
          <c:orientation val="minMax"/>
        </c:scaling>
        <c:delete val="0"/>
        <c:axPos val="b"/>
        <c:majorGridlines>
          <c:spPr>
            <a:ln w="9525" cap="flat" cmpd="sng" algn="ctr">
              <a:gradFill>
                <a:gsLst>
                  <a:gs pos="99000">
                    <a:schemeClr val="tx1">
                      <a:lumMod val="25000"/>
                      <a:lumOff val="75000"/>
                    </a:schemeClr>
                  </a:gs>
                  <a:gs pos="0">
                    <a:schemeClr val="tx1">
                      <a:lumMod val="15000"/>
                      <a:lumOff val="8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981043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r>
              <a:rPr lang="en-GB"/>
              <a:t>Liklihood</a:t>
            </a:r>
            <a:r>
              <a:rPr lang="en-GB" baseline="0"/>
              <a:t> to remain in role within the next year</a:t>
            </a:r>
            <a:endParaRPr lang="en-GB"/>
          </a:p>
        </c:rich>
      </c:tx>
      <c:overlay val="0"/>
      <c:spPr>
        <a:noFill/>
        <a:ln>
          <a:noFill/>
        </a:ln>
        <a:effectLst/>
      </c:spPr>
      <c:txPr>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B8F6-462F-B0FC-61C6C8F5ABE6}"/>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B8F6-462F-B0FC-61C6C8F5ABE6}"/>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Sheet1!$C$37:$D$37</c:f>
              <c:strCache>
                <c:ptCount val="2"/>
                <c:pt idx="0">
                  <c:v>Remain in role</c:v>
                </c:pt>
                <c:pt idx="1">
                  <c:v>Seek a new role</c:v>
                </c:pt>
              </c:strCache>
            </c:strRef>
          </c:cat>
          <c:val>
            <c:numRef>
              <c:f>Sheet1!$C$38:$D$38</c:f>
              <c:numCache>
                <c:formatCode>General</c:formatCode>
                <c:ptCount val="2"/>
                <c:pt idx="0">
                  <c:v>23</c:v>
                </c:pt>
                <c:pt idx="1">
                  <c:v>17</c:v>
                </c:pt>
              </c:numCache>
            </c:numRef>
          </c:val>
          <c:extLst>
            <c:ext xmlns:c16="http://schemas.microsoft.com/office/drawing/2014/chart" uri="{C3380CC4-5D6E-409C-BE32-E72D297353CC}">
              <c16:uniqueId val="{00000004-B8F6-462F-B0FC-61C6C8F5ABE6}"/>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0">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bg1"/>
    </cs:fontRef>
    <cs:spPr>
      <a:solidFill>
        <a:schemeClr val="tx1">
          <a:lumMod val="50000"/>
          <a:lumOff val="50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5400000" scaled="0"/>
      </a:gradFill>
    </cs:spPr>
  </cs:dataPoint>
  <cs:dataPoint3D>
    <cs:lnRef idx="0"/>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5400000" scaled="0"/>
      </a:gradFill>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styleClr val="auto"/>
    </cs:lnRef>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5400000" scaled="0"/>
      </a:gradFill>
      <a:ln w="9525" cap="flat" cmpd="sng" algn="ctr">
        <a:solidFill>
          <a:schemeClr val="phClr">
            <a:shade val="95000"/>
          </a:scheme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cap="flat" cmpd="sng" algn="ctr">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tx1">
                <a:lumMod val="5000"/>
                <a:lumOff val="95000"/>
              </a:schemeClr>
            </a:gs>
            <a:gs pos="0">
              <a:schemeClr val="tx1">
                <a:lumMod val="25000"/>
                <a:lumOff val="7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tx1">
                <a:lumMod val="5000"/>
                <a:lumOff val="95000"/>
              </a:schemeClr>
            </a:gs>
            <a:gs pos="0">
              <a:schemeClr val="tx1">
                <a:lumMod val="25000"/>
                <a:lumOff val="75000"/>
              </a:schemeClr>
            </a:gs>
          </a:gsLst>
          <a:lin ang="5400000" scaled="0"/>
        </a:gradFill>
        <a:round/>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headEnd type="none" w="sm" len="sm"/>
        <a:tailEnd type="none" w="sm" len="sm"/>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800" b="1" kern="1200" cap="all" spc="5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lt1"/>
    </cs:fontRef>
    <cs:defRPr sz="900"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23">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19050" cap="flat" cmpd="sng" algn="ctr">
        <a:solidFill>
          <a:schemeClr val="tx1">
            <a:lumMod val="15000"/>
            <a:lumOff val="85000"/>
          </a:schemeClr>
        </a:solidFill>
        <a:round/>
        <a:headEnd type="none" w="sm" len="sm"/>
        <a:tailEnd type="none" w="sm" len="sm"/>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bg1"/>
    </cs:fontRef>
    <cs:spPr>
      <a:solidFill>
        <a:schemeClr val="tx1">
          <a:lumMod val="50000"/>
          <a:lumOff val="50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10800000" scaled="1"/>
        <a:tileRect/>
      </a:gradFill>
    </cs:spPr>
  </cs:dataPoint>
  <cs:dataPoint3D>
    <cs:lnRef idx="0"/>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10800000" scaled="1"/>
        <a:tileRect/>
      </a:gradFill>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styleClr val="auto"/>
    </cs:lnRef>
    <cs:fillRef idx="0">
      <cs:styleClr val="auto"/>
    </cs:fillRef>
    <cs:effectRef idx="0"/>
    <cs:fontRef idx="minor">
      <a:schemeClr val="dk1"/>
    </cs:fontRef>
    <cs:spPr>
      <a:gradFill>
        <a:gsLst>
          <a:gs pos="0">
            <a:schemeClr val="phClr"/>
          </a:gs>
          <a:gs pos="46000">
            <a:schemeClr val="phClr"/>
          </a:gs>
          <a:gs pos="100000">
            <a:schemeClr val="phClr">
              <a:lumMod val="20000"/>
              <a:lumOff val="80000"/>
              <a:alpha val="0"/>
            </a:schemeClr>
          </a:gs>
        </a:gsLst>
        <a:path path="circle">
          <a:fillToRect l="50000" t="-80000" r="50000" b="180000"/>
        </a:path>
      </a:gradFill>
      <a:ln w="9525" cap="flat" cmpd="sng" algn="ctr">
        <a:solidFill>
          <a:schemeClr val="phClr">
            <a:shade val="95000"/>
          </a:scheme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cap="flat" cmpd="sng" algn="ctr">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99000">
              <a:schemeClr val="tx1">
                <a:lumMod val="25000"/>
                <a:lumOff val="75000"/>
              </a:schemeClr>
            </a:gs>
            <a:gs pos="0">
              <a:schemeClr val="tx1">
                <a:lumMod val="15000"/>
                <a:lumOff val="8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tx1">
                <a:lumMod val="15000"/>
                <a:lumOff val="85000"/>
              </a:schemeClr>
            </a:gs>
            <a:gs pos="0">
              <a:schemeClr val="tx1">
                <a:lumMod val="5000"/>
                <a:lumOff val="95000"/>
              </a:schemeClr>
            </a:gs>
          </a:gsLst>
          <a:lin ang="5400000" scaled="0"/>
        </a:gradFill>
        <a:round/>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headEnd type="none" w="sm" len="sm"/>
        <a:tailEnd type="none" w="sm" len="sm"/>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800" b="1" kern="1200" cap="all" spc="5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ppt/charts/style4.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lt1"/>
    </cs:fontRef>
    <cs:defRPr sz="900"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4765"/>
            <a:ext cx="36383199" cy="10540259"/>
          </a:xfrm>
        </p:spPr>
        <p:txBody>
          <a:bodyPr anchor="b"/>
          <a:lstStyle>
            <a:lvl1pPr algn="ctr">
              <a:defRPr sz="26488"/>
            </a:lvl1pPr>
          </a:lstStyle>
          <a:p>
            <a:r>
              <a:rPr lang="en-US"/>
              <a:t>Click to edit Master title style</a:t>
            </a:r>
            <a:endParaRPr lang="en-US" dirty="0"/>
          </a:p>
        </p:txBody>
      </p:sp>
      <p:sp>
        <p:nvSpPr>
          <p:cNvPr id="3" name="Subtitle 2"/>
          <p:cNvSpPr>
            <a:spLocks noGrp="1"/>
          </p:cNvSpPr>
          <p:nvPr>
            <p:ph type="subTitle" idx="1"/>
          </p:nvPr>
        </p:nvSpPr>
        <p:spPr>
          <a:xfrm>
            <a:off x="5350471" y="15901497"/>
            <a:ext cx="32102822" cy="7309499"/>
          </a:xfrm>
        </p:spPr>
        <p:txBody>
          <a:bodyPr/>
          <a:lstStyle>
            <a:lvl1pPr marL="0" indent="0" algn="ctr">
              <a:buNone/>
              <a:defRPr sz="10595"/>
            </a:lvl1pPr>
            <a:lvl2pPr marL="2018355" indent="0" algn="ctr">
              <a:buNone/>
              <a:defRPr sz="8829"/>
            </a:lvl2pPr>
            <a:lvl3pPr marL="4036710" indent="0" algn="ctr">
              <a:buNone/>
              <a:defRPr sz="7946"/>
            </a:lvl3pPr>
            <a:lvl4pPr marL="6055065" indent="0" algn="ctr">
              <a:buNone/>
              <a:defRPr sz="7063"/>
            </a:lvl4pPr>
            <a:lvl5pPr marL="8073420" indent="0" algn="ctr">
              <a:buNone/>
              <a:defRPr sz="7063"/>
            </a:lvl5pPr>
            <a:lvl6pPr marL="10091776" indent="0" algn="ctr">
              <a:buNone/>
              <a:defRPr sz="7063"/>
            </a:lvl6pPr>
            <a:lvl7pPr marL="12110131" indent="0" algn="ctr">
              <a:buNone/>
              <a:defRPr sz="7063"/>
            </a:lvl7pPr>
            <a:lvl8pPr marL="14128486" indent="0" algn="ctr">
              <a:buNone/>
              <a:defRPr sz="7063"/>
            </a:lvl8pPr>
            <a:lvl9pPr marL="16146841" indent="0" algn="ctr">
              <a:buNone/>
              <a:defRPr sz="706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1EF35B-1348-464E-9F72-C87017A44AFB}" type="datetimeFigureOut">
              <a:rPr lang="en-GB" smtClean="0"/>
              <a:t>07/10/2022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C199B4-6DBA-4187-84E1-F58BE48E8A58}" type="slidenum">
              <a:rPr lang="en-GB" smtClean="0"/>
              <a:t>‹#›</a:t>
            </a:fld>
            <a:endParaRPr lang="en-GB"/>
          </a:p>
        </p:txBody>
      </p:sp>
    </p:spTree>
    <p:extLst>
      <p:ext uri="{BB962C8B-B14F-4D97-AF65-F5344CB8AC3E}">
        <p14:creationId xmlns:p14="http://schemas.microsoft.com/office/powerpoint/2010/main" val="406818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1EF35B-1348-464E-9F72-C87017A44AFB}" type="datetimeFigureOut">
              <a:rPr lang="en-GB" smtClean="0"/>
              <a:t>07/10/2022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C199B4-6DBA-4187-84E1-F58BE48E8A58}" type="slidenum">
              <a:rPr lang="en-GB" smtClean="0"/>
              <a:t>‹#›</a:t>
            </a:fld>
            <a:endParaRPr lang="en-GB"/>
          </a:p>
        </p:txBody>
      </p:sp>
    </p:spTree>
    <p:extLst>
      <p:ext uri="{BB962C8B-B14F-4D97-AF65-F5344CB8AC3E}">
        <p14:creationId xmlns:p14="http://schemas.microsoft.com/office/powerpoint/2010/main" val="1953377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7788"/>
            <a:ext cx="36918246" cy="12593645"/>
          </a:xfrm>
        </p:spPr>
        <p:txBody>
          <a:bodyPr anchor="b"/>
          <a:lstStyle>
            <a:lvl1pPr>
              <a:defRPr sz="26488"/>
            </a:lvl1pPr>
          </a:lstStyle>
          <a:p>
            <a:r>
              <a:rPr lang="en-US"/>
              <a:t>Click to edit Master title style</a:t>
            </a:r>
            <a:endParaRPr lang="en-US" dirty="0"/>
          </a:p>
        </p:txBody>
      </p:sp>
      <p:sp>
        <p:nvSpPr>
          <p:cNvPr id="3" name="Text Placeholder 2"/>
          <p:cNvSpPr>
            <a:spLocks noGrp="1"/>
          </p:cNvSpPr>
          <p:nvPr>
            <p:ph type="body" idx="1"/>
          </p:nvPr>
        </p:nvSpPr>
        <p:spPr>
          <a:xfrm>
            <a:off x="2920467" y="20260574"/>
            <a:ext cx="36918246" cy="6622701"/>
          </a:xfrm>
        </p:spPr>
        <p:txBody>
          <a:bodyPr/>
          <a:lstStyle>
            <a:lvl1pPr marL="0" indent="0">
              <a:buNone/>
              <a:defRPr sz="10595">
                <a:solidFill>
                  <a:schemeClr val="tx1"/>
                </a:solidFill>
              </a:defRPr>
            </a:lvl1pPr>
            <a:lvl2pPr marL="2018355" indent="0">
              <a:buNone/>
              <a:defRPr sz="8829">
                <a:solidFill>
                  <a:schemeClr val="tx1">
                    <a:tint val="75000"/>
                  </a:schemeClr>
                </a:solidFill>
              </a:defRPr>
            </a:lvl2pPr>
            <a:lvl3pPr marL="4036710" indent="0">
              <a:buNone/>
              <a:defRPr sz="7946">
                <a:solidFill>
                  <a:schemeClr val="tx1">
                    <a:tint val="75000"/>
                  </a:schemeClr>
                </a:solidFill>
              </a:defRPr>
            </a:lvl3pPr>
            <a:lvl4pPr marL="6055065" indent="0">
              <a:buNone/>
              <a:defRPr sz="7063">
                <a:solidFill>
                  <a:schemeClr val="tx1">
                    <a:tint val="75000"/>
                  </a:schemeClr>
                </a:solidFill>
              </a:defRPr>
            </a:lvl4pPr>
            <a:lvl5pPr marL="8073420" indent="0">
              <a:buNone/>
              <a:defRPr sz="7063">
                <a:solidFill>
                  <a:schemeClr val="tx1">
                    <a:tint val="75000"/>
                  </a:schemeClr>
                </a:solidFill>
              </a:defRPr>
            </a:lvl5pPr>
            <a:lvl6pPr marL="10091776" indent="0">
              <a:buNone/>
              <a:defRPr sz="7063">
                <a:solidFill>
                  <a:schemeClr val="tx1">
                    <a:tint val="75000"/>
                  </a:schemeClr>
                </a:solidFill>
              </a:defRPr>
            </a:lvl6pPr>
            <a:lvl7pPr marL="12110131" indent="0">
              <a:buNone/>
              <a:defRPr sz="7063">
                <a:solidFill>
                  <a:schemeClr val="tx1">
                    <a:tint val="75000"/>
                  </a:schemeClr>
                </a:solidFill>
              </a:defRPr>
            </a:lvl7pPr>
            <a:lvl8pPr marL="14128486" indent="0">
              <a:buNone/>
              <a:defRPr sz="7063">
                <a:solidFill>
                  <a:schemeClr val="tx1">
                    <a:tint val="75000"/>
                  </a:schemeClr>
                </a:solidFill>
              </a:defRPr>
            </a:lvl8pPr>
            <a:lvl9pPr marL="16146841" indent="0">
              <a:buNone/>
              <a:defRPr sz="706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1EF35B-1348-464E-9F72-C87017A44AFB}" type="datetimeFigureOut">
              <a:rPr lang="en-GB" smtClean="0"/>
              <a:t>07/10/2022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C199B4-6DBA-4187-84E1-F58BE48E8A58}" type="slidenum">
              <a:rPr lang="en-GB" smtClean="0"/>
              <a:t>‹#›</a:t>
            </a:fld>
            <a:endParaRPr lang="en-GB"/>
          </a:p>
        </p:txBody>
      </p:sp>
    </p:spTree>
    <p:extLst>
      <p:ext uri="{BB962C8B-B14F-4D97-AF65-F5344CB8AC3E}">
        <p14:creationId xmlns:p14="http://schemas.microsoft.com/office/powerpoint/2010/main" val="3251452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42759"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669405"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1EF35B-1348-464E-9F72-C87017A44AFB}" type="datetimeFigureOut">
              <a:rPr lang="en-GB" smtClean="0"/>
              <a:t>07/10/2022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C199B4-6DBA-4187-84E1-F58BE48E8A58}" type="slidenum">
              <a:rPr lang="en-GB" smtClean="0"/>
              <a:t>‹#›</a:t>
            </a:fld>
            <a:endParaRPr lang="en-GB"/>
          </a:p>
        </p:txBody>
      </p:sp>
    </p:spTree>
    <p:extLst>
      <p:ext uri="{BB962C8B-B14F-4D97-AF65-F5344CB8AC3E}">
        <p14:creationId xmlns:p14="http://schemas.microsoft.com/office/powerpoint/2010/main" val="3625896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82"/>
            <a:ext cx="36918246"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48339" y="7421634"/>
            <a:ext cx="18107995"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4" name="Content Placeholder 3"/>
          <p:cNvSpPr>
            <a:spLocks noGrp="1"/>
          </p:cNvSpPr>
          <p:nvPr>
            <p:ph sz="half" idx="2"/>
          </p:nvPr>
        </p:nvSpPr>
        <p:spPr>
          <a:xfrm>
            <a:off x="2948339" y="11058863"/>
            <a:ext cx="18107995"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669408" y="7421634"/>
            <a:ext cx="18197174"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6" name="Content Placeholder 5"/>
          <p:cNvSpPr>
            <a:spLocks noGrp="1"/>
          </p:cNvSpPr>
          <p:nvPr>
            <p:ph sz="quarter" idx="4"/>
          </p:nvPr>
        </p:nvSpPr>
        <p:spPr>
          <a:xfrm>
            <a:off x="21669408" y="11058863"/>
            <a:ext cx="181971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1EF35B-1348-464E-9F72-C87017A44AFB}" type="datetimeFigureOut">
              <a:rPr lang="en-GB" smtClean="0"/>
              <a:t>07/10/2022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C199B4-6DBA-4187-84E1-F58BE48E8A58}" type="slidenum">
              <a:rPr lang="en-GB" smtClean="0"/>
              <a:t>‹#›</a:t>
            </a:fld>
            <a:endParaRPr lang="en-GB"/>
          </a:p>
        </p:txBody>
      </p:sp>
    </p:spTree>
    <p:extLst>
      <p:ext uri="{BB962C8B-B14F-4D97-AF65-F5344CB8AC3E}">
        <p14:creationId xmlns:p14="http://schemas.microsoft.com/office/powerpoint/2010/main" val="2080904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1EF35B-1348-464E-9F72-C87017A44AFB}" type="datetimeFigureOut">
              <a:rPr lang="en-GB" smtClean="0"/>
              <a:t>07/10/2022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C199B4-6DBA-4187-84E1-F58BE48E8A58}" type="slidenum">
              <a:rPr lang="en-GB" smtClean="0"/>
              <a:t>‹#›</a:t>
            </a:fld>
            <a:endParaRPr lang="en-GB"/>
          </a:p>
        </p:txBody>
      </p:sp>
    </p:spTree>
    <p:extLst>
      <p:ext uri="{BB962C8B-B14F-4D97-AF65-F5344CB8AC3E}">
        <p14:creationId xmlns:p14="http://schemas.microsoft.com/office/powerpoint/2010/main" val="1099943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1EF35B-1348-464E-9F72-C87017A44AFB}" type="datetimeFigureOut">
              <a:rPr lang="en-GB" smtClean="0"/>
              <a:t>07/10/2022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C199B4-6DBA-4187-84E1-F58BE48E8A58}" type="slidenum">
              <a:rPr lang="en-GB" smtClean="0"/>
              <a:t>‹#›</a:t>
            </a:fld>
            <a:endParaRPr lang="en-GB"/>
          </a:p>
        </p:txBody>
      </p:sp>
    </p:spTree>
    <p:extLst>
      <p:ext uri="{BB962C8B-B14F-4D97-AF65-F5344CB8AC3E}">
        <p14:creationId xmlns:p14="http://schemas.microsoft.com/office/powerpoint/2010/main" val="2536619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Content Placeholder 2"/>
          <p:cNvSpPr>
            <a:spLocks noGrp="1"/>
          </p:cNvSpPr>
          <p:nvPr>
            <p:ph idx="1"/>
          </p:nvPr>
        </p:nvSpPr>
        <p:spPr>
          <a:xfrm>
            <a:off x="18197174" y="4359077"/>
            <a:ext cx="21669405" cy="21515024"/>
          </a:xfrm>
        </p:spPr>
        <p:txBody>
          <a:bodyPr/>
          <a:lstStyle>
            <a:lvl1pPr>
              <a:defRPr sz="14127"/>
            </a:lvl1pPr>
            <a:lvl2pPr>
              <a:defRPr sz="12361"/>
            </a:lvl2pPr>
            <a:lvl3pPr>
              <a:defRPr sz="10595"/>
            </a:lvl3pPr>
            <a:lvl4pPr>
              <a:defRPr sz="8829"/>
            </a:lvl4pPr>
            <a:lvl5pPr>
              <a:defRPr sz="8829"/>
            </a:lvl5pPr>
            <a:lvl6pPr>
              <a:defRPr sz="8829"/>
            </a:lvl6pPr>
            <a:lvl7pPr>
              <a:defRPr sz="8829"/>
            </a:lvl7pPr>
            <a:lvl8pPr>
              <a:defRPr sz="8829"/>
            </a:lvl8pPr>
            <a:lvl9pPr>
              <a:defRPr sz="882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141EF35B-1348-464E-9F72-C87017A44AFB}" type="datetimeFigureOut">
              <a:rPr lang="en-GB" smtClean="0"/>
              <a:t>07/10/2022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C199B4-6DBA-4187-84E1-F58BE48E8A58}" type="slidenum">
              <a:rPr lang="en-GB" smtClean="0"/>
              <a:t>‹#›</a:t>
            </a:fld>
            <a:endParaRPr lang="en-GB"/>
          </a:p>
        </p:txBody>
      </p:sp>
    </p:spTree>
    <p:extLst>
      <p:ext uri="{BB962C8B-B14F-4D97-AF65-F5344CB8AC3E}">
        <p14:creationId xmlns:p14="http://schemas.microsoft.com/office/powerpoint/2010/main" val="3312204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Picture Placeholder 2"/>
          <p:cNvSpPr>
            <a:spLocks noGrp="1" noChangeAspect="1"/>
          </p:cNvSpPr>
          <p:nvPr>
            <p:ph type="pic" idx="1"/>
          </p:nvPr>
        </p:nvSpPr>
        <p:spPr>
          <a:xfrm>
            <a:off x="18197174" y="4359077"/>
            <a:ext cx="21669405" cy="21515024"/>
          </a:xfrm>
        </p:spPr>
        <p:txBody>
          <a:bodyPr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US"/>
              <a:t>Click icon to add picture</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141EF35B-1348-464E-9F72-C87017A44AFB}" type="datetimeFigureOut">
              <a:rPr lang="en-GB" smtClean="0"/>
              <a:t>07/10/2022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C199B4-6DBA-4187-84E1-F58BE48E8A58}" type="slidenum">
              <a:rPr lang="en-GB" smtClean="0"/>
              <a:t>‹#›</a:t>
            </a:fld>
            <a:endParaRPr lang="en-GB"/>
          </a:p>
        </p:txBody>
      </p:sp>
    </p:spTree>
    <p:extLst>
      <p:ext uri="{BB962C8B-B14F-4D97-AF65-F5344CB8AC3E}">
        <p14:creationId xmlns:p14="http://schemas.microsoft.com/office/powerpoint/2010/main" val="3549205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1EF35B-1348-464E-9F72-C87017A44AFB}" type="datetimeFigureOut">
              <a:rPr lang="en-GB" smtClean="0"/>
              <a:t>07/10/2022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C199B4-6DBA-4187-84E1-F58BE48E8A58}" type="slidenum">
              <a:rPr lang="en-GB" smtClean="0"/>
              <a:t>‹#›</a:t>
            </a:fld>
            <a:endParaRPr lang="en-GB"/>
          </a:p>
        </p:txBody>
      </p:sp>
    </p:spTree>
    <p:extLst>
      <p:ext uri="{BB962C8B-B14F-4D97-AF65-F5344CB8AC3E}">
        <p14:creationId xmlns:p14="http://schemas.microsoft.com/office/powerpoint/2010/main" val="2014579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1875"/>
            <a:ext cx="9229561"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42761" y="1611875"/>
            <a:ext cx="271536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1EF35B-1348-464E-9F72-C87017A44AFB}" type="datetimeFigureOut">
              <a:rPr lang="en-GB" smtClean="0"/>
              <a:t>07/10/2022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C199B4-6DBA-4187-84E1-F58BE48E8A58}" type="slidenum">
              <a:rPr lang="en-GB" smtClean="0"/>
              <a:t>‹#›</a:t>
            </a:fld>
            <a:endParaRPr lang="en-GB"/>
          </a:p>
        </p:txBody>
      </p:sp>
    </p:spTree>
    <p:extLst>
      <p:ext uri="{BB962C8B-B14F-4D97-AF65-F5344CB8AC3E}">
        <p14:creationId xmlns:p14="http://schemas.microsoft.com/office/powerpoint/2010/main" val="1312276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82"/>
            <a:ext cx="36918246"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42759" y="28060644"/>
            <a:ext cx="9630847" cy="1611875"/>
          </a:xfrm>
          <a:prstGeom prst="rect">
            <a:avLst/>
          </a:prstGeom>
        </p:spPr>
        <p:txBody>
          <a:bodyPr vert="horz" lIns="91440" tIns="45720" rIns="91440" bIns="45720" rtlCol="0" anchor="ctr"/>
          <a:lstStyle>
            <a:lvl1pPr algn="l">
              <a:defRPr sz="5298">
                <a:solidFill>
                  <a:schemeClr val="tx1">
                    <a:tint val="75000"/>
                  </a:schemeClr>
                </a:solidFill>
              </a:defRPr>
            </a:lvl1pPr>
          </a:lstStyle>
          <a:p>
            <a:fld id="{141EF35B-1348-464E-9F72-C87017A44AFB}" type="datetimeFigureOut">
              <a:rPr lang="en-GB" smtClean="0"/>
              <a:t>07/10/2022</a:t>
            </a:fld>
            <a:endParaRPr lang="en-GB"/>
          </a:p>
        </p:txBody>
      </p:sp>
      <p:sp>
        <p:nvSpPr>
          <p:cNvPr id="5" name="Footer Placeholder 4"/>
          <p:cNvSpPr>
            <a:spLocks noGrp="1"/>
          </p:cNvSpPr>
          <p:nvPr>
            <p:ph type="ftr" sz="quarter" idx="3"/>
          </p:nvPr>
        </p:nvSpPr>
        <p:spPr>
          <a:xfrm>
            <a:off x="14178747" y="28060644"/>
            <a:ext cx="14446270" cy="1611875"/>
          </a:xfrm>
          <a:prstGeom prst="rect">
            <a:avLst/>
          </a:prstGeom>
        </p:spPr>
        <p:txBody>
          <a:bodyPr vert="horz" lIns="91440" tIns="45720" rIns="91440" bIns="45720" rtlCol="0" anchor="ctr"/>
          <a:lstStyle>
            <a:lvl1pPr algn="ctr">
              <a:defRPr sz="5298">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230157" y="28060644"/>
            <a:ext cx="9630847" cy="1611875"/>
          </a:xfrm>
          <a:prstGeom prst="rect">
            <a:avLst/>
          </a:prstGeom>
        </p:spPr>
        <p:txBody>
          <a:bodyPr vert="horz" lIns="91440" tIns="45720" rIns="91440" bIns="45720" rtlCol="0" anchor="ctr"/>
          <a:lstStyle>
            <a:lvl1pPr algn="r">
              <a:defRPr sz="5298">
                <a:solidFill>
                  <a:schemeClr val="tx1">
                    <a:tint val="75000"/>
                  </a:schemeClr>
                </a:solidFill>
              </a:defRPr>
            </a:lvl1pPr>
          </a:lstStyle>
          <a:p>
            <a:fld id="{77C199B4-6DBA-4187-84E1-F58BE48E8A58}" type="slidenum">
              <a:rPr lang="en-GB" smtClean="0"/>
              <a:t>‹#›</a:t>
            </a:fld>
            <a:endParaRPr lang="en-GB"/>
          </a:p>
        </p:txBody>
      </p:sp>
    </p:spTree>
    <p:extLst>
      <p:ext uri="{BB962C8B-B14F-4D97-AF65-F5344CB8AC3E}">
        <p14:creationId xmlns:p14="http://schemas.microsoft.com/office/powerpoint/2010/main" val="32048649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036710" rtl="0" eaLnBrk="1" latinLnBrk="0" hangingPunct="1">
        <a:lnSpc>
          <a:spcPct val="90000"/>
        </a:lnSpc>
        <a:spcBef>
          <a:spcPct val="0"/>
        </a:spcBef>
        <a:buNone/>
        <a:defRPr sz="19424" kern="1200">
          <a:solidFill>
            <a:schemeClr val="tx1"/>
          </a:solidFill>
          <a:latin typeface="+mj-lt"/>
          <a:ea typeface="+mj-ea"/>
          <a:cs typeface="+mj-cs"/>
        </a:defRPr>
      </a:lvl1pPr>
    </p:titleStyle>
    <p:bodyStyle>
      <a:lvl1pPr marL="1009178" indent="-1009178" algn="l" defTabSz="4036710" rtl="0" eaLnBrk="1" latinLnBrk="0" hangingPunct="1">
        <a:lnSpc>
          <a:spcPct val="90000"/>
        </a:lnSpc>
        <a:spcBef>
          <a:spcPts val="4415"/>
        </a:spcBef>
        <a:buFont typeface="Arial" panose="020B0604020202020204" pitchFamily="34" charset="0"/>
        <a:buChar char="•"/>
        <a:defRPr sz="12361" kern="1200">
          <a:solidFill>
            <a:schemeClr val="tx1"/>
          </a:solidFill>
          <a:latin typeface="+mn-lt"/>
          <a:ea typeface="+mn-ea"/>
          <a:cs typeface="+mn-cs"/>
        </a:defRPr>
      </a:lvl1pPr>
      <a:lvl2pPr marL="3027533" indent="-1009178" algn="l" defTabSz="4036710" rtl="0" eaLnBrk="1" latinLnBrk="0" hangingPunct="1">
        <a:lnSpc>
          <a:spcPct val="90000"/>
        </a:lnSpc>
        <a:spcBef>
          <a:spcPts val="2207"/>
        </a:spcBef>
        <a:buFont typeface="Arial" panose="020B0604020202020204" pitchFamily="34" charset="0"/>
        <a:buChar char="•"/>
        <a:defRPr sz="10595" kern="1200">
          <a:solidFill>
            <a:schemeClr val="tx1"/>
          </a:solidFill>
          <a:latin typeface="+mn-lt"/>
          <a:ea typeface="+mn-ea"/>
          <a:cs typeface="+mn-cs"/>
        </a:defRPr>
      </a:lvl2pPr>
      <a:lvl3pPr marL="5045888" indent="-1009178" algn="l" defTabSz="4036710" rtl="0" eaLnBrk="1" latinLnBrk="0" hangingPunct="1">
        <a:lnSpc>
          <a:spcPct val="90000"/>
        </a:lnSpc>
        <a:spcBef>
          <a:spcPts val="2207"/>
        </a:spcBef>
        <a:buFont typeface="Arial" panose="020B0604020202020204" pitchFamily="34" charset="0"/>
        <a:buChar char="•"/>
        <a:defRPr sz="8829" kern="1200">
          <a:solidFill>
            <a:schemeClr val="tx1"/>
          </a:solidFill>
          <a:latin typeface="+mn-lt"/>
          <a:ea typeface="+mn-ea"/>
          <a:cs typeface="+mn-cs"/>
        </a:defRPr>
      </a:lvl3pPr>
      <a:lvl4pPr marL="706424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4pPr>
      <a:lvl5pPr marL="908259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5pPr>
      <a:lvl6pPr marL="1110095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6pPr>
      <a:lvl7pPr marL="1311930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7pPr>
      <a:lvl8pPr marL="1513766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8pPr>
      <a:lvl9pPr marL="17156019"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hart" Target="../charts/chart2.xml"/><Relationship Id="rId7" Type="http://schemas.openxmlformats.org/officeDocument/2006/relationships/image" Target="../media/image2.png"/><Relationship Id="rId2" Type="http://schemas.openxmlformats.org/officeDocument/2006/relationships/chart" Target="../charts/chart1.xml"/><Relationship Id="rId1" Type="http://schemas.openxmlformats.org/officeDocument/2006/relationships/slideLayout" Target="../slideLayouts/slideLayout5.xml"/><Relationship Id="rId6" Type="http://schemas.openxmlformats.org/officeDocument/2006/relationships/image" Target="../media/image1.png"/><Relationship Id="rId5" Type="http://schemas.openxmlformats.org/officeDocument/2006/relationships/chart" Target="../charts/chart4.xml"/><Relationship Id="rId4" Type="http://schemas.openxmlformats.org/officeDocument/2006/relationships/chart" Target="../charts/char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5A8917A-A84C-40FD-35D6-768A175D75B8}"/>
              </a:ext>
            </a:extLst>
          </p:cNvPr>
          <p:cNvSpPr>
            <a:spLocks noGrp="1"/>
          </p:cNvSpPr>
          <p:nvPr>
            <p:ph type="subTitle" idx="1"/>
          </p:nvPr>
        </p:nvSpPr>
        <p:spPr>
          <a:xfrm>
            <a:off x="5350470" y="11092430"/>
            <a:ext cx="32102822" cy="7309499"/>
          </a:xfrm>
        </p:spPr>
        <p:txBody>
          <a:bodyPr>
            <a:normAutofit fontScale="62500" lnSpcReduction="20000"/>
          </a:bodyPr>
          <a:lstStyle/>
          <a:p>
            <a:r>
              <a:rPr lang="en-GB" dirty="0">
                <a:latin typeface="Times New Roman" panose="02020603050405020304" pitchFamily="18" charset="0"/>
                <a:cs typeface="Times New Roman" panose="02020603050405020304" pitchFamily="18" charset="0"/>
              </a:rPr>
              <a:t>University of Wales Trinity Saint David </a:t>
            </a:r>
          </a:p>
          <a:p>
            <a:r>
              <a:rPr lang="en-GB" dirty="0">
                <a:latin typeface="Times New Roman" panose="02020603050405020304" pitchFamily="18" charset="0"/>
                <a:cs typeface="Times New Roman" panose="02020603050405020304" pitchFamily="18" charset="0"/>
              </a:rPr>
              <a:t>Driving Change and Building Business Cases (BMHR7014)</a:t>
            </a:r>
          </a:p>
          <a:p>
            <a:r>
              <a:rPr lang="en-GB" dirty="0">
                <a:latin typeface="Times New Roman" panose="02020603050405020304" pitchFamily="18" charset="0"/>
                <a:cs typeface="Times New Roman" panose="02020603050405020304" pitchFamily="18" charset="0"/>
              </a:rPr>
              <a:t>Research Poster</a:t>
            </a:r>
          </a:p>
          <a:p>
            <a:r>
              <a:rPr lang="en-GB" dirty="0">
                <a:latin typeface="Times New Roman" panose="02020603050405020304" pitchFamily="18" charset="0"/>
                <a:cs typeface="Times New Roman" panose="02020603050405020304" pitchFamily="18" charset="0"/>
              </a:rPr>
              <a:t>Rebecca Carruthers</a:t>
            </a:r>
          </a:p>
          <a:p>
            <a:r>
              <a:rPr lang="en-GB" dirty="0">
                <a:latin typeface="Times New Roman" panose="02020603050405020304" pitchFamily="18" charset="0"/>
                <a:cs typeface="Times New Roman" panose="02020603050405020304" pitchFamily="18" charset="0"/>
              </a:rPr>
              <a:t>1802066 </a:t>
            </a:r>
          </a:p>
          <a:p>
            <a:r>
              <a:rPr lang="en-GB" dirty="0">
                <a:latin typeface="Times New Roman" panose="02020603050405020304" pitchFamily="18" charset="0"/>
                <a:cs typeface="Times New Roman" panose="02020603050405020304" pitchFamily="18" charset="0"/>
              </a:rPr>
              <a:t>Word Count: 1176</a:t>
            </a:r>
          </a:p>
        </p:txBody>
      </p:sp>
    </p:spTree>
    <p:extLst>
      <p:ext uri="{BB962C8B-B14F-4D97-AF65-F5344CB8AC3E}">
        <p14:creationId xmlns:p14="http://schemas.microsoft.com/office/powerpoint/2010/main" val="1575812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A80EFEC-D4D8-2657-5B29-794BFE0CB012}"/>
              </a:ext>
            </a:extLst>
          </p:cNvPr>
          <p:cNvSpPr>
            <a:spLocks noGrp="1"/>
          </p:cNvSpPr>
          <p:nvPr>
            <p:ph type="title"/>
          </p:nvPr>
        </p:nvSpPr>
        <p:spPr>
          <a:xfrm>
            <a:off x="9947134" y="535105"/>
            <a:ext cx="23377807" cy="2297568"/>
          </a:xfrm>
          <a:solidFill>
            <a:srgbClr val="C00000"/>
          </a:solidFill>
          <a:ln w="34925"/>
        </p:spPr>
        <p:style>
          <a:lnRef idx="1">
            <a:schemeClr val="accent2"/>
          </a:lnRef>
          <a:fillRef idx="2">
            <a:schemeClr val="accent2"/>
          </a:fillRef>
          <a:effectRef idx="1">
            <a:schemeClr val="accent2"/>
          </a:effectRef>
          <a:fontRef idx="minor">
            <a:schemeClr val="dk1"/>
          </a:fontRef>
        </p:style>
        <p:txBody>
          <a:bodyPr>
            <a:noAutofit/>
          </a:bodyPr>
          <a:lstStyle/>
          <a:p>
            <a:pPr algn="ctr"/>
            <a:r>
              <a:rPr lang="en-GB" sz="6000" b="1" u="sng" dirty="0">
                <a:solidFill>
                  <a:schemeClr val="bg1"/>
                </a:solidFill>
              </a:rPr>
              <a:t>An Investigation Into Employee Retention Issues Within Wilko: </a:t>
            </a:r>
            <a:br>
              <a:rPr lang="en-GB" sz="6000" b="1" u="sng" dirty="0">
                <a:solidFill>
                  <a:schemeClr val="bg1"/>
                </a:solidFill>
              </a:rPr>
            </a:br>
            <a:r>
              <a:rPr lang="en-GB" sz="6000" b="1" u="sng" dirty="0">
                <a:solidFill>
                  <a:schemeClr val="bg1"/>
                </a:solidFill>
              </a:rPr>
              <a:t>How Can Employees Become More Engaged</a:t>
            </a:r>
          </a:p>
        </p:txBody>
      </p:sp>
      <p:sp>
        <p:nvSpPr>
          <p:cNvPr id="6" name="Content Placeholder 5">
            <a:extLst>
              <a:ext uri="{FF2B5EF4-FFF2-40B4-BE49-F238E27FC236}">
                <a16:creationId xmlns:a16="http://schemas.microsoft.com/office/drawing/2014/main" id="{FD3B2BCE-E608-ED8E-5EEA-075C5A679092}"/>
              </a:ext>
            </a:extLst>
          </p:cNvPr>
          <p:cNvSpPr>
            <a:spLocks noGrp="1"/>
          </p:cNvSpPr>
          <p:nvPr>
            <p:ph sz="half" idx="2"/>
          </p:nvPr>
        </p:nvSpPr>
        <p:spPr>
          <a:xfrm>
            <a:off x="667027" y="13445373"/>
            <a:ext cx="10508967" cy="16829839"/>
          </a:xfrm>
          <a:ln>
            <a:solidFill>
              <a:schemeClr val="bg1"/>
            </a:solidFill>
          </a:ln>
        </p:spPr>
        <p:txBody>
          <a:bodyPr>
            <a:noAutofit/>
          </a:bodyPr>
          <a:lstStyle/>
          <a:p>
            <a:pPr marL="0" indent="0">
              <a:lnSpc>
                <a:spcPct val="150000"/>
              </a:lnSpc>
              <a:buNone/>
            </a:pPr>
            <a:r>
              <a:rPr lang="en-GB" sz="2800" dirty="0"/>
              <a:t>The way an organisation keeps its employees can be identified by a figure that is made up of the measurement of the proportion of employees, with a length of service specified, shown as a percentage of the total workforce number (CIPD, 2021). In organisations where it is easy to resource and train new employees quickly at a low cost then having a low retention figure may not be that large of an issue (CIPD, 2021). </a:t>
            </a:r>
          </a:p>
          <a:p>
            <a:pPr marL="0" indent="0">
              <a:lnSpc>
                <a:spcPct val="150000"/>
              </a:lnSpc>
              <a:buNone/>
            </a:pPr>
            <a:r>
              <a:rPr lang="en-GB" sz="2800" dirty="0"/>
              <a:t>The concept of ‘retention interviews’ has been investigated by an organisation called Intercom, where meetings are held with employees to encourage them to stay committed to the organisation (Jacobs, 2022). A retention interview can help to focus on what an employee wants to achieve within their role and can help find any training needs. It has been found that using flexibility as a tool to attract younger employees or keep older workers can be a factor in determining whether or not employees remain within an organisation as this is now a sought-after factor when looking for employment (Maude, 2017). However, creating working arrangements can be difficult in some work environments such as retail as there needs to be a full range of flexibility due to the nature of work.</a:t>
            </a:r>
          </a:p>
          <a:p>
            <a:pPr marL="0" indent="0">
              <a:lnSpc>
                <a:spcPct val="150000"/>
              </a:lnSpc>
              <a:buNone/>
            </a:pPr>
            <a:r>
              <a:rPr lang="en-GB" sz="2800" dirty="0"/>
              <a:t>Research to understand work performance and the link a positive work environment has found that management teams that strategically implement good employee engagement practices gain enhanced team member performance, higher productivity, and increased commitment to the organisation (</a:t>
            </a:r>
            <a:r>
              <a:rPr lang="en-GB" sz="2800" dirty="0" err="1"/>
              <a:t>Popli</a:t>
            </a:r>
            <a:r>
              <a:rPr lang="en-GB" sz="2800" dirty="0"/>
              <a:t> &amp; Rizvi, 2016). </a:t>
            </a:r>
          </a:p>
        </p:txBody>
      </p:sp>
      <p:sp>
        <p:nvSpPr>
          <p:cNvPr id="17" name="Text Placeholder 16">
            <a:extLst>
              <a:ext uri="{FF2B5EF4-FFF2-40B4-BE49-F238E27FC236}">
                <a16:creationId xmlns:a16="http://schemas.microsoft.com/office/drawing/2014/main" id="{C19D6B06-BE22-5F0F-D981-47ADB9423C25}"/>
              </a:ext>
            </a:extLst>
          </p:cNvPr>
          <p:cNvSpPr>
            <a:spLocks noGrp="1"/>
          </p:cNvSpPr>
          <p:nvPr>
            <p:ph type="body" idx="1"/>
          </p:nvPr>
        </p:nvSpPr>
        <p:spPr>
          <a:xfrm>
            <a:off x="667028" y="4850842"/>
            <a:ext cx="10508967" cy="6959236"/>
          </a:xfrm>
          <a:solidFill>
            <a:schemeClr val="bg1"/>
          </a:solidFill>
          <a:ln>
            <a:solidFill>
              <a:schemeClr val="bg1"/>
            </a:solidFill>
          </a:ln>
        </p:spPr>
        <p:txBody>
          <a:bodyPr>
            <a:noAutofit/>
          </a:bodyPr>
          <a:lstStyle/>
          <a:p>
            <a:pPr>
              <a:lnSpc>
                <a:spcPct val="150000"/>
              </a:lnSpc>
            </a:pPr>
            <a:r>
              <a:rPr lang="en-GB" sz="2800" b="0" dirty="0"/>
              <a:t>Wilko is a retail store that operates across the UK. It has various levels of employee that are based in stores, head office, and distribution centres. The business case that has been identified is the need for better retention within Wilko and how this can be improved. The focus is placed on one store within the South division of the organisation which has 45 ‘level one’ employees, who are the main priority of the research project. The overall aim of this research is to understand the issues surrounding retention within retail, look at the direct thoughts of the employees and develop a change thorough reducing the level of turnover, keeping the current team members engaged to make for a more attractive employer.</a:t>
            </a:r>
          </a:p>
        </p:txBody>
      </p:sp>
      <p:sp>
        <p:nvSpPr>
          <p:cNvPr id="20" name="TextBox 19">
            <a:extLst>
              <a:ext uri="{FF2B5EF4-FFF2-40B4-BE49-F238E27FC236}">
                <a16:creationId xmlns:a16="http://schemas.microsoft.com/office/drawing/2014/main" id="{1940F341-3C23-7FD6-0B7B-1CAB6E78769D}"/>
              </a:ext>
            </a:extLst>
          </p:cNvPr>
          <p:cNvSpPr txBox="1"/>
          <p:nvPr/>
        </p:nvSpPr>
        <p:spPr>
          <a:xfrm>
            <a:off x="667028" y="3444705"/>
            <a:ext cx="10508967" cy="1015663"/>
          </a:xfrm>
          <a:prstGeom prst="rect">
            <a:avLst/>
          </a:prstGeom>
          <a:solidFill>
            <a:srgbClr val="C00000"/>
          </a:solidFill>
        </p:spPr>
        <p:txBody>
          <a:bodyPr wrap="square" rtlCol="0">
            <a:spAutoFit/>
          </a:bodyPr>
          <a:lstStyle/>
          <a:p>
            <a:r>
              <a:rPr lang="en-GB" sz="6000" b="1" dirty="0">
                <a:solidFill>
                  <a:schemeClr val="bg1"/>
                </a:solidFill>
              </a:rPr>
              <a:t>Introduction</a:t>
            </a:r>
          </a:p>
        </p:txBody>
      </p:sp>
      <p:sp>
        <p:nvSpPr>
          <p:cNvPr id="21" name="TextBox 20">
            <a:extLst>
              <a:ext uri="{FF2B5EF4-FFF2-40B4-BE49-F238E27FC236}">
                <a16:creationId xmlns:a16="http://schemas.microsoft.com/office/drawing/2014/main" id="{B2676667-1620-F563-C608-59049DF7BFCC}"/>
              </a:ext>
            </a:extLst>
          </p:cNvPr>
          <p:cNvSpPr txBox="1"/>
          <p:nvPr/>
        </p:nvSpPr>
        <p:spPr>
          <a:xfrm>
            <a:off x="667027" y="12119894"/>
            <a:ext cx="10508967" cy="1015663"/>
          </a:xfrm>
          <a:prstGeom prst="rect">
            <a:avLst/>
          </a:prstGeom>
          <a:solidFill>
            <a:srgbClr val="C00000"/>
          </a:solidFill>
        </p:spPr>
        <p:txBody>
          <a:bodyPr wrap="square" rtlCol="0">
            <a:spAutoFit/>
          </a:bodyPr>
          <a:lstStyle/>
          <a:p>
            <a:r>
              <a:rPr lang="en-GB" sz="6000" b="1" dirty="0">
                <a:solidFill>
                  <a:schemeClr val="bg1"/>
                </a:solidFill>
              </a:rPr>
              <a:t>Literature Review</a:t>
            </a:r>
          </a:p>
        </p:txBody>
      </p:sp>
      <p:sp>
        <p:nvSpPr>
          <p:cNvPr id="28" name="TextBox 27">
            <a:extLst>
              <a:ext uri="{FF2B5EF4-FFF2-40B4-BE49-F238E27FC236}">
                <a16:creationId xmlns:a16="http://schemas.microsoft.com/office/drawing/2014/main" id="{0231AED7-5298-D0E4-6E74-36F2A96942ED}"/>
              </a:ext>
            </a:extLst>
          </p:cNvPr>
          <p:cNvSpPr txBox="1"/>
          <p:nvPr/>
        </p:nvSpPr>
        <p:spPr>
          <a:xfrm>
            <a:off x="13166212" y="3444705"/>
            <a:ext cx="13961533" cy="1032166"/>
          </a:xfrm>
          <a:prstGeom prst="rect">
            <a:avLst/>
          </a:prstGeom>
          <a:solidFill>
            <a:srgbClr val="C00000"/>
          </a:solidFill>
        </p:spPr>
        <p:txBody>
          <a:bodyPr wrap="square" rtlCol="0">
            <a:spAutoFit/>
          </a:bodyPr>
          <a:lstStyle/>
          <a:p>
            <a:r>
              <a:rPr lang="en-GB" sz="6000" b="1" dirty="0">
                <a:solidFill>
                  <a:schemeClr val="bg1"/>
                </a:solidFill>
              </a:rPr>
              <a:t>Research Methodology</a:t>
            </a:r>
          </a:p>
        </p:txBody>
      </p:sp>
      <p:sp>
        <p:nvSpPr>
          <p:cNvPr id="32" name="TextBox 31">
            <a:extLst>
              <a:ext uri="{FF2B5EF4-FFF2-40B4-BE49-F238E27FC236}">
                <a16:creationId xmlns:a16="http://schemas.microsoft.com/office/drawing/2014/main" id="{05B60BB4-6CA5-C21D-E8C6-93AD2D7273B5}"/>
              </a:ext>
            </a:extLst>
          </p:cNvPr>
          <p:cNvSpPr txBox="1"/>
          <p:nvPr/>
        </p:nvSpPr>
        <p:spPr>
          <a:xfrm>
            <a:off x="13166212" y="18617634"/>
            <a:ext cx="13961533" cy="1015663"/>
          </a:xfrm>
          <a:prstGeom prst="rect">
            <a:avLst/>
          </a:prstGeom>
          <a:solidFill>
            <a:srgbClr val="C00000"/>
          </a:solidFill>
        </p:spPr>
        <p:txBody>
          <a:bodyPr wrap="square" rtlCol="0">
            <a:spAutoFit/>
          </a:bodyPr>
          <a:lstStyle/>
          <a:p>
            <a:r>
              <a:rPr lang="en-GB" sz="6000" b="1" dirty="0">
                <a:solidFill>
                  <a:schemeClr val="bg1"/>
                </a:solidFill>
              </a:rPr>
              <a:t>Findings</a:t>
            </a:r>
          </a:p>
        </p:txBody>
      </p:sp>
      <p:graphicFrame>
        <p:nvGraphicFramePr>
          <p:cNvPr id="33" name="Chart 32">
            <a:extLst>
              <a:ext uri="{FF2B5EF4-FFF2-40B4-BE49-F238E27FC236}">
                <a16:creationId xmlns:a16="http://schemas.microsoft.com/office/drawing/2014/main" id="{6811F080-A6B2-223D-CF3C-EEC95D60715C}"/>
              </a:ext>
            </a:extLst>
          </p:cNvPr>
          <p:cNvGraphicFramePr>
            <a:graphicFrameLocks/>
          </p:cNvGraphicFramePr>
          <p:nvPr>
            <p:extLst>
              <p:ext uri="{D42A27DB-BD31-4B8C-83A1-F6EECF244321}">
                <p14:modId xmlns:p14="http://schemas.microsoft.com/office/powerpoint/2010/main" val="1684703498"/>
              </p:ext>
            </p:extLst>
          </p:nvPr>
        </p:nvGraphicFramePr>
        <p:xfrm>
          <a:off x="13166212" y="19922529"/>
          <a:ext cx="8158480" cy="462045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35" name="Chart 34">
            <a:extLst>
              <a:ext uri="{FF2B5EF4-FFF2-40B4-BE49-F238E27FC236}">
                <a16:creationId xmlns:a16="http://schemas.microsoft.com/office/drawing/2014/main" id="{C9824484-54CF-7910-4BBE-E423EF8327C6}"/>
              </a:ext>
            </a:extLst>
          </p:cNvPr>
          <p:cNvGraphicFramePr>
            <a:graphicFrameLocks/>
          </p:cNvGraphicFramePr>
          <p:nvPr>
            <p:extLst>
              <p:ext uri="{D42A27DB-BD31-4B8C-83A1-F6EECF244321}">
                <p14:modId xmlns:p14="http://schemas.microsoft.com/office/powerpoint/2010/main" val="60237749"/>
              </p:ext>
            </p:extLst>
          </p:nvPr>
        </p:nvGraphicFramePr>
        <p:xfrm>
          <a:off x="21317075" y="19985066"/>
          <a:ext cx="7443295" cy="4190802"/>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6" name="Chart 35">
            <a:extLst>
              <a:ext uri="{FF2B5EF4-FFF2-40B4-BE49-F238E27FC236}">
                <a16:creationId xmlns:a16="http://schemas.microsoft.com/office/drawing/2014/main" id="{333DB219-E44B-1D00-F81A-4E1EECB146A2}"/>
              </a:ext>
            </a:extLst>
          </p:cNvPr>
          <p:cNvGraphicFramePr>
            <a:graphicFrameLocks/>
          </p:cNvGraphicFramePr>
          <p:nvPr>
            <p:extLst>
              <p:ext uri="{D42A27DB-BD31-4B8C-83A1-F6EECF244321}">
                <p14:modId xmlns:p14="http://schemas.microsoft.com/office/powerpoint/2010/main" val="3407789382"/>
              </p:ext>
            </p:extLst>
          </p:nvPr>
        </p:nvGraphicFramePr>
        <p:xfrm>
          <a:off x="13130791" y="24899199"/>
          <a:ext cx="8158480" cy="4190802"/>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37" name="Chart 36">
            <a:extLst>
              <a:ext uri="{FF2B5EF4-FFF2-40B4-BE49-F238E27FC236}">
                <a16:creationId xmlns:a16="http://schemas.microsoft.com/office/drawing/2014/main" id="{51BEF6A9-2687-677E-3A2E-194EC60A9D86}"/>
              </a:ext>
            </a:extLst>
          </p:cNvPr>
          <p:cNvGraphicFramePr>
            <a:graphicFrameLocks/>
          </p:cNvGraphicFramePr>
          <p:nvPr>
            <p:extLst>
              <p:ext uri="{D42A27DB-BD31-4B8C-83A1-F6EECF244321}">
                <p14:modId xmlns:p14="http://schemas.microsoft.com/office/powerpoint/2010/main" val="226842597"/>
              </p:ext>
            </p:extLst>
          </p:nvPr>
        </p:nvGraphicFramePr>
        <p:xfrm>
          <a:off x="20601890" y="24735107"/>
          <a:ext cx="8158480" cy="4354894"/>
        </p:xfrm>
        <a:graphic>
          <a:graphicData uri="http://schemas.openxmlformats.org/drawingml/2006/chart">
            <c:chart xmlns:c="http://schemas.openxmlformats.org/drawingml/2006/chart" xmlns:r="http://schemas.openxmlformats.org/officeDocument/2006/relationships" r:id="rId5"/>
          </a:graphicData>
        </a:graphic>
      </p:graphicFrame>
      <p:sp>
        <p:nvSpPr>
          <p:cNvPr id="38" name="TextBox 37">
            <a:extLst>
              <a:ext uri="{FF2B5EF4-FFF2-40B4-BE49-F238E27FC236}">
                <a16:creationId xmlns:a16="http://schemas.microsoft.com/office/drawing/2014/main" id="{59421B7B-DA26-E9B2-5CDD-82B3046A9DE4}"/>
              </a:ext>
            </a:extLst>
          </p:cNvPr>
          <p:cNvSpPr txBox="1"/>
          <p:nvPr/>
        </p:nvSpPr>
        <p:spPr>
          <a:xfrm>
            <a:off x="28145338" y="3403687"/>
            <a:ext cx="13679995" cy="14008835"/>
          </a:xfrm>
          <a:prstGeom prst="rect">
            <a:avLst/>
          </a:prstGeom>
          <a:noFill/>
          <a:ln>
            <a:solidFill>
              <a:schemeClr val="bg1"/>
            </a:solidFill>
          </a:ln>
        </p:spPr>
        <p:txBody>
          <a:bodyPr wrap="square" rtlCol="0">
            <a:spAutoFit/>
          </a:bodyPr>
          <a:lstStyle/>
          <a:p>
            <a:pPr>
              <a:lnSpc>
                <a:spcPct val="150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primary research that was undertaken for the project was completed by forty of the forty-five employees who were asked to participate, which gives a response rate of 89%. Those that participated completed all parts of the questionnaire which allowed for all questions asked to be analysed with full responses.</a:t>
            </a:r>
          </a:p>
          <a:p>
            <a:pPr>
              <a:lnSpc>
                <a:spcPct val="150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research found that out of the forty participants, 70% are currently satisfied in work and with their job role. This is positive for the store being looked at as there are a number of employees who have been with the organisation for a longer period. However, the 30% who are not satisfied with their role cause some concern as lack of job satisfaction is a motivator to leave the organisation. This would be a factor that would be investigated for improvement. </a:t>
            </a:r>
          </a:p>
          <a:p>
            <a:pPr>
              <a:lnSpc>
                <a:spcPct val="150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induction process that is used in stores can be seen to need an improvement as not all employees find that it is effective in delivering what is needed when first starting in a new job role. This can potentially put off new starters if they do not feel they are getting what they need from the beginning. </a:t>
            </a:r>
          </a:p>
          <a:p>
            <a:pPr>
              <a:lnSpc>
                <a:spcPct val="150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Another key factor presented in the research is that most of the employees feel that there are or that the organisation does have some progression opportunities available for them to pursue. 25% felt that there are no progression opportunities which may limit their want to stay at the organisation and impact the experience that they are having. </a:t>
            </a:r>
          </a:p>
          <a:p>
            <a:pPr>
              <a:lnSpc>
                <a:spcPct val="150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research also found that 43% of the participants would think about finding a new job role within the next year. Whilst the remaining 57% are likely to remain in their current roles. This reflects the current issue of retention that the organisation is facing. A number of employees start but do not stay longer than one year. </a:t>
            </a:r>
          </a:p>
        </p:txBody>
      </p:sp>
      <p:sp>
        <p:nvSpPr>
          <p:cNvPr id="42" name="TextBox 41">
            <a:extLst>
              <a:ext uri="{FF2B5EF4-FFF2-40B4-BE49-F238E27FC236}">
                <a16:creationId xmlns:a16="http://schemas.microsoft.com/office/drawing/2014/main" id="{F5307628-293F-E8CA-741B-E5754C496CD6}"/>
              </a:ext>
            </a:extLst>
          </p:cNvPr>
          <p:cNvSpPr txBox="1"/>
          <p:nvPr/>
        </p:nvSpPr>
        <p:spPr>
          <a:xfrm>
            <a:off x="28145338" y="18617633"/>
            <a:ext cx="12231106" cy="1015663"/>
          </a:xfrm>
          <a:prstGeom prst="rect">
            <a:avLst/>
          </a:prstGeom>
          <a:solidFill>
            <a:srgbClr val="C00000"/>
          </a:solidFill>
        </p:spPr>
        <p:txBody>
          <a:bodyPr wrap="square" rtlCol="0">
            <a:spAutoFit/>
          </a:bodyPr>
          <a:lstStyle/>
          <a:p>
            <a:r>
              <a:rPr lang="en-GB" sz="6000" b="1" dirty="0">
                <a:solidFill>
                  <a:schemeClr val="bg1"/>
                </a:solidFill>
              </a:rPr>
              <a:t>Conclusion</a:t>
            </a:r>
          </a:p>
        </p:txBody>
      </p:sp>
      <p:sp>
        <p:nvSpPr>
          <p:cNvPr id="43" name="TextBox 42">
            <a:extLst>
              <a:ext uri="{FF2B5EF4-FFF2-40B4-BE49-F238E27FC236}">
                <a16:creationId xmlns:a16="http://schemas.microsoft.com/office/drawing/2014/main" id="{1C272A4B-1F43-7F65-DFC4-F7351499DB58}"/>
              </a:ext>
            </a:extLst>
          </p:cNvPr>
          <p:cNvSpPr txBox="1"/>
          <p:nvPr/>
        </p:nvSpPr>
        <p:spPr>
          <a:xfrm>
            <a:off x="28145338" y="19858992"/>
            <a:ext cx="12576374" cy="7135158"/>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GB" sz="2800" dirty="0"/>
              <a:t>There are numerous factors that can impact the retention of employees, especially in a retail environment. It is important to find out what these factors are so that they can be addressed to improve the experience and engagement of employees. </a:t>
            </a:r>
          </a:p>
          <a:p>
            <a:pPr marL="457200" indent="-457200">
              <a:lnSpc>
                <a:spcPct val="150000"/>
              </a:lnSpc>
              <a:buFont typeface="Arial" panose="020B0604020202020204" pitchFamily="34" charset="0"/>
              <a:buChar char="•"/>
            </a:pPr>
            <a:r>
              <a:rPr lang="en-GB" sz="2800" dirty="0"/>
              <a:t>Previous research has looked into the different methods of engaging with employees to create a better picture of their needs and wants. </a:t>
            </a:r>
          </a:p>
          <a:p>
            <a:pPr marL="457200" indent="-457200">
              <a:lnSpc>
                <a:spcPct val="150000"/>
              </a:lnSpc>
              <a:buFont typeface="Arial" panose="020B0604020202020204" pitchFamily="34" charset="0"/>
              <a:buChar char="•"/>
            </a:pPr>
            <a:r>
              <a:rPr lang="en-GB" sz="2800" dirty="0"/>
              <a:t>When directly asking the employees of one Wilko store about what it is like to work for the organisation some retention issues have been noted such as employee satisfaction, development, and variety of the job role. This is an indicator that the research into retention was valid as now recommendations can be made to improve these issues to reduce the amount of turnover within this store and others like it. </a:t>
            </a:r>
          </a:p>
        </p:txBody>
      </p:sp>
      <p:sp>
        <p:nvSpPr>
          <p:cNvPr id="44" name="TextBox 43">
            <a:extLst>
              <a:ext uri="{FF2B5EF4-FFF2-40B4-BE49-F238E27FC236}">
                <a16:creationId xmlns:a16="http://schemas.microsoft.com/office/drawing/2014/main" id="{E1357750-FA91-B8C9-CFD3-615AED8FC3C0}"/>
              </a:ext>
            </a:extLst>
          </p:cNvPr>
          <p:cNvSpPr txBox="1"/>
          <p:nvPr/>
        </p:nvSpPr>
        <p:spPr>
          <a:xfrm>
            <a:off x="28145338" y="27219846"/>
            <a:ext cx="12231106" cy="1015663"/>
          </a:xfrm>
          <a:prstGeom prst="rect">
            <a:avLst/>
          </a:prstGeom>
          <a:solidFill>
            <a:srgbClr val="C00000"/>
          </a:solidFill>
        </p:spPr>
        <p:txBody>
          <a:bodyPr wrap="square" rtlCol="0">
            <a:spAutoFit/>
          </a:bodyPr>
          <a:lstStyle/>
          <a:p>
            <a:r>
              <a:rPr lang="en-GB" sz="6000" b="1" dirty="0">
                <a:solidFill>
                  <a:schemeClr val="bg1"/>
                </a:solidFill>
              </a:rPr>
              <a:t>References</a:t>
            </a:r>
          </a:p>
        </p:txBody>
      </p:sp>
      <p:sp>
        <p:nvSpPr>
          <p:cNvPr id="45" name="TextBox 44">
            <a:extLst>
              <a:ext uri="{FF2B5EF4-FFF2-40B4-BE49-F238E27FC236}">
                <a16:creationId xmlns:a16="http://schemas.microsoft.com/office/drawing/2014/main" id="{7EDE3C52-E4FC-3D7E-6158-7390F463345B}"/>
              </a:ext>
            </a:extLst>
          </p:cNvPr>
          <p:cNvSpPr txBox="1"/>
          <p:nvPr/>
        </p:nvSpPr>
        <p:spPr>
          <a:xfrm>
            <a:off x="28145338" y="28267075"/>
            <a:ext cx="11973962" cy="1669688"/>
          </a:xfrm>
          <a:prstGeom prst="rect">
            <a:avLst/>
          </a:prstGeom>
          <a:noFill/>
        </p:spPr>
        <p:txBody>
          <a:bodyPr wrap="square" rtlCol="0">
            <a:spAutoFit/>
          </a:bodyPr>
          <a:lstStyle/>
          <a:p>
            <a:pPr>
              <a:lnSpc>
                <a:spcPct val="150000"/>
              </a:lnSpc>
            </a:pPr>
            <a:r>
              <a:rPr lang="en-GB" sz="1050" dirty="0"/>
              <a:t>CIPD (2021). Employee Turnover &amp; Retention | Factsheets. [online] CIPD. Available </a:t>
            </a:r>
            <a:r>
              <a:rPr lang="en-GB" sz="1050" dirty="0" err="1"/>
              <a:t>at:https</a:t>
            </a:r>
            <a:r>
              <a:rPr lang="en-GB" sz="1050" dirty="0"/>
              <a:t>://www.cipd.co.uk/knowledge/strategy/resourcing/turnover-retention-factsheet#gref</a:t>
            </a:r>
          </a:p>
          <a:p>
            <a:pPr>
              <a:lnSpc>
                <a:spcPct val="150000"/>
              </a:lnSpc>
            </a:pPr>
            <a:r>
              <a:rPr lang="en-GB" sz="1050" dirty="0"/>
              <a:t>Jacobs, E. (2022). What makes staff want to leave their jobs? Ask them. Financial Times. [online] 21 Mar. Available at: https://www.ft.com/content/57556b65-f8c8-41f1-9f07-c6c470777229 [Accessed 12 Jun. 2022].</a:t>
            </a:r>
          </a:p>
          <a:p>
            <a:pPr>
              <a:lnSpc>
                <a:spcPct val="150000"/>
              </a:lnSpc>
            </a:pPr>
            <a:r>
              <a:rPr lang="en-GB" sz="1050" dirty="0"/>
              <a:t>Maude, J. (2017). Fighting the staff retention war. [online] www.peoplemanagement.co.uk. Available at: https://www.peoplemanagement.co.uk/article/1741356/fighting-staff-retention-war [Accessed 12 Jun. 2022].</a:t>
            </a:r>
          </a:p>
          <a:p>
            <a:pPr>
              <a:lnSpc>
                <a:spcPct val="150000"/>
              </a:lnSpc>
            </a:pPr>
            <a:r>
              <a:rPr lang="en-GB" sz="1050" dirty="0"/>
              <a:t>Ponto, J. (2015). Understanding and Evaluating Survey Research. Journal of the advanced practitioner in oncology, [online] 6(2), pp.168–71. Available at: https://www.ncbi.nlm.nih.gov/pmc/articles/PMC4601897/.</a:t>
            </a:r>
          </a:p>
          <a:p>
            <a:pPr>
              <a:lnSpc>
                <a:spcPct val="150000"/>
              </a:lnSpc>
            </a:pPr>
            <a:r>
              <a:rPr lang="en-GB" sz="1050" dirty="0" err="1"/>
              <a:t>Popli</a:t>
            </a:r>
            <a:r>
              <a:rPr lang="en-GB" sz="1050" dirty="0"/>
              <a:t>, S. and Rizvi, I.A. (2016). Drivers of Employee Engagement: The Role of Leadership Style. Global Business Review, [online] 17(4), pp.965–979. doi:10.1177/0972150916645701.</a:t>
            </a:r>
          </a:p>
          <a:p>
            <a:pPr>
              <a:lnSpc>
                <a:spcPct val="150000"/>
              </a:lnSpc>
            </a:pPr>
            <a:r>
              <a:rPr lang="en-GB" sz="1050" dirty="0"/>
              <a:t>Wilko.com. (2022). Wilko Site | Garden &amp; Outdoor Living, Decorating &amp; DIY, Home &amp; more. [online] Available at: https://www.wilko.com/.</a:t>
            </a:r>
          </a:p>
          <a:p>
            <a:endParaRPr lang="en-GB" sz="800" dirty="0"/>
          </a:p>
        </p:txBody>
      </p:sp>
      <p:pic>
        <p:nvPicPr>
          <p:cNvPr id="48" name="Picture 47">
            <a:extLst>
              <a:ext uri="{FF2B5EF4-FFF2-40B4-BE49-F238E27FC236}">
                <a16:creationId xmlns:a16="http://schemas.microsoft.com/office/drawing/2014/main" id="{EAACF16B-C990-B428-6698-255307A622B0}"/>
              </a:ext>
            </a:extLst>
          </p:cNvPr>
          <p:cNvPicPr>
            <a:picLocks noChangeAspect="1"/>
          </p:cNvPicPr>
          <p:nvPr/>
        </p:nvPicPr>
        <p:blipFill rotWithShape="1">
          <a:blip r:embed="rId6"/>
          <a:srcRect l="10811" t="21456" r="52337" b="56105"/>
          <a:stretch/>
        </p:blipFill>
        <p:spPr>
          <a:xfrm>
            <a:off x="2302933" y="535105"/>
            <a:ext cx="5791201" cy="2350825"/>
          </a:xfrm>
          <a:prstGeom prst="rect">
            <a:avLst/>
          </a:prstGeom>
        </p:spPr>
      </p:pic>
      <p:pic>
        <p:nvPicPr>
          <p:cNvPr id="3" name="Picture 2" descr="Table&#10;&#10;Description automatically generated">
            <a:extLst>
              <a:ext uri="{FF2B5EF4-FFF2-40B4-BE49-F238E27FC236}">
                <a16:creationId xmlns:a16="http://schemas.microsoft.com/office/drawing/2014/main" id="{34CC9F78-EF80-126D-40C4-1F14CF1E82D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130791" y="4839120"/>
            <a:ext cx="13965599" cy="13489282"/>
          </a:xfrm>
          <a:prstGeom prst="rect">
            <a:avLst/>
          </a:prstGeom>
        </p:spPr>
      </p:pic>
    </p:spTree>
    <p:extLst>
      <p:ext uri="{BB962C8B-B14F-4D97-AF65-F5344CB8AC3E}">
        <p14:creationId xmlns:p14="http://schemas.microsoft.com/office/powerpoint/2010/main" val="12208991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Office Theme</Template>
  <TotalTime>0</TotalTime>
  <Words>1200</Words>
  <Application>Microsoft Office PowerPoint</Application>
  <PresentationFormat>Custom</PresentationFormat>
  <Paragraphs>35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An Investigation Into Employee Retention Issues Within Wilko:  How Can Employees Become More Engaged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employee retention issues within Wilko</dc:title>
  <dc:creator>Rebecca Carruthers</dc:creator>
  <cp:lastModifiedBy>Rebecca Carruthers</cp:lastModifiedBy>
  <cp:revision>3</cp:revision>
  <dcterms:created xsi:type="dcterms:W3CDTF">2022-08-30T20:15:08Z</dcterms:created>
  <dcterms:modified xsi:type="dcterms:W3CDTF">2022-10-07T16:39:21Z</dcterms:modified>
</cp:coreProperties>
</file>