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  <p:sldId id="263" r:id="rId4"/>
    <p:sldId id="262" r:id="rId5"/>
    <p:sldId id="259" r:id="rId6"/>
    <p:sldId id="264" r:id="rId7"/>
    <p:sldId id="260" r:id="rId8"/>
    <p:sldId id="265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29CB99-252C-4C2B-8249-9DDF9C9A4570}" v="11" dt="2024-11-14T20:14:59.8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Fair" userId="38d69606cd623436" providerId="LiveId" clId="{5F29CB99-252C-4C2B-8249-9DDF9C9A4570}"/>
    <pc:docChg chg="modSld">
      <pc:chgData name="Paul Fair" userId="38d69606cd623436" providerId="LiveId" clId="{5F29CB99-252C-4C2B-8249-9DDF9C9A4570}" dt="2024-11-14T20:14:59.865" v="10" actId="20577"/>
      <pc:docMkLst>
        <pc:docMk/>
      </pc:docMkLst>
      <pc:sldChg chg="modSp">
        <pc:chgData name="Paul Fair" userId="38d69606cd623436" providerId="LiveId" clId="{5F29CB99-252C-4C2B-8249-9DDF9C9A4570}" dt="2024-11-14T20:14:32.043" v="0" actId="33524"/>
        <pc:sldMkLst>
          <pc:docMk/>
          <pc:sldMk cId="1375197073" sldId="256"/>
        </pc:sldMkLst>
        <pc:spChg chg="mod">
          <ac:chgData name="Paul Fair" userId="38d69606cd623436" providerId="LiveId" clId="{5F29CB99-252C-4C2B-8249-9DDF9C9A4570}" dt="2024-11-14T20:14:32.043" v="0" actId="33524"/>
          <ac:spMkLst>
            <pc:docMk/>
            <pc:sldMk cId="1375197073" sldId="256"/>
            <ac:spMk id="2" creationId="{BFB8F385-8106-D8FA-991A-BA5DC8FF8F03}"/>
          </ac:spMkLst>
        </pc:spChg>
      </pc:sldChg>
      <pc:sldChg chg="modSp">
        <pc:chgData name="Paul Fair" userId="38d69606cd623436" providerId="LiveId" clId="{5F29CB99-252C-4C2B-8249-9DDF9C9A4570}" dt="2024-11-14T20:14:59.865" v="10" actId="20577"/>
        <pc:sldMkLst>
          <pc:docMk/>
          <pc:sldMk cId="4143075507" sldId="257"/>
        </pc:sldMkLst>
        <pc:graphicFrameChg chg="mod">
          <ac:chgData name="Paul Fair" userId="38d69606cd623436" providerId="LiveId" clId="{5F29CB99-252C-4C2B-8249-9DDF9C9A4570}" dt="2024-11-14T20:14:59.865" v="10" actId="20577"/>
          <ac:graphicFrameMkLst>
            <pc:docMk/>
            <pc:sldMk cId="4143075507" sldId="257"/>
            <ac:graphicFrameMk id="5" creationId="{5A61312A-0905-8465-1427-D8B5BFFDCC46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5E61D2-0B68-4BC4-BDF6-2FFC09145B1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F896749-192F-4C6F-AA09-DF3247972D4A}">
      <dgm:prSet/>
      <dgm:spPr/>
      <dgm:t>
        <a:bodyPr/>
        <a:lstStyle/>
        <a:p>
          <a:r>
            <a:rPr lang="en-US" dirty="0"/>
            <a:t>What is Anti </a:t>
          </a:r>
          <a:r>
            <a:rPr lang="en-US"/>
            <a:t>Social Behaviour </a:t>
          </a:r>
          <a:endParaRPr lang="en-US" dirty="0"/>
        </a:p>
      </dgm:t>
    </dgm:pt>
    <dgm:pt modelId="{67B3E3DF-73E8-4689-97E6-673ECAE326A5}" type="parTrans" cxnId="{AF68E7B4-1E29-4D90-98E4-58D2F82EF2B1}">
      <dgm:prSet/>
      <dgm:spPr/>
      <dgm:t>
        <a:bodyPr/>
        <a:lstStyle/>
        <a:p>
          <a:endParaRPr lang="en-US"/>
        </a:p>
      </dgm:t>
    </dgm:pt>
    <dgm:pt modelId="{B33BC164-14C6-4ED1-A686-F116CAF384F5}" type="sibTrans" cxnId="{AF68E7B4-1E29-4D90-98E4-58D2F82EF2B1}">
      <dgm:prSet/>
      <dgm:spPr/>
      <dgm:t>
        <a:bodyPr/>
        <a:lstStyle/>
        <a:p>
          <a:endParaRPr lang="en-US"/>
        </a:p>
      </dgm:t>
    </dgm:pt>
    <dgm:pt modelId="{915D30B1-1F3C-4B47-8D2F-03EDA6AF8C4F}">
      <dgm:prSet/>
      <dgm:spPr/>
      <dgm:t>
        <a:bodyPr/>
        <a:lstStyle/>
        <a:p>
          <a:r>
            <a:rPr lang="en-US" dirty="0"/>
            <a:t>Mayhill</a:t>
          </a:r>
          <a:r>
            <a:rPr lang="en-US" baseline="0" dirty="0"/>
            <a:t> riots and outcome </a:t>
          </a:r>
          <a:endParaRPr lang="en-US" dirty="0"/>
        </a:p>
      </dgm:t>
    </dgm:pt>
    <dgm:pt modelId="{B4D06655-7230-4E66-A9AB-A9FA46FB6D59}" type="parTrans" cxnId="{9ACB5E15-095F-4EF0-9AD9-028C6704E711}">
      <dgm:prSet/>
      <dgm:spPr/>
      <dgm:t>
        <a:bodyPr/>
        <a:lstStyle/>
        <a:p>
          <a:endParaRPr lang="en-US"/>
        </a:p>
      </dgm:t>
    </dgm:pt>
    <dgm:pt modelId="{40954E99-7E63-4A34-A6B3-048E039B7292}" type="sibTrans" cxnId="{9ACB5E15-095F-4EF0-9AD9-028C6704E711}">
      <dgm:prSet/>
      <dgm:spPr/>
      <dgm:t>
        <a:bodyPr/>
        <a:lstStyle/>
        <a:p>
          <a:endParaRPr lang="en-US"/>
        </a:p>
      </dgm:t>
    </dgm:pt>
    <dgm:pt modelId="{EBEEE78E-7F25-4AE6-A8F8-CDBABA3CD79C}">
      <dgm:prSet/>
      <dgm:spPr/>
      <dgm:t>
        <a:bodyPr/>
        <a:lstStyle/>
        <a:p>
          <a:r>
            <a:rPr lang="en-GB" dirty="0"/>
            <a:t>How can we tackle and get help with Anti-Social Behaviour   </a:t>
          </a:r>
          <a:endParaRPr lang="en-US" dirty="0"/>
        </a:p>
      </dgm:t>
    </dgm:pt>
    <dgm:pt modelId="{7D1ED064-60B1-4C56-A96E-39FDF2E566B5}" type="parTrans" cxnId="{8A754496-DB3B-4ACF-9EFA-20DEEE13827C}">
      <dgm:prSet/>
      <dgm:spPr/>
      <dgm:t>
        <a:bodyPr/>
        <a:lstStyle/>
        <a:p>
          <a:endParaRPr lang="en-US"/>
        </a:p>
      </dgm:t>
    </dgm:pt>
    <dgm:pt modelId="{353D557C-A830-4EAE-98D7-B4758FE4C1EF}" type="sibTrans" cxnId="{8A754496-DB3B-4ACF-9EFA-20DEEE13827C}">
      <dgm:prSet/>
      <dgm:spPr/>
      <dgm:t>
        <a:bodyPr/>
        <a:lstStyle/>
        <a:p>
          <a:endParaRPr lang="en-US"/>
        </a:p>
      </dgm:t>
    </dgm:pt>
    <dgm:pt modelId="{A3D23AB0-36A7-43DF-8364-DB6DC2E8C8E4}" type="pres">
      <dgm:prSet presAssocID="{A05E61D2-0B68-4BC4-BDF6-2FFC09145B11}" presName="linear" presStyleCnt="0">
        <dgm:presLayoutVars>
          <dgm:animLvl val="lvl"/>
          <dgm:resizeHandles val="exact"/>
        </dgm:presLayoutVars>
      </dgm:prSet>
      <dgm:spPr/>
    </dgm:pt>
    <dgm:pt modelId="{D737603F-4C0F-4163-8C86-0B3D32439532}" type="pres">
      <dgm:prSet presAssocID="{7F896749-192F-4C6F-AA09-DF3247972D4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E1F47BD-0147-411A-B70D-E179A819B4B9}" type="pres">
      <dgm:prSet presAssocID="{B33BC164-14C6-4ED1-A686-F116CAF384F5}" presName="spacer" presStyleCnt="0"/>
      <dgm:spPr/>
    </dgm:pt>
    <dgm:pt modelId="{1F6FBB09-1170-4254-8737-930DE7115131}" type="pres">
      <dgm:prSet presAssocID="{915D30B1-1F3C-4B47-8D2F-03EDA6AF8C4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48466A0-B00A-442A-8665-64671F1F6068}" type="pres">
      <dgm:prSet presAssocID="{40954E99-7E63-4A34-A6B3-048E039B7292}" presName="spacer" presStyleCnt="0"/>
      <dgm:spPr/>
    </dgm:pt>
    <dgm:pt modelId="{AA73FB6D-3BA8-4053-8C1F-299F2609EABC}" type="pres">
      <dgm:prSet presAssocID="{EBEEE78E-7F25-4AE6-A8F8-CDBABA3CD79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ACB5E15-095F-4EF0-9AD9-028C6704E711}" srcId="{A05E61D2-0B68-4BC4-BDF6-2FFC09145B11}" destId="{915D30B1-1F3C-4B47-8D2F-03EDA6AF8C4F}" srcOrd="1" destOrd="0" parTransId="{B4D06655-7230-4E66-A9AB-A9FA46FB6D59}" sibTransId="{40954E99-7E63-4A34-A6B3-048E039B7292}"/>
    <dgm:cxn modelId="{B6C6A228-07EB-4F84-977B-DEE8E71C13EB}" type="presOf" srcId="{EBEEE78E-7F25-4AE6-A8F8-CDBABA3CD79C}" destId="{AA73FB6D-3BA8-4053-8C1F-299F2609EABC}" srcOrd="0" destOrd="0" presId="urn:microsoft.com/office/officeart/2005/8/layout/vList2"/>
    <dgm:cxn modelId="{8A754496-DB3B-4ACF-9EFA-20DEEE13827C}" srcId="{A05E61D2-0B68-4BC4-BDF6-2FFC09145B11}" destId="{EBEEE78E-7F25-4AE6-A8F8-CDBABA3CD79C}" srcOrd="2" destOrd="0" parTransId="{7D1ED064-60B1-4C56-A96E-39FDF2E566B5}" sibTransId="{353D557C-A830-4EAE-98D7-B4758FE4C1EF}"/>
    <dgm:cxn modelId="{AF68E7B4-1E29-4D90-98E4-58D2F82EF2B1}" srcId="{A05E61D2-0B68-4BC4-BDF6-2FFC09145B11}" destId="{7F896749-192F-4C6F-AA09-DF3247972D4A}" srcOrd="0" destOrd="0" parTransId="{67B3E3DF-73E8-4689-97E6-673ECAE326A5}" sibTransId="{B33BC164-14C6-4ED1-A686-F116CAF384F5}"/>
    <dgm:cxn modelId="{0AE33FC1-CFCD-4A0E-BFA8-F36548D1A439}" type="presOf" srcId="{915D30B1-1F3C-4B47-8D2F-03EDA6AF8C4F}" destId="{1F6FBB09-1170-4254-8737-930DE7115131}" srcOrd="0" destOrd="0" presId="urn:microsoft.com/office/officeart/2005/8/layout/vList2"/>
    <dgm:cxn modelId="{2F0023D2-0E4A-4E56-8E49-626E434FEFC4}" type="presOf" srcId="{A05E61D2-0B68-4BC4-BDF6-2FFC09145B11}" destId="{A3D23AB0-36A7-43DF-8364-DB6DC2E8C8E4}" srcOrd="0" destOrd="0" presId="urn:microsoft.com/office/officeart/2005/8/layout/vList2"/>
    <dgm:cxn modelId="{224DA9FA-6A2B-40A9-92A2-9C7528E04659}" type="presOf" srcId="{7F896749-192F-4C6F-AA09-DF3247972D4A}" destId="{D737603F-4C0F-4163-8C86-0B3D32439532}" srcOrd="0" destOrd="0" presId="urn:microsoft.com/office/officeart/2005/8/layout/vList2"/>
    <dgm:cxn modelId="{CA62F767-86B5-4FE5-B12F-6D3F8741B5F2}" type="presParOf" srcId="{A3D23AB0-36A7-43DF-8364-DB6DC2E8C8E4}" destId="{D737603F-4C0F-4163-8C86-0B3D32439532}" srcOrd="0" destOrd="0" presId="urn:microsoft.com/office/officeart/2005/8/layout/vList2"/>
    <dgm:cxn modelId="{E163B872-5A5B-46B3-B7E9-9A667387B24B}" type="presParOf" srcId="{A3D23AB0-36A7-43DF-8364-DB6DC2E8C8E4}" destId="{0E1F47BD-0147-411A-B70D-E179A819B4B9}" srcOrd="1" destOrd="0" presId="urn:microsoft.com/office/officeart/2005/8/layout/vList2"/>
    <dgm:cxn modelId="{7A5DEFA5-CEED-4877-8D64-34580CFE84FB}" type="presParOf" srcId="{A3D23AB0-36A7-43DF-8364-DB6DC2E8C8E4}" destId="{1F6FBB09-1170-4254-8737-930DE7115131}" srcOrd="2" destOrd="0" presId="urn:microsoft.com/office/officeart/2005/8/layout/vList2"/>
    <dgm:cxn modelId="{679AE667-EAB1-4E7E-9E0F-763FD60CE4CC}" type="presParOf" srcId="{A3D23AB0-36A7-43DF-8364-DB6DC2E8C8E4}" destId="{F48466A0-B00A-442A-8665-64671F1F6068}" srcOrd="3" destOrd="0" presId="urn:microsoft.com/office/officeart/2005/8/layout/vList2"/>
    <dgm:cxn modelId="{C30C189A-5845-43B4-A0C8-A98C3DC45D0E}" type="presParOf" srcId="{A3D23AB0-36A7-43DF-8364-DB6DC2E8C8E4}" destId="{AA73FB6D-3BA8-4053-8C1F-299F2609EAB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37603F-4C0F-4163-8C86-0B3D32439532}">
      <dsp:nvSpPr>
        <dsp:cNvPr id="0" name=""/>
        <dsp:cNvSpPr/>
      </dsp:nvSpPr>
      <dsp:spPr>
        <a:xfrm>
          <a:off x="0" y="6660"/>
          <a:ext cx="5283200" cy="15268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What is Anti </a:t>
          </a:r>
          <a:r>
            <a:rPr lang="en-US" sz="2900" kern="1200"/>
            <a:t>Social Behaviour </a:t>
          </a:r>
          <a:endParaRPr lang="en-US" sz="2900" kern="1200" dirty="0"/>
        </a:p>
      </dsp:txBody>
      <dsp:txXfrm>
        <a:off x="74535" y="81195"/>
        <a:ext cx="5134130" cy="1377780"/>
      </dsp:txXfrm>
    </dsp:sp>
    <dsp:sp modelId="{1F6FBB09-1170-4254-8737-930DE7115131}">
      <dsp:nvSpPr>
        <dsp:cNvPr id="0" name=""/>
        <dsp:cNvSpPr/>
      </dsp:nvSpPr>
      <dsp:spPr>
        <a:xfrm>
          <a:off x="0" y="1617031"/>
          <a:ext cx="5283200" cy="1526850"/>
        </a:xfrm>
        <a:prstGeom prst="roundRect">
          <a:avLst/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Mayhill</a:t>
          </a:r>
          <a:r>
            <a:rPr lang="en-US" sz="2900" kern="1200" baseline="0" dirty="0"/>
            <a:t> riots and outcome </a:t>
          </a:r>
          <a:endParaRPr lang="en-US" sz="2900" kern="1200" dirty="0"/>
        </a:p>
      </dsp:txBody>
      <dsp:txXfrm>
        <a:off x="74535" y="1691566"/>
        <a:ext cx="5134130" cy="1377780"/>
      </dsp:txXfrm>
    </dsp:sp>
    <dsp:sp modelId="{AA73FB6D-3BA8-4053-8C1F-299F2609EABC}">
      <dsp:nvSpPr>
        <dsp:cNvPr id="0" name=""/>
        <dsp:cNvSpPr/>
      </dsp:nvSpPr>
      <dsp:spPr>
        <a:xfrm>
          <a:off x="0" y="3227401"/>
          <a:ext cx="5283200" cy="1526850"/>
        </a:xfrm>
        <a:prstGeom prst="round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How can we tackle and get help with Anti-Social Behaviour   </a:t>
          </a:r>
          <a:endParaRPr lang="en-US" sz="2900" kern="1200" dirty="0"/>
        </a:p>
      </dsp:txBody>
      <dsp:txXfrm>
        <a:off x="74535" y="3301936"/>
        <a:ext cx="5134130" cy="1377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425CA-4B9D-4420-BB9E-C250DB30E421}" type="datetime1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28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51E1E-C50D-4FD4-8B1E-ECD78340D9AB}" type="datetime1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76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3AFB-9E54-459E-8C6D-0913AC3BA5D7}" type="datetime1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835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44B6-0CA7-46BA-A00B-1E68E5C3ED0C}" type="datetime1">
              <a:rPr lang="en-US" smtClean="0"/>
              <a:t>11/14/2024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24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1F549-537C-41EC-B9CC-5B6A9AC2A6A7}" type="datetime1">
              <a:rPr lang="en-US" smtClean="0"/>
              <a:t>11/14/2024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168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F8D56-3D0E-48B8-8218-1F3A06A96C62}" type="datetime1">
              <a:rPr lang="en-US" smtClean="0"/>
              <a:t>11/14/2024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095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C309E-27D4-401F-A74A-DEA16C7B51DC}" type="datetime1">
              <a:rPr lang="en-US" smtClean="0"/>
              <a:t>11/14/2024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378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A2B81-2BC3-42D7-B67D-05C685AA80AD}" type="datetime1">
              <a:rPr lang="en-US" smtClean="0"/>
              <a:t>11/14/2024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546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8F2B-E487-4905-B553-FB649F2B6F23}" type="datetime1">
              <a:rPr lang="en-US" smtClean="0"/>
              <a:t>11/14/2024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614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55827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6127037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78586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787445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C3A7-D6F6-4D38-A7C3-B72967BB81A6}" type="datetime1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19068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B861-3779-4E37-8DF0-E9EB3EA96210}" type="datetime1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5091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388-E864-4553-9937-AE9FC5E50CFC}" type="datetime1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358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7C3A7-D6F6-4D38-A7C3-B72967BB81A6}" type="datetime1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509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Sgq4Q64tHBc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64029133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estyorkshire.police.uk/advice/abuse-anti-social-behaviour/anti-social-behaviour/anti-social-behaviour/how-we-can-tackle-anti-social-behaviour" TargetMode="External"/><Relationship Id="rId5" Type="http://schemas.openxmlformats.org/officeDocument/2006/relationships/hyperlink" Target="https://www.met.police.uk/advice/advice-and-information/asb/asb/antisocial-behaviour/what-is-antisocial-behaviour/" TargetMode="External"/><Relationship Id="rId4" Type="http://schemas.openxmlformats.org/officeDocument/2006/relationships/hyperlink" Target="https://www.gov.uk/guidance/antisocial-behaviour-how-to-get-hel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carved figures of humans">
            <a:extLst>
              <a:ext uri="{FF2B5EF4-FFF2-40B4-BE49-F238E27FC236}">
                <a16:creationId xmlns:a16="http://schemas.microsoft.com/office/drawing/2014/main" id="{416898E1-5A47-F9FB-625A-0FCC9EAB089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1033" r="-1" b="-1"/>
          <a:stretch/>
        </p:blipFill>
        <p:spPr>
          <a:xfrm>
            <a:off x="0" y="72291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B8F385-8106-D8FA-991A-BA5DC8FF8F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2181123"/>
            <a:ext cx="9456049" cy="3594112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Anti-social behaviour and the challenges faced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5F72DC-AE01-679C-D605-19AF8D3A06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663960"/>
            <a:ext cx="9456049" cy="1027113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Paul Fair </a:t>
            </a:r>
          </a:p>
        </p:txBody>
      </p:sp>
    </p:spTree>
    <p:extLst>
      <p:ext uri="{BB962C8B-B14F-4D97-AF65-F5344CB8AC3E}">
        <p14:creationId xmlns:p14="http://schemas.microsoft.com/office/powerpoint/2010/main" val="1375197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4211F-8692-6597-9753-7597D540E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810563"/>
            <a:ext cx="3426594" cy="4761237"/>
          </a:xfrm>
        </p:spPr>
        <p:txBody>
          <a:bodyPr anchor="t">
            <a:normAutofit/>
          </a:bodyPr>
          <a:lstStyle/>
          <a:p>
            <a:r>
              <a:rPr lang="en-GB" dirty="0"/>
              <a:t>Contents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61312A-0905-8465-1427-D8B5BFFDCC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6126649"/>
              </p:ext>
            </p:extLst>
          </p:nvPr>
        </p:nvGraphicFramePr>
        <p:xfrm>
          <a:off x="5046663" y="811213"/>
          <a:ext cx="5283200" cy="476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Anti-social behaviour rubber stamp Royalty Free Vector Image">
            <a:extLst>
              <a:ext uri="{FF2B5EF4-FFF2-40B4-BE49-F238E27FC236}">
                <a16:creationId xmlns:a16="http://schemas.microsoft.com/office/drawing/2014/main" id="{F87A7B2E-E65F-69BE-37A8-C0CBCB235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045" y="1715039"/>
            <a:ext cx="3800859" cy="4017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3075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FE493-6BB7-4FD2-E790-A8FED417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4105" y="212314"/>
            <a:ext cx="4423224" cy="1643663"/>
          </a:xfrm>
        </p:spPr>
        <p:txBody>
          <a:bodyPr>
            <a:normAutofit/>
          </a:bodyPr>
          <a:lstStyle/>
          <a:p>
            <a:r>
              <a:rPr lang="en-GB" sz="4100" dirty="0"/>
              <a:t>What is anti social behaviour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91E41-599E-EA65-0F4C-00060CCB5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4442" y="1762463"/>
            <a:ext cx="4423224" cy="3108354"/>
          </a:xfrm>
        </p:spPr>
        <p:txBody>
          <a:bodyPr>
            <a:no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Personal antisocial behaviour</a:t>
            </a:r>
            <a:r>
              <a:rPr lang="en-GB" sz="2800" dirty="0">
                <a:effectLst/>
                <a:latin typeface="inherit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2800" b="0" i="0" dirty="0">
                <a:effectLst/>
                <a:latin typeface="latowebbold"/>
              </a:rPr>
              <a:t>Nuisance antisocial behaviour</a:t>
            </a:r>
          </a:p>
          <a:p>
            <a:r>
              <a:rPr lang="en-GB" sz="2800" b="0" i="0" dirty="0">
                <a:effectLst/>
                <a:latin typeface="latowebbold"/>
              </a:rPr>
              <a:t>Environmental antisocial behaviour</a:t>
            </a:r>
          </a:p>
          <a:p>
            <a:r>
              <a:rPr lang="en-GB" sz="2800" b="0" i="0" dirty="0">
                <a:solidFill>
                  <a:srgbClr val="1F2025"/>
                </a:solidFill>
                <a:effectLst/>
                <a:latin typeface="latowebbold"/>
              </a:rPr>
              <a:t>Littering or drugs paraphernalia</a:t>
            </a:r>
          </a:p>
          <a:p>
            <a:r>
              <a:rPr lang="en-GB" sz="2800" b="0" i="0" dirty="0">
                <a:solidFill>
                  <a:srgbClr val="1F2025"/>
                </a:solidFill>
                <a:effectLst/>
                <a:latin typeface="latowebbold"/>
              </a:rPr>
              <a:t>Trespassing</a:t>
            </a:r>
          </a:p>
          <a:p>
            <a:r>
              <a:rPr lang="en-GB" sz="2800" b="0" i="0" dirty="0">
                <a:solidFill>
                  <a:srgbClr val="1F2025"/>
                </a:solidFill>
                <a:effectLst/>
                <a:latin typeface="latowebbold"/>
              </a:rPr>
              <a:t>Animal problems</a:t>
            </a:r>
            <a:endParaRPr lang="en-GB" sz="2800" dirty="0"/>
          </a:p>
        </p:txBody>
      </p:sp>
      <p:pic>
        <p:nvPicPr>
          <p:cNvPr id="5" name="Picture 4" descr="A red and white sign with a exclamation mark&#10;&#10;Description automatically generated">
            <a:extLst>
              <a:ext uri="{FF2B5EF4-FFF2-40B4-BE49-F238E27FC236}">
                <a16:creationId xmlns:a16="http://schemas.microsoft.com/office/drawing/2014/main" id="{A5ED1D3C-91D0-CB6A-8F5C-4E422E432A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77" r="7030"/>
          <a:stretch/>
        </p:blipFill>
        <p:spPr>
          <a:xfrm>
            <a:off x="20" y="10"/>
            <a:ext cx="5210493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215EDD-B0A1-9682-BED2-F539714EA72D}"/>
              </a:ext>
            </a:extLst>
          </p:cNvPr>
          <p:cNvSpPr txBox="1"/>
          <p:nvPr/>
        </p:nvSpPr>
        <p:spPr>
          <a:xfrm>
            <a:off x="155075" y="6177064"/>
            <a:ext cx="20330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Metropolitan Police(2024)</a:t>
            </a:r>
          </a:p>
        </p:txBody>
      </p:sp>
    </p:spTree>
    <p:extLst>
      <p:ext uri="{BB962C8B-B14F-4D97-AF65-F5344CB8AC3E}">
        <p14:creationId xmlns:p14="http://schemas.microsoft.com/office/powerpoint/2010/main" val="2907638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erial view of a city with a pond&#10;&#10;Description automatically generated">
            <a:extLst>
              <a:ext uri="{FF2B5EF4-FFF2-40B4-BE49-F238E27FC236}">
                <a16:creationId xmlns:a16="http://schemas.microsoft.com/office/drawing/2014/main" id="{6423E4C0-8766-BC34-688D-122825A07D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23" r="17498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95CE21-8C69-0206-C6C2-75B43DD54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/>
              <a:t>Mayhill 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21A00-FFE3-8EC1-E37A-31749A579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 fontScale="92500"/>
          </a:bodyPr>
          <a:lstStyle/>
          <a:p>
            <a:r>
              <a:rPr lang="en-GB" sz="2800" b="0" i="0" dirty="0">
                <a:effectLst/>
                <a:latin typeface="ReithSans"/>
              </a:rPr>
              <a:t>56% of residents renting from the local authority.</a:t>
            </a:r>
          </a:p>
          <a:p>
            <a:r>
              <a:rPr lang="en-GB" sz="2800" b="0" i="0" dirty="0">
                <a:effectLst/>
                <a:latin typeface="ReithSans"/>
              </a:rPr>
              <a:t>The entire Townhill ward has been designated a "Communities First" area by the Welsh Government, because of long-term social and economic disadvantage</a:t>
            </a:r>
            <a:r>
              <a:rPr lang="en-GB" b="0" i="0" dirty="0">
                <a:effectLst/>
                <a:latin typeface="ReithSans"/>
              </a:rPr>
              <a:t>.</a:t>
            </a:r>
          </a:p>
          <a:p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C712D8-9F26-2039-89E1-3F83688FB64F}"/>
              </a:ext>
            </a:extLst>
          </p:cNvPr>
          <p:cNvSpPr txBox="1"/>
          <p:nvPr/>
        </p:nvSpPr>
        <p:spPr>
          <a:xfrm>
            <a:off x="10685150" y="6195456"/>
            <a:ext cx="12970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BBC News (2022)</a:t>
            </a:r>
          </a:p>
        </p:txBody>
      </p:sp>
    </p:spTree>
    <p:extLst>
      <p:ext uri="{BB962C8B-B14F-4D97-AF65-F5344CB8AC3E}">
        <p14:creationId xmlns:p14="http://schemas.microsoft.com/office/powerpoint/2010/main" val="2264354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2" name="Picture 11" descr="A collage of a group of men&#10;&#10;Description automatically generated">
            <a:extLst>
              <a:ext uri="{FF2B5EF4-FFF2-40B4-BE49-F238E27FC236}">
                <a16:creationId xmlns:a16="http://schemas.microsoft.com/office/drawing/2014/main" id="{FD941EE4-4383-61C7-68D3-98F09A1B97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73" r="21990" b="1"/>
          <a:stretch/>
        </p:blipFill>
        <p:spPr>
          <a:xfrm>
            <a:off x="4296867" y="5"/>
            <a:ext cx="4831627" cy="4520011"/>
          </a:xfrm>
          <a:custGeom>
            <a:avLst/>
            <a:gdLst/>
            <a:ahLst/>
            <a:cxnLst/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8" name="Picture 7" descr="A burned out cars on a road&#10;&#10;Description automatically generated">
            <a:extLst>
              <a:ext uri="{FF2B5EF4-FFF2-40B4-BE49-F238E27FC236}">
                <a16:creationId xmlns:a16="http://schemas.microsoft.com/office/drawing/2014/main" id="{0DD10D59-3CC2-256D-B1D4-CF5A49F49E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37" r="10538"/>
          <a:stretch/>
        </p:blipFill>
        <p:spPr>
          <a:xfrm>
            <a:off x="4041994" y="-4"/>
            <a:ext cx="8139373" cy="6858000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AC15DF-4501-A158-338E-DF1271106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806" y="302858"/>
            <a:ext cx="3749061" cy="1508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Mayhill riots </a:t>
            </a:r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AB8973-E7FE-270A-CA2A-3DE16512E380}"/>
              </a:ext>
            </a:extLst>
          </p:cNvPr>
          <p:cNvSpPr txBox="1"/>
          <p:nvPr/>
        </p:nvSpPr>
        <p:spPr>
          <a:xfrm>
            <a:off x="537173" y="2041385"/>
            <a:ext cx="3749061" cy="300528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The defendants, aged between 18 and 45 were sentenced for a range of offences, including riot and arson, to a total of over 83 years in prison.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27 people involved in the riots 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Cars were burnt out and windows smashed in Mayhill on 20 May 2021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14 defendants jailed 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hlinkClick r:id="rId4"/>
              </a:rPr>
              <a:t>https://youtu.be/Sgq4Q64tHBc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5A6434-9AD2-502F-EAE1-FED9A654474D}"/>
              </a:ext>
            </a:extLst>
          </p:cNvPr>
          <p:cNvSpPr txBox="1"/>
          <p:nvPr/>
        </p:nvSpPr>
        <p:spPr>
          <a:xfrm>
            <a:off x="448733" y="5968382"/>
            <a:ext cx="2295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BBC NEWS (2022)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1627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B0663-7BE0-C267-A04A-7412A4BCE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tackle anti social behaviour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5724C-6C9A-442A-1593-583CEC74D3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Criminal behaviour orders (CBO)</a:t>
            </a:r>
          </a:p>
          <a:p>
            <a:r>
              <a:rPr lang="en-GB" sz="2800" dirty="0"/>
              <a:t>Public space protection orders </a:t>
            </a:r>
          </a:p>
          <a:p>
            <a:r>
              <a:rPr lang="en-GB" sz="2800" dirty="0"/>
              <a:t>Acceptable behaviour contracts (ABC)</a:t>
            </a:r>
          </a:p>
          <a:p>
            <a:r>
              <a:rPr lang="en-GB" sz="2800" dirty="0"/>
              <a:t>Setting up a neighbourhood  watch programs 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0F2267-161D-3759-AF34-33D47526857F}"/>
              </a:ext>
            </a:extLst>
          </p:cNvPr>
          <p:cNvSpPr txBox="1"/>
          <p:nvPr/>
        </p:nvSpPr>
        <p:spPr>
          <a:xfrm>
            <a:off x="626339" y="5982052"/>
            <a:ext cx="2470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West Yorkshire police (2024)</a:t>
            </a:r>
          </a:p>
        </p:txBody>
      </p:sp>
      <p:pic>
        <p:nvPicPr>
          <p:cNvPr id="6" name="Picture 5" descr="A close-up of a sign&#10;&#10;Description automatically generated">
            <a:extLst>
              <a:ext uri="{FF2B5EF4-FFF2-40B4-BE49-F238E27FC236}">
                <a16:creationId xmlns:a16="http://schemas.microsoft.com/office/drawing/2014/main" id="{D999498B-C314-85FE-12CF-732DA5B37F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2509" y="1779026"/>
            <a:ext cx="4057245" cy="1352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458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383C7-B489-CA5E-6FC0-35A1018672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get help with anti social behaviour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E3929-8D61-6B4C-12E1-36E46119D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Identify the cause </a:t>
            </a:r>
          </a:p>
          <a:p>
            <a:r>
              <a:rPr lang="en-GB" sz="2800" dirty="0"/>
              <a:t>Education for young people </a:t>
            </a:r>
          </a:p>
          <a:p>
            <a:r>
              <a:rPr lang="en-GB" sz="2800" dirty="0"/>
              <a:t>Build trust with local community and police </a:t>
            </a:r>
          </a:p>
          <a:p>
            <a:r>
              <a:rPr lang="en-GB" sz="2800" dirty="0"/>
              <a:t>Report anti social behaviour to the police or the local council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53FD0F-9D7F-0F03-9CAA-F4667C8EF5C0}"/>
              </a:ext>
            </a:extLst>
          </p:cNvPr>
          <p:cNvSpPr txBox="1"/>
          <p:nvPr/>
        </p:nvSpPr>
        <p:spPr>
          <a:xfrm>
            <a:off x="996891" y="5224072"/>
            <a:ext cx="2310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GOV.UK(2023)</a:t>
            </a:r>
          </a:p>
        </p:txBody>
      </p:sp>
      <p:pic>
        <p:nvPicPr>
          <p:cNvPr id="6" name="Picture 5" descr="A group of stop signs&#10;&#10;Description automatically generated">
            <a:extLst>
              <a:ext uri="{FF2B5EF4-FFF2-40B4-BE49-F238E27FC236}">
                <a16:creationId xmlns:a16="http://schemas.microsoft.com/office/drawing/2014/main" id="{A415CEBD-6C8A-39D4-20EB-F8977C77D6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3339" y="816638"/>
            <a:ext cx="3494298" cy="2484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302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B3CCD-4769-5153-7510-2D4E54364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</a:t>
            </a:r>
            <a:endParaRPr lang="en-GB" dirty="0"/>
          </a:p>
        </p:txBody>
      </p:sp>
      <p:pic>
        <p:nvPicPr>
          <p:cNvPr id="6" name="Content Placeholder 5" descr="A white and blue sign with black text&#10;&#10;Description automatically generated">
            <a:extLst>
              <a:ext uri="{FF2B5EF4-FFF2-40B4-BE49-F238E27FC236}">
                <a16:creationId xmlns:a16="http://schemas.microsoft.com/office/drawing/2014/main" id="{5484BE25-D52A-D9EB-598C-899167EB0E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9339" y="2502105"/>
            <a:ext cx="5247295" cy="2755880"/>
          </a:xfrm>
        </p:spPr>
      </p:pic>
      <p:pic>
        <p:nvPicPr>
          <p:cNvPr id="8" name="Picture 7" descr="A close-up of a poster&#10;&#10;Description automatically generated">
            <a:extLst>
              <a:ext uri="{FF2B5EF4-FFF2-40B4-BE49-F238E27FC236}">
                <a16:creationId xmlns:a16="http://schemas.microsoft.com/office/drawing/2014/main" id="{BDB7B007-9D86-7EAC-73E9-E27B12358F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028" y="1719653"/>
            <a:ext cx="4644418" cy="389357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6F8C697-CB36-CF8E-F5E2-C6898264B816}"/>
              </a:ext>
            </a:extLst>
          </p:cNvPr>
          <p:cNvSpPr txBox="1"/>
          <p:nvPr/>
        </p:nvSpPr>
        <p:spPr>
          <a:xfrm>
            <a:off x="1935982" y="609600"/>
            <a:ext cx="83200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DON’T BE A VICTIM OF ANTI SOCAIL BEHAVIOUR   </a:t>
            </a:r>
          </a:p>
        </p:txBody>
      </p:sp>
    </p:spTree>
    <p:extLst>
      <p:ext uri="{BB962C8B-B14F-4D97-AF65-F5344CB8AC3E}">
        <p14:creationId xmlns:p14="http://schemas.microsoft.com/office/powerpoint/2010/main" val="884925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cator flag on a city map">
            <a:extLst>
              <a:ext uri="{FF2B5EF4-FFF2-40B4-BE49-F238E27FC236}">
                <a16:creationId xmlns:a16="http://schemas.microsoft.com/office/drawing/2014/main" id="{0037A790-5169-6BD8-1EAA-7E28595BBC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891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D9DB5E-0A5B-44A5-FC04-3298A1742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574AB-81F0-CA61-E5AE-BAE7827984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BBC News (2022). </a:t>
            </a:r>
            <a:r>
              <a:rPr lang="en-GB" sz="1400" i="1" dirty="0"/>
              <a:t>Mayhill riots: Eighteen locked up for Swansea violence.  </a:t>
            </a: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https://www.bbc.co.uk/news/uk-wales-64029133</a:t>
            </a:r>
            <a:r>
              <a:rPr lang="en-GB" sz="1400" dirty="0"/>
              <a:t>. Last accessed: 06.11.2024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Evans, J. (2022). </a:t>
            </a:r>
            <a:r>
              <a:rPr lang="en-GB" sz="1400" i="1" dirty="0"/>
              <a:t>Judge throws the book at Mayhill rioters and locks them all up. </a:t>
            </a:r>
            <a:r>
              <a:rPr lang="en-GB" sz="1400" dirty="0"/>
              <a:t>Wales Online. Available at: https://www.walesonline.co.uk/news/wales-news/live-updates-mayhill-riots-sentences-25785546?int_source=nba Last accessed 10.11.2024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GOV.UK. (2023). </a:t>
            </a:r>
            <a:r>
              <a:rPr lang="en-GB" sz="1400" i="1" dirty="0"/>
              <a:t>Antisocial behaviour: how to get help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https://www.gov.uk/guidance/antisocial-behaviour-how-to-get-help</a:t>
            </a:r>
            <a:r>
              <a:rPr lang="en-GB" sz="1400" dirty="0"/>
              <a:t>. Last accessed: 09.11.2024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Metropolitan Police (2021). </a:t>
            </a:r>
            <a:r>
              <a:rPr lang="en-GB" sz="1400" i="1" dirty="0"/>
              <a:t>What is antisocial behaviour? </a:t>
            </a:r>
            <a:r>
              <a:rPr lang="en-GB" sz="1400" dirty="0"/>
              <a:t>Available at: </a:t>
            </a:r>
            <a:r>
              <a:rPr lang="en-GB" sz="1400" dirty="0">
                <a:hlinkClick r:id="rId5"/>
              </a:rPr>
              <a:t>https://www.met.police.uk/advice/advice-and-information/asb/asb/antisocial-behaviour/what-is-antisocial-behaviour/</a:t>
            </a:r>
            <a:r>
              <a:rPr lang="en-GB" sz="1400" dirty="0"/>
              <a:t>. Last accessed: 09.11.2024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South Wales Police (2022) </a:t>
            </a:r>
            <a:r>
              <a:rPr lang="en-GB" sz="1400" i="1" dirty="0"/>
              <a:t>Eighteen people jailed for their part in Mayhill riot </a:t>
            </a:r>
            <a:r>
              <a:rPr lang="en-GB" sz="1400" dirty="0"/>
              <a:t>Available at: https://www.south-wales.police.uk/news/south-wales/news/2022/rha-dec/18-jailed-for-their-part-in-mayhill-riot/  Last accessed: 09.11.2024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West Yorkshire Police(2024). </a:t>
            </a:r>
            <a:r>
              <a:rPr lang="en-GB" sz="1400" i="1" dirty="0"/>
              <a:t>How we can tackle anti-social behaviour. </a:t>
            </a:r>
            <a:r>
              <a:rPr lang="en-GB" sz="1400" dirty="0"/>
              <a:t>West Yorkshire Police. Available at: </a:t>
            </a:r>
            <a:r>
              <a:rPr lang="en-GB" sz="1400" dirty="0">
                <a:hlinkClick r:id="rId6"/>
              </a:rPr>
              <a:t>https://www.westyorkshire.police.uk/advice/abuse-anti-social-behaviour/anti-social-behaviour/anti-social-behaviour/how-we-can-tackle-anti-social-behaviour</a:t>
            </a:r>
            <a:r>
              <a:rPr lang="en-GB" sz="1400" dirty="0"/>
              <a:t>. Last accessed: 06.11.2024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71622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209</TotalTime>
  <Words>496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inherit</vt:lpstr>
      <vt:lpstr>latowebbold</vt:lpstr>
      <vt:lpstr>ReithSans</vt:lpstr>
      <vt:lpstr>Trebuchet MS</vt:lpstr>
      <vt:lpstr>Wingdings 3</vt:lpstr>
      <vt:lpstr>Facet</vt:lpstr>
      <vt:lpstr>Anti-social behaviour and the challenges faced</vt:lpstr>
      <vt:lpstr>Contents </vt:lpstr>
      <vt:lpstr>What is anti social behaviour </vt:lpstr>
      <vt:lpstr>Mayhill history </vt:lpstr>
      <vt:lpstr>Mayhill riots </vt:lpstr>
      <vt:lpstr>How can we tackle anti social behaviour </vt:lpstr>
      <vt:lpstr>How to get help with anti social behaviour </vt:lpstr>
      <vt:lpstr>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Fair</dc:creator>
  <cp:lastModifiedBy>Paul Fair</cp:lastModifiedBy>
  <cp:revision>2</cp:revision>
  <dcterms:created xsi:type="dcterms:W3CDTF">2024-11-05T22:52:34Z</dcterms:created>
  <dcterms:modified xsi:type="dcterms:W3CDTF">2024-11-14T20:14:59Z</dcterms:modified>
</cp:coreProperties>
</file>