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Canva Sans" panose="020B0604020202020204" charset="0"/>
      <p:regular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1" d="100"/>
          <a:sy n="21" d="100"/>
        </p:scale>
        <p:origin x="240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5612208" y="16424565"/>
            <a:ext cx="4959435" cy="4959435"/>
          </a:xfrm>
          <a:custGeom>
            <a:avLst/>
            <a:gdLst/>
            <a:ahLst/>
            <a:cxnLst/>
            <a:rect l="l" t="t" r="r" b="b"/>
            <a:pathLst>
              <a:path w="4959435" h="4959435">
                <a:moveTo>
                  <a:pt x="0" y="0"/>
                </a:moveTo>
                <a:lnTo>
                  <a:pt x="4959435" y="0"/>
                </a:lnTo>
                <a:lnTo>
                  <a:pt x="4959435" y="4959435"/>
                </a:lnTo>
                <a:lnTo>
                  <a:pt x="0" y="4959435"/>
                </a:lnTo>
                <a:lnTo>
                  <a:pt x="0" y="0"/>
                </a:lnTo>
                <a:close/>
              </a:path>
            </a:pathLst>
          </a:custGeom>
          <a:blipFill>
            <a:blip r:embed="rId2"/>
            <a:stretch>
              <a:fillRect/>
            </a:stretch>
          </a:blipFill>
        </p:spPr>
      </p:sp>
      <p:sp>
        <p:nvSpPr>
          <p:cNvPr id="3" name="TextBox 3"/>
          <p:cNvSpPr txBox="1"/>
          <p:nvPr/>
        </p:nvSpPr>
        <p:spPr>
          <a:xfrm>
            <a:off x="4972977" y="2004861"/>
            <a:ext cx="5174047" cy="360053"/>
          </a:xfrm>
          <a:prstGeom prst="rect">
            <a:avLst/>
          </a:prstGeom>
        </p:spPr>
        <p:txBody>
          <a:bodyPr lIns="0" tIns="0" rIns="0" bIns="0" rtlCol="0" anchor="t">
            <a:spAutoFit/>
          </a:bodyPr>
          <a:lstStyle/>
          <a:p>
            <a:pPr algn="ctr">
              <a:lnSpc>
                <a:spcPts val="3020"/>
              </a:lnSpc>
              <a:spcBef>
                <a:spcPct val="0"/>
              </a:spcBef>
            </a:pPr>
            <a:r>
              <a:rPr lang="en-US" sz="2157">
                <a:solidFill>
                  <a:srgbClr val="000000"/>
                </a:solidFill>
                <a:latin typeface="Canva Sans"/>
                <a:ea typeface="Canva Sans"/>
                <a:cs typeface="Canva Sans"/>
                <a:sym typeface="Canva Sans"/>
              </a:rPr>
              <a:t>Research Methodology</a:t>
            </a:r>
          </a:p>
        </p:txBody>
      </p:sp>
      <p:sp>
        <p:nvSpPr>
          <p:cNvPr id="4" name="TextBox 4"/>
          <p:cNvSpPr txBox="1"/>
          <p:nvPr/>
        </p:nvSpPr>
        <p:spPr>
          <a:xfrm>
            <a:off x="116114" y="3603164"/>
            <a:ext cx="15003996" cy="611505"/>
          </a:xfrm>
          <a:prstGeom prst="rect">
            <a:avLst/>
          </a:prstGeom>
        </p:spPr>
        <p:txBody>
          <a:bodyPr lIns="0" tIns="0" rIns="0" bIns="0" rtlCol="0" anchor="t">
            <a:spAutoFit/>
          </a:bodyPr>
          <a:lstStyle/>
          <a:p>
            <a:pPr algn="ctr">
              <a:lnSpc>
                <a:spcPts val="2519"/>
              </a:lnSpc>
              <a:spcBef>
                <a:spcPct val="0"/>
              </a:spcBef>
            </a:pPr>
            <a:r>
              <a:rPr lang="en-US" sz="1799">
                <a:solidFill>
                  <a:srgbClr val="000000"/>
                </a:solidFill>
                <a:latin typeface="Canva Sans"/>
                <a:ea typeface="Canva Sans"/>
                <a:cs typeface="Canva Sans"/>
                <a:sym typeface="Canva Sans"/>
              </a:rPr>
              <a:t>Existing data and industry insights on the expansion of online shopping and customer behaviour were analysed using a secondary research method.</a:t>
            </a:r>
          </a:p>
        </p:txBody>
      </p:sp>
      <p:sp>
        <p:nvSpPr>
          <p:cNvPr id="5" name="TextBox 5"/>
          <p:cNvSpPr txBox="1"/>
          <p:nvPr/>
        </p:nvSpPr>
        <p:spPr>
          <a:xfrm>
            <a:off x="173356" y="5452919"/>
            <a:ext cx="13957761" cy="925830"/>
          </a:xfrm>
          <a:prstGeom prst="rect">
            <a:avLst/>
          </a:prstGeom>
        </p:spPr>
        <p:txBody>
          <a:bodyPr lIns="0" tIns="0" rIns="0" bIns="0" rtlCol="0" anchor="t">
            <a:spAutoFit/>
          </a:bodyPr>
          <a:lstStyle/>
          <a:p>
            <a:pPr algn="ctr">
              <a:lnSpc>
                <a:spcPts val="2519"/>
              </a:lnSpc>
              <a:spcBef>
                <a:spcPct val="0"/>
              </a:spcBef>
            </a:pPr>
            <a:r>
              <a:rPr lang="en-US" sz="1799">
                <a:solidFill>
                  <a:srgbClr val="000000"/>
                </a:solidFill>
                <a:latin typeface="Canva Sans"/>
                <a:ea typeface="Canva Sans"/>
                <a:cs typeface="Canva Sans"/>
                <a:sym typeface="Canva Sans"/>
              </a:rPr>
              <a:t>The Office for National Statistics (ONS), which offered raw data and analysis on online retail sales in the UK, was one of the sources from which the data was gathered. The House of Commons Library provided comprehensive reports on the pandemic's effects on online and retail sales, providing further information.</a:t>
            </a:r>
          </a:p>
        </p:txBody>
      </p:sp>
      <p:sp>
        <p:nvSpPr>
          <p:cNvPr id="6" name="TextBox 6"/>
          <p:cNvSpPr txBox="1"/>
          <p:nvPr/>
        </p:nvSpPr>
        <p:spPr>
          <a:xfrm>
            <a:off x="464896" y="7626525"/>
            <a:ext cx="14190209" cy="495300"/>
          </a:xfrm>
          <a:prstGeom prst="rect">
            <a:avLst/>
          </a:prstGeom>
        </p:spPr>
        <p:txBody>
          <a:bodyPr lIns="0" tIns="0" rIns="0" bIns="0" rtlCol="0" anchor="t">
            <a:spAutoFit/>
          </a:bodyPr>
          <a:lstStyle/>
          <a:p>
            <a:pPr algn="ctr">
              <a:lnSpc>
                <a:spcPts val="2099"/>
              </a:lnSpc>
              <a:spcBef>
                <a:spcPct val="0"/>
              </a:spcBef>
            </a:pPr>
            <a:r>
              <a:rPr lang="en-US" sz="1499">
                <a:solidFill>
                  <a:srgbClr val="000000"/>
                </a:solidFill>
                <a:latin typeface="Canva Sans"/>
                <a:ea typeface="Canva Sans"/>
                <a:cs typeface="Canva Sans"/>
                <a:sym typeface="Canva Sans"/>
              </a:rPr>
              <a:t>To guarantee consistency and dependability, the gathered data was examined using a comparison method to find trends across sources. This approach made it possible to fully comprehend both consumer opinions and numerical trends.</a:t>
            </a:r>
          </a:p>
        </p:txBody>
      </p:sp>
      <p:sp>
        <p:nvSpPr>
          <p:cNvPr id="7" name="TextBox 7"/>
          <p:cNvSpPr txBox="1"/>
          <p:nvPr/>
        </p:nvSpPr>
        <p:spPr>
          <a:xfrm>
            <a:off x="1104237" y="9795344"/>
            <a:ext cx="12096000" cy="1036320"/>
          </a:xfrm>
          <a:prstGeom prst="rect">
            <a:avLst/>
          </a:prstGeom>
        </p:spPr>
        <p:txBody>
          <a:bodyPr lIns="0" tIns="0" rIns="0" bIns="0" rtlCol="0" anchor="t">
            <a:spAutoFit/>
          </a:bodyPr>
          <a:lstStyle/>
          <a:p>
            <a:pPr algn="ctr">
              <a:lnSpc>
                <a:spcPts val="1679"/>
              </a:lnSpc>
              <a:spcBef>
                <a:spcPct val="0"/>
              </a:spcBef>
            </a:pPr>
            <a:r>
              <a:rPr lang="en-US" sz="1200">
                <a:solidFill>
                  <a:srgbClr val="000000"/>
                </a:solidFill>
                <a:latin typeface="Canva Sans"/>
                <a:ea typeface="Canva Sans"/>
                <a:cs typeface="Canva Sans"/>
                <a:sym typeface="Canva Sans"/>
              </a:rPr>
              <a:t>During the COVID-19 pandemic, online retail sales rose dramatically, according to ONS data, as physical establishments collapsed.</a:t>
            </a:r>
          </a:p>
          <a:p>
            <a:pPr algn="ctr">
              <a:lnSpc>
                <a:spcPts val="1679"/>
              </a:lnSpc>
              <a:spcBef>
                <a:spcPct val="0"/>
              </a:spcBef>
            </a:pPr>
            <a:r>
              <a:rPr lang="en-US" sz="1200">
                <a:solidFill>
                  <a:srgbClr val="000000"/>
                </a:solidFill>
                <a:latin typeface="Canva Sans"/>
                <a:ea typeface="Canva Sans"/>
                <a:cs typeface="Canva Sans"/>
                <a:sym typeface="Canva Sans"/>
              </a:rPr>
              <a:t>According to reports from the House of Commons Library, the pandemic hastened the transition to online shopping, which had long-term consequences for the retail industry.</a:t>
            </a:r>
          </a:p>
          <a:p>
            <a:pPr algn="ctr">
              <a:lnSpc>
                <a:spcPts val="1679"/>
              </a:lnSpc>
              <a:spcBef>
                <a:spcPct val="0"/>
              </a:spcBef>
            </a:pPr>
            <a:r>
              <a:rPr lang="en-US" sz="1200">
                <a:solidFill>
                  <a:srgbClr val="000000"/>
                </a:solidFill>
                <a:latin typeface="Canva Sans"/>
                <a:ea typeface="Canva Sans"/>
                <a:cs typeface="Canva Sans"/>
                <a:sym typeface="Canva Sans"/>
              </a:rPr>
              <a:t>Even when restrictions were removed, data from the Centre for Retail Research showed consistent increase in online retail, indicating long-term shifts in customer behaviour.</a:t>
            </a:r>
          </a:p>
        </p:txBody>
      </p:sp>
      <p:sp>
        <p:nvSpPr>
          <p:cNvPr id="8" name="TextBox 8"/>
          <p:cNvSpPr txBox="1"/>
          <p:nvPr/>
        </p:nvSpPr>
        <p:spPr>
          <a:xfrm>
            <a:off x="464896" y="12079439"/>
            <a:ext cx="14073985" cy="495300"/>
          </a:xfrm>
          <a:prstGeom prst="rect">
            <a:avLst/>
          </a:prstGeom>
        </p:spPr>
        <p:txBody>
          <a:bodyPr lIns="0" tIns="0" rIns="0" bIns="0" rtlCol="0" anchor="t">
            <a:spAutoFit/>
          </a:bodyPr>
          <a:lstStyle/>
          <a:p>
            <a:pPr algn="ctr">
              <a:lnSpc>
                <a:spcPts val="2099"/>
              </a:lnSpc>
              <a:spcBef>
                <a:spcPct val="0"/>
              </a:spcBef>
            </a:pPr>
            <a:r>
              <a:rPr lang="en-US" sz="1499">
                <a:solidFill>
                  <a:srgbClr val="000000"/>
                </a:solidFill>
                <a:latin typeface="Canva Sans"/>
                <a:ea typeface="Canva Sans"/>
                <a:cs typeface="Canva Sans"/>
                <a:sym typeface="Canva Sans"/>
              </a:rPr>
              <a:t>Furthermore, data from Retail Economics showed that there is still a need for delivery services, with quicker and more adaptable delivery choices emerging as a crucial differentiator for retailers.</a:t>
            </a:r>
          </a:p>
        </p:txBody>
      </p:sp>
      <p:sp>
        <p:nvSpPr>
          <p:cNvPr id="9" name="TextBox 9"/>
          <p:cNvSpPr txBox="1"/>
          <p:nvPr/>
        </p:nvSpPr>
        <p:spPr>
          <a:xfrm>
            <a:off x="-407763" y="13357618"/>
            <a:ext cx="15120000" cy="495300"/>
          </a:xfrm>
          <a:prstGeom prst="rect">
            <a:avLst/>
          </a:prstGeom>
        </p:spPr>
        <p:txBody>
          <a:bodyPr lIns="0" tIns="0" rIns="0" bIns="0" rtlCol="0" anchor="t">
            <a:spAutoFit/>
          </a:bodyPr>
          <a:lstStyle/>
          <a:p>
            <a:pPr algn="ctr">
              <a:lnSpc>
                <a:spcPts val="2099"/>
              </a:lnSpc>
              <a:spcBef>
                <a:spcPct val="0"/>
              </a:spcBef>
            </a:pPr>
            <a:r>
              <a:rPr lang="en-US" sz="1499">
                <a:solidFill>
                  <a:srgbClr val="000000"/>
                </a:solidFill>
                <a:latin typeface="Canva Sans"/>
                <a:ea typeface="Canva Sans"/>
                <a:cs typeface="Canva Sans"/>
                <a:sym typeface="Canva Sans"/>
              </a:rPr>
              <a:t>According to Mintel findings, customers are choosing online grocery shopping more and more because of its convenience, time-saving advantages, and increased delivery dependability. Nonetheless, some customers continue to cherish in-store encounters, especially when purchasing fresh goods.</a:t>
            </a:r>
          </a:p>
        </p:txBody>
      </p:sp>
      <p:sp>
        <p:nvSpPr>
          <p:cNvPr id="10" name="TextBox 10"/>
          <p:cNvSpPr txBox="1"/>
          <p:nvPr/>
        </p:nvSpPr>
        <p:spPr>
          <a:xfrm>
            <a:off x="1104237" y="15100693"/>
            <a:ext cx="12096000" cy="826770"/>
          </a:xfrm>
          <a:prstGeom prst="rect">
            <a:avLst/>
          </a:prstGeom>
        </p:spPr>
        <p:txBody>
          <a:bodyPr lIns="0" tIns="0" rIns="0" bIns="0" rtlCol="0" anchor="t">
            <a:spAutoFit/>
          </a:bodyPr>
          <a:lstStyle/>
          <a:p>
            <a:pPr algn="ctr">
              <a:lnSpc>
                <a:spcPts val="1679"/>
              </a:lnSpc>
              <a:spcBef>
                <a:spcPct val="0"/>
              </a:spcBef>
            </a:pPr>
            <a:r>
              <a:rPr lang="en-US" sz="1200">
                <a:solidFill>
                  <a:srgbClr val="000000"/>
                </a:solidFill>
                <a:latin typeface="Canva Sans"/>
                <a:ea typeface="Canva Sans"/>
                <a:cs typeface="Canva Sans"/>
                <a:sym typeface="Canva Sans"/>
              </a:rPr>
              <a:t>The results imply that the retail industry's digital transition was sparked by the epidemic. Online shopping represents a fundamental change in consumer behaviour rather than a passing fad, as seen by the steady increase across several sources.</a:t>
            </a:r>
          </a:p>
          <a:p>
            <a:pPr algn="ctr">
              <a:lnSpc>
                <a:spcPts val="1679"/>
              </a:lnSpc>
              <a:spcBef>
                <a:spcPct val="0"/>
              </a:spcBef>
            </a:pPr>
            <a:endParaRPr lang="en-US" sz="1200">
              <a:solidFill>
                <a:srgbClr val="000000"/>
              </a:solidFill>
              <a:latin typeface="Canva Sans"/>
              <a:ea typeface="Canva Sans"/>
              <a:cs typeface="Canva Sans"/>
              <a:sym typeface="Canva Sans"/>
            </a:endParaRPr>
          </a:p>
          <a:p>
            <a:pPr algn="ctr">
              <a:lnSpc>
                <a:spcPts val="1679"/>
              </a:lnSpc>
              <a:spcBef>
                <a:spcPct val="0"/>
              </a:spcBef>
            </a:pPr>
            <a:r>
              <a:rPr lang="en-US" sz="1200">
                <a:solidFill>
                  <a:srgbClr val="000000"/>
                </a:solidFill>
                <a:latin typeface="Canva Sans"/>
                <a:ea typeface="Canva Sans"/>
                <a:cs typeface="Canva Sans"/>
                <a:sym typeface="Canva Sans"/>
              </a:rPr>
              <a:t>Even if online shopping is convenient and accessible, issues like shipping costs, logistics, and customer trust are still significant factors to take into account.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335</Words>
  <Application>Microsoft Office PowerPoint</Application>
  <PresentationFormat>Custom</PresentationFormat>
  <Paragraphs>12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Canva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secondary research approach was used, with an emphasis on data analysis from reliable databases and academic institutions. The Office for National Statistics (ONS), which offered raw data and analysis on online retail sales in the UK, was one of the</dc:title>
  <dc:creator>User 1</dc:creator>
  <cp:lastModifiedBy>Nilima Begum (2240102)</cp:lastModifiedBy>
  <cp:revision>1</cp:revision>
  <dcterms:created xsi:type="dcterms:W3CDTF">2006-08-16T00:00:00Z</dcterms:created>
  <dcterms:modified xsi:type="dcterms:W3CDTF">2026-03-24T11:20:41Z</dcterms:modified>
  <dc:identifier>DAHE2tHO0k8</dc:identifier>
</cp:coreProperties>
</file>