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8.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9.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0.xml" ContentType="application/vnd.openxmlformats-officedocument.theme+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theme/theme12.xml" ContentType="application/vnd.openxmlformats-officedocument.theme+xml"/>
  <Override PartName="/ppt/slideLayouts/slideLayout35.xml" ContentType="application/vnd.openxmlformats-officedocument.presentationml.slideLayout+xml"/>
  <Override PartName="/ppt/theme/theme13.xml" ContentType="application/vnd.openxmlformats-officedocument.theme+xml"/>
  <Override PartName="/ppt/slideLayouts/slideLayout36.xml" ContentType="application/vnd.openxmlformats-officedocument.presentationml.slideLayout+xml"/>
  <Override PartName="/ppt/theme/theme14.xml" ContentType="application/vnd.openxmlformats-officedocument.theme+xml"/>
  <Override PartName="/ppt/slideLayouts/slideLayout37.xml" ContentType="application/vnd.openxmlformats-officedocument.presentationml.slideLayout+xml"/>
  <Override PartName="/ppt/theme/theme15.xml" ContentType="application/vnd.openxmlformats-officedocument.theme+xml"/>
  <Override PartName="/ppt/slideLayouts/slideLayout38.xml" ContentType="application/vnd.openxmlformats-officedocument.presentationml.slideLayout+xml"/>
  <Override PartName="/ppt/theme/theme16.xml" ContentType="application/vnd.openxmlformats-officedocument.theme+xml"/>
  <Override PartName="/ppt/slideLayouts/slideLayout39.xml" ContentType="application/vnd.openxmlformats-officedocument.presentationml.slideLayout+xml"/>
  <Override PartName="/ppt/theme/theme17.xml" ContentType="application/vnd.openxmlformats-officedocument.theme+xml"/>
  <Override PartName="/ppt/slideLayouts/slideLayout40.xml" ContentType="application/vnd.openxmlformats-officedocument.presentationml.slideLayout+xml"/>
  <Override PartName="/ppt/theme/theme18.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972" r:id="rId4"/>
    <p:sldMasterId id="2147483979" r:id="rId5"/>
    <p:sldMasterId id="2147483981" r:id="rId6"/>
    <p:sldMasterId id="2147483983" r:id="rId7"/>
    <p:sldMasterId id="2147483985" r:id="rId8"/>
    <p:sldMasterId id="2147483987" r:id="rId9"/>
    <p:sldMasterId id="2147483990" r:id="rId10"/>
    <p:sldMasterId id="2147483993" r:id="rId11"/>
    <p:sldMasterId id="2147484000" r:id="rId12"/>
    <p:sldMasterId id="2147484006" r:id="rId13"/>
    <p:sldMasterId id="2147484011" r:id="rId14"/>
    <p:sldMasterId id="2147484013" r:id="rId15"/>
    <p:sldMasterId id="2147484015" r:id="rId16"/>
    <p:sldMasterId id="2147484017" r:id="rId17"/>
    <p:sldMasterId id="2147484019" r:id="rId18"/>
    <p:sldMasterId id="2147484021" r:id="rId19"/>
    <p:sldMasterId id="2147484023" r:id="rId20"/>
    <p:sldMasterId id="2147484025" r:id="rId21"/>
    <p:sldMasterId id="2147484027" r:id="rId22"/>
  </p:sldMasterIdLst>
  <p:notesMasterIdLst>
    <p:notesMasterId r:id="rId49"/>
  </p:notesMasterIdLst>
  <p:sldIdLst>
    <p:sldId id="339" r:id="rId23"/>
    <p:sldId id="336" r:id="rId24"/>
    <p:sldId id="285" r:id="rId25"/>
    <p:sldId id="290" r:id="rId26"/>
    <p:sldId id="289" r:id="rId27"/>
    <p:sldId id="291" r:id="rId28"/>
    <p:sldId id="337" r:id="rId29"/>
    <p:sldId id="338" r:id="rId30"/>
    <p:sldId id="292" r:id="rId31"/>
    <p:sldId id="293" r:id="rId32"/>
    <p:sldId id="283" r:id="rId33"/>
    <p:sldId id="304" r:id="rId34"/>
    <p:sldId id="340" r:id="rId35"/>
    <p:sldId id="286" r:id="rId36"/>
    <p:sldId id="288" r:id="rId37"/>
    <p:sldId id="303" r:id="rId38"/>
    <p:sldId id="294" r:id="rId39"/>
    <p:sldId id="284" r:id="rId40"/>
    <p:sldId id="301" r:id="rId41"/>
    <p:sldId id="296" r:id="rId42"/>
    <p:sldId id="277" r:id="rId43"/>
    <p:sldId id="278" r:id="rId44"/>
    <p:sldId id="302" r:id="rId45"/>
    <p:sldId id="300" r:id="rId46"/>
    <p:sldId id="295" r:id="rId47"/>
    <p:sldId id="287" r:id="rId48"/>
  </p:sldIdLst>
  <p:sldSz cx="12192000" cy="6858000"/>
  <p:notesSz cx="6858000" cy="9144000"/>
  <p:embeddedFontLst>
    <p:embeddedFont>
      <p:font typeface="Georgia" panose="02040502050405020303" pitchFamily="18" charset="0"/>
      <p:regular r:id="rId50"/>
      <p:bold r:id="rId51"/>
      <p:italic r:id="rId52"/>
      <p:boldItalic r:id="rId53"/>
    </p:embeddedFont>
    <p:embeddedFont>
      <p:font typeface="Open Sans" panose="020B0606030504020204" pitchFamily="34" charset="0"/>
      <p:regular r:id="rId54"/>
    </p:embeddedFont>
    <p:embeddedFont>
      <p:font typeface="Times" panose="02020603050405020304" pitchFamily="18" charset="0"/>
      <p:regular r:id="rId55"/>
      <p:bold r:id="rId56"/>
      <p:italic r:id="rId57"/>
      <p:boldItalic r:id="rId58"/>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54D08C-58F4-4B24-BAC6-FA08A653F2FC}" v="5" dt="2025-10-10T12:45:34.8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 y="30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18.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slide" Target="slides/slide25.xml"/><Relationship Id="rId50" Type="http://schemas.openxmlformats.org/officeDocument/2006/relationships/font" Target="fonts/font1.fntdata"/><Relationship Id="rId55" Type="http://schemas.openxmlformats.org/officeDocument/2006/relationships/font" Target="fonts/font6.fntdata"/><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font" Target="fonts/font7.fntdata"/><Relationship Id="rId8" Type="http://schemas.openxmlformats.org/officeDocument/2006/relationships/slideMaster" Target="slideMasters/slideMaster5.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presProps" Target="presProps.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Master" Target="slideMasters/slideMaster7.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diagrams/_rels/data1.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ata2.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9E3BAB-1498-4728-8CA9-5B38B8E37E68}" type="doc">
      <dgm:prSet loTypeId="urn:microsoft.com/office/officeart/2005/8/layout/hList7" loCatId="list" qsTypeId="urn:microsoft.com/office/officeart/2005/8/quickstyle/simple1" qsCatId="simple" csTypeId="urn:microsoft.com/office/officeart/2005/8/colors/colorful4" csCatId="colorful" phldr="1"/>
      <dgm:spPr/>
    </dgm:pt>
    <dgm:pt modelId="{D0CAED36-601F-473E-BE21-CF6BE406F8D0}">
      <dgm:prSet phldrT="[Text]"/>
      <dgm:spPr/>
      <dgm:t>
        <a:bodyPr/>
        <a:lstStyle/>
        <a:p>
          <a:r>
            <a:rPr lang="en-GB" b="1" i="0" err="1"/>
            <a:t>Llesiant</a:t>
          </a:r>
          <a:r>
            <a:rPr lang="en-GB" b="1" i="0"/>
            <a:t> </a:t>
          </a:r>
          <a:r>
            <a:rPr lang="en-GB" b="1" i="0" err="1"/>
            <a:t>Cenedlaethau’r</a:t>
          </a:r>
          <a:r>
            <a:rPr lang="en-GB" b="1" i="0"/>
            <a:t> </a:t>
          </a:r>
          <a:r>
            <a:rPr lang="en-GB" b="1" i="0" err="1"/>
            <a:t>Dyfodol</a:t>
          </a:r>
          <a:endParaRPr lang="en-GB"/>
        </a:p>
      </dgm:t>
    </dgm:pt>
    <dgm:pt modelId="{5B6CAC98-0457-458E-9B84-2E32D4E4E825}" type="parTrans" cxnId="{DD4E118C-AC25-483F-AA62-C8CF2F70D458}">
      <dgm:prSet/>
      <dgm:spPr/>
      <dgm:t>
        <a:bodyPr/>
        <a:lstStyle/>
        <a:p>
          <a:endParaRPr lang="en-GB"/>
        </a:p>
      </dgm:t>
    </dgm:pt>
    <dgm:pt modelId="{557C71B6-0C32-4423-B0A8-ABCDCAA006D0}" type="sibTrans" cxnId="{DD4E118C-AC25-483F-AA62-C8CF2F70D458}">
      <dgm:prSet/>
      <dgm:spPr/>
      <dgm:t>
        <a:bodyPr/>
        <a:lstStyle/>
        <a:p>
          <a:endParaRPr lang="en-GB"/>
        </a:p>
      </dgm:t>
    </dgm:pt>
    <dgm:pt modelId="{E727034B-3BB1-439B-8538-1A46F97ABD82}">
      <dgm:prSet phldrT="[Text]"/>
      <dgm:spPr/>
      <dgm:t>
        <a:bodyPr/>
        <a:lstStyle/>
        <a:p>
          <a:r>
            <a:rPr lang="en-GB" b="0" i="0" err="1"/>
            <a:t>Deddf</a:t>
          </a:r>
          <a:r>
            <a:rPr lang="en-GB" b="0" i="0"/>
            <a:t> </a:t>
          </a:r>
          <a:r>
            <a:rPr lang="en-GB" b="0" i="0" err="1"/>
            <a:t>Gwasanaethau</a:t>
          </a:r>
          <a:r>
            <a:rPr lang="en-GB" b="0" i="0"/>
            <a:t> </a:t>
          </a:r>
          <a:r>
            <a:rPr lang="en-GB" b="0" i="0" err="1"/>
            <a:t>Cymdeithasol</a:t>
          </a:r>
          <a:r>
            <a:rPr lang="en-GB" b="0" i="0"/>
            <a:t> a </a:t>
          </a:r>
          <a:r>
            <a:rPr lang="en-GB" b="0" i="0" err="1"/>
            <a:t>Llesiant</a:t>
          </a:r>
          <a:r>
            <a:rPr lang="en-GB" b="0" i="0"/>
            <a:t> (Cymru) 2014</a:t>
          </a:r>
          <a:endParaRPr lang="en-GB"/>
        </a:p>
      </dgm:t>
    </dgm:pt>
    <dgm:pt modelId="{332955B6-190C-4BF2-8274-839205A44980}" type="parTrans" cxnId="{21665095-C985-4E54-930B-A5AD8C5C331E}">
      <dgm:prSet/>
      <dgm:spPr/>
      <dgm:t>
        <a:bodyPr/>
        <a:lstStyle/>
        <a:p>
          <a:endParaRPr lang="en-GB"/>
        </a:p>
      </dgm:t>
    </dgm:pt>
    <dgm:pt modelId="{B09BB384-D51E-4FE0-9B06-3F0F2C35EB39}" type="sibTrans" cxnId="{21665095-C985-4E54-930B-A5AD8C5C331E}">
      <dgm:prSet/>
      <dgm:spPr/>
      <dgm:t>
        <a:bodyPr/>
        <a:lstStyle/>
        <a:p>
          <a:endParaRPr lang="en-GB"/>
        </a:p>
      </dgm:t>
    </dgm:pt>
    <dgm:pt modelId="{4D6B67A7-5749-4531-866D-6E547634B3EB}">
      <dgm:prSet phldrT="[Text]"/>
      <dgm:spPr/>
      <dgm:t>
        <a:bodyPr/>
        <a:lstStyle/>
        <a:p>
          <a:r>
            <a:rPr lang="en-GB" b="1" i="0"/>
            <a:t>Cymru </a:t>
          </a:r>
          <a:r>
            <a:rPr lang="en-GB" b="1" i="0" err="1"/>
            <a:t>iachach</a:t>
          </a:r>
          <a:endParaRPr lang="en-GB"/>
        </a:p>
      </dgm:t>
    </dgm:pt>
    <dgm:pt modelId="{04231610-9E64-4116-9DA9-05B26879535B}" type="parTrans" cxnId="{7F37CB44-A50E-404F-A5F4-DB30F45ED2CF}">
      <dgm:prSet/>
      <dgm:spPr/>
      <dgm:t>
        <a:bodyPr/>
        <a:lstStyle/>
        <a:p>
          <a:endParaRPr lang="en-GB"/>
        </a:p>
      </dgm:t>
    </dgm:pt>
    <dgm:pt modelId="{52CED118-7AC7-4C95-B59F-E66472615600}" type="sibTrans" cxnId="{7F37CB44-A50E-404F-A5F4-DB30F45ED2CF}">
      <dgm:prSet/>
      <dgm:spPr/>
      <dgm:t>
        <a:bodyPr/>
        <a:lstStyle/>
        <a:p>
          <a:endParaRPr lang="en-GB"/>
        </a:p>
      </dgm:t>
    </dgm:pt>
    <dgm:pt modelId="{3719F6EC-793B-48DA-8B6B-81417D8BAFD3}">
      <dgm:prSet phldrT="[Text]"/>
      <dgm:spPr/>
      <dgm:t>
        <a:bodyPr/>
        <a:lstStyle/>
        <a:p>
          <a:r>
            <a:rPr lang="en-GB" b="1" i="0" err="1"/>
            <a:t>Ffyniant</a:t>
          </a:r>
          <a:r>
            <a:rPr lang="en-GB" b="1" i="0"/>
            <a:t> </a:t>
          </a:r>
          <a:r>
            <a:rPr lang="en-GB" b="1" i="0" err="1"/>
            <a:t>i</a:t>
          </a:r>
          <a:r>
            <a:rPr lang="en-GB" b="1" i="0"/>
            <a:t> </a:t>
          </a:r>
          <a:r>
            <a:rPr lang="en-GB" b="1" i="0" err="1"/>
            <a:t>Bawb</a:t>
          </a:r>
          <a:endParaRPr lang="en-GB"/>
        </a:p>
      </dgm:t>
    </dgm:pt>
    <dgm:pt modelId="{050B5572-3948-41E4-B3AE-162F59AF356B}" type="sibTrans" cxnId="{F4CEBC33-DE56-44D3-B988-B440920DB4A4}">
      <dgm:prSet/>
      <dgm:spPr/>
      <dgm:t>
        <a:bodyPr/>
        <a:lstStyle/>
        <a:p>
          <a:endParaRPr lang="en-GB"/>
        </a:p>
      </dgm:t>
    </dgm:pt>
    <dgm:pt modelId="{FD909DD0-7EE8-40C2-80A8-0038372D24C3}" type="parTrans" cxnId="{F4CEBC33-DE56-44D3-B988-B440920DB4A4}">
      <dgm:prSet/>
      <dgm:spPr/>
      <dgm:t>
        <a:bodyPr/>
        <a:lstStyle/>
        <a:p>
          <a:endParaRPr lang="en-GB"/>
        </a:p>
      </dgm:t>
    </dgm:pt>
    <dgm:pt modelId="{3680B1E3-F752-4302-B939-2728CD383759}" type="pres">
      <dgm:prSet presAssocID="{E69E3BAB-1498-4728-8CA9-5B38B8E37E68}" presName="Name0" presStyleCnt="0">
        <dgm:presLayoutVars>
          <dgm:dir/>
          <dgm:resizeHandles val="exact"/>
        </dgm:presLayoutVars>
      </dgm:prSet>
      <dgm:spPr/>
    </dgm:pt>
    <dgm:pt modelId="{DF8C1F01-CF0B-4323-8D79-2F9FCA9AA3EF}" type="pres">
      <dgm:prSet presAssocID="{E69E3BAB-1498-4728-8CA9-5B38B8E37E68}" presName="fgShape" presStyleLbl="fgShp" presStyleIdx="0" presStyleCnt="1"/>
      <dgm:spPr/>
    </dgm:pt>
    <dgm:pt modelId="{AFD1AE12-FF79-4AAD-AA2E-5E93E1AB67CF}" type="pres">
      <dgm:prSet presAssocID="{E69E3BAB-1498-4728-8CA9-5B38B8E37E68}" presName="linComp" presStyleCnt="0"/>
      <dgm:spPr/>
    </dgm:pt>
    <dgm:pt modelId="{A2D1D677-B6C3-4579-A4F0-1E8688415B55}" type="pres">
      <dgm:prSet presAssocID="{3719F6EC-793B-48DA-8B6B-81417D8BAFD3}" presName="compNode" presStyleCnt="0"/>
      <dgm:spPr/>
    </dgm:pt>
    <dgm:pt modelId="{711451C9-E64B-4E2D-B1B3-742766D7AE3B}" type="pres">
      <dgm:prSet presAssocID="{3719F6EC-793B-48DA-8B6B-81417D8BAFD3}" presName="bkgdShape" presStyleLbl="node1" presStyleIdx="0" presStyleCnt="4"/>
      <dgm:spPr/>
    </dgm:pt>
    <dgm:pt modelId="{AA6C7568-EC2A-49DC-AD2A-C2435B0C1FAA}" type="pres">
      <dgm:prSet presAssocID="{3719F6EC-793B-48DA-8B6B-81417D8BAFD3}" presName="nodeTx" presStyleLbl="node1" presStyleIdx="0" presStyleCnt="4">
        <dgm:presLayoutVars>
          <dgm:bulletEnabled val="1"/>
        </dgm:presLayoutVars>
      </dgm:prSet>
      <dgm:spPr/>
    </dgm:pt>
    <dgm:pt modelId="{BA2E4E7F-1CC6-4A21-A3FB-08D18CD28F70}" type="pres">
      <dgm:prSet presAssocID="{3719F6EC-793B-48DA-8B6B-81417D8BAFD3}" presName="invisiNode" presStyleLbl="node1" presStyleIdx="0" presStyleCnt="4"/>
      <dgm:spPr/>
    </dgm:pt>
    <dgm:pt modelId="{35B033DB-7270-4D42-85AB-24CA0A6A9579}" type="pres">
      <dgm:prSet presAssocID="{3719F6EC-793B-48DA-8B6B-81417D8BAFD3}"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pple with solid fill"/>
        </a:ext>
      </dgm:extLst>
    </dgm:pt>
    <dgm:pt modelId="{2A62DCF7-3126-4D34-896B-297062ACE569}" type="pres">
      <dgm:prSet presAssocID="{050B5572-3948-41E4-B3AE-162F59AF356B}" presName="sibTrans" presStyleLbl="sibTrans2D1" presStyleIdx="0" presStyleCnt="0"/>
      <dgm:spPr/>
    </dgm:pt>
    <dgm:pt modelId="{556104D2-7185-4D4E-B64C-D5418926A156}" type="pres">
      <dgm:prSet presAssocID="{D0CAED36-601F-473E-BE21-CF6BE406F8D0}" presName="compNode" presStyleCnt="0"/>
      <dgm:spPr/>
    </dgm:pt>
    <dgm:pt modelId="{5F14B343-4680-4A89-AFCD-779B79724287}" type="pres">
      <dgm:prSet presAssocID="{D0CAED36-601F-473E-BE21-CF6BE406F8D0}" presName="bkgdShape" presStyleLbl="node1" presStyleIdx="1" presStyleCnt="4" custLinFactNeighborX="569" custLinFactNeighborY="48894"/>
      <dgm:spPr/>
    </dgm:pt>
    <dgm:pt modelId="{111CFAB5-B2E5-462A-8E74-061194DBAC20}" type="pres">
      <dgm:prSet presAssocID="{D0CAED36-601F-473E-BE21-CF6BE406F8D0}" presName="nodeTx" presStyleLbl="node1" presStyleIdx="1" presStyleCnt="4">
        <dgm:presLayoutVars>
          <dgm:bulletEnabled val="1"/>
        </dgm:presLayoutVars>
      </dgm:prSet>
      <dgm:spPr/>
    </dgm:pt>
    <dgm:pt modelId="{837D8CBA-C097-4BA3-925D-F53E6CC8FD81}" type="pres">
      <dgm:prSet presAssocID="{D0CAED36-601F-473E-BE21-CF6BE406F8D0}" presName="invisiNode" presStyleLbl="node1" presStyleIdx="1" presStyleCnt="4"/>
      <dgm:spPr/>
    </dgm:pt>
    <dgm:pt modelId="{7F3AA827-603A-40FA-B5C1-7F91ED4E0BEE}" type="pres">
      <dgm:prSet presAssocID="{D0CAED36-601F-473E-BE21-CF6BE406F8D0}" presName="imagNode" presStyleLbl="fgImgPlac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adge Heart with solid fill"/>
        </a:ext>
      </dgm:extLst>
    </dgm:pt>
    <dgm:pt modelId="{4186FBB1-9ADF-4471-B98F-3F35C88D7AD9}" type="pres">
      <dgm:prSet presAssocID="{557C71B6-0C32-4423-B0A8-ABCDCAA006D0}" presName="sibTrans" presStyleLbl="sibTrans2D1" presStyleIdx="0" presStyleCnt="0"/>
      <dgm:spPr/>
    </dgm:pt>
    <dgm:pt modelId="{5D6B3D44-7448-45AB-ADD6-7B8E92CE2CE5}" type="pres">
      <dgm:prSet presAssocID="{E727034B-3BB1-439B-8538-1A46F97ABD82}" presName="compNode" presStyleCnt="0"/>
      <dgm:spPr/>
    </dgm:pt>
    <dgm:pt modelId="{1CF8AA26-7474-44DE-A261-50F39D12A10C}" type="pres">
      <dgm:prSet presAssocID="{E727034B-3BB1-439B-8538-1A46F97ABD82}" presName="bkgdShape" presStyleLbl="node1" presStyleIdx="2" presStyleCnt="4"/>
      <dgm:spPr/>
    </dgm:pt>
    <dgm:pt modelId="{D6A83E3D-803F-4F60-A2C2-71F5488C6293}" type="pres">
      <dgm:prSet presAssocID="{E727034B-3BB1-439B-8538-1A46F97ABD82}" presName="nodeTx" presStyleLbl="node1" presStyleIdx="2" presStyleCnt="4">
        <dgm:presLayoutVars>
          <dgm:bulletEnabled val="1"/>
        </dgm:presLayoutVars>
      </dgm:prSet>
      <dgm:spPr/>
    </dgm:pt>
    <dgm:pt modelId="{5F6F5F76-7EE9-4AEA-9B2B-3E2254D2DE37}" type="pres">
      <dgm:prSet presAssocID="{E727034B-3BB1-439B-8538-1A46F97ABD82}" presName="invisiNode" presStyleLbl="node1" presStyleIdx="2" presStyleCnt="4"/>
      <dgm:spPr/>
    </dgm:pt>
    <dgm:pt modelId="{97364535-1F40-4B54-9EB1-DBA18A44E8D0}" type="pres">
      <dgm:prSet presAssocID="{E727034B-3BB1-439B-8538-1A46F97ABD82}" presName="imagNode" presStyleLbl="fgImgPlac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heers with solid fill"/>
        </a:ext>
      </dgm:extLst>
    </dgm:pt>
    <dgm:pt modelId="{F179A2F0-EA72-497F-9AE2-CBE03DAE631A}" type="pres">
      <dgm:prSet presAssocID="{B09BB384-D51E-4FE0-9B06-3F0F2C35EB39}" presName="sibTrans" presStyleLbl="sibTrans2D1" presStyleIdx="0" presStyleCnt="0"/>
      <dgm:spPr/>
    </dgm:pt>
    <dgm:pt modelId="{922B8F65-D6A8-41D6-9B1E-8C0E07DF72D6}" type="pres">
      <dgm:prSet presAssocID="{4D6B67A7-5749-4531-866D-6E547634B3EB}" presName="compNode" presStyleCnt="0"/>
      <dgm:spPr/>
    </dgm:pt>
    <dgm:pt modelId="{5A8CB1E4-5FD7-45AD-BA9A-D8EDBBD7ECA7}" type="pres">
      <dgm:prSet presAssocID="{4D6B67A7-5749-4531-866D-6E547634B3EB}" presName="bkgdShape" presStyleLbl="node1" presStyleIdx="3" presStyleCnt="4"/>
      <dgm:spPr/>
    </dgm:pt>
    <dgm:pt modelId="{403DD456-2F71-4CAD-8630-320285417BE2}" type="pres">
      <dgm:prSet presAssocID="{4D6B67A7-5749-4531-866D-6E547634B3EB}" presName="nodeTx" presStyleLbl="node1" presStyleIdx="3" presStyleCnt="4">
        <dgm:presLayoutVars>
          <dgm:bulletEnabled val="1"/>
        </dgm:presLayoutVars>
      </dgm:prSet>
      <dgm:spPr/>
    </dgm:pt>
    <dgm:pt modelId="{EED01D4A-74B6-4BBE-AB1E-C043B2AAC26C}" type="pres">
      <dgm:prSet presAssocID="{4D6B67A7-5749-4531-866D-6E547634B3EB}" presName="invisiNode" presStyleLbl="node1" presStyleIdx="3" presStyleCnt="4"/>
      <dgm:spPr/>
    </dgm:pt>
    <dgm:pt modelId="{3D217938-5A36-413B-808C-3824183FFA0C}" type="pres">
      <dgm:prSet presAssocID="{4D6B67A7-5749-4531-866D-6E547634B3EB}" presName="imagNode" presStyleLbl="fgImgPlac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ental Health with solid fill"/>
        </a:ext>
      </dgm:extLst>
    </dgm:pt>
  </dgm:ptLst>
  <dgm:cxnLst>
    <dgm:cxn modelId="{1E1ECC23-A233-484A-8A98-0E999BB16D4D}" type="presOf" srcId="{E727034B-3BB1-439B-8538-1A46F97ABD82}" destId="{D6A83E3D-803F-4F60-A2C2-71F5488C6293}" srcOrd="1" destOrd="0" presId="urn:microsoft.com/office/officeart/2005/8/layout/hList7"/>
    <dgm:cxn modelId="{F4CEBC33-DE56-44D3-B988-B440920DB4A4}" srcId="{E69E3BAB-1498-4728-8CA9-5B38B8E37E68}" destId="{3719F6EC-793B-48DA-8B6B-81417D8BAFD3}" srcOrd="0" destOrd="0" parTransId="{FD909DD0-7EE8-40C2-80A8-0038372D24C3}" sibTransId="{050B5572-3948-41E4-B3AE-162F59AF356B}"/>
    <dgm:cxn modelId="{1D320836-5DBF-43B5-9A08-B89D5492F463}" type="presOf" srcId="{E727034B-3BB1-439B-8538-1A46F97ABD82}" destId="{1CF8AA26-7474-44DE-A261-50F39D12A10C}" srcOrd="0" destOrd="0" presId="urn:microsoft.com/office/officeart/2005/8/layout/hList7"/>
    <dgm:cxn modelId="{20BE3941-5738-4F08-B5EB-9D8F785D951F}" type="presOf" srcId="{4D6B67A7-5749-4531-866D-6E547634B3EB}" destId="{5A8CB1E4-5FD7-45AD-BA9A-D8EDBBD7ECA7}" srcOrd="0" destOrd="0" presId="urn:microsoft.com/office/officeart/2005/8/layout/hList7"/>
    <dgm:cxn modelId="{773F2A44-D58D-43E2-A4C2-7C2F01AA1058}" type="presOf" srcId="{557C71B6-0C32-4423-B0A8-ABCDCAA006D0}" destId="{4186FBB1-9ADF-4471-B98F-3F35C88D7AD9}" srcOrd="0" destOrd="0" presId="urn:microsoft.com/office/officeart/2005/8/layout/hList7"/>
    <dgm:cxn modelId="{7F37CB44-A50E-404F-A5F4-DB30F45ED2CF}" srcId="{E69E3BAB-1498-4728-8CA9-5B38B8E37E68}" destId="{4D6B67A7-5749-4531-866D-6E547634B3EB}" srcOrd="3" destOrd="0" parTransId="{04231610-9E64-4116-9DA9-05B26879535B}" sibTransId="{52CED118-7AC7-4C95-B59F-E66472615600}"/>
    <dgm:cxn modelId="{A0F10C4A-5352-4392-BEE1-B732B91AE1C7}" type="presOf" srcId="{050B5572-3948-41E4-B3AE-162F59AF356B}" destId="{2A62DCF7-3126-4D34-896B-297062ACE569}" srcOrd="0" destOrd="0" presId="urn:microsoft.com/office/officeart/2005/8/layout/hList7"/>
    <dgm:cxn modelId="{CDC09D6A-E7F9-4F91-9302-764BA81B5104}" type="presOf" srcId="{4D6B67A7-5749-4531-866D-6E547634B3EB}" destId="{403DD456-2F71-4CAD-8630-320285417BE2}" srcOrd="1" destOrd="0" presId="urn:microsoft.com/office/officeart/2005/8/layout/hList7"/>
    <dgm:cxn modelId="{6FA13E6E-234A-4ED5-9BBC-76D19A2423B8}" type="presOf" srcId="{E69E3BAB-1498-4728-8CA9-5B38B8E37E68}" destId="{3680B1E3-F752-4302-B939-2728CD383759}" srcOrd="0" destOrd="0" presId="urn:microsoft.com/office/officeart/2005/8/layout/hList7"/>
    <dgm:cxn modelId="{286B9173-0CE6-4BC7-BCA6-6B3639164C5F}" type="presOf" srcId="{D0CAED36-601F-473E-BE21-CF6BE406F8D0}" destId="{111CFAB5-B2E5-462A-8E74-061194DBAC20}" srcOrd="1" destOrd="0" presId="urn:microsoft.com/office/officeart/2005/8/layout/hList7"/>
    <dgm:cxn modelId="{97B2DA76-B521-4F2A-A17D-DC684A50E423}" type="presOf" srcId="{3719F6EC-793B-48DA-8B6B-81417D8BAFD3}" destId="{AA6C7568-EC2A-49DC-AD2A-C2435B0C1FAA}" srcOrd="1" destOrd="0" presId="urn:microsoft.com/office/officeart/2005/8/layout/hList7"/>
    <dgm:cxn modelId="{DD4E118C-AC25-483F-AA62-C8CF2F70D458}" srcId="{E69E3BAB-1498-4728-8CA9-5B38B8E37E68}" destId="{D0CAED36-601F-473E-BE21-CF6BE406F8D0}" srcOrd="1" destOrd="0" parTransId="{5B6CAC98-0457-458E-9B84-2E32D4E4E825}" sibTransId="{557C71B6-0C32-4423-B0A8-ABCDCAA006D0}"/>
    <dgm:cxn modelId="{21665095-C985-4E54-930B-A5AD8C5C331E}" srcId="{E69E3BAB-1498-4728-8CA9-5B38B8E37E68}" destId="{E727034B-3BB1-439B-8538-1A46F97ABD82}" srcOrd="2" destOrd="0" parTransId="{332955B6-190C-4BF2-8274-839205A44980}" sibTransId="{B09BB384-D51E-4FE0-9B06-3F0F2C35EB39}"/>
    <dgm:cxn modelId="{8A2A19C6-552E-49DF-822A-5299ADFAD43D}" type="presOf" srcId="{D0CAED36-601F-473E-BE21-CF6BE406F8D0}" destId="{5F14B343-4680-4A89-AFCD-779B79724287}" srcOrd="0" destOrd="0" presId="urn:microsoft.com/office/officeart/2005/8/layout/hList7"/>
    <dgm:cxn modelId="{8C84D7DC-A892-40CC-991F-C0DBAEB7F2C7}" type="presOf" srcId="{B09BB384-D51E-4FE0-9B06-3F0F2C35EB39}" destId="{F179A2F0-EA72-497F-9AE2-CBE03DAE631A}" srcOrd="0" destOrd="0" presId="urn:microsoft.com/office/officeart/2005/8/layout/hList7"/>
    <dgm:cxn modelId="{84ADA1FF-91CA-44B3-988D-11E9691CE9DB}" type="presOf" srcId="{3719F6EC-793B-48DA-8B6B-81417D8BAFD3}" destId="{711451C9-E64B-4E2D-B1B3-742766D7AE3B}" srcOrd="0" destOrd="0" presId="urn:microsoft.com/office/officeart/2005/8/layout/hList7"/>
    <dgm:cxn modelId="{EF348DDB-7EA6-40A6-B179-F1B253AA5382}" type="presParOf" srcId="{3680B1E3-F752-4302-B939-2728CD383759}" destId="{DF8C1F01-CF0B-4323-8D79-2F9FCA9AA3EF}" srcOrd="0" destOrd="0" presId="urn:microsoft.com/office/officeart/2005/8/layout/hList7"/>
    <dgm:cxn modelId="{18F196C6-ACA1-4587-B72D-95DDEA841747}" type="presParOf" srcId="{3680B1E3-F752-4302-B939-2728CD383759}" destId="{AFD1AE12-FF79-4AAD-AA2E-5E93E1AB67CF}" srcOrd="1" destOrd="0" presId="urn:microsoft.com/office/officeart/2005/8/layout/hList7"/>
    <dgm:cxn modelId="{72BC121A-27A5-428D-A9FF-40D8E9B639F9}" type="presParOf" srcId="{AFD1AE12-FF79-4AAD-AA2E-5E93E1AB67CF}" destId="{A2D1D677-B6C3-4579-A4F0-1E8688415B55}" srcOrd="0" destOrd="0" presId="urn:microsoft.com/office/officeart/2005/8/layout/hList7"/>
    <dgm:cxn modelId="{D85642BA-AB7E-4F2C-918F-05E8F62A872F}" type="presParOf" srcId="{A2D1D677-B6C3-4579-A4F0-1E8688415B55}" destId="{711451C9-E64B-4E2D-B1B3-742766D7AE3B}" srcOrd="0" destOrd="0" presId="urn:microsoft.com/office/officeart/2005/8/layout/hList7"/>
    <dgm:cxn modelId="{EE609002-E246-45A2-B51D-0EA7C27DC650}" type="presParOf" srcId="{A2D1D677-B6C3-4579-A4F0-1E8688415B55}" destId="{AA6C7568-EC2A-49DC-AD2A-C2435B0C1FAA}" srcOrd="1" destOrd="0" presId="urn:microsoft.com/office/officeart/2005/8/layout/hList7"/>
    <dgm:cxn modelId="{1FD6AD00-6A31-486F-89AA-68C76BC38F4E}" type="presParOf" srcId="{A2D1D677-B6C3-4579-A4F0-1E8688415B55}" destId="{BA2E4E7F-1CC6-4A21-A3FB-08D18CD28F70}" srcOrd="2" destOrd="0" presId="urn:microsoft.com/office/officeart/2005/8/layout/hList7"/>
    <dgm:cxn modelId="{D602651D-B3E8-4E9E-B192-E0D99F69A0B3}" type="presParOf" srcId="{A2D1D677-B6C3-4579-A4F0-1E8688415B55}" destId="{35B033DB-7270-4D42-85AB-24CA0A6A9579}" srcOrd="3" destOrd="0" presId="urn:microsoft.com/office/officeart/2005/8/layout/hList7"/>
    <dgm:cxn modelId="{770D6AD3-4D59-448F-B50E-7C121C6F14A3}" type="presParOf" srcId="{AFD1AE12-FF79-4AAD-AA2E-5E93E1AB67CF}" destId="{2A62DCF7-3126-4D34-896B-297062ACE569}" srcOrd="1" destOrd="0" presId="urn:microsoft.com/office/officeart/2005/8/layout/hList7"/>
    <dgm:cxn modelId="{4FCBE3B9-3E11-4E7D-9648-3E868E02DB6A}" type="presParOf" srcId="{AFD1AE12-FF79-4AAD-AA2E-5E93E1AB67CF}" destId="{556104D2-7185-4D4E-B64C-D5418926A156}" srcOrd="2" destOrd="0" presId="urn:microsoft.com/office/officeart/2005/8/layout/hList7"/>
    <dgm:cxn modelId="{B0C97BC4-E9FD-4737-AE0C-751909F4BDD7}" type="presParOf" srcId="{556104D2-7185-4D4E-B64C-D5418926A156}" destId="{5F14B343-4680-4A89-AFCD-779B79724287}" srcOrd="0" destOrd="0" presId="urn:microsoft.com/office/officeart/2005/8/layout/hList7"/>
    <dgm:cxn modelId="{D28DE7D0-3DE5-4BD3-B852-DA718406A72D}" type="presParOf" srcId="{556104D2-7185-4D4E-B64C-D5418926A156}" destId="{111CFAB5-B2E5-462A-8E74-061194DBAC20}" srcOrd="1" destOrd="0" presId="urn:microsoft.com/office/officeart/2005/8/layout/hList7"/>
    <dgm:cxn modelId="{94B4A5CE-EEDE-44F0-AE4F-AA6C0605067D}" type="presParOf" srcId="{556104D2-7185-4D4E-B64C-D5418926A156}" destId="{837D8CBA-C097-4BA3-925D-F53E6CC8FD81}" srcOrd="2" destOrd="0" presId="urn:microsoft.com/office/officeart/2005/8/layout/hList7"/>
    <dgm:cxn modelId="{1981AF88-EE5C-41A1-BCF8-B9F172953D57}" type="presParOf" srcId="{556104D2-7185-4D4E-B64C-D5418926A156}" destId="{7F3AA827-603A-40FA-B5C1-7F91ED4E0BEE}" srcOrd="3" destOrd="0" presId="urn:microsoft.com/office/officeart/2005/8/layout/hList7"/>
    <dgm:cxn modelId="{B27B51B1-71D9-4B54-B9F9-99D7F63DC4F5}" type="presParOf" srcId="{AFD1AE12-FF79-4AAD-AA2E-5E93E1AB67CF}" destId="{4186FBB1-9ADF-4471-B98F-3F35C88D7AD9}" srcOrd="3" destOrd="0" presId="urn:microsoft.com/office/officeart/2005/8/layout/hList7"/>
    <dgm:cxn modelId="{E3C90553-01D6-4530-9ABA-119B58909A13}" type="presParOf" srcId="{AFD1AE12-FF79-4AAD-AA2E-5E93E1AB67CF}" destId="{5D6B3D44-7448-45AB-ADD6-7B8E92CE2CE5}" srcOrd="4" destOrd="0" presId="urn:microsoft.com/office/officeart/2005/8/layout/hList7"/>
    <dgm:cxn modelId="{E343D585-8381-4748-AA38-11CAECBF0ED8}" type="presParOf" srcId="{5D6B3D44-7448-45AB-ADD6-7B8E92CE2CE5}" destId="{1CF8AA26-7474-44DE-A261-50F39D12A10C}" srcOrd="0" destOrd="0" presId="urn:microsoft.com/office/officeart/2005/8/layout/hList7"/>
    <dgm:cxn modelId="{2DE597E9-9E0A-4271-A3AA-5149DB461305}" type="presParOf" srcId="{5D6B3D44-7448-45AB-ADD6-7B8E92CE2CE5}" destId="{D6A83E3D-803F-4F60-A2C2-71F5488C6293}" srcOrd="1" destOrd="0" presId="urn:microsoft.com/office/officeart/2005/8/layout/hList7"/>
    <dgm:cxn modelId="{B2F45657-D645-47C5-BFAD-4D2DEC2117D3}" type="presParOf" srcId="{5D6B3D44-7448-45AB-ADD6-7B8E92CE2CE5}" destId="{5F6F5F76-7EE9-4AEA-9B2B-3E2254D2DE37}" srcOrd="2" destOrd="0" presId="urn:microsoft.com/office/officeart/2005/8/layout/hList7"/>
    <dgm:cxn modelId="{E09FBDB9-E27D-406E-B125-1CA8C076FD77}" type="presParOf" srcId="{5D6B3D44-7448-45AB-ADD6-7B8E92CE2CE5}" destId="{97364535-1F40-4B54-9EB1-DBA18A44E8D0}" srcOrd="3" destOrd="0" presId="urn:microsoft.com/office/officeart/2005/8/layout/hList7"/>
    <dgm:cxn modelId="{9793E9FF-8076-4C2B-BE26-031D72748804}" type="presParOf" srcId="{AFD1AE12-FF79-4AAD-AA2E-5E93E1AB67CF}" destId="{F179A2F0-EA72-497F-9AE2-CBE03DAE631A}" srcOrd="5" destOrd="0" presId="urn:microsoft.com/office/officeart/2005/8/layout/hList7"/>
    <dgm:cxn modelId="{81D67489-750B-4BD7-B9BE-5E7E09E5244B}" type="presParOf" srcId="{AFD1AE12-FF79-4AAD-AA2E-5E93E1AB67CF}" destId="{922B8F65-D6A8-41D6-9B1E-8C0E07DF72D6}" srcOrd="6" destOrd="0" presId="urn:microsoft.com/office/officeart/2005/8/layout/hList7"/>
    <dgm:cxn modelId="{2F98C164-B89A-42CF-9C7F-E5B62651BF8F}" type="presParOf" srcId="{922B8F65-D6A8-41D6-9B1E-8C0E07DF72D6}" destId="{5A8CB1E4-5FD7-45AD-BA9A-D8EDBBD7ECA7}" srcOrd="0" destOrd="0" presId="urn:microsoft.com/office/officeart/2005/8/layout/hList7"/>
    <dgm:cxn modelId="{297D2C6B-44AB-416D-83B1-51DE0452B290}" type="presParOf" srcId="{922B8F65-D6A8-41D6-9B1E-8C0E07DF72D6}" destId="{403DD456-2F71-4CAD-8630-320285417BE2}" srcOrd="1" destOrd="0" presId="urn:microsoft.com/office/officeart/2005/8/layout/hList7"/>
    <dgm:cxn modelId="{DDFB8E04-685E-4C11-837B-AFC84E04C300}" type="presParOf" srcId="{922B8F65-D6A8-41D6-9B1E-8C0E07DF72D6}" destId="{EED01D4A-74B6-4BBE-AB1E-C043B2AAC26C}" srcOrd="2" destOrd="0" presId="urn:microsoft.com/office/officeart/2005/8/layout/hList7"/>
    <dgm:cxn modelId="{A1E0BC8E-B7FA-4062-96C1-2CAFE9363638}" type="presParOf" srcId="{922B8F65-D6A8-41D6-9B1E-8C0E07DF72D6}" destId="{3D217938-5A36-413B-808C-3824183FFA0C}"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9E3BAB-1498-4728-8CA9-5B38B8E37E68}" type="doc">
      <dgm:prSet loTypeId="urn:microsoft.com/office/officeart/2005/8/layout/hList7" loCatId="list" qsTypeId="urn:microsoft.com/office/officeart/2005/8/quickstyle/simple1" qsCatId="simple" csTypeId="urn:microsoft.com/office/officeart/2005/8/colors/colorful4" csCatId="colorful" phldr="1"/>
      <dgm:spPr/>
    </dgm:pt>
    <dgm:pt modelId="{D0CAED36-601F-473E-BE21-CF6BE406F8D0}">
      <dgm:prSet phldrT="[Text]"/>
      <dgm:spPr/>
      <dgm:t>
        <a:bodyPr/>
        <a:lstStyle/>
        <a:p>
          <a:r>
            <a:rPr lang="en-GB"/>
            <a:t>Well-being of Future Generations (Wales) Act </a:t>
          </a:r>
        </a:p>
      </dgm:t>
    </dgm:pt>
    <dgm:pt modelId="{5B6CAC98-0457-458E-9B84-2E32D4E4E825}" type="parTrans" cxnId="{DD4E118C-AC25-483F-AA62-C8CF2F70D458}">
      <dgm:prSet/>
      <dgm:spPr/>
      <dgm:t>
        <a:bodyPr/>
        <a:lstStyle/>
        <a:p>
          <a:endParaRPr lang="en-GB"/>
        </a:p>
      </dgm:t>
    </dgm:pt>
    <dgm:pt modelId="{557C71B6-0C32-4423-B0A8-ABCDCAA006D0}" type="sibTrans" cxnId="{DD4E118C-AC25-483F-AA62-C8CF2F70D458}">
      <dgm:prSet/>
      <dgm:spPr/>
      <dgm:t>
        <a:bodyPr/>
        <a:lstStyle/>
        <a:p>
          <a:endParaRPr lang="en-GB"/>
        </a:p>
      </dgm:t>
    </dgm:pt>
    <dgm:pt modelId="{E727034B-3BB1-439B-8538-1A46F97ABD82}">
      <dgm:prSet phldrT="[Text]"/>
      <dgm:spPr/>
      <dgm:t>
        <a:bodyPr/>
        <a:lstStyle/>
        <a:p>
          <a:r>
            <a:rPr lang="en-GB"/>
            <a:t>Social Services and Wellbeing (Wales) Act</a:t>
          </a:r>
        </a:p>
      </dgm:t>
    </dgm:pt>
    <dgm:pt modelId="{332955B6-190C-4BF2-8274-839205A44980}" type="parTrans" cxnId="{21665095-C985-4E54-930B-A5AD8C5C331E}">
      <dgm:prSet/>
      <dgm:spPr/>
      <dgm:t>
        <a:bodyPr/>
        <a:lstStyle/>
        <a:p>
          <a:endParaRPr lang="en-GB"/>
        </a:p>
      </dgm:t>
    </dgm:pt>
    <dgm:pt modelId="{B09BB384-D51E-4FE0-9B06-3F0F2C35EB39}" type="sibTrans" cxnId="{21665095-C985-4E54-930B-A5AD8C5C331E}">
      <dgm:prSet/>
      <dgm:spPr/>
      <dgm:t>
        <a:bodyPr/>
        <a:lstStyle/>
        <a:p>
          <a:endParaRPr lang="en-GB"/>
        </a:p>
      </dgm:t>
    </dgm:pt>
    <dgm:pt modelId="{4D6B67A7-5749-4531-866D-6E547634B3EB}">
      <dgm:prSet phldrT="[Text]"/>
      <dgm:spPr/>
      <dgm:t>
        <a:bodyPr/>
        <a:lstStyle/>
        <a:p>
          <a:r>
            <a:rPr lang="en-GB"/>
            <a:t>A Healthier Wales</a:t>
          </a:r>
        </a:p>
      </dgm:t>
    </dgm:pt>
    <dgm:pt modelId="{04231610-9E64-4116-9DA9-05B26879535B}" type="parTrans" cxnId="{7F37CB44-A50E-404F-A5F4-DB30F45ED2CF}">
      <dgm:prSet/>
      <dgm:spPr/>
      <dgm:t>
        <a:bodyPr/>
        <a:lstStyle/>
        <a:p>
          <a:endParaRPr lang="en-GB"/>
        </a:p>
      </dgm:t>
    </dgm:pt>
    <dgm:pt modelId="{52CED118-7AC7-4C95-B59F-E66472615600}" type="sibTrans" cxnId="{7F37CB44-A50E-404F-A5F4-DB30F45ED2CF}">
      <dgm:prSet/>
      <dgm:spPr/>
      <dgm:t>
        <a:bodyPr/>
        <a:lstStyle/>
        <a:p>
          <a:endParaRPr lang="en-GB"/>
        </a:p>
      </dgm:t>
    </dgm:pt>
    <dgm:pt modelId="{3719F6EC-793B-48DA-8B6B-81417D8BAFD3}">
      <dgm:prSet phldrT="[Text]"/>
      <dgm:spPr/>
      <dgm:t>
        <a:bodyPr/>
        <a:lstStyle/>
        <a:p>
          <a:r>
            <a:rPr lang="en-GB"/>
            <a:t>Prosperity for all</a:t>
          </a:r>
        </a:p>
      </dgm:t>
    </dgm:pt>
    <dgm:pt modelId="{050B5572-3948-41E4-B3AE-162F59AF356B}" type="sibTrans" cxnId="{F4CEBC33-DE56-44D3-B988-B440920DB4A4}">
      <dgm:prSet/>
      <dgm:spPr/>
      <dgm:t>
        <a:bodyPr/>
        <a:lstStyle/>
        <a:p>
          <a:endParaRPr lang="en-GB"/>
        </a:p>
      </dgm:t>
    </dgm:pt>
    <dgm:pt modelId="{FD909DD0-7EE8-40C2-80A8-0038372D24C3}" type="parTrans" cxnId="{F4CEBC33-DE56-44D3-B988-B440920DB4A4}">
      <dgm:prSet/>
      <dgm:spPr/>
      <dgm:t>
        <a:bodyPr/>
        <a:lstStyle/>
        <a:p>
          <a:endParaRPr lang="en-GB"/>
        </a:p>
      </dgm:t>
    </dgm:pt>
    <dgm:pt modelId="{3680B1E3-F752-4302-B939-2728CD383759}" type="pres">
      <dgm:prSet presAssocID="{E69E3BAB-1498-4728-8CA9-5B38B8E37E68}" presName="Name0" presStyleCnt="0">
        <dgm:presLayoutVars>
          <dgm:dir/>
          <dgm:resizeHandles val="exact"/>
        </dgm:presLayoutVars>
      </dgm:prSet>
      <dgm:spPr/>
    </dgm:pt>
    <dgm:pt modelId="{DF8C1F01-CF0B-4323-8D79-2F9FCA9AA3EF}" type="pres">
      <dgm:prSet presAssocID="{E69E3BAB-1498-4728-8CA9-5B38B8E37E68}" presName="fgShape" presStyleLbl="fgShp" presStyleIdx="0" presStyleCnt="1"/>
      <dgm:spPr/>
    </dgm:pt>
    <dgm:pt modelId="{AFD1AE12-FF79-4AAD-AA2E-5E93E1AB67CF}" type="pres">
      <dgm:prSet presAssocID="{E69E3BAB-1498-4728-8CA9-5B38B8E37E68}" presName="linComp" presStyleCnt="0"/>
      <dgm:spPr/>
    </dgm:pt>
    <dgm:pt modelId="{A2D1D677-B6C3-4579-A4F0-1E8688415B55}" type="pres">
      <dgm:prSet presAssocID="{3719F6EC-793B-48DA-8B6B-81417D8BAFD3}" presName="compNode" presStyleCnt="0"/>
      <dgm:spPr/>
    </dgm:pt>
    <dgm:pt modelId="{711451C9-E64B-4E2D-B1B3-742766D7AE3B}" type="pres">
      <dgm:prSet presAssocID="{3719F6EC-793B-48DA-8B6B-81417D8BAFD3}" presName="bkgdShape" presStyleLbl="node1" presStyleIdx="0" presStyleCnt="4"/>
      <dgm:spPr/>
    </dgm:pt>
    <dgm:pt modelId="{AA6C7568-EC2A-49DC-AD2A-C2435B0C1FAA}" type="pres">
      <dgm:prSet presAssocID="{3719F6EC-793B-48DA-8B6B-81417D8BAFD3}" presName="nodeTx" presStyleLbl="node1" presStyleIdx="0" presStyleCnt="4">
        <dgm:presLayoutVars>
          <dgm:bulletEnabled val="1"/>
        </dgm:presLayoutVars>
      </dgm:prSet>
      <dgm:spPr/>
    </dgm:pt>
    <dgm:pt modelId="{BA2E4E7F-1CC6-4A21-A3FB-08D18CD28F70}" type="pres">
      <dgm:prSet presAssocID="{3719F6EC-793B-48DA-8B6B-81417D8BAFD3}" presName="invisiNode" presStyleLbl="node1" presStyleIdx="0" presStyleCnt="4"/>
      <dgm:spPr/>
    </dgm:pt>
    <dgm:pt modelId="{35B033DB-7270-4D42-85AB-24CA0A6A9579}" type="pres">
      <dgm:prSet presAssocID="{3719F6EC-793B-48DA-8B6B-81417D8BAFD3}"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pple with solid fill"/>
        </a:ext>
      </dgm:extLst>
    </dgm:pt>
    <dgm:pt modelId="{2A62DCF7-3126-4D34-896B-297062ACE569}" type="pres">
      <dgm:prSet presAssocID="{050B5572-3948-41E4-B3AE-162F59AF356B}" presName="sibTrans" presStyleLbl="sibTrans2D1" presStyleIdx="0" presStyleCnt="0"/>
      <dgm:spPr/>
    </dgm:pt>
    <dgm:pt modelId="{556104D2-7185-4D4E-B64C-D5418926A156}" type="pres">
      <dgm:prSet presAssocID="{D0CAED36-601F-473E-BE21-CF6BE406F8D0}" presName="compNode" presStyleCnt="0"/>
      <dgm:spPr/>
    </dgm:pt>
    <dgm:pt modelId="{5F14B343-4680-4A89-AFCD-779B79724287}" type="pres">
      <dgm:prSet presAssocID="{D0CAED36-601F-473E-BE21-CF6BE406F8D0}" presName="bkgdShape" presStyleLbl="node1" presStyleIdx="1" presStyleCnt="4" custLinFactNeighborX="569" custLinFactNeighborY="48894"/>
      <dgm:spPr/>
    </dgm:pt>
    <dgm:pt modelId="{111CFAB5-B2E5-462A-8E74-061194DBAC20}" type="pres">
      <dgm:prSet presAssocID="{D0CAED36-601F-473E-BE21-CF6BE406F8D0}" presName="nodeTx" presStyleLbl="node1" presStyleIdx="1" presStyleCnt="4">
        <dgm:presLayoutVars>
          <dgm:bulletEnabled val="1"/>
        </dgm:presLayoutVars>
      </dgm:prSet>
      <dgm:spPr/>
    </dgm:pt>
    <dgm:pt modelId="{837D8CBA-C097-4BA3-925D-F53E6CC8FD81}" type="pres">
      <dgm:prSet presAssocID="{D0CAED36-601F-473E-BE21-CF6BE406F8D0}" presName="invisiNode" presStyleLbl="node1" presStyleIdx="1" presStyleCnt="4"/>
      <dgm:spPr/>
    </dgm:pt>
    <dgm:pt modelId="{7F3AA827-603A-40FA-B5C1-7F91ED4E0BEE}" type="pres">
      <dgm:prSet presAssocID="{D0CAED36-601F-473E-BE21-CF6BE406F8D0}" presName="imagNode" presStyleLbl="fgImgPlac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adge Heart with solid fill"/>
        </a:ext>
      </dgm:extLst>
    </dgm:pt>
    <dgm:pt modelId="{4186FBB1-9ADF-4471-B98F-3F35C88D7AD9}" type="pres">
      <dgm:prSet presAssocID="{557C71B6-0C32-4423-B0A8-ABCDCAA006D0}" presName="sibTrans" presStyleLbl="sibTrans2D1" presStyleIdx="0" presStyleCnt="0"/>
      <dgm:spPr/>
    </dgm:pt>
    <dgm:pt modelId="{5D6B3D44-7448-45AB-ADD6-7B8E92CE2CE5}" type="pres">
      <dgm:prSet presAssocID="{E727034B-3BB1-439B-8538-1A46F97ABD82}" presName="compNode" presStyleCnt="0"/>
      <dgm:spPr/>
    </dgm:pt>
    <dgm:pt modelId="{1CF8AA26-7474-44DE-A261-50F39D12A10C}" type="pres">
      <dgm:prSet presAssocID="{E727034B-3BB1-439B-8538-1A46F97ABD82}" presName="bkgdShape" presStyleLbl="node1" presStyleIdx="2" presStyleCnt="4"/>
      <dgm:spPr/>
    </dgm:pt>
    <dgm:pt modelId="{D6A83E3D-803F-4F60-A2C2-71F5488C6293}" type="pres">
      <dgm:prSet presAssocID="{E727034B-3BB1-439B-8538-1A46F97ABD82}" presName="nodeTx" presStyleLbl="node1" presStyleIdx="2" presStyleCnt="4">
        <dgm:presLayoutVars>
          <dgm:bulletEnabled val="1"/>
        </dgm:presLayoutVars>
      </dgm:prSet>
      <dgm:spPr/>
    </dgm:pt>
    <dgm:pt modelId="{5F6F5F76-7EE9-4AEA-9B2B-3E2254D2DE37}" type="pres">
      <dgm:prSet presAssocID="{E727034B-3BB1-439B-8538-1A46F97ABD82}" presName="invisiNode" presStyleLbl="node1" presStyleIdx="2" presStyleCnt="4"/>
      <dgm:spPr/>
    </dgm:pt>
    <dgm:pt modelId="{97364535-1F40-4B54-9EB1-DBA18A44E8D0}" type="pres">
      <dgm:prSet presAssocID="{E727034B-3BB1-439B-8538-1A46F97ABD82}" presName="imagNode" presStyleLbl="fgImgPlac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heers with solid fill"/>
        </a:ext>
      </dgm:extLst>
    </dgm:pt>
    <dgm:pt modelId="{F179A2F0-EA72-497F-9AE2-CBE03DAE631A}" type="pres">
      <dgm:prSet presAssocID="{B09BB384-D51E-4FE0-9B06-3F0F2C35EB39}" presName="sibTrans" presStyleLbl="sibTrans2D1" presStyleIdx="0" presStyleCnt="0"/>
      <dgm:spPr/>
    </dgm:pt>
    <dgm:pt modelId="{922B8F65-D6A8-41D6-9B1E-8C0E07DF72D6}" type="pres">
      <dgm:prSet presAssocID="{4D6B67A7-5749-4531-866D-6E547634B3EB}" presName="compNode" presStyleCnt="0"/>
      <dgm:spPr/>
    </dgm:pt>
    <dgm:pt modelId="{5A8CB1E4-5FD7-45AD-BA9A-D8EDBBD7ECA7}" type="pres">
      <dgm:prSet presAssocID="{4D6B67A7-5749-4531-866D-6E547634B3EB}" presName="bkgdShape" presStyleLbl="node1" presStyleIdx="3" presStyleCnt="4"/>
      <dgm:spPr/>
    </dgm:pt>
    <dgm:pt modelId="{403DD456-2F71-4CAD-8630-320285417BE2}" type="pres">
      <dgm:prSet presAssocID="{4D6B67A7-5749-4531-866D-6E547634B3EB}" presName="nodeTx" presStyleLbl="node1" presStyleIdx="3" presStyleCnt="4">
        <dgm:presLayoutVars>
          <dgm:bulletEnabled val="1"/>
        </dgm:presLayoutVars>
      </dgm:prSet>
      <dgm:spPr/>
    </dgm:pt>
    <dgm:pt modelId="{EED01D4A-74B6-4BBE-AB1E-C043B2AAC26C}" type="pres">
      <dgm:prSet presAssocID="{4D6B67A7-5749-4531-866D-6E547634B3EB}" presName="invisiNode" presStyleLbl="node1" presStyleIdx="3" presStyleCnt="4"/>
      <dgm:spPr/>
    </dgm:pt>
    <dgm:pt modelId="{3D217938-5A36-413B-808C-3824183FFA0C}" type="pres">
      <dgm:prSet presAssocID="{4D6B67A7-5749-4531-866D-6E547634B3EB}" presName="imagNode" presStyleLbl="fgImgPlac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ental Health with solid fill"/>
        </a:ext>
      </dgm:extLst>
    </dgm:pt>
  </dgm:ptLst>
  <dgm:cxnLst>
    <dgm:cxn modelId="{1E1ECC23-A233-484A-8A98-0E999BB16D4D}" type="presOf" srcId="{E727034B-3BB1-439B-8538-1A46F97ABD82}" destId="{D6A83E3D-803F-4F60-A2C2-71F5488C6293}" srcOrd="1" destOrd="0" presId="urn:microsoft.com/office/officeart/2005/8/layout/hList7"/>
    <dgm:cxn modelId="{F4CEBC33-DE56-44D3-B988-B440920DB4A4}" srcId="{E69E3BAB-1498-4728-8CA9-5B38B8E37E68}" destId="{3719F6EC-793B-48DA-8B6B-81417D8BAFD3}" srcOrd="0" destOrd="0" parTransId="{FD909DD0-7EE8-40C2-80A8-0038372D24C3}" sibTransId="{050B5572-3948-41E4-B3AE-162F59AF356B}"/>
    <dgm:cxn modelId="{1D320836-5DBF-43B5-9A08-B89D5492F463}" type="presOf" srcId="{E727034B-3BB1-439B-8538-1A46F97ABD82}" destId="{1CF8AA26-7474-44DE-A261-50F39D12A10C}" srcOrd="0" destOrd="0" presId="urn:microsoft.com/office/officeart/2005/8/layout/hList7"/>
    <dgm:cxn modelId="{20BE3941-5738-4F08-B5EB-9D8F785D951F}" type="presOf" srcId="{4D6B67A7-5749-4531-866D-6E547634B3EB}" destId="{5A8CB1E4-5FD7-45AD-BA9A-D8EDBBD7ECA7}" srcOrd="0" destOrd="0" presId="urn:microsoft.com/office/officeart/2005/8/layout/hList7"/>
    <dgm:cxn modelId="{773F2A44-D58D-43E2-A4C2-7C2F01AA1058}" type="presOf" srcId="{557C71B6-0C32-4423-B0A8-ABCDCAA006D0}" destId="{4186FBB1-9ADF-4471-B98F-3F35C88D7AD9}" srcOrd="0" destOrd="0" presId="urn:microsoft.com/office/officeart/2005/8/layout/hList7"/>
    <dgm:cxn modelId="{7F37CB44-A50E-404F-A5F4-DB30F45ED2CF}" srcId="{E69E3BAB-1498-4728-8CA9-5B38B8E37E68}" destId="{4D6B67A7-5749-4531-866D-6E547634B3EB}" srcOrd="3" destOrd="0" parTransId="{04231610-9E64-4116-9DA9-05B26879535B}" sibTransId="{52CED118-7AC7-4C95-B59F-E66472615600}"/>
    <dgm:cxn modelId="{A0F10C4A-5352-4392-BEE1-B732B91AE1C7}" type="presOf" srcId="{050B5572-3948-41E4-B3AE-162F59AF356B}" destId="{2A62DCF7-3126-4D34-896B-297062ACE569}" srcOrd="0" destOrd="0" presId="urn:microsoft.com/office/officeart/2005/8/layout/hList7"/>
    <dgm:cxn modelId="{CDC09D6A-E7F9-4F91-9302-764BA81B5104}" type="presOf" srcId="{4D6B67A7-5749-4531-866D-6E547634B3EB}" destId="{403DD456-2F71-4CAD-8630-320285417BE2}" srcOrd="1" destOrd="0" presId="urn:microsoft.com/office/officeart/2005/8/layout/hList7"/>
    <dgm:cxn modelId="{6FA13E6E-234A-4ED5-9BBC-76D19A2423B8}" type="presOf" srcId="{E69E3BAB-1498-4728-8CA9-5B38B8E37E68}" destId="{3680B1E3-F752-4302-B939-2728CD383759}" srcOrd="0" destOrd="0" presId="urn:microsoft.com/office/officeart/2005/8/layout/hList7"/>
    <dgm:cxn modelId="{286B9173-0CE6-4BC7-BCA6-6B3639164C5F}" type="presOf" srcId="{D0CAED36-601F-473E-BE21-CF6BE406F8D0}" destId="{111CFAB5-B2E5-462A-8E74-061194DBAC20}" srcOrd="1" destOrd="0" presId="urn:microsoft.com/office/officeart/2005/8/layout/hList7"/>
    <dgm:cxn modelId="{97B2DA76-B521-4F2A-A17D-DC684A50E423}" type="presOf" srcId="{3719F6EC-793B-48DA-8B6B-81417D8BAFD3}" destId="{AA6C7568-EC2A-49DC-AD2A-C2435B0C1FAA}" srcOrd="1" destOrd="0" presId="urn:microsoft.com/office/officeart/2005/8/layout/hList7"/>
    <dgm:cxn modelId="{DD4E118C-AC25-483F-AA62-C8CF2F70D458}" srcId="{E69E3BAB-1498-4728-8CA9-5B38B8E37E68}" destId="{D0CAED36-601F-473E-BE21-CF6BE406F8D0}" srcOrd="1" destOrd="0" parTransId="{5B6CAC98-0457-458E-9B84-2E32D4E4E825}" sibTransId="{557C71B6-0C32-4423-B0A8-ABCDCAA006D0}"/>
    <dgm:cxn modelId="{21665095-C985-4E54-930B-A5AD8C5C331E}" srcId="{E69E3BAB-1498-4728-8CA9-5B38B8E37E68}" destId="{E727034B-3BB1-439B-8538-1A46F97ABD82}" srcOrd="2" destOrd="0" parTransId="{332955B6-190C-4BF2-8274-839205A44980}" sibTransId="{B09BB384-D51E-4FE0-9B06-3F0F2C35EB39}"/>
    <dgm:cxn modelId="{8A2A19C6-552E-49DF-822A-5299ADFAD43D}" type="presOf" srcId="{D0CAED36-601F-473E-BE21-CF6BE406F8D0}" destId="{5F14B343-4680-4A89-AFCD-779B79724287}" srcOrd="0" destOrd="0" presId="urn:microsoft.com/office/officeart/2005/8/layout/hList7"/>
    <dgm:cxn modelId="{8C84D7DC-A892-40CC-991F-C0DBAEB7F2C7}" type="presOf" srcId="{B09BB384-D51E-4FE0-9B06-3F0F2C35EB39}" destId="{F179A2F0-EA72-497F-9AE2-CBE03DAE631A}" srcOrd="0" destOrd="0" presId="urn:microsoft.com/office/officeart/2005/8/layout/hList7"/>
    <dgm:cxn modelId="{84ADA1FF-91CA-44B3-988D-11E9691CE9DB}" type="presOf" srcId="{3719F6EC-793B-48DA-8B6B-81417D8BAFD3}" destId="{711451C9-E64B-4E2D-B1B3-742766D7AE3B}" srcOrd="0" destOrd="0" presId="urn:microsoft.com/office/officeart/2005/8/layout/hList7"/>
    <dgm:cxn modelId="{EF348DDB-7EA6-40A6-B179-F1B253AA5382}" type="presParOf" srcId="{3680B1E3-F752-4302-B939-2728CD383759}" destId="{DF8C1F01-CF0B-4323-8D79-2F9FCA9AA3EF}" srcOrd="0" destOrd="0" presId="urn:microsoft.com/office/officeart/2005/8/layout/hList7"/>
    <dgm:cxn modelId="{18F196C6-ACA1-4587-B72D-95DDEA841747}" type="presParOf" srcId="{3680B1E3-F752-4302-B939-2728CD383759}" destId="{AFD1AE12-FF79-4AAD-AA2E-5E93E1AB67CF}" srcOrd="1" destOrd="0" presId="urn:microsoft.com/office/officeart/2005/8/layout/hList7"/>
    <dgm:cxn modelId="{72BC121A-27A5-428D-A9FF-40D8E9B639F9}" type="presParOf" srcId="{AFD1AE12-FF79-4AAD-AA2E-5E93E1AB67CF}" destId="{A2D1D677-B6C3-4579-A4F0-1E8688415B55}" srcOrd="0" destOrd="0" presId="urn:microsoft.com/office/officeart/2005/8/layout/hList7"/>
    <dgm:cxn modelId="{D85642BA-AB7E-4F2C-918F-05E8F62A872F}" type="presParOf" srcId="{A2D1D677-B6C3-4579-A4F0-1E8688415B55}" destId="{711451C9-E64B-4E2D-B1B3-742766D7AE3B}" srcOrd="0" destOrd="0" presId="urn:microsoft.com/office/officeart/2005/8/layout/hList7"/>
    <dgm:cxn modelId="{EE609002-E246-45A2-B51D-0EA7C27DC650}" type="presParOf" srcId="{A2D1D677-B6C3-4579-A4F0-1E8688415B55}" destId="{AA6C7568-EC2A-49DC-AD2A-C2435B0C1FAA}" srcOrd="1" destOrd="0" presId="urn:microsoft.com/office/officeart/2005/8/layout/hList7"/>
    <dgm:cxn modelId="{1FD6AD00-6A31-486F-89AA-68C76BC38F4E}" type="presParOf" srcId="{A2D1D677-B6C3-4579-A4F0-1E8688415B55}" destId="{BA2E4E7F-1CC6-4A21-A3FB-08D18CD28F70}" srcOrd="2" destOrd="0" presId="urn:microsoft.com/office/officeart/2005/8/layout/hList7"/>
    <dgm:cxn modelId="{D602651D-B3E8-4E9E-B192-E0D99F69A0B3}" type="presParOf" srcId="{A2D1D677-B6C3-4579-A4F0-1E8688415B55}" destId="{35B033DB-7270-4D42-85AB-24CA0A6A9579}" srcOrd="3" destOrd="0" presId="urn:microsoft.com/office/officeart/2005/8/layout/hList7"/>
    <dgm:cxn modelId="{770D6AD3-4D59-448F-B50E-7C121C6F14A3}" type="presParOf" srcId="{AFD1AE12-FF79-4AAD-AA2E-5E93E1AB67CF}" destId="{2A62DCF7-3126-4D34-896B-297062ACE569}" srcOrd="1" destOrd="0" presId="urn:microsoft.com/office/officeart/2005/8/layout/hList7"/>
    <dgm:cxn modelId="{4FCBE3B9-3E11-4E7D-9648-3E868E02DB6A}" type="presParOf" srcId="{AFD1AE12-FF79-4AAD-AA2E-5E93E1AB67CF}" destId="{556104D2-7185-4D4E-B64C-D5418926A156}" srcOrd="2" destOrd="0" presId="urn:microsoft.com/office/officeart/2005/8/layout/hList7"/>
    <dgm:cxn modelId="{B0C97BC4-E9FD-4737-AE0C-751909F4BDD7}" type="presParOf" srcId="{556104D2-7185-4D4E-B64C-D5418926A156}" destId="{5F14B343-4680-4A89-AFCD-779B79724287}" srcOrd="0" destOrd="0" presId="urn:microsoft.com/office/officeart/2005/8/layout/hList7"/>
    <dgm:cxn modelId="{D28DE7D0-3DE5-4BD3-B852-DA718406A72D}" type="presParOf" srcId="{556104D2-7185-4D4E-B64C-D5418926A156}" destId="{111CFAB5-B2E5-462A-8E74-061194DBAC20}" srcOrd="1" destOrd="0" presId="urn:microsoft.com/office/officeart/2005/8/layout/hList7"/>
    <dgm:cxn modelId="{94B4A5CE-EEDE-44F0-AE4F-AA6C0605067D}" type="presParOf" srcId="{556104D2-7185-4D4E-B64C-D5418926A156}" destId="{837D8CBA-C097-4BA3-925D-F53E6CC8FD81}" srcOrd="2" destOrd="0" presId="urn:microsoft.com/office/officeart/2005/8/layout/hList7"/>
    <dgm:cxn modelId="{1981AF88-EE5C-41A1-BCF8-B9F172953D57}" type="presParOf" srcId="{556104D2-7185-4D4E-B64C-D5418926A156}" destId="{7F3AA827-603A-40FA-B5C1-7F91ED4E0BEE}" srcOrd="3" destOrd="0" presId="urn:microsoft.com/office/officeart/2005/8/layout/hList7"/>
    <dgm:cxn modelId="{B27B51B1-71D9-4B54-B9F9-99D7F63DC4F5}" type="presParOf" srcId="{AFD1AE12-FF79-4AAD-AA2E-5E93E1AB67CF}" destId="{4186FBB1-9ADF-4471-B98F-3F35C88D7AD9}" srcOrd="3" destOrd="0" presId="urn:microsoft.com/office/officeart/2005/8/layout/hList7"/>
    <dgm:cxn modelId="{E3C90553-01D6-4530-9ABA-119B58909A13}" type="presParOf" srcId="{AFD1AE12-FF79-4AAD-AA2E-5E93E1AB67CF}" destId="{5D6B3D44-7448-45AB-ADD6-7B8E92CE2CE5}" srcOrd="4" destOrd="0" presId="urn:microsoft.com/office/officeart/2005/8/layout/hList7"/>
    <dgm:cxn modelId="{E343D585-8381-4748-AA38-11CAECBF0ED8}" type="presParOf" srcId="{5D6B3D44-7448-45AB-ADD6-7B8E92CE2CE5}" destId="{1CF8AA26-7474-44DE-A261-50F39D12A10C}" srcOrd="0" destOrd="0" presId="urn:microsoft.com/office/officeart/2005/8/layout/hList7"/>
    <dgm:cxn modelId="{2DE597E9-9E0A-4271-A3AA-5149DB461305}" type="presParOf" srcId="{5D6B3D44-7448-45AB-ADD6-7B8E92CE2CE5}" destId="{D6A83E3D-803F-4F60-A2C2-71F5488C6293}" srcOrd="1" destOrd="0" presId="urn:microsoft.com/office/officeart/2005/8/layout/hList7"/>
    <dgm:cxn modelId="{B2F45657-D645-47C5-BFAD-4D2DEC2117D3}" type="presParOf" srcId="{5D6B3D44-7448-45AB-ADD6-7B8E92CE2CE5}" destId="{5F6F5F76-7EE9-4AEA-9B2B-3E2254D2DE37}" srcOrd="2" destOrd="0" presId="urn:microsoft.com/office/officeart/2005/8/layout/hList7"/>
    <dgm:cxn modelId="{E09FBDB9-E27D-406E-B125-1CA8C076FD77}" type="presParOf" srcId="{5D6B3D44-7448-45AB-ADD6-7B8E92CE2CE5}" destId="{97364535-1F40-4B54-9EB1-DBA18A44E8D0}" srcOrd="3" destOrd="0" presId="urn:microsoft.com/office/officeart/2005/8/layout/hList7"/>
    <dgm:cxn modelId="{9793E9FF-8076-4C2B-BE26-031D72748804}" type="presParOf" srcId="{AFD1AE12-FF79-4AAD-AA2E-5E93E1AB67CF}" destId="{F179A2F0-EA72-497F-9AE2-CBE03DAE631A}" srcOrd="5" destOrd="0" presId="urn:microsoft.com/office/officeart/2005/8/layout/hList7"/>
    <dgm:cxn modelId="{81D67489-750B-4BD7-B9BE-5E7E09E5244B}" type="presParOf" srcId="{AFD1AE12-FF79-4AAD-AA2E-5E93E1AB67CF}" destId="{922B8F65-D6A8-41D6-9B1E-8C0E07DF72D6}" srcOrd="6" destOrd="0" presId="urn:microsoft.com/office/officeart/2005/8/layout/hList7"/>
    <dgm:cxn modelId="{2F98C164-B89A-42CF-9C7F-E5B62651BF8F}" type="presParOf" srcId="{922B8F65-D6A8-41D6-9B1E-8C0E07DF72D6}" destId="{5A8CB1E4-5FD7-45AD-BA9A-D8EDBBD7ECA7}" srcOrd="0" destOrd="0" presId="urn:microsoft.com/office/officeart/2005/8/layout/hList7"/>
    <dgm:cxn modelId="{297D2C6B-44AB-416D-83B1-51DE0452B290}" type="presParOf" srcId="{922B8F65-D6A8-41D6-9B1E-8C0E07DF72D6}" destId="{403DD456-2F71-4CAD-8630-320285417BE2}" srcOrd="1" destOrd="0" presId="urn:microsoft.com/office/officeart/2005/8/layout/hList7"/>
    <dgm:cxn modelId="{DDFB8E04-685E-4C11-837B-AFC84E04C300}" type="presParOf" srcId="{922B8F65-D6A8-41D6-9B1E-8C0E07DF72D6}" destId="{EED01D4A-74B6-4BBE-AB1E-C043B2AAC26C}" srcOrd="2" destOrd="0" presId="urn:microsoft.com/office/officeart/2005/8/layout/hList7"/>
    <dgm:cxn modelId="{A1E0BC8E-B7FA-4062-96C1-2CAFE9363638}" type="presParOf" srcId="{922B8F65-D6A8-41D6-9B1E-8C0E07DF72D6}" destId="{3D217938-5A36-413B-808C-3824183FFA0C}"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451C9-E64B-4E2D-B1B3-742766D7AE3B}">
      <dsp:nvSpPr>
        <dsp:cNvPr id="0" name=""/>
        <dsp:cNvSpPr/>
      </dsp:nvSpPr>
      <dsp:spPr>
        <a:xfrm>
          <a:off x="2061" y="0"/>
          <a:ext cx="2160751" cy="283959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i="0" kern="1200" err="1"/>
            <a:t>Ffyniant</a:t>
          </a:r>
          <a:r>
            <a:rPr lang="en-GB" sz="1700" b="1" i="0" kern="1200"/>
            <a:t> </a:t>
          </a:r>
          <a:r>
            <a:rPr lang="en-GB" sz="1700" b="1" i="0" kern="1200" err="1"/>
            <a:t>i</a:t>
          </a:r>
          <a:r>
            <a:rPr lang="en-GB" sz="1700" b="1" i="0" kern="1200"/>
            <a:t> </a:t>
          </a:r>
          <a:r>
            <a:rPr lang="en-GB" sz="1700" b="1" i="0" kern="1200" err="1"/>
            <a:t>Bawb</a:t>
          </a:r>
          <a:endParaRPr lang="en-GB" sz="1700" kern="1200"/>
        </a:p>
      </dsp:txBody>
      <dsp:txXfrm>
        <a:off x="2061" y="1135837"/>
        <a:ext cx="2160751" cy="1135837"/>
      </dsp:txXfrm>
    </dsp:sp>
    <dsp:sp modelId="{35B033DB-7270-4D42-85AB-24CA0A6A9579}">
      <dsp:nvSpPr>
        <dsp:cNvPr id="0" name=""/>
        <dsp:cNvSpPr/>
      </dsp:nvSpPr>
      <dsp:spPr>
        <a:xfrm>
          <a:off x="609644" y="170375"/>
          <a:ext cx="945584" cy="945584"/>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14B343-4680-4A89-AFCD-779B79724287}">
      <dsp:nvSpPr>
        <dsp:cNvPr id="0" name=""/>
        <dsp:cNvSpPr/>
      </dsp:nvSpPr>
      <dsp:spPr>
        <a:xfrm>
          <a:off x="2239930" y="0"/>
          <a:ext cx="2160751" cy="2839594"/>
        </a:xfrm>
        <a:prstGeom prst="roundRect">
          <a:avLst>
            <a:gd name="adj" fmla="val 1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i="0" kern="1200" err="1"/>
            <a:t>Llesiant</a:t>
          </a:r>
          <a:r>
            <a:rPr lang="en-GB" sz="1700" b="1" i="0" kern="1200"/>
            <a:t> </a:t>
          </a:r>
          <a:r>
            <a:rPr lang="en-GB" sz="1700" b="1" i="0" kern="1200" err="1"/>
            <a:t>Cenedlaethau’r</a:t>
          </a:r>
          <a:r>
            <a:rPr lang="en-GB" sz="1700" b="1" i="0" kern="1200"/>
            <a:t> </a:t>
          </a:r>
          <a:r>
            <a:rPr lang="en-GB" sz="1700" b="1" i="0" kern="1200" err="1"/>
            <a:t>Dyfodol</a:t>
          </a:r>
          <a:endParaRPr lang="en-GB" sz="1700" kern="1200"/>
        </a:p>
      </dsp:txBody>
      <dsp:txXfrm>
        <a:off x="2239930" y="1135837"/>
        <a:ext cx="2160751" cy="1135837"/>
      </dsp:txXfrm>
    </dsp:sp>
    <dsp:sp modelId="{7F3AA827-603A-40FA-B5C1-7F91ED4E0BEE}">
      <dsp:nvSpPr>
        <dsp:cNvPr id="0" name=""/>
        <dsp:cNvSpPr/>
      </dsp:nvSpPr>
      <dsp:spPr>
        <a:xfrm>
          <a:off x="2835219" y="170375"/>
          <a:ext cx="945584" cy="945584"/>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F8AA26-7474-44DE-A261-50F39D12A10C}">
      <dsp:nvSpPr>
        <dsp:cNvPr id="0" name=""/>
        <dsp:cNvSpPr/>
      </dsp:nvSpPr>
      <dsp:spPr>
        <a:xfrm>
          <a:off x="4453210" y="0"/>
          <a:ext cx="2160751" cy="2839594"/>
        </a:xfrm>
        <a:prstGeom prst="roundRect">
          <a:avLst>
            <a:gd name="adj" fmla="val 1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0" i="0" kern="1200" err="1"/>
            <a:t>Deddf</a:t>
          </a:r>
          <a:r>
            <a:rPr lang="en-GB" sz="1700" b="0" i="0" kern="1200"/>
            <a:t> </a:t>
          </a:r>
          <a:r>
            <a:rPr lang="en-GB" sz="1700" b="0" i="0" kern="1200" err="1"/>
            <a:t>Gwasanaethau</a:t>
          </a:r>
          <a:r>
            <a:rPr lang="en-GB" sz="1700" b="0" i="0" kern="1200"/>
            <a:t> </a:t>
          </a:r>
          <a:r>
            <a:rPr lang="en-GB" sz="1700" b="0" i="0" kern="1200" err="1"/>
            <a:t>Cymdeithasol</a:t>
          </a:r>
          <a:r>
            <a:rPr lang="en-GB" sz="1700" b="0" i="0" kern="1200"/>
            <a:t> a </a:t>
          </a:r>
          <a:r>
            <a:rPr lang="en-GB" sz="1700" b="0" i="0" kern="1200" err="1"/>
            <a:t>Llesiant</a:t>
          </a:r>
          <a:r>
            <a:rPr lang="en-GB" sz="1700" b="0" i="0" kern="1200"/>
            <a:t> (Cymru) 2014</a:t>
          </a:r>
          <a:endParaRPr lang="en-GB" sz="1700" kern="1200"/>
        </a:p>
      </dsp:txBody>
      <dsp:txXfrm>
        <a:off x="4453210" y="1135837"/>
        <a:ext cx="2160751" cy="1135837"/>
      </dsp:txXfrm>
    </dsp:sp>
    <dsp:sp modelId="{97364535-1F40-4B54-9EB1-DBA18A44E8D0}">
      <dsp:nvSpPr>
        <dsp:cNvPr id="0" name=""/>
        <dsp:cNvSpPr/>
      </dsp:nvSpPr>
      <dsp:spPr>
        <a:xfrm>
          <a:off x="5060793" y="170375"/>
          <a:ext cx="945584" cy="945584"/>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8CB1E4-5FD7-45AD-BA9A-D8EDBBD7ECA7}">
      <dsp:nvSpPr>
        <dsp:cNvPr id="0" name=""/>
        <dsp:cNvSpPr/>
      </dsp:nvSpPr>
      <dsp:spPr>
        <a:xfrm>
          <a:off x="6678784" y="0"/>
          <a:ext cx="2160751" cy="2839594"/>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b="1" i="0" kern="1200"/>
            <a:t>Cymru </a:t>
          </a:r>
          <a:r>
            <a:rPr lang="en-GB" sz="1700" b="1" i="0" kern="1200" err="1"/>
            <a:t>iachach</a:t>
          </a:r>
          <a:endParaRPr lang="en-GB" sz="1700" kern="1200"/>
        </a:p>
      </dsp:txBody>
      <dsp:txXfrm>
        <a:off x="6678784" y="1135837"/>
        <a:ext cx="2160751" cy="1135837"/>
      </dsp:txXfrm>
    </dsp:sp>
    <dsp:sp modelId="{3D217938-5A36-413B-808C-3824183FFA0C}">
      <dsp:nvSpPr>
        <dsp:cNvPr id="0" name=""/>
        <dsp:cNvSpPr/>
      </dsp:nvSpPr>
      <dsp:spPr>
        <a:xfrm>
          <a:off x="7286368" y="170375"/>
          <a:ext cx="945584" cy="945584"/>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8C1F01-CF0B-4323-8D79-2F9FCA9AA3EF}">
      <dsp:nvSpPr>
        <dsp:cNvPr id="0" name=""/>
        <dsp:cNvSpPr/>
      </dsp:nvSpPr>
      <dsp:spPr>
        <a:xfrm>
          <a:off x="353663" y="2271675"/>
          <a:ext cx="8134270" cy="425939"/>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451C9-E64B-4E2D-B1B3-742766D7AE3B}">
      <dsp:nvSpPr>
        <dsp:cNvPr id="0" name=""/>
        <dsp:cNvSpPr/>
      </dsp:nvSpPr>
      <dsp:spPr>
        <a:xfrm>
          <a:off x="2109" y="0"/>
          <a:ext cx="2211609" cy="285851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Prosperity for all</a:t>
          </a:r>
        </a:p>
      </dsp:txBody>
      <dsp:txXfrm>
        <a:off x="2109" y="1143404"/>
        <a:ext cx="2211609" cy="1143404"/>
      </dsp:txXfrm>
    </dsp:sp>
    <dsp:sp modelId="{35B033DB-7270-4D42-85AB-24CA0A6A9579}">
      <dsp:nvSpPr>
        <dsp:cNvPr id="0" name=""/>
        <dsp:cNvSpPr/>
      </dsp:nvSpPr>
      <dsp:spPr>
        <a:xfrm>
          <a:off x="631972" y="171510"/>
          <a:ext cx="951884" cy="951884"/>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14B343-4680-4A89-AFCD-779B79724287}">
      <dsp:nvSpPr>
        <dsp:cNvPr id="0" name=""/>
        <dsp:cNvSpPr/>
      </dsp:nvSpPr>
      <dsp:spPr>
        <a:xfrm>
          <a:off x="2292651" y="0"/>
          <a:ext cx="2211609" cy="2858512"/>
        </a:xfrm>
        <a:prstGeom prst="roundRect">
          <a:avLst>
            <a:gd name="adj" fmla="val 1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Well-being of Future Generations (Wales) Act </a:t>
          </a:r>
        </a:p>
      </dsp:txBody>
      <dsp:txXfrm>
        <a:off x="2292651" y="1143404"/>
        <a:ext cx="2211609" cy="1143404"/>
      </dsp:txXfrm>
    </dsp:sp>
    <dsp:sp modelId="{7F3AA827-603A-40FA-B5C1-7F91ED4E0BEE}">
      <dsp:nvSpPr>
        <dsp:cNvPr id="0" name=""/>
        <dsp:cNvSpPr/>
      </dsp:nvSpPr>
      <dsp:spPr>
        <a:xfrm>
          <a:off x="2909930" y="171510"/>
          <a:ext cx="951884" cy="951884"/>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F8AA26-7474-44DE-A261-50F39D12A10C}">
      <dsp:nvSpPr>
        <dsp:cNvPr id="0" name=""/>
        <dsp:cNvSpPr/>
      </dsp:nvSpPr>
      <dsp:spPr>
        <a:xfrm>
          <a:off x="4558025" y="0"/>
          <a:ext cx="2211609" cy="2858512"/>
        </a:xfrm>
        <a:prstGeom prst="roundRect">
          <a:avLst>
            <a:gd name="adj" fmla="val 1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Social Services and Wellbeing (Wales) Act</a:t>
          </a:r>
        </a:p>
      </dsp:txBody>
      <dsp:txXfrm>
        <a:off x="4558025" y="1143404"/>
        <a:ext cx="2211609" cy="1143404"/>
      </dsp:txXfrm>
    </dsp:sp>
    <dsp:sp modelId="{97364535-1F40-4B54-9EB1-DBA18A44E8D0}">
      <dsp:nvSpPr>
        <dsp:cNvPr id="0" name=""/>
        <dsp:cNvSpPr/>
      </dsp:nvSpPr>
      <dsp:spPr>
        <a:xfrm>
          <a:off x="5187888" y="171510"/>
          <a:ext cx="951884" cy="951884"/>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8CB1E4-5FD7-45AD-BA9A-D8EDBBD7ECA7}">
      <dsp:nvSpPr>
        <dsp:cNvPr id="0" name=""/>
        <dsp:cNvSpPr/>
      </dsp:nvSpPr>
      <dsp:spPr>
        <a:xfrm>
          <a:off x="6835983" y="0"/>
          <a:ext cx="2211609" cy="2858512"/>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A Healthier Wales</a:t>
          </a:r>
        </a:p>
      </dsp:txBody>
      <dsp:txXfrm>
        <a:off x="6835983" y="1143404"/>
        <a:ext cx="2211609" cy="1143404"/>
      </dsp:txXfrm>
    </dsp:sp>
    <dsp:sp modelId="{3D217938-5A36-413B-808C-3824183FFA0C}">
      <dsp:nvSpPr>
        <dsp:cNvPr id="0" name=""/>
        <dsp:cNvSpPr/>
      </dsp:nvSpPr>
      <dsp:spPr>
        <a:xfrm>
          <a:off x="7465846" y="171510"/>
          <a:ext cx="951884" cy="951884"/>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8C1F01-CF0B-4323-8D79-2F9FCA9AA3EF}">
      <dsp:nvSpPr>
        <dsp:cNvPr id="0" name=""/>
        <dsp:cNvSpPr/>
      </dsp:nvSpPr>
      <dsp:spPr>
        <a:xfrm>
          <a:off x="361988" y="2286809"/>
          <a:ext cx="8325726" cy="428776"/>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6172B-B521-4474-BF40-CFAB0D062005}" type="datetimeFigureOut">
              <a:rPr lang="en-GB" smtClean="0"/>
              <a:t>10/10/2025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3A06D-66CB-42CB-A295-BE4F74E0D1BD}" type="slidenum">
              <a:rPr lang="en-GB" smtClean="0"/>
              <a:t>‹#›</a:t>
            </a:fld>
            <a:endParaRPr lang="en-GB"/>
          </a:p>
        </p:txBody>
      </p:sp>
    </p:spTree>
    <p:extLst>
      <p:ext uri="{BB962C8B-B14F-4D97-AF65-F5344CB8AC3E}">
        <p14:creationId xmlns:p14="http://schemas.microsoft.com/office/powerpoint/2010/main" val="139498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gov.wales/sites/default/files/publications/2019-07/families-first-guidance-for-local-authorities_0.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gov.wales/sites/default/files/publications/2019-07/families-first-guidance-for-local-authorities_0.pdf"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A1E105F-8527-4319-AD10-2196F5B20ABD}" type="slidenum">
              <a:rPr kumimoji="0" lang="en-GB" sz="1200" b="0" i="0" u="none" strike="noStrike" kern="1200" cap="none" spc="0" normalizeH="0" baseline="0" noProof="0" smtClean="0">
                <a:ln>
                  <a:noFill/>
                </a:ln>
                <a:solidFill>
                  <a:prstClr val="black"/>
                </a:solidFill>
                <a:effectLst/>
                <a:uLnTx/>
                <a:uFillTx/>
                <a:latin typeface="Times" panose="02020603050405020304" pitchFamily="18"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Times"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370443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lecture will be looking at the Importance of communication to teamworking and leadership, as well as the importance of communicating with parents and multi agency networks. </a:t>
            </a:r>
          </a:p>
        </p:txBody>
      </p:sp>
      <p:sp>
        <p:nvSpPr>
          <p:cNvPr id="4" name="Slide Number Placeholder 3"/>
          <p:cNvSpPr>
            <a:spLocks noGrp="1"/>
          </p:cNvSpPr>
          <p:nvPr>
            <p:ph type="sldNum" sz="quarter" idx="5"/>
          </p:nvPr>
        </p:nvSpPr>
        <p:spPr/>
        <p:txBody>
          <a:bodyPr/>
          <a:lstStyle/>
          <a:p>
            <a:fld id="{8A83A06D-66CB-42CB-A295-BE4F74E0D1BD}" type="slidenum">
              <a:rPr lang="en-GB" smtClean="0"/>
              <a:t>3</a:t>
            </a:fld>
            <a:endParaRPr lang="en-GB"/>
          </a:p>
        </p:txBody>
      </p:sp>
    </p:spTree>
    <p:extLst>
      <p:ext uri="{BB962C8B-B14F-4D97-AF65-F5344CB8AC3E}">
        <p14:creationId xmlns:p14="http://schemas.microsoft.com/office/powerpoint/2010/main" val="4186236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Arial" panose="020B0604020202020204" pitchFamily="34" charset="0"/>
                <a:cs typeface="Arial" panose="020B0604020202020204" pitchFamily="34" charset="0"/>
              </a:rPr>
              <a:t>Curriculum for Funded non-maintained nursery settings - 2022. </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What are the key messages here? – good communication, good listening, collaborative working with the team AND partners. </a:t>
            </a:r>
          </a:p>
          <a:p>
            <a:r>
              <a:rPr lang="en-GB">
                <a:latin typeface="Arial" panose="020B0604020202020204" pitchFamily="34" charset="0"/>
                <a:cs typeface="Arial" panose="020B0604020202020204" pitchFamily="34" charset="0"/>
              </a:rPr>
              <a:t>Why do you think this is important? </a:t>
            </a:r>
            <a:endParaRPr lang="en-GB"/>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4</a:t>
            </a:fld>
            <a:endParaRPr lang="en-GB"/>
          </a:p>
        </p:txBody>
      </p:sp>
    </p:spTree>
    <p:extLst>
      <p:ext uri="{BB962C8B-B14F-4D97-AF65-F5344CB8AC3E}">
        <p14:creationId xmlns:p14="http://schemas.microsoft.com/office/powerpoint/2010/main" val="1873759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Arial" panose="020B0604020202020204" pitchFamily="34" charset="0"/>
                <a:cs typeface="Arial" panose="020B0604020202020204" pitchFamily="34" charset="0"/>
              </a:rPr>
              <a:t>Curriculum for Funded non-maintained nursery settings - 2022. </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What are the key messages here? – good communication, good listening, collaborative working with the team AND partners. </a:t>
            </a:r>
          </a:p>
          <a:p>
            <a:r>
              <a:rPr lang="en-GB">
                <a:latin typeface="Arial" panose="020B0604020202020204" pitchFamily="34" charset="0"/>
                <a:cs typeface="Arial" panose="020B0604020202020204" pitchFamily="34" charset="0"/>
              </a:rPr>
              <a:t>Why do you think this is important? </a:t>
            </a:r>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5</a:t>
            </a:fld>
            <a:endParaRPr lang="en-GB"/>
          </a:p>
        </p:txBody>
      </p:sp>
    </p:spTree>
    <p:extLst>
      <p:ext uri="{BB962C8B-B14F-4D97-AF65-F5344CB8AC3E}">
        <p14:creationId xmlns:p14="http://schemas.microsoft.com/office/powerpoint/2010/main" val="1821751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333333"/>
                </a:solidFill>
                <a:effectLst/>
                <a:latin typeface="Open Sans" panose="020B0606030504020204" pitchFamily="34" charset="0"/>
              </a:rPr>
              <a:t>Good communication skills help with effective interaction.</a:t>
            </a:r>
          </a:p>
          <a:p>
            <a:pPr algn="l"/>
            <a:r>
              <a:rPr lang="en-GB" b="0" i="0">
                <a:solidFill>
                  <a:srgbClr val="333333"/>
                </a:solidFill>
                <a:effectLst/>
                <a:latin typeface="Open Sans" panose="020B0606030504020204" pitchFamily="34" charset="0"/>
              </a:rPr>
              <a:t>Effective communication involves listening, understanding and responding to people.</a:t>
            </a:r>
          </a:p>
          <a:p>
            <a:pPr algn="l"/>
            <a:endParaRPr lang="en-GB" b="0" i="0">
              <a:solidFill>
                <a:srgbClr val="333333"/>
              </a:solidFill>
              <a:effectLst/>
              <a:latin typeface="Open Sans" panose="020B0606030504020204" pitchFamily="34" charset="0"/>
            </a:endParaRPr>
          </a:p>
          <a:p>
            <a:pPr algn="l"/>
            <a:r>
              <a:rPr lang="en-GB" b="0" i="0">
                <a:solidFill>
                  <a:srgbClr val="333333"/>
                </a:solidFill>
                <a:effectLst/>
                <a:latin typeface="Open Sans" panose="020B0606030504020204" pitchFamily="34" charset="0"/>
              </a:rPr>
              <a:t>Discuss examples of when something was missed? When someone didn’t feel listened to? </a:t>
            </a:r>
          </a:p>
          <a:p>
            <a:pPr algn="l"/>
            <a:endParaRPr lang="en-GB" b="0" i="0">
              <a:solidFill>
                <a:srgbClr val="333333"/>
              </a:solidFill>
              <a:effectLst/>
              <a:latin typeface="Open Sans" panose="020B0606030504020204" pitchFamily="34" charset="0"/>
            </a:endParaRPr>
          </a:p>
          <a:p>
            <a:r>
              <a:rPr lang="en-GB"/>
              <a:t>Blake not being picked up from school example. </a:t>
            </a:r>
          </a:p>
          <a:p>
            <a:r>
              <a:rPr lang="en-GB"/>
              <a:t>Bake not being given supper </a:t>
            </a:r>
          </a:p>
        </p:txBody>
      </p:sp>
      <p:sp>
        <p:nvSpPr>
          <p:cNvPr id="4" name="Slide Number Placeholder 3"/>
          <p:cNvSpPr>
            <a:spLocks noGrp="1"/>
          </p:cNvSpPr>
          <p:nvPr>
            <p:ph type="sldNum" sz="quarter" idx="5"/>
          </p:nvPr>
        </p:nvSpPr>
        <p:spPr/>
        <p:txBody>
          <a:bodyPr/>
          <a:lstStyle/>
          <a:p>
            <a:fld id="{8A83A06D-66CB-42CB-A295-BE4F74E0D1BD}" type="slidenum">
              <a:rPr lang="en-GB" smtClean="0"/>
              <a:t>6</a:t>
            </a:fld>
            <a:endParaRPr lang="en-GB"/>
          </a:p>
        </p:txBody>
      </p:sp>
    </p:spTree>
    <p:extLst>
      <p:ext uri="{BB962C8B-B14F-4D97-AF65-F5344CB8AC3E}">
        <p14:creationId xmlns:p14="http://schemas.microsoft.com/office/powerpoint/2010/main" val="520109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7</a:t>
            </a:fld>
            <a:endParaRPr lang="en-GB"/>
          </a:p>
        </p:txBody>
      </p:sp>
    </p:spTree>
    <p:extLst>
      <p:ext uri="{BB962C8B-B14F-4D97-AF65-F5344CB8AC3E}">
        <p14:creationId xmlns:p14="http://schemas.microsoft.com/office/powerpoint/2010/main" val="3315995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8</a:t>
            </a:fld>
            <a:endParaRPr lang="en-GB"/>
          </a:p>
        </p:txBody>
      </p:sp>
    </p:spTree>
    <p:extLst>
      <p:ext uri="{BB962C8B-B14F-4D97-AF65-F5344CB8AC3E}">
        <p14:creationId xmlns:p14="http://schemas.microsoft.com/office/powerpoint/2010/main" val="3156786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Information taken from WJEC resources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You’ll be discussing these some of these features in more depth in the Inclusive leadership module in level 6. </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9</a:t>
            </a:fld>
            <a:endParaRPr lang="en-GB"/>
          </a:p>
        </p:txBody>
      </p:sp>
    </p:spTree>
    <p:extLst>
      <p:ext uri="{BB962C8B-B14F-4D97-AF65-F5344CB8AC3E}">
        <p14:creationId xmlns:p14="http://schemas.microsoft.com/office/powerpoint/2010/main" val="1466916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Information taken from WJEC resources </a:t>
            </a:r>
          </a:p>
        </p:txBody>
      </p:sp>
      <p:sp>
        <p:nvSpPr>
          <p:cNvPr id="4" name="Slide Number Placeholder 3"/>
          <p:cNvSpPr>
            <a:spLocks noGrp="1"/>
          </p:cNvSpPr>
          <p:nvPr>
            <p:ph type="sldNum" sz="quarter" idx="5"/>
          </p:nvPr>
        </p:nvSpPr>
        <p:spPr/>
        <p:txBody>
          <a:bodyPr/>
          <a:lstStyle/>
          <a:p>
            <a:fld id="{8A83A06D-66CB-42CB-A295-BE4F74E0D1BD}" type="slidenum">
              <a:rPr lang="en-GB" smtClean="0"/>
              <a:t>10</a:t>
            </a:fld>
            <a:endParaRPr lang="en-GB"/>
          </a:p>
        </p:txBody>
      </p:sp>
    </p:spTree>
    <p:extLst>
      <p:ext uri="{BB962C8B-B14F-4D97-AF65-F5344CB8AC3E}">
        <p14:creationId xmlns:p14="http://schemas.microsoft.com/office/powerpoint/2010/main" val="288980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90488" y="744538"/>
            <a:ext cx="6616700" cy="3722687"/>
          </a:xfrm>
          <a:ln/>
        </p:spPr>
      </p:sp>
      <p:sp>
        <p:nvSpPr>
          <p:cNvPr id="23555" name="Notes Placeholder 2"/>
          <p:cNvSpPr>
            <a:spLocks noGrp="1"/>
          </p:cNvSpPr>
          <p:nvPr>
            <p:ph type="body" idx="1"/>
          </p:nvPr>
        </p:nvSpPr>
        <p:spPr>
          <a:xfrm>
            <a:off x="685800" y="4748271"/>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itchFamily="34" charset="0"/>
              </a:rPr>
              <a:t>As we know, parents and families are the first and most important educators. </a:t>
            </a:r>
          </a:p>
          <a:p>
            <a:pPr eaLnBrk="1" hangingPunct="1"/>
            <a:r>
              <a:rPr lang="en-GB" altLang="en-US">
                <a:latin typeface="Arial" pitchFamily="34" charset="0"/>
              </a:rPr>
              <a:t>Therefore engaging with and communicating with parents and families is important. </a:t>
            </a: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itchFamily="34" charset="0"/>
                <a:ea typeface="MS PGothic" pitchFamily="34" charset="-128"/>
              </a:defRPr>
            </a:lvl1pPr>
            <a:lvl2pPr marL="742950" indent="-285750">
              <a:spcBef>
                <a:spcPct val="30000"/>
              </a:spcBef>
              <a:defRPr sz="1200">
                <a:solidFill>
                  <a:schemeClr val="tx1"/>
                </a:solidFill>
                <a:latin typeface="Arial" pitchFamily="34" charset="0"/>
                <a:ea typeface="MS PGothic" pitchFamily="34" charset="-128"/>
              </a:defRPr>
            </a:lvl2pPr>
            <a:lvl3pPr marL="1143000" indent="-228600">
              <a:spcBef>
                <a:spcPct val="30000"/>
              </a:spcBef>
              <a:defRPr sz="1200">
                <a:solidFill>
                  <a:schemeClr val="tx1"/>
                </a:solidFill>
                <a:latin typeface="Arial" pitchFamily="34" charset="0"/>
                <a:ea typeface="MS PGothic" pitchFamily="34" charset="-128"/>
              </a:defRPr>
            </a:lvl3pPr>
            <a:lvl4pPr marL="1600200" indent="-228600">
              <a:spcBef>
                <a:spcPct val="30000"/>
              </a:spcBef>
              <a:defRPr sz="1200">
                <a:solidFill>
                  <a:schemeClr val="tx1"/>
                </a:solidFill>
                <a:latin typeface="Arial" pitchFamily="34" charset="0"/>
                <a:ea typeface="MS PGothic" pitchFamily="34" charset="-128"/>
              </a:defRPr>
            </a:lvl4pPr>
            <a:lvl5pPr marL="2057400" indent="-228600">
              <a:spcBef>
                <a:spcPct val="30000"/>
              </a:spcBef>
              <a:defRPr sz="1200">
                <a:solidFill>
                  <a:schemeClr val="tx1"/>
                </a:solidFill>
                <a:latin typeface="Arial"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MS PGothic" pitchFamily="34" charset="-128"/>
              </a:defRPr>
            </a:lvl9pPr>
          </a:lstStyle>
          <a:p>
            <a:pPr eaLnBrk="1" hangingPunct="1">
              <a:spcBef>
                <a:spcPct val="0"/>
              </a:spcBef>
            </a:pPr>
            <a:fld id="{70D6C9FF-7B72-4236-BFDE-DF7BAA1E7522}" type="slidenum">
              <a:rPr lang="en-GB" altLang="en-US">
                <a:solidFill>
                  <a:srgbClr val="000000"/>
                </a:solidFill>
                <a:cs typeface="Arial" pitchFamily="34" charset="0"/>
              </a:rPr>
              <a:pPr eaLnBrk="1" hangingPunct="1">
                <a:spcBef>
                  <a:spcPct val="0"/>
                </a:spcBef>
              </a:pPr>
              <a:t>11</a:t>
            </a:fld>
            <a:endParaRPr lang="en-GB" altLang="en-US">
              <a:solidFill>
                <a:srgbClr val="000000"/>
              </a:solidFill>
              <a:cs typeface="Arial" pitchFamily="34" charset="0"/>
            </a:endParaRPr>
          </a:p>
        </p:txBody>
      </p:sp>
    </p:spTree>
    <p:extLst>
      <p:ext uri="{BB962C8B-B14F-4D97-AF65-F5344CB8AC3E}">
        <p14:creationId xmlns:p14="http://schemas.microsoft.com/office/powerpoint/2010/main" val="2333369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070726"/>
                </a:solidFill>
                <a:effectLst/>
                <a:latin typeface="Helvetica Neue"/>
              </a:rPr>
              <a:t>Parental involvement in childhood education: building effective school-family partnerships – brilliant book on parental involvement, looking at the role of parents, barriers to parental involvement, and different models for parental involvement. </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12</a:t>
            </a:fld>
            <a:endParaRPr lang="en-GB"/>
          </a:p>
        </p:txBody>
      </p:sp>
    </p:spTree>
    <p:extLst>
      <p:ext uri="{BB962C8B-B14F-4D97-AF65-F5344CB8AC3E}">
        <p14:creationId xmlns:p14="http://schemas.microsoft.com/office/powerpoint/2010/main" val="287989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0E9EE-9CA7-9553-E51D-D51C7CC6C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5C45C-51CB-9EBE-DD98-0E875D4F1D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D016E5-7BCB-E052-DA5C-3B9992711AA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070726"/>
                </a:solidFill>
                <a:effectLst/>
                <a:latin typeface="Helvetica Neue"/>
              </a:rPr>
              <a:t>Parental involvement in childhood education: building effective school-family partnerships – brilliant book on parental involvement, looking at the role of parents, barriers to parental involvement, and different models for parental involvement. </a:t>
            </a:r>
          </a:p>
          <a:p>
            <a:endParaRPr lang="en-GB"/>
          </a:p>
        </p:txBody>
      </p:sp>
      <p:sp>
        <p:nvSpPr>
          <p:cNvPr id="4" name="Slide Number Placeholder 3">
            <a:extLst>
              <a:ext uri="{FF2B5EF4-FFF2-40B4-BE49-F238E27FC236}">
                <a16:creationId xmlns:a16="http://schemas.microsoft.com/office/drawing/2014/main" id="{714CA58C-EF25-219E-12B7-D8BBC2F94CBC}"/>
              </a:ext>
            </a:extLst>
          </p:cNvPr>
          <p:cNvSpPr>
            <a:spLocks noGrp="1"/>
          </p:cNvSpPr>
          <p:nvPr>
            <p:ph type="sldNum" sz="quarter" idx="5"/>
          </p:nvPr>
        </p:nvSpPr>
        <p:spPr/>
        <p:txBody>
          <a:bodyPr/>
          <a:lstStyle/>
          <a:p>
            <a:fld id="{8A83A06D-66CB-42CB-A295-BE4F74E0D1BD}" type="slidenum">
              <a:rPr lang="en-GB" smtClean="0"/>
              <a:t>13</a:t>
            </a:fld>
            <a:endParaRPr lang="en-GB"/>
          </a:p>
        </p:txBody>
      </p:sp>
    </p:spTree>
    <p:extLst>
      <p:ext uri="{BB962C8B-B14F-4D97-AF65-F5344CB8AC3E}">
        <p14:creationId xmlns:p14="http://schemas.microsoft.com/office/powerpoint/2010/main" val="1998801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is important to consider Maslow’s model when working with and communicating. An effective leader, should create and establish effective relationships and communication policies/techniques to ensure all adults are on the same page in supporting children. For example supporting parents in ensuring that a child’s basic needs are met and if they’re not how can the team work together to support this. Effective leadership and communication are absolutely vital to this. </a:t>
            </a:r>
          </a:p>
        </p:txBody>
      </p:sp>
      <p:sp>
        <p:nvSpPr>
          <p:cNvPr id="4" name="Slide Number Placeholder 3"/>
          <p:cNvSpPr>
            <a:spLocks noGrp="1"/>
          </p:cNvSpPr>
          <p:nvPr>
            <p:ph type="sldNum" sz="quarter" idx="5"/>
          </p:nvPr>
        </p:nvSpPr>
        <p:spPr/>
        <p:txBody>
          <a:bodyPr/>
          <a:lstStyle/>
          <a:p>
            <a:fld id="{8A83A06D-66CB-42CB-A295-BE4F74E0D1BD}" type="slidenum">
              <a:rPr lang="en-GB" smtClean="0"/>
              <a:t>14</a:t>
            </a:fld>
            <a:endParaRPr lang="en-GB"/>
          </a:p>
        </p:txBody>
      </p:sp>
    </p:spTree>
    <p:extLst>
      <p:ext uri="{BB962C8B-B14F-4D97-AF65-F5344CB8AC3E}">
        <p14:creationId xmlns:p14="http://schemas.microsoft.com/office/powerpoint/2010/main" val="3698443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 a leader how would you promote this as a whole school or whole setting approach? </a:t>
            </a:r>
            <a:r>
              <a:rPr lang="en-GB" err="1"/>
              <a:t>Cosider</a:t>
            </a:r>
            <a:r>
              <a:rPr lang="en-GB"/>
              <a:t> how the team would help with this?</a:t>
            </a:r>
          </a:p>
          <a:p>
            <a:endParaRPr lang="en-GB"/>
          </a:p>
          <a:p>
            <a:r>
              <a:rPr lang="en-GB"/>
              <a:t> - staff would require training on how to effectively engage with parents and how best to share information </a:t>
            </a:r>
          </a:p>
          <a:p>
            <a:r>
              <a:rPr lang="en-GB"/>
              <a:t> - an outward facing strategy that includes the views of parents </a:t>
            </a:r>
          </a:p>
          <a:p>
            <a:r>
              <a:rPr lang="en-GB"/>
              <a:t> - encourage an environment of inclusiveness in which parents feel listened to and respected </a:t>
            </a:r>
          </a:p>
          <a:p>
            <a:r>
              <a:rPr lang="en-GB"/>
              <a:t> - encourage an environment of ‘one team’ in which practitioners and parents work together </a:t>
            </a:r>
          </a:p>
          <a:p>
            <a:r>
              <a:rPr lang="en-GB"/>
              <a:t> - team meetings?!</a:t>
            </a:r>
          </a:p>
          <a:p>
            <a:r>
              <a:rPr lang="en-GB"/>
              <a:t> - multi agency arrangements? </a:t>
            </a:r>
          </a:p>
          <a:p>
            <a:endParaRPr lang="en-GB"/>
          </a:p>
          <a:p>
            <a:r>
              <a:rPr lang="en-GB"/>
              <a:t>What might be the barriers? </a:t>
            </a:r>
          </a:p>
          <a:p>
            <a:r>
              <a:rPr lang="en-GB"/>
              <a:t> - parental judgment/bias</a:t>
            </a:r>
          </a:p>
          <a:p>
            <a:r>
              <a:rPr lang="en-GB"/>
              <a:t> - staff willingness </a:t>
            </a:r>
          </a:p>
          <a:p>
            <a:r>
              <a:rPr lang="en-GB"/>
              <a:t> - ineffective teamwork within the setting/school </a:t>
            </a:r>
          </a:p>
        </p:txBody>
      </p:sp>
      <p:sp>
        <p:nvSpPr>
          <p:cNvPr id="4" name="Slide Number Placeholder 3"/>
          <p:cNvSpPr>
            <a:spLocks noGrp="1"/>
          </p:cNvSpPr>
          <p:nvPr>
            <p:ph type="sldNum" sz="quarter" idx="5"/>
          </p:nvPr>
        </p:nvSpPr>
        <p:spPr/>
        <p:txBody>
          <a:bodyPr/>
          <a:lstStyle/>
          <a:p>
            <a:fld id="{8A83A06D-66CB-42CB-A295-BE4F74E0D1BD}" type="slidenum">
              <a:rPr lang="en-GB" smtClean="0"/>
              <a:t>15</a:t>
            </a:fld>
            <a:endParaRPr lang="en-GB"/>
          </a:p>
        </p:txBody>
      </p:sp>
    </p:spTree>
    <p:extLst>
      <p:ext uri="{BB962C8B-B14F-4D97-AF65-F5344CB8AC3E}">
        <p14:creationId xmlns:p14="http://schemas.microsoft.com/office/powerpoint/2010/main" val="2000814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16</a:t>
            </a:fld>
            <a:endParaRPr lang="en-GB"/>
          </a:p>
        </p:txBody>
      </p:sp>
    </p:spTree>
    <p:extLst>
      <p:ext uri="{BB962C8B-B14F-4D97-AF65-F5344CB8AC3E}">
        <p14:creationId xmlns:p14="http://schemas.microsoft.com/office/powerpoint/2010/main" val="3063122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experience of the pandemic has cast into sharp relief that the fundamentals for learning and development are relationships! </a:t>
            </a:r>
          </a:p>
          <a:p>
            <a:endParaRPr lang="en-GB"/>
          </a:p>
          <a:p>
            <a:r>
              <a:rPr lang="en-GB"/>
              <a:t>We know that Building positive relationships is absolutely vital for the holistic development of children including their social, emotional, mental and cognitive development. However it is also imperative to consider the establishment of positive relationships with staff, families and carers (as we’ve discussed), colleagues and the team you work in (as discussed in previous lectures) and other professionals. </a:t>
            </a:r>
          </a:p>
          <a:p>
            <a:endParaRPr lang="en-GB"/>
          </a:p>
          <a:p>
            <a:r>
              <a:rPr lang="en-GB"/>
              <a:t>Settings need to cooperate with services, agencies and professionals to meet the needs of children and young people. All services, agencies or professionals have their own roles and responsibilities, but by cooperating they will share and receive different information about the child or young person to work together to support their needs. </a:t>
            </a:r>
          </a:p>
        </p:txBody>
      </p:sp>
      <p:sp>
        <p:nvSpPr>
          <p:cNvPr id="4" name="Slide Number Placeholder 3"/>
          <p:cNvSpPr>
            <a:spLocks noGrp="1"/>
          </p:cNvSpPr>
          <p:nvPr>
            <p:ph type="sldNum" sz="quarter" idx="5"/>
          </p:nvPr>
        </p:nvSpPr>
        <p:spPr/>
        <p:txBody>
          <a:bodyPr/>
          <a:lstStyle/>
          <a:p>
            <a:fld id="{8A83A06D-66CB-42CB-A295-BE4F74E0D1BD}" type="slidenum">
              <a:rPr lang="en-GB" smtClean="0"/>
              <a:t>17</a:t>
            </a:fld>
            <a:endParaRPr lang="en-GB"/>
          </a:p>
        </p:txBody>
      </p:sp>
    </p:spTree>
    <p:extLst>
      <p:ext uri="{BB962C8B-B14F-4D97-AF65-F5344CB8AC3E}">
        <p14:creationId xmlns:p14="http://schemas.microsoft.com/office/powerpoint/2010/main" val="3237742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saying – ‘it takes a village to raise a child’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Bronfenbrenner's ecological systems theory views child development as a complex system of relationships affected by multiple levels of the surrounding environment, from immediate settings of family and school to broad cultural values, laws, and customs. </a:t>
            </a:r>
            <a:r>
              <a:rPr lang="en-GB" b="0" i="0">
                <a:solidFill>
                  <a:srgbClr val="000000"/>
                </a:solidFill>
                <a:effectLst/>
                <a:latin typeface="Georgia" panose="02040502050405020303" pitchFamily="18" charset="0"/>
              </a:rPr>
              <a:t>The microsystem is the most inﬂuential level of the ecological systems theory. This is the most immediate environmental settings containing the developing child, such as family nurseries and school. Therefore communication between these parties should be open, honest and effective to best support the child. </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18</a:t>
            </a:fld>
            <a:endParaRPr lang="en-GB"/>
          </a:p>
        </p:txBody>
      </p:sp>
    </p:spTree>
    <p:extLst>
      <p:ext uri="{BB962C8B-B14F-4D97-AF65-F5344CB8AC3E}">
        <p14:creationId xmlns:p14="http://schemas.microsoft.com/office/powerpoint/2010/main" val="953710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19</a:t>
            </a:fld>
            <a:endParaRPr lang="en-GB"/>
          </a:p>
        </p:txBody>
      </p:sp>
    </p:spTree>
    <p:extLst>
      <p:ext uri="{BB962C8B-B14F-4D97-AF65-F5344CB8AC3E}">
        <p14:creationId xmlns:p14="http://schemas.microsoft.com/office/powerpoint/2010/main" val="21209061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 would have discussed the importance of multi-agency working a spart of your safeguarding module.</a:t>
            </a:r>
          </a:p>
          <a:p>
            <a:r>
              <a:rPr lang="en-GB"/>
              <a:t>When considering team work it is not just your immediate team but the wider team in which you may play a part.</a:t>
            </a:r>
          </a:p>
          <a:p>
            <a:r>
              <a:rPr lang="en-GB"/>
              <a:t>Effective communication skills are paramount for effective multi-agency working. Leaders and team need to be able to cohesively share, disseminate, and listen to important information regarding the children in their care. </a:t>
            </a:r>
          </a:p>
        </p:txBody>
      </p:sp>
      <p:sp>
        <p:nvSpPr>
          <p:cNvPr id="4" name="Slide Number Placeholder 3"/>
          <p:cNvSpPr>
            <a:spLocks noGrp="1"/>
          </p:cNvSpPr>
          <p:nvPr>
            <p:ph type="sldNum" sz="quarter" idx="5"/>
          </p:nvPr>
        </p:nvSpPr>
        <p:spPr/>
        <p:txBody>
          <a:bodyPr/>
          <a:lstStyle/>
          <a:p>
            <a:fld id="{8A83A06D-66CB-42CB-A295-BE4F74E0D1BD}" type="slidenum">
              <a:rPr lang="en-GB" smtClean="0"/>
              <a:t>20</a:t>
            </a:fld>
            <a:endParaRPr lang="en-GB"/>
          </a:p>
        </p:txBody>
      </p:sp>
    </p:spTree>
    <p:extLst>
      <p:ext uri="{BB962C8B-B14F-4D97-AF65-F5344CB8AC3E}">
        <p14:creationId xmlns:p14="http://schemas.microsoft.com/office/powerpoint/2010/main" val="572920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Families First: guidance for local authorities (</a:t>
            </a:r>
            <a:r>
              <a:rPr lang="en-GB" err="1">
                <a:hlinkClick r:id="rId3"/>
              </a:rPr>
              <a:t>gov.wales</a:t>
            </a:r>
            <a:r>
              <a:rPr lang="en-GB">
                <a:hlinkClick r:id="rId3"/>
              </a:rPr>
              <a:t>)</a:t>
            </a:r>
            <a:r>
              <a:rPr lang="en-GB"/>
              <a:t> page 6</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21</a:t>
            </a:fld>
            <a:endParaRPr lang="en-GB"/>
          </a:p>
        </p:txBody>
      </p:sp>
    </p:spTree>
    <p:extLst>
      <p:ext uri="{BB962C8B-B14F-4D97-AF65-F5344CB8AC3E}">
        <p14:creationId xmlns:p14="http://schemas.microsoft.com/office/powerpoint/2010/main" val="7661431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Families First: guidance for local authorities (</a:t>
            </a:r>
            <a:r>
              <a:rPr lang="en-GB" err="1">
                <a:hlinkClick r:id="rId3"/>
              </a:rPr>
              <a:t>gov.wales</a:t>
            </a:r>
            <a:r>
              <a:rPr lang="en-GB">
                <a:hlinkClick r:id="rId3"/>
              </a:rPr>
              <a:t>)</a:t>
            </a:r>
            <a:r>
              <a:rPr lang="en-GB"/>
              <a:t> page 6</a:t>
            </a:r>
          </a:p>
        </p:txBody>
      </p:sp>
      <p:sp>
        <p:nvSpPr>
          <p:cNvPr id="4" name="Slide Number Placeholder 3"/>
          <p:cNvSpPr>
            <a:spLocks noGrp="1"/>
          </p:cNvSpPr>
          <p:nvPr>
            <p:ph type="sldNum" sz="quarter" idx="5"/>
          </p:nvPr>
        </p:nvSpPr>
        <p:spPr/>
        <p:txBody>
          <a:bodyPr/>
          <a:lstStyle/>
          <a:p>
            <a:fld id="{8A83A06D-66CB-42CB-A295-BE4F74E0D1BD}" type="slidenum">
              <a:rPr lang="en-GB" smtClean="0"/>
              <a:t>22</a:t>
            </a:fld>
            <a:endParaRPr lang="en-GB"/>
          </a:p>
        </p:txBody>
      </p:sp>
    </p:spTree>
    <p:extLst>
      <p:ext uri="{BB962C8B-B14F-4D97-AF65-F5344CB8AC3E}">
        <p14:creationId xmlns:p14="http://schemas.microsoft.com/office/powerpoint/2010/main" val="1001224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05320"/>
          </a:xfrm>
        </p:spPr>
        <p:txBody>
          <a:bodyPr/>
          <a:lstStyle/>
          <a:p>
            <a:r>
              <a:rPr lang="en-GB"/>
              <a:t>As set out in the National Strategy Prosperity for All, we want:</a:t>
            </a:r>
          </a:p>
          <a:p>
            <a:endParaRPr lang="en-GB"/>
          </a:p>
          <a:p>
            <a:r>
              <a:rPr lang="en-GB"/>
              <a:t>“Children from all backgrounds to have the best start in life. Our aim is that everyone will have the opportunity to reach their full potential and maximise their chances of leading a healthy, prosperous and fulfilling adulthood, enabling them to participate fully in communities, the workplace, and contribute to the future economic success of Wales.”</a:t>
            </a:r>
          </a:p>
          <a:p>
            <a:endParaRPr lang="en-GB"/>
          </a:p>
          <a:p>
            <a:r>
              <a:rPr lang="en-GB"/>
              <a:t>The WG have a number of policies and legislation (some examples of which are on the screen) where the key aim is to build up a responsive EY system that is easily accessible to families to ensure they are accessing what they need, and when they needs it, to give children the best start in life. So it is essentially about simplifying systems for families to access support.  This model builds upon the flying start model to better connect services between antenatal care, midwifery, health visitors, schools, childcare settings and social services. </a:t>
            </a:r>
          </a:p>
          <a:p>
            <a:endParaRPr lang="en-GB"/>
          </a:p>
          <a:p>
            <a:r>
              <a:rPr lang="en-GB"/>
              <a:t>The ambition is to develop joined up and responsive Early Years’ services to ensure every child has the best start in life.  Children should be at the centre of excellent, integrated services that put their needs first, regardless of traditional organisational and professional structures. The programme is currently in it’s pilot stage with public bodies in the early stages of integration.</a:t>
            </a:r>
          </a:p>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23</a:t>
            </a:fld>
            <a:endParaRPr lang="en-GB"/>
          </a:p>
        </p:txBody>
      </p:sp>
    </p:spTree>
    <p:extLst>
      <p:ext uri="{BB962C8B-B14F-4D97-AF65-F5344CB8AC3E}">
        <p14:creationId xmlns:p14="http://schemas.microsoft.com/office/powerpoint/2010/main" val="98622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049387"/>
          </a:xfrm>
        </p:spPr>
        <p:txBody>
          <a:bodyPr/>
          <a:lstStyle/>
          <a:p>
            <a:r>
              <a:rPr lang="en-GB"/>
              <a:t>As set out in the National Strategy Prosperity for All, we want:</a:t>
            </a:r>
          </a:p>
          <a:p>
            <a:endParaRPr lang="en-GB"/>
          </a:p>
          <a:p>
            <a:r>
              <a:rPr lang="en-GB"/>
              <a:t>“Children from all backgrounds to have the best start in life. Our aim is that everyone will have the opportunity to reach their full potential and maximise their chances of leading a healthy, prosperous and fulfilling adulthood, enabling them to participate fully in communities, the workplace, and contribute to the future economic success of Wales.”</a:t>
            </a:r>
          </a:p>
          <a:p>
            <a:endParaRPr lang="en-GB"/>
          </a:p>
          <a:p>
            <a:r>
              <a:rPr lang="en-GB"/>
              <a:t>The WG have a number of policies and legislation (some examples of which are on the screen) where the key aim is to build up a responsive EY system that is easily accessible to families to ensure they are accessing what they need, and when they needs it, to give children the best start in life. So it is essentially about simplifying systems for families to access support.  This model builds upon the flying start model to better connect services between antenatal care, midwifery, health visitors, schools, childcare settings and social services. </a:t>
            </a:r>
          </a:p>
          <a:p>
            <a:endParaRPr lang="en-GB"/>
          </a:p>
          <a:p>
            <a:r>
              <a:rPr lang="en-GB"/>
              <a:t>The ambition is to develop joined up and responsive Early Years’ services to ensure every child has the best start in life.  Children should be at the centre of excellent, integrated services that put their needs first, regardless of traditional organisational and professional structures. The programme is currently in it’s pilot stage with public bodies in the early stages of integration.</a:t>
            </a:r>
          </a:p>
        </p:txBody>
      </p:sp>
      <p:sp>
        <p:nvSpPr>
          <p:cNvPr id="4" name="Slide Number Placeholder 3"/>
          <p:cNvSpPr>
            <a:spLocks noGrp="1"/>
          </p:cNvSpPr>
          <p:nvPr>
            <p:ph type="sldNum" sz="quarter" idx="5"/>
          </p:nvPr>
        </p:nvSpPr>
        <p:spPr/>
        <p:txBody>
          <a:bodyPr/>
          <a:lstStyle/>
          <a:p>
            <a:fld id="{8A83A06D-66CB-42CB-A295-BE4F74E0D1BD}" type="slidenum">
              <a:rPr lang="en-GB" smtClean="0"/>
              <a:t>24</a:t>
            </a:fld>
            <a:endParaRPr lang="en-GB"/>
          </a:p>
        </p:txBody>
      </p:sp>
    </p:spTree>
    <p:extLst>
      <p:ext uri="{BB962C8B-B14F-4D97-AF65-F5344CB8AC3E}">
        <p14:creationId xmlns:p14="http://schemas.microsoft.com/office/powerpoint/2010/main" val="40241663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25</a:t>
            </a:fld>
            <a:endParaRPr lang="en-GB"/>
          </a:p>
        </p:txBody>
      </p:sp>
    </p:spTree>
    <p:extLst>
      <p:ext uri="{BB962C8B-B14F-4D97-AF65-F5344CB8AC3E}">
        <p14:creationId xmlns:p14="http://schemas.microsoft.com/office/powerpoint/2010/main" val="3288580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26</a:t>
            </a:fld>
            <a:endParaRPr lang="en-GB"/>
          </a:p>
        </p:txBody>
      </p:sp>
    </p:spTree>
    <p:extLst>
      <p:ext uri="{BB962C8B-B14F-4D97-AF65-F5344CB8AC3E}">
        <p14:creationId xmlns:p14="http://schemas.microsoft.com/office/powerpoint/2010/main" val="2379476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3455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B4B8E2AC-B30A-4DC0-B431-6112BDE13CA5}" type="datetimeFigureOut">
              <a:rPr lang="en-GB" smtClean="0"/>
              <a:pPr>
                <a:defRPr/>
              </a:pPr>
              <a:t>10/10/2025</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35911-DFC3-4C37-A973-78AFF2B97951}" type="slidenum">
              <a:rPr lang="en-GB" altLang="en-US" smtClean="0"/>
              <a:pPr/>
              <a:t>‹#›</a:t>
            </a:fld>
            <a:endParaRPr lang="en-GB" altLang="en-US"/>
          </a:p>
        </p:txBody>
      </p:sp>
    </p:spTree>
    <p:extLst>
      <p:ext uri="{BB962C8B-B14F-4D97-AF65-F5344CB8AC3E}">
        <p14:creationId xmlns:p14="http://schemas.microsoft.com/office/powerpoint/2010/main" val="2026838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10/10/2025</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2072423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53232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B33867F4-0AAD-42B1-9384-326D074A4F56}" type="datetimeFigureOut">
              <a:rPr lang="en-GB" smtClean="0"/>
              <a:pPr>
                <a:defRPr/>
              </a:pPr>
              <a:t>10/10/2025</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B01329-CC6C-4CC9-9578-6DF9774B1477}" type="slidenum">
              <a:rPr lang="en-GB" altLang="en-US" smtClean="0"/>
              <a:pPr/>
              <a:t>‹#›</a:t>
            </a:fld>
            <a:endParaRPr lang="en-GB" altLang="en-US"/>
          </a:p>
        </p:txBody>
      </p:sp>
    </p:spTree>
    <p:extLst>
      <p:ext uri="{BB962C8B-B14F-4D97-AF65-F5344CB8AC3E}">
        <p14:creationId xmlns:p14="http://schemas.microsoft.com/office/powerpoint/2010/main" val="2514717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4179987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390885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972705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181592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291900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624921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595516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840318" y="1561270"/>
            <a:ext cx="3932767"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6626086" y="457201"/>
            <a:ext cx="4729831"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840318" y="2474843"/>
            <a:ext cx="3932767"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40798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840318" y="1351722"/>
            <a:ext cx="4540065"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6096000" y="1"/>
            <a:ext cx="6096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840318" y="2584174"/>
            <a:ext cx="4540065"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14366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254185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3864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27609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53365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603386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429494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B4B8E2AC-B30A-4DC0-B431-6112BDE13CA5}" type="datetimeFigureOut">
              <a:rPr lang="en-GB" smtClean="0"/>
              <a:pPr>
                <a:defRPr/>
              </a:pPr>
              <a:t>10/10/2025</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35911-DFC3-4C37-A973-78AFF2B97951}" type="slidenum">
              <a:rPr lang="en-GB" altLang="en-US" smtClean="0"/>
              <a:pPr/>
              <a:t>‹#›</a:t>
            </a:fld>
            <a:endParaRPr lang="en-GB" altLang="en-US"/>
          </a:p>
        </p:txBody>
      </p:sp>
    </p:spTree>
    <p:extLst>
      <p:ext uri="{BB962C8B-B14F-4D97-AF65-F5344CB8AC3E}">
        <p14:creationId xmlns:p14="http://schemas.microsoft.com/office/powerpoint/2010/main" val="938274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10/10/2025</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717650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26149699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838200" y="1053548"/>
            <a:ext cx="105156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838200" y="2156791"/>
            <a:ext cx="105156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11665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7584221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838200" y="1200013"/>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8382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61976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55346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840318" y="1331843"/>
            <a:ext cx="3932767"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5183717" y="1331844"/>
            <a:ext cx="617220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840318" y="2594113"/>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3447322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840318" y="1272208"/>
            <a:ext cx="3932767"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5183717" y="1272209"/>
            <a:ext cx="617220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840318" y="2574234"/>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189418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4038599" y="1122363"/>
            <a:ext cx="7490791"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4038599" y="3602038"/>
            <a:ext cx="74907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6970124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4240696" y="365126"/>
            <a:ext cx="7113104"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4240696" y="1825625"/>
            <a:ext cx="71131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1774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4161183" y="795131"/>
            <a:ext cx="7194735"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026741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4161181" y="896040"/>
            <a:ext cx="7194736"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5559459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8461393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10476224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23703455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25135241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14340743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13850156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4189228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a:p>
        </p:txBody>
      </p:sp>
    </p:spTree>
    <p:extLst>
      <p:ext uri="{BB962C8B-B14F-4D97-AF65-F5344CB8AC3E}">
        <p14:creationId xmlns:p14="http://schemas.microsoft.com/office/powerpoint/2010/main" val="34024231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12298017" cy="6917635"/>
          </a:xfrm>
          <a:prstGeom prst="rect">
            <a:avLst/>
          </a:prstGeom>
        </p:spPr>
      </p:pic>
    </p:spTree>
    <p:extLst>
      <p:ext uri="{BB962C8B-B14F-4D97-AF65-F5344CB8AC3E}">
        <p14:creationId xmlns:p14="http://schemas.microsoft.com/office/powerpoint/2010/main" val="27643018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91321365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32289020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2521198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15486771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3798999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54035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679902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image" Target="../media/image8.png"/><Relationship Id="rId5" Type="http://schemas.openxmlformats.org/officeDocument/2006/relationships/slideLayout" Target="../slideLayouts/slideLayout19.xml"/><Relationship Id="rId10" Type="http://schemas.openxmlformats.org/officeDocument/2006/relationships/theme" Target="../theme/theme8.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6.xml"/><Relationship Id="rId7" Type="http://schemas.openxmlformats.org/officeDocument/2006/relationships/image" Target="../media/image9.png"/><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32.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34.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35.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6.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7.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8.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9.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4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17260070"/>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41743769"/>
      </p:ext>
    </p:extLst>
  </p:cSld>
  <p:clrMap bg1="lt1" tx1="dk1" bg2="lt2" tx2="dk2" accent1="accent1" accent2="accent2" accent3="accent3" accent4="accent4" accent5="accent5" accent6="accent6" hlink="hlink" folHlink="folHlink"/>
  <p:sldLayoutIdLst>
    <p:sldLayoutId id="21474839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68277106"/>
      </p:ext>
    </p:extLst>
  </p:cSld>
  <p:clrMap bg1="lt1" tx1="dk1" bg2="lt2" tx2="dk2" accent1="accent1" accent2="accent2" accent3="accent3" accent4="accent4" accent5="accent5" accent6="accent6" hlink="hlink" folHlink="folHlink"/>
  <p:sldLayoutIdLst>
    <p:sldLayoutId id="21474839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714651890"/>
      </p:ext>
    </p:extLst>
  </p:cSld>
  <p:clrMap bg1="lt1" tx1="dk1" bg2="lt2" tx2="dk2" accent1="accent1" accent2="accent2" accent3="accent3" accent4="accent4" accent5="accent5" accent6="accent6" hlink="hlink" folHlink="folHlink"/>
  <p:sldLayoutIdLst>
    <p:sldLayoutId id="21474839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086702307"/>
      </p:ext>
    </p:extLst>
  </p:cSld>
  <p:clrMap bg1="lt1" tx1="dk1" bg2="lt2" tx2="dk2" accent1="accent1" accent2="accent2" accent3="accent3" accent4="accent4" accent5="accent5" accent6="accent6" hlink="hlink" folHlink="folHlink"/>
  <p:sldLayoutIdLst>
    <p:sldLayoutId id="21474839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90939751"/>
      </p:ext>
    </p:extLst>
  </p:cSld>
  <p:clrMap bg1="lt1" tx1="dk1" bg2="lt2" tx2="dk2" accent1="accent1" accent2="accent2" accent3="accent3" accent4="accent4" accent5="accent5" accent6="accent6" hlink="hlink" folHlink="folHlink"/>
  <p:sldLayoutIdLst>
    <p:sldLayoutId id="2147483988" r:id="rId1"/>
    <p:sldLayoutId id="214748398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10/10/2025</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981088124"/>
      </p:ext>
    </p:extLst>
  </p:cSld>
  <p:clrMap bg1="lt1" tx1="dk1" bg2="lt2" tx2="dk2" accent1="accent1" accent2="accent2" accent3="accent3" accent4="accent4" accent5="accent5" accent6="accent6" hlink="hlink" folHlink="folHlink"/>
  <p:sldLayoutIdLst>
    <p:sldLayoutId id="2147483991" r:id="rId1"/>
    <p:sldLayoutId id="214748399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10/10/2025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1"/>
          <a:stretch>
            <a:fillRect/>
          </a:stretch>
        </p:blipFill>
        <p:spPr>
          <a:xfrm>
            <a:off x="0" y="0"/>
            <a:ext cx="12192000" cy="6858000"/>
          </a:xfrm>
          <a:prstGeom prst="rect">
            <a:avLst/>
          </a:prstGeom>
        </p:spPr>
      </p:pic>
    </p:spTree>
    <p:extLst>
      <p:ext uri="{BB962C8B-B14F-4D97-AF65-F5344CB8AC3E}">
        <p14:creationId xmlns:p14="http://schemas.microsoft.com/office/powerpoint/2010/main" val="417236550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36" r:id="rId7"/>
    <p:sldLayoutId id="2147484037" r:id="rId8"/>
    <p:sldLayoutId id="2147484038"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10/10/2025</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1074523"/>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10/10/2025</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4068974119"/>
      </p:ext>
    </p:extLst>
  </p:cSld>
  <p:clrMap bg1="lt1" tx1="dk1" bg2="lt2" tx2="dk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22455374"/>
      </p:ext>
    </p:extLst>
  </p:cSld>
  <p:clrMap bg1="lt1" tx1="dk1" bg2="lt2" tx2="dk2" accent1="accent1" accent2="accent2" accent3="accent3" accent4="accent4" accent5="accent5" accent6="accent6" hlink="hlink" folHlink="folHlink"/>
  <p:sldLayoutIdLst>
    <p:sldLayoutId id="214748401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17597891"/>
      </p:ext>
    </p:extLst>
  </p:cSld>
  <p:clrMap bg1="lt1" tx1="dk1" bg2="lt2" tx2="dk2" accent1="accent1" accent2="accent2" accent3="accent3" accent4="accent4" accent5="accent5" accent6="accent6" hlink="hlink" folHlink="folHlink"/>
  <p:sldLayoutIdLst>
    <p:sldLayoutId id="214748401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86201134"/>
      </p:ext>
    </p:extLst>
  </p:cSld>
  <p:clrMap bg1="lt1" tx1="dk1" bg2="lt2" tx2="dk2" accent1="accent1" accent2="accent2" accent3="accent3" accent4="accent4" accent5="accent5" accent6="accent6" hlink="hlink" folHlink="folHlink"/>
  <p:sldLayoutIdLst>
    <p:sldLayoutId id="214748401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79903911"/>
      </p:ext>
    </p:extLst>
  </p:cSld>
  <p:clrMap bg1="lt1" tx1="dk1" bg2="lt2" tx2="dk2" accent1="accent1" accent2="accent2" accent3="accent3" accent4="accent4" accent5="accent5" accent6="accent6" hlink="hlink" folHlink="folHlink"/>
  <p:sldLayoutIdLst>
    <p:sldLayoutId id="214748401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30635704"/>
      </p:ext>
    </p:extLst>
  </p:cSld>
  <p:clrMap bg1="lt1" tx1="dk1" bg2="lt2" tx2="dk2" accent1="accent1" accent2="accent2" accent3="accent3" accent4="accent4" accent5="accent5" accent6="accent6" hlink="hlink" folHlink="folHlink"/>
  <p:sldLayoutIdLst>
    <p:sldLayoutId id="214748402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17631591"/>
      </p:ext>
    </p:extLst>
  </p:cSld>
  <p:clrMap bg1="lt1" tx1="dk1" bg2="lt2" tx2="dk2" accent1="accent1" accent2="accent2" accent3="accent3" accent4="accent4" accent5="accent5" accent6="accent6" hlink="hlink" folHlink="folHlink"/>
  <p:sldLayoutIdLst>
    <p:sldLayoutId id="214748402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24344838"/>
      </p:ext>
    </p:extLst>
  </p:cSld>
  <p:clrMap bg1="lt1" tx1="dk1" bg2="lt2" tx2="dk2" accent1="accent1" accent2="accent2" accent3="accent3" accent4="accent4" accent5="accent5" accent6="accent6" hlink="hlink" folHlink="folHlink"/>
  <p:sldLayoutIdLst>
    <p:sldLayoutId id="214748402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50980196"/>
      </p:ext>
    </p:extLst>
  </p:cSld>
  <p:clrMap bg1="lt1" tx1="dk1" bg2="lt2" tx2="dk2" accent1="accent1" accent2="accent2" accent3="accent3" accent4="accent4" accent5="accent5" accent6="accent6" hlink="hlink" folHlink="folHlink"/>
  <p:sldLayoutIdLst>
    <p:sldLayoutId id="214748402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4301371"/>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hyperlink" Target="https://hwb.gov.wales/repository/resource/64a86752-2038-408a-bf9d-e35c6c5c04ae/overview" TargetMode="External"/><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hyperlink" Target="https://gov.wales/sites/default/files/publications/2019-07/families-first-guidance-for-local-authorities_0.pdf" TargetMode="Externa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2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8" Type="http://schemas.openxmlformats.org/officeDocument/2006/relationships/hyperlink" Target="https://hwb.gov.wales/api/storage/3e89a21c-60fb-416c-99dd-6e1af3982409/a-curriculum-for-funded-non-maintained-nursery-settings2.pdf" TargetMode="External"/><Relationship Id="rId3" Type="http://schemas.openxmlformats.org/officeDocument/2006/relationships/hyperlink" Target="https://dera.ioe.ac.uk/34048/1/19-47-web-eng%20%28redacted%29.pdf" TargetMode="External"/><Relationship Id="rId7" Type="http://schemas.openxmlformats.org/officeDocument/2006/relationships/hyperlink" Target="https://gov.wales/sites/default/files/publications/2019-07/families-first-guidance-for-local-authorities_0.pdf" TargetMode="External"/><Relationship Id="rId2" Type="http://schemas.openxmlformats.org/officeDocument/2006/relationships/notesSlide" Target="../notesSlides/notesSlide25.xml"/><Relationship Id="rId1" Type="http://schemas.openxmlformats.org/officeDocument/2006/relationships/slideLayout" Target="../slideLayouts/slideLayout21.xml"/><Relationship Id="rId6" Type="http://schemas.openxmlformats.org/officeDocument/2006/relationships/hyperlink" Target="https://gov.wales/sites/default/files/publications/2018-12/theme-5-developing-community-partnerships-and-multi-agency-working-resources-1-2.pdf" TargetMode="External"/><Relationship Id="rId5" Type="http://schemas.openxmlformats.org/officeDocument/2006/relationships/hyperlink" Target="https://www.oecd-ilibrary.org/docserver/6e563bae-en.pdf?expires=1652964702&amp;id=id&amp;accname=guest&amp;checksum=F82E8AC31EFD387E3077321759EC1309" TargetMode="External"/><Relationship Id="rId4" Type="http://schemas.openxmlformats.org/officeDocument/2006/relationships/hyperlink" Target="https://assets.publishing.service.gov.uk/government/uploads/system/uploads/attachment_data/file/182508/DFE-RR156.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6262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7C2C6-CEF5-2A2C-B7B2-DA352D127DA0}"/>
              </a:ext>
            </a:extLst>
          </p:cNvPr>
          <p:cNvSpPr txBox="1"/>
          <p:nvPr/>
        </p:nvSpPr>
        <p:spPr>
          <a:xfrm>
            <a:off x="1676400" y="609600"/>
            <a:ext cx="8839200" cy="2308324"/>
          </a:xfrm>
          <a:prstGeom prst="rect">
            <a:avLst/>
          </a:prstGeom>
          <a:noFill/>
          <a:ln>
            <a:solidFill>
              <a:schemeClr val="bg1"/>
            </a:solidFill>
          </a:ln>
        </p:spPr>
        <p:txBody>
          <a:bodyPr wrap="square">
            <a:spAutoFit/>
          </a:bodyPr>
          <a:lstStyle/>
          <a:p>
            <a:pPr marL="0" marR="0" lvl="0" indent="0" algn="ctr" defTabSz="914400" rtl="0" eaLnBrk="1" fontAlgn="auto" latinLnBrk="0" hangingPunct="1">
              <a:lnSpc>
                <a:spcPct val="100000"/>
              </a:lnSpc>
              <a:spcBef>
                <a:spcPts val="700"/>
              </a:spcBef>
              <a:spcAft>
                <a:spcPts val="0"/>
              </a:spcAft>
              <a:buClrTx/>
              <a:buSzTx/>
              <a:buFontTx/>
              <a:buNone/>
              <a:tabLst/>
              <a:defRPr/>
            </a:pPr>
            <a:r>
              <a:rPr kumimoji="0" lang="en-GB"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mn-cs"/>
              </a:rPr>
              <a:t>ECEY5006C: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Arweinyddiaeth</a:t>
            </a:r>
            <a:r>
              <a:rPr kumimoji="0" lang="en-GB" altLang="en-US"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gwaith</a:t>
            </a:r>
            <a:r>
              <a:rPr kumimoji="0" lang="en-GB" altLang="en-US"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tîm</a:t>
            </a:r>
            <a:r>
              <a:rPr kumimoji="0" lang="en-GB" altLang="en-US"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yn</a:t>
            </a:r>
            <a:r>
              <a:rPr kumimoji="0" lang="en-GB" altLang="en-US"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y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blynyddoedd</a:t>
            </a:r>
            <a:r>
              <a:rPr kumimoji="0" lang="en-GB" altLang="en-US"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 </a:t>
            </a:r>
            <a:r>
              <a:rPr kumimoji="0" lang="en-GB" altLang="en-US" sz="4800" b="1" i="0" u="none" strike="noStrike" kern="1200" cap="none" spc="0" normalizeH="0" baseline="0" noProof="0" err="1">
                <a:ln>
                  <a:noFill/>
                </a:ln>
                <a:solidFill>
                  <a:prstClr val="black"/>
                </a:solidFill>
                <a:effectLst/>
                <a:uLnTx/>
                <a:uFillTx/>
                <a:latin typeface="Arial" panose="020B0604020202020204"/>
                <a:ea typeface="ＭＳ Ｐゴシック" panose="020B0600070205080204" pitchFamily="34" charset="-128"/>
                <a:cs typeface="Arial" panose="020B0604020202020204" pitchFamily="34" charset="0"/>
              </a:rPr>
              <a:t>cynnar</a:t>
            </a:r>
            <a:endParaRPr kumimoji="0" lang="en-GB" sz="4800" b="1" i="0" u="none" strike="noStrike" kern="1200" cap="none" spc="0" normalizeH="0" baseline="0" noProof="0">
              <a:ln>
                <a:noFill/>
              </a:ln>
              <a:solidFill>
                <a:prstClr val="black"/>
              </a:solidFill>
              <a:effectLst/>
              <a:uLnTx/>
              <a:uFillTx/>
              <a:latin typeface="Arial" panose="020B0604020202020204"/>
              <a:ea typeface="ＭＳ Ｐゴシック" panose="020B0600070205080204" pitchFamily="34" charset="-128"/>
              <a:cs typeface="+mn-cs"/>
            </a:endParaRPr>
          </a:p>
        </p:txBody>
      </p:sp>
      <p:sp>
        <p:nvSpPr>
          <p:cNvPr id="3" name="TextBox 2">
            <a:extLst>
              <a:ext uri="{FF2B5EF4-FFF2-40B4-BE49-F238E27FC236}">
                <a16:creationId xmlns:a16="http://schemas.microsoft.com/office/drawing/2014/main" id="{B24BC744-9BE2-EB30-E7B0-96568E2A4BA4}"/>
              </a:ext>
            </a:extLst>
          </p:cNvPr>
          <p:cNvSpPr txBox="1"/>
          <p:nvPr/>
        </p:nvSpPr>
        <p:spPr>
          <a:xfrm>
            <a:off x="1600200" y="3429000"/>
            <a:ext cx="8839200" cy="1569660"/>
          </a:xfrm>
          <a:prstGeom prst="rect">
            <a:avLst/>
          </a:prstGeom>
          <a:noFill/>
          <a:ln>
            <a:solidFill>
              <a:schemeClr val="bg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800" b="1" i="0" u="none" strike="noStrike" kern="1200" cap="none" spc="0" normalizeH="0" baseline="0" noProof="0">
                <a:ln>
                  <a:noFill/>
                </a:ln>
                <a:solidFill>
                  <a:srgbClr val="5B9BD5">
                    <a:lumMod val="75000"/>
                  </a:srgbClr>
                </a:solidFill>
                <a:effectLst/>
                <a:uLnTx/>
                <a:uFillTx/>
                <a:latin typeface="Arial" panose="020B0604020202020204" pitchFamily="34" charset="0"/>
                <a:ea typeface="ＭＳ Ｐゴシック" panose="020B0600070205080204" pitchFamily="34" charset="-128"/>
                <a:cs typeface="Arial" panose="020B0604020202020204" pitchFamily="34" charset="0"/>
              </a:rPr>
              <a:t>ECEY5006: Leadership and Teamwork in the Early Years </a:t>
            </a:r>
          </a:p>
        </p:txBody>
      </p:sp>
    </p:spTree>
    <p:extLst>
      <p:ext uri="{BB962C8B-B14F-4D97-AF65-F5344CB8AC3E}">
        <p14:creationId xmlns:p14="http://schemas.microsoft.com/office/powerpoint/2010/main" val="336477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5 Strategies to Enhance Communication | CU Management">
            <a:extLst>
              <a:ext uri="{FF2B5EF4-FFF2-40B4-BE49-F238E27FC236}">
                <a16:creationId xmlns:a16="http://schemas.microsoft.com/office/drawing/2014/main" id="{11A9DD1E-273A-48B8-9A50-BBEF013D5B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371" y="314516"/>
            <a:ext cx="9443257" cy="5313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379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D91962-B7F3-41A9-ADB8-2AF5F4FD6245}"/>
              </a:ext>
            </a:extLst>
          </p:cNvPr>
          <p:cNvSpPr txBox="1">
            <a:spLocks/>
          </p:cNvSpPr>
          <p:nvPr/>
        </p:nvSpPr>
        <p:spPr>
          <a:xfrm>
            <a:off x="1135117" y="1253331"/>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GB"/>
          </a:p>
        </p:txBody>
      </p:sp>
      <p:sp>
        <p:nvSpPr>
          <p:cNvPr id="4" name="Title 1">
            <a:extLst>
              <a:ext uri="{FF2B5EF4-FFF2-40B4-BE49-F238E27FC236}">
                <a16:creationId xmlns:a16="http://schemas.microsoft.com/office/drawing/2014/main" id="{E4283678-5428-4AC8-BA37-2BEF779BC0ED}"/>
              </a:ext>
            </a:extLst>
          </p:cNvPr>
          <p:cNvSpPr>
            <a:spLocks noGrp="1"/>
          </p:cNvSpPr>
          <p:nvPr>
            <p:ph type="title"/>
          </p:nvPr>
        </p:nvSpPr>
        <p:spPr>
          <a:xfrm>
            <a:off x="4155263" y="309639"/>
            <a:ext cx="3481554" cy="681703"/>
          </a:xfrm>
        </p:spPr>
        <p:txBody>
          <a:bodyPr>
            <a:noAutofit/>
          </a:bodyPr>
          <a:lstStyle/>
          <a:p>
            <a:r>
              <a:rPr lang="en-GB" sz="4800" b="1" err="1">
                <a:latin typeface="Arial" panose="020B0604020202020204" pitchFamily="34" charset="0"/>
                <a:cs typeface="Arial" panose="020B0604020202020204" pitchFamily="34" charset="0"/>
              </a:rPr>
              <a:t>Arweinwyr</a:t>
            </a:r>
            <a:endParaRPr lang="en-GB" sz="4800" b="1">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7249AC-D388-4E65-5BB5-17241A266EDB}"/>
              </a:ext>
            </a:extLst>
          </p:cNvPr>
          <p:cNvSpPr txBox="1"/>
          <p:nvPr/>
        </p:nvSpPr>
        <p:spPr>
          <a:xfrm>
            <a:off x="491884" y="1253331"/>
            <a:ext cx="10917096" cy="4824398"/>
          </a:xfrm>
          <a:prstGeom prst="rect">
            <a:avLst/>
          </a:prstGeom>
          <a:noFill/>
        </p:spPr>
        <p:txBody>
          <a:bodyPr wrap="square">
            <a:spAutoFit/>
          </a:bodyPr>
          <a:lstStyle/>
          <a:p>
            <a:pPr algn="ctr">
              <a:lnSpc>
                <a:spcPct val="107000"/>
              </a:lnSpc>
              <a:spcAft>
                <a:spcPts val="800"/>
              </a:spcAft>
            </a:pPr>
            <a:r>
              <a:rPr lang="cy-GB" sz="2800">
                <a:effectLst/>
                <a:latin typeface="Arial" panose="020B0604020202020204" pitchFamily="34" charset="0"/>
                <a:ea typeface="DengXian" panose="02010600030101010101" pitchFamily="2" charset="-122"/>
                <a:cs typeface="Arial" panose="020B0604020202020204" pitchFamily="34" charset="0"/>
              </a:rPr>
              <a:t>Dylai arweinwyr effeithiol fod â sgiliau cyfathrebu da, gan sicrhau bod pawb o fewn y tîm yn gwybod yn union beth sy’n digwydd, a dylent ddirprwyo tasgau pan fo’n briodol.  Dylent hefyd fodelu sgiliau gwrando da, a bod yn barod i gymryd ymlaen syniadau ac awgrymiadau gan aelodau’r tîm. Dylai arweinwyr effeithiol groesawu gweithio cydweithredol ag ystod o bartneriaid, yn cynnwys rhieni, gofalwyr ac eraill o fewn y gymuned, a’u cynnwys wrth wneud penderfyniadau, pan fo’n briodol.’</a:t>
            </a:r>
            <a:endParaRPr lang="en-GB" sz="2800">
              <a:effectLst/>
              <a:latin typeface="Arial" panose="020B0604020202020204" pitchFamily="34" charset="0"/>
              <a:ea typeface="DengXian" panose="02010600030101010101" pitchFamily="2" charset="-122"/>
              <a:cs typeface="Arial" panose="020B0604020202020204" pitchFamily="34" charset="0"/>
            </a:endParaRPr>
          </a:p>
          <a:p>
            <a:pPr algn="ctr">
              <a:lnSpc>
                <a:spcPct val="107000"/>
              </a:lnSpc>
              <a:spcAft>
                <a:spcPts val="800"/>
              </a:spcAft>
            </a:pPr>
            <a:r>
              <a:rPr lang="en-GB" sz="2800">
                <a:effectLst/>
                <a:latin typeface="Arial" panose="020B0604020202020204" pitchFamily="34" charset="0"/>
                <a:ea typeface="DengXian" panose="02010600030101010101" pitchFamily="2" charset="-122"/>
                <a:cs typeface="Arial" panose="020B0604020202020204" pitchFamily="34" charset="0"/>
              </a:rPr>
              <a:t>	</a:t>
            </a:r>
            <a:r>
              <a:rPr lang="cy-GB" sz="2800">
                <a:effectLst/>
                <a:latin typeface="Arial" panose="020B0604020202020204" pitchFamily="34" charset="0"/>
                <a:ea typeface="DengXian" panose="02010600030101010101" pitchFamily="2" charset="-122"/>
                <a:cs typeface="Arial" panose="020B0604020202020204" pitchFamily="34" charset="0"/>
              </a:rPr>
              <a:t>(Llywodraeth Cymru, 2022)</a:t>
            </a:r>
            <a:endParaRPr lang="en-GB" sz="280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en-GB" sz="2400">
                <a:effectLst/>
                <a:latin typeface="Calibri" panose="020F0502020204030204" pitchFamily="34" charset="0"/>
                <a:ea typeface="DengXian" panose="02010600030101010101" pitchFamily="2" charset="-122"/>
                <a:cs typeface="Arial" panose="020B0604020202020204" pitchFamily="34" charset="0"/>
              </a:rPr>
              <a:t> </a:t>
            </a:r>
          </a:p>
        </p:txBody>
      </p:sp>
    </p:spTree>
    <p:extLst>
      <p:ext uri="{BB962C8B-B14F-4D97-AF65-F5344CB8AC3E}">
        <p14:creationId xmlns:p14="http://schemas.microsoft.com/office/powerpoint/2010/main" val="2644353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ACEE2-BF74-4ED9-BDBF-C7CC75ABD459}"/>
              </a:ext>
            </a:extLst>
          </p:cNvPr>
          <p:cNvSpPr>
            <a:spLocks noGrp="1"/>
          </p:cNvSpPr>
          <p:nvPr>
            <p:ph type="title"/>
          </p:nvPr>
        </p:nvSpPr>
        <p:spPr>
          <a:xfrm>
            <a:off x="4357589" y="302697"/>
            <a:ext cx="3354901" cy="681703"/>
          </a:xfrm>
        </p:spPr>
        <p:txBody>
          <a:bodyPr>
            <a:noAutofit/>
          </a:bodyPr>
          <a:lstStyle/>
          <a:p>
            <a:pPr algn="ctr"/>
            <a:r>
              <a:rPr lang="en-GB" sz="4800" b="1">
                <a:solidFill>
                  <a:schemeClr val="accent1">
                    <a:lumMod val="75000"/>
                  </a:schemeClr>
                </a:solidFill>
                <a:latin typeface="Arial" panose="020B0604020202020204" pitchFamily="34" charset="0"/>
                <a:cs typeface="Arial" panose="020B0604020202020204" pitchFamily="34" charset="0"/>
              </a:rPr>
              <a:t>Leaders</a:t>
            </a:r>
          </a:p>
        </p:txBody>
      </p:sp>
      <p:sp>
        <p:nvSpPr>
          <p:cNvPr id="4" name="TextBox 3">
            <a:extLst>
              <a:ext uri="{FF2B5EF4-FFF2-40B4-BE49-F238E27FC236}">
                <a16:creationId xmlns:a16="http://schemas.microsoft.com/office/drawing/2014/main" id="{19D48472-063E-4FCD-9F5B-7465932C1786}"/>
              </a:ext>
            </a:extLst>
          </p:cNvPr>
          <p:cNvSpPr txBox="1"/>
          <p:nvPr/>
        </p:nvSpPr>
        <p:spPr>
          <a:xfrm>
            <a:off x="775663" y="1324937"/>
            <a:ext cx="10775731" cy="3970318"/>
          </a:xfrm>
          <a:prstGeom prst="rect">
            <a:avLst/>
          </a:prstGeom>
          <a:noFill/>
        </p:spPr>
        <p:txBody>
          <a:bodyPr wrap="square">
            <a:spAutoFit/>
          </a:bodyPr>
          <a:lstStyle/>
          <a:p>
            <a:pPr algn="ctr"/>
            <a:r>
              <a:rPr lang="en-GB" sz="2800">
                <a:solidFill>
                  <a:schemeClr val="accent1">
                    <a:lumMod val="75000"/>
                  </a:schemeClr>
                </a:solidFill>
              </a:rPr>
              <a:t>‘</a:t>
            </a:r>
            <a:r>
              <a:rPr lang="en-GB" sz="2800">
                <a:solidFill>
                  <a:schemeClr val="accent1">
                    <a:lumMod val="75000"/>
                  </a:schemeClr>
                </a:solidFill>
                <a:latin typeface="Arial" panose="020B0604020202020204" pitchFamily="34" charset="0"/>
                <a:cs typeface="Arial" panose="020B0604020202020204" pitchFamily="34" charset="0"/>
              </a:rPr>
              <a:t>Effective leaders should have </a:t>
            </a:r>
            <a:r>
              <a:rPr lang="en-GB" sz="2800" b="1">
                <a:solidFill>
                  <a:schemeClr val="accent1">
                    <a:lumMod val="75000"/>
                  </a:schemeClr>
                </a:solidFill>
                <a:latin typeface="Arial" panose="020B0604020202020204" pitchFamily="34" charset="0"/>
                <a:cs typeface="Arial" panose="020B0604020202020204" pitchFamily="34" charset="0"/>
              </a:rPr>
              <a:t>good communication skills</a:t>
            </a:r>
            <a:r>
              <a:rPr lang="en-GB" sz="2800">
                <a:solidFill>
                  <a:schemeClr val="accent1">
                    <a:lumMod val="75000"/>
                  </a:schemeClr>
                </a:solidFill>
                <a:latin typeface="Arial" panose="020B0604020202020204" pitchFamily="34" charset="0"/>
                <a:cs typeface="Arial" panose="020B0604020202020204" pitchFamily="34" charset="0"/>
              </a:rPr>
              <a:t>, ensuring that all within the team know exactly what is going on, and should delegate tasks where appropriate. They should also model </a:t>
            </a:r>
            <a:r>
              <a:rPr lang="en-GB" sz="2800" b="1">
                <a:solidFill>
                  <a:schemeClr val="accent1">
                    <a:lumMod val="75000"/>
                  </a:schemeClr>
                </a:solidFill>
                <a:latin typeface="Arial" panose="020B0604020202020204" pitchFamily="34" charset="0"/>
                <a:cs typeface="Arial" panose="020B0604020202020204" pitchFamily="34" charset="0"/>
              </a:rPr>
              <a:t>good listening skills</a:t>
            </a:r>
            <a:r>
              <a:rPr lang="en-GB" sz="2800">
                <a:solidFill>
                  <a:schemeClr val="accent1">
                    <a:lumMod val="75000"/>
                  </a:schemeClr>
                </a:solidFill>
                <a:latin typeface="Arial" panose="020B0604020202020204" pitchFamily="34" charset="0"/>
                <a:cs typeface="Arial" panose="020B0604020202020204" pitchFamily="34" charset="0"/>
              </a:rPr>
              <a:t>, and be prepared to take on board ideas and suggestions from team members. Effective leaders should </a:t>
            </a:r>
            <a:r>
              <a:rPr lang="en-GB" sz="2800" b="1">
                <a:solidFill>
                  <a:schemeClr val="accent1">
                    <a:lumMod val="75000"/>
                  </a:schemeClr>
                </a:solidFill>
                <a:latin typeface="Arial" panose="020B0604020202020204" pitchFamily="34" charset="0"/>
                <a:cs typeface="Arial" panose="020B0604020202020204" pitchFamily="34" charset="0"/>
              </a:rPr>
              <a:t>welcome collaborative working </a:t>
            </a:r>
            <a:r>
              <a:rPr lang="en-GB" sz="2800">
                <a:solidFill>
                  <a:schemeClr val="accent1">
                    <a:lumMod val="75000"/>
                  </a:schemeClr>
                </a:solidFill>
                <a:latin typeface="Arial" panose="020B0604020202020204" pitchFamily="34" charset="0"/>
                <a:cs typeface="Arial" panose="020B0604020202020204" pitchFamily="34" charset="0"/>
              </a:rPr>
              <a:t>with a range of partners, including parents, carers and others within the community, and involve them in decision-making, where appropriate.’</a:t>
            </a:r>
          </a:p>
          <a:p>
            <a:pPr algn="ctr"/>
            <a:r>
              <a:rPr lang="en-GB" sz="2800">
                <a:solidFill>
                  <a:schemeClr val="accent1">
                    <a:lumMod val="75000"/>
                  </a:schemeClr>
                </a:solidFill>
                <a:latin typeface="Arial" panose="020B0604020202020204" pitchFamily="34" charset="0"/>
                <a:cs typeface="Arial" panose="020B0604020202020204" pitchFamily="34" charset="0"/>
              </a:rPr>
              <a:t>	(Welsh Government, 2022)</a:t>
            </a:r>
          </a:p>
        </p:txBody>
      </p:sp>
    </p:spTree>
    <p:extLst>
      <p:ext uri="{BB962C8B-B14F-4D97-AF65-F5344CB8AC3E}">
        <p14:creationId xmlns:p14="http://schemas.microsoft.com/office/powerpoint/2010/main" val="1907073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87FBE-EA2E-4702-B848-21608A33DC34}"/>
              </a:ext>
            </a:extLst>
          </p:cNvPr>
          <p:cNvSpPr>
            <a:spLocks noGrp="1"/>
          </p:cNvSpPr>
          <p:nvPr>
            <p:ph type="title"/>
          </p:nvPr>
        </p:nvSpPr>
        <p:spPr>
          <a:xfrm>
            <a:off x="163961" y="201165"/>
            <a:ext cx="12028039" cy="1129487"/>
          </a:xfrm>
        </p:spPr>
        <p:txBody>
          <a:bodyPr>
            <a:noAutofit/>
          </a:bodyPr>
          <a:lstStyle/>
          <a:p>
            <a:pPr algn="ctr"/>
            <a:r>
              <a:rPr lang="en-GB" sz="4800" b="1">
                <a:latin typeface="Arial" panose="020B0604020202020204" pitchFamily="34" charset="0"/>
                <a:cs typeface="Arial" panose="020B0604020202020204" pitchFamily="34" charset="0"/>
              </a:rPr>
              <a:t>Pam </a:t>
            </a:r>
            <a:r>
              <a:rPr lang="en-GB" sz="4800" b="1" err="1">
                <a:latin typeface="Arial" panose="020B0604020202020204" pitchFamily="34" charset="0"/>
                <a:cs typeface="Arial" panose="020B0604020202020204" pitchFamily="34" charset="0"/>
              </a:rPr>
              <a:t>mae</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cyfathrebu’n</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bwysig</a:t>
            </a:r>
            <a:r>
              <a:rPr lang="en-GB" sz="4800" b="1">
                <a:latin typeface="Arial" panose="020B0604020202020204" pitchFamily="34" charset="0"/>
                <a:cs typeface="Arial" panose="020B0604020202020204" pitchFamily="34" charset="0"/>
              </a:rPr>
              <a:t>? </a:t>
            </a:r>
            <a:br>
              <a:rPr lang="en-GB" sz="4800" b="1">
                <a:latin typeface="Arial" panose="020B0604020202020204" pitchFamily="34" charset="0"/>
                <a:cs typeface="Arial" panose="020B0604020202020204" pitchFamily="34" charset="0"/>
              </a:rPr>
            </a:br>
            <a:r>
              <a:rPr lang="en-GB" sz="4800" b="1">
                <a:solidFill>
                  <a:schemeClr val="accent1">
                    <a:lumMod val="75000"/>
                  </a:schemeClr>
                </a:solidFill>
                <a:latin typeface="Arial" panose="020B0604020202020204" pitchFamily="34" charset="0"/>
                <a:cs typeface="Arial" panose="020B0604020202020204" pitchFamily="34" charset="0"/>
              </a:rPr>
              <a:t>Why is communication important? </a:t>
            </a:r>
          </a:p>
        </p:txBody>
      </p:sp>
      <p:sp>
        <p:nvSpPr>
          <p:cNvPr id="4" name="TextBox 3">
            <a:extLst>
              <a:ext uri="{FF2B5EF4-FFF2-40B4-BE49-F238E27FC236}">
                <a16:creationId xmlns:a16="http://schemas.microsoft.com/office/drawing/2014/main" id="{F34CE29D-01E5-4D9C-A0F5-C72A049B6D0E}"/>
              </a:ext>
            </a:extLst>
          </p:cNvPr>
          <p:cNvSpPr txBox="1"/>
          <p:nvPr/>
        </p:nvSpPr>
        <p:spPr>
          <a:xfrm>
            <a:off x="6419719" y="1720840"/>
            <a:ext cx="5702913" cy="3416320"/>
          </a:xfrm>
          <a:prstGeom prst="rect">
            <a:avLst/>
          </a:prstGeom>
          <a:noFill/>
        </p:spPr>
        <p:txBody>
          <a:bodyPr wrap="square">
            <a:spAutoFit/>
          </a:bodyPr>
          <a:lstStyle/>
          <a:p>
            <a:pPr marL="342900" indent="-342900">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An important part of being an early years practitioner or leader is the ability to communicate with a wide range of people and stakeholders – children, families, colleagues, schools, other professionals etc</a:t>
            </a:r>
          </a:p>
          <a:p>
            <a:pPr marL="342900" indent="-342900">
              <a:buFont typeface="Arial" panose="020B0604020202020204" pitchFamily="34" charset="0"/>
              <a:buChar char="•"/>
            </a:pPr>
            <a:r>
              <a:rPr lang="en-GB">
                <a:solidFill>
                  <a:schemeClr val="accent1">
                    <a:lumMod val="75000"/>
                  </a:schemeClr>
                </a:solidFill>
                <a:latin typeface="Arial" panose="020B0604020202020204" pitchFamily="34" charset="0"/>
                <a:cs typeface="Arial" panose="020B0604020202020204" pitchFamily="34" charset="0"/>
              </a:rPr>
              <a:t>To ensure nothing is missed</a:t>
            </a:r>
          </a:p>
          <a:p>
            <a:pPr marL="342900" indent="-342900">
              <a:buFont typeface="Arial" panose="020B0604020202020204" pitchFamily="34" charset="0"/>
              <a:buChar char="•"/>
            </a:pPr>
            <a:r>
              <a:rPr lang="en-GB">
                <a:solidFill>
                  <a:schemeClr val="accent1">
                    <a:lumMod val="75000"/>
                  </a:schemeClr>
                </a:solidFill>
                <a:latin typeface="Arial" panose="020B0604020202020204" pitchFamily="34" charset="0"/>
                <a:cs typeface="Arial" panose="020B0604020202020204" pitchFamily="34" charset="0"/>
              </a:rPr>
              <a:t>To ensure everyone feels included, valued and listened to </a:t>
            </a:r>
          </a:p>
        </p:txBody>
      </p:sp>
      <p:sp>
        <p:nvSpPr>
          <p:cNvPr id="5" name="Content Placeholder 2">
            <a:extLst>
              <a:ext uri="{FF2B5EF4-FFF2-40B4-BE49-F238E27FC236}">
                <a16:creationId xmlns:a16="http://schemas.microsoft.com/office/drawing/2014/main" id="{87AC448C-FFBD-4F6F-AECD-FB81957F12C9}"/>
              </a:ext>
            </a:extLst>
          </p:cNvPr>
          <p:cNvSpPr txBox="1">
            <a:spLocks/>
          </p:cNvSpPr>
          <p:nvPr/>
        </p:nvSpPr>
        <p:spPr>
          <a:xfrm>
            <a:off x="259606" y="1526103"/>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endParaRPr lang="en-GB"/>
          </a:p>
        </p:txBody>
      </p:sp>
      <p:sp>
        <p:nvSpPr>
          <p:cNvPr id="6" name="TextBox 5">
            <a:extLst>
              <a:ext uri="{FF2B5EF4-FFF2-40B4-BE49-F238E27FC236}">
                <a16:creationId xmlns:a16="http://schemas.microsoft.com/office/drawing/2014/main" id="{149E8F45-1FB0-702E-F3BD-69EC364540A1}"/>
              </a:ext>
            </a:extLst>
          </p:cNvPr>
          <p:cNvSpPr txBox="1"/>
          <p:nvPr/>
        </p:nvSpPr>
        <p:spPr>
          <a:xfrm>
            <a:off x="0" y="1538716"/>
            <a:ext cx="6489087" cy="4015330"/>
          </a:xfrm>
          <a:prstGeom prst="rect">
            <a:avLst/>
          </a:prstGeom>
          <a:noFill/>
        </p:spPr>
        <p:txBody>
          <a:bodyPr wrap="square">
            <a:spAutoFit/>
          </a:bodyPr>
          <a:lstStyle/>
          <a:p>
            <a:pPr marL="342900" lvl="0" indent="-342900" rtl="0">
              <a:lnSpc>
                <a:spcPct val="107000"/>
              </a:lnSpc>
              <a:buFont typeface="Symbol" panose="05050102010706020507" pitchFamily="18" charset="2"/>
              <a:buChar char=""/>
            </a:pPr>
            <a:r>
              <a:rPr lang="cy-GB" sz="2400">
                <a:effectLst/>
                <a:latin typeface="Arial" panose="020B0604020202020204" pitchFamily="34" charset="0"/>
                <a:ea typeface="DengXian" panose="02010600030101010101" pitchFamily="2" charset="-122"/>
                <a:cs typeface="Arial" panose="020B0604020202020204" pitchFamily="34" charset="0"/>
              </a:rPr>
              <a:t>Rhan bwysig o fod yn ymarferydd neu arweinydd blynyddoedd cynnar yw’r gallu i gyfathrebu ag ystod eang o bobl a rhanddeiliaid – plant, teuluoedd, cydweithwyr, ysgolion, gweithwyr proffesiynol eraill ac ati</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buFont typeface="Symbol" panose="05050102010706020507" pitchFamily="18" charset="2"/>
              <a:buChar char=""/>
            </a:pPr>
            <a:r>
              <a:rPr lang="cy-GB" sz="2400">
                <a:effectLst/>
                <a:latin typeface="Arial" panose="020B0604020202020204" pitchFamily="34" charset="0"/>
                <a:ea typeface="DengXian" panose="02010600030101010101" pitchFamily="2" charset="-122"/>
                <a:cs typeface="Arial" panose="020B0604020202020204" pitchFamily="34" charset="0"/>
              </a:rPr>
              <a:t>Sicrhau peidio â cholli unrhyw beth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cy-GB" sz="2400">
                <a:effectLst/>
                <a:latin typeface="Arial" panose="020B0604020202020204" pitchFamily="34" charset="0"/>
                <a:ea typeface="DengXian" panose="02010600030101010101" pitchFamily="2" charset="-122"/>
                <a:cs typeface="Arial" panose="020B0604020202020204" pitchFamily="34" charset="0"/>
              </a:rPr>
              <a:t>Sicrhau bod pawb yn teimlo ei fod wedi’i gynnwys, ei werthfawrogi a bod pobl yn gwrando arni/arno</a:t>
            </a:r>
            <a:endParaRPr lang="en-GB" sz="24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481612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E9B00-B543-6B14-CC38-39CB8A0A5D57}"/>
              </a:ext>
            </a:extLst>
          </p:cNvPr>
          <p:cNvSpPr>
            <a:spLocks noGrp="1"/>
          </p:cNvSpPr>
          <p:nvPr>
            <p:ph type="title"/>
          </p:nvPr>
        </p:nvSpPr>
        <p:spPr>
          <a:xfrm>
            <a:off x="1457498" y="0"/>
            <a:ext cx="9277004" cy="1325563"/>
          </a:xfrm>
        </p:spPr>
        <p:txBody>
          <a:bodyPr>
            <a:noAutofit/>
          </a:bodyPr>
          <a:lstStyle/>
          <a:p>
            <a:pPr algn="ctr"/>
            <a:r>
              <a:rPr lang="en-GB" sz="4800" b="1">
                <a:latin typeface="Arial" panose="020B0604020202020204" pitchFamily="34" charset="0"/>
                <a:cs typeface="Arial" panose="020B0604020202020204" pitchFamily="34" charset="0"/>
              </a:rPr>
              <a:t>Nodweddion </a:t>
            </a:r>
            <a:r>
              <a:rPr lang="en-GB" sz="4800" b="1" err="1">
                <a:latin typeface="Arial" panose="020B0604020202020204" pitchFamily="34" charset="0"/>
                <a:cs typeface="Arial" panose="020B0604020202020204" pitchFamily="34" charset="0"/>
              </a:rPr>
              <a:t>allweddol</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cyfathrebu</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effeithiol</a:t>
            </a:r>
            <a:r>
              <a:rPr lang="en-GB" sz="4800" b="1">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F97CE180-C992-7978-A8F4-BAD92F02BCD2}"/>
              </a:ext>
            </a:extLst>
          </p:cNvPr>
          <p:cNvSpPr txBox="1"/>
          <p:nvPr/>
        </p:nvSpPr>
        <p:spPr>
          <a:xfrm>
            <a:off x="439906" y="1523910"/>
            <a:ext cx="8781392" cy="4410503"/>
          </a:xfrm>
          <a:prstGeom prst="rect">
            <a:avLst/>
          </a:prstGeom>
          <a:noFill/>
        </p:spPr>
        <p:txBody>
          <a:bodyPr wrap="square">
            <a:spAutoFit/>
          </a:bodyPr>
          <a:lstStyle/>
          <a:p>
            <a:pPr marL="342900" lvl="0" indent="-342900" rtl="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gwrando’n ofalus</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gweld effaith eich geiriau a’ch ystumiau ar bobl eraill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dangos empathi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anfeirniadol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ystyriol o deimladau a hwyliau pobl eraill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addasu’ch dull cyfathrebu i’r person neu’r senario</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ddilys</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dangos diddordeb mewn pobl eraill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ymwybodol o gyfrinachedd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gyfeillgar </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gwrando’n ofalus</a:t>
            </a:r>
            <a:endParaRPr lang="en-GB" sz="24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222084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D07BE51-174A-BE82-8097-751A549D7BA2}"/>
              </a:ext>
            </a:extLst>
          </p:cNvPr>
          <p:cNvSpPr>
            <a:spLocks noGrp="1"/>
          </p:cNvSpPr>
          <p:nvPr>
            <p:ph type="title"/>
          </p:nvPr>
        </p:nvSpPr>
        <p:spPr>
          <a:xfrm>
            <a:off x="206003" y="0"/>
            <a:ext cx="11779994" cy="1325563"/>
          </a:xfrm>
        </p:spPr>
        <p:txBody>
          <a:bodyPr>
            <a:noAutofit/>
          </a:bodyPr>
          <a:lstStyle/>
          <a:p>
            <a:pPr algn="ctr"/>
            <a:r>
              <a:rPr lang="en-GB" sz="4800" b="1">
                <a:latin typeface="Arial" panose="020B0604020202020204" pitchFamily="34" charset="0"/>
                <a:cs typeface="Arial" panose="020B0604020202020204" pitchFamily="34" charset="0"/>
              </a:rPr>
              <a:t>Nodweddion </a:t>
            </a:r>
            <a:r>
              <a:rPr lang="en-GB" sz="4800" b="1" err="1">
                <a:latin typeface="Arial" panose="020B0604020202020204" pitchFamily="34" charset="0"/>
                <a:cs typeface="Arial" panose="020B0604020202020204" pitchFamily="34" charset="0"/>
              </a:rPr>
              <a:t>allweddol</a:t>
            </a:r>
            <a:r>
              <a:rPr lang="en-GB" sz="4800" b="1">
                <a:latin typeface="Arial" panose="020B0604020202020204" pitchFamily="34" charset="0"/>
                <a:cs typeface="Arial" panose="020B0604020202020204" pitchFamily="34" charset="0"/>
              </a:rPr>
              <a:t> </a:t>
            </a:r>
            <a:br>
              <a:rPr lang="en-GB" sz="4800" b="1">
                <a:latin typeface="Arial" panose="020B0604020202020204" pitchFamily="34" charset="0"/>
                <a:cs typeface="Arial" panose="020B0604020202020204" pitchFamily="34" charset="0"/>
              </a:rPr>
            </a:br>
            <a:r>
              <a:rPr lang="en-GB" sz="4800" b="1" err="1">
                <a:latin typeface="Arial" panose="020B0604020202020204" pitchFamily="34" charset="0"/>
                <a:cs typeface="Arial" panose="020B0604020202020204" pitchFamily="34" charset="0"/>
              </a:rPr>
              <a:t>cyfathrebu</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effeithiol</a:t>
            </a:r>
            <a:r>
              <a:rPr lang="en-GB" sz="4800" b="1">
                <a:latin typeface="Arial" panose="020B0604020202020204" pitchFamily="34" charset="0"/>
                <a:cs typeface="Arial" panose="020B0604020202020204" pitchFamily="34" charset="0"/>
              </a:rPr>
              <a:t> </a:t>
            </a:r>
            <a:endParaRPr lang="en-GB" sz="4800"/>
          </a:p>
        </p:txBody>
      </p:sp>
      <p:sp>
        <p:nvSpPr>
          <p:cNvPr id="7" name="TextBox 6">
            <a:extLst>
              <a:ext uri="{FF2B5EF4-FFF2-40B4-BE49-F238E27FC236}">
                <a16:creationId xmlns:a16="http://schemas.microsoft.com/office/drawing/2014/main" id="{F30B3F59-4076-38C0-23BC-7A70B1A579DB}"/>
              </a:ext>
            </a:extLst>
          </p:cNvPr>
          <p:cNvSpPr txBox="1"/>
          <p:nvPr/>
        </p:nvSpPr>
        <p:spPr>
          <a:xfrm>
            <a:off x="531251" y="1755476"/>
            <a:ext cx="8585899" cy="3620158"/>
          </a:xfrm>
          <a:prstGeom prst="rect">
            <a:avLst/>
          </a:prstGeom>
          <a:noFill/>
        </p:spPr>
        <p:txBody>
          <a:bodyPr wrap="square">
            <a:spAutoFit/>
          </a:bodyPr>
          <a:lstStyle/>
          <a:p>
            <a:pPr marL="342900" lvl="0" indent="-342900" rtl="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gweld effaith eich geiriau a’ch ystumiau ar bobl eraill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dangos empathi</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anfeirniadol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ystyriol o deimladau a hwyliau pobl eraill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addasu’ch dull cyfathrebu i’r person neu’r senario</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ddilys</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dangos diddordeb mewn pobl eraill</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ymwybodol o gyfrinachedd</a:t>
            </a:r>
            <a:endParaRPr lang="en-GB" sz="240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0"/>
              </a:spcAft>
              <a:buFont typeface="Arial" panose="020B0604020202020204" pitchFamily="34" charset="0"/>
              <a:buChar char="•"/>
              <a:tabLst>
                <a:tab pos="457200" algn="l"/>
              </a:tabLst>
            </a:pPr>
            <a:r>
              <a:rPr lang="cy-GB" sz="2400">
                <a:effectLst/>
                <a:latin typeface="Arial" panose="020B0604020202020204" pitchFamily="34" charset="0"/>
                <a:ea typeface="DengXian" panose="02010600030101010101" pitchFamily="2" charset="-122"/>
                <a:cs typeface="Arial" panose="020B0604020202020204" pitchFamily="34" charset="0"/>
              </a:rPr>
              <a:t>bod yn gyfeillgar</a:t>
            </a:r>
            <a:endParaRPr lang="en-GB" sz="24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239077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85A086-8848-4A43-A518-F07BF29BA18B}"/>
              </a:ext>
            </a:extLst>
          </p:cNvPr>
          <p:cNvSpPr txBox="1"/>
          <p:nvPr/>
        </p:nvSpPr>
        <p:spPr>
          <a:xfrm>
            <a:off x="618009" y="1894617"/>
            <a:ext cx="10001644" cy="3785652"/>
          </a:xfrm>
          <a:prstGeom prst="rect">
            <a:avLst/>
          </a:prstGeom>
          <a:noFill/>
        </p:spPr>
        <p:txBody>
          <a:bodyPr wrap="square">
            <a:spAutoFit/>
          </a:bodyPr>
          <a:lstStyle/>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listening carefully</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seeing the effect of your words and gestures on others</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demonstrating empathy</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being non-judgmental</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being considerate of other people's feelings and moods</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adjusting your communication method to the person or scenario</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being genuine</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showing an interest in other people</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being conscious of confidentiality</a:t>
            </a:r>
          </a:p>
          <a:p>
            <a:pPr marL="342900" indent="-342900" algn="l">
              <a:buFont typeface="Arial" panose="020B0604020202020204" pitchFamily="34" charset="0"/>
              <a:buChar char="•"/>
            </a:pPr>
            <a:r>
              <a:rPr lang="en-GB" b="0" i="0">
                <a:solidFill>
                  <a:schemeClr val="accent1">
                    <a:lumMod val="75000"/>
                  </a:schemeClr>
                </a:solidFill>
                <a:effectLst/>
                <a:latin typeface="Arial" panose="020B0604020202020204" pitchFamily="34" charset="0"/>
                <a:cs typeface="Arial" panose="020B0604020202020204" pitchFamily="34" charset="0"/>
              </a:rPr>
              <a:t>being friendly</a:t>
            </a:r>
          </a:p>
        </p:txBody>
      </p:sp>
      <p:sp>
        <p:nvSpPr>
          <p:cNvPr id="6" name="TextBox 5">
            <a:extLst>
              <a:ext uri="{FF2B5EF4-FFF2-40B4-BE49-F238E27FC236}">
                <a16:creationId xmlns:a16="http://schemas.microsoft.com/office/drawing/2014/main" id="{05DE2F81-BF2B-4601-AEC0-C7E7A4E355F1}"/>
              </a:ext>
            </a:extLst>
          </p:cNvPr>
          <p:cNvSpPr txBox="1"/>
          <p:nvPr/>
        </p:nvSpPr>
        <p:spPr>
          <a:xfrm>
            <a:off x="265624" y="0"/>
            <a:ext cx="11087628" cy="1569660"/>
          </a:xfrm>
          <a:prstGeom prst="rect">
            <a:avLst/>
          </a:prstGeom>
          <a:noFill/>
        </p:spPr>
        <p:txBody>
          <a:bodyPr wrap="square">
            <a:spAutoFit/>
          </a:bodyPr>
          <a:lstStyle/>
          <a:p>
            <a:pPr algn="ctr"/>
            <a:r>
              <a:rPr lang="en-GB" sz="4800" b="1" i="0">
                <a:solidFill>
                  <a:schemeClr val="accent1">
                    <a:lumMod val="75000"/>
                  </a:schemeClr>
                </a:solidFill>
                <a:effectLst/>
                <a:latin typeface="Arial" panose="020B0604020202020204" pitchFamily="34" charset="0"/>
                <a:cs typeface="Arial" panose="020B0604020202020204" pitchFamily="34" charset="0"/>
              </a:rPr>
              <a:t>Key features of </a:t>
            </a:r>
          </a:p>
          <a:p>
            <a:pPr algn="ctr"/>
            <a:r>
              <a:rPr lang="en-GB" sz="4800" b="1" i="0">
                <a:solidFill>
                  <a:schemeClr val="accent1">
                    <a:lumMod val="75000"/>
                  </a:schemeClr>
                </a:solidFill>
                <a:effectLst/>
                <a:latin typeface="Arial" panose="020B0604020202020204" pitchFamily="34" charset="0"/>
                <a:cs typeface="Arial" panose="020B0604020202020204" pitchFamily="34" charset="0"/>
              </a:rPr>
              <a:t>effective communication</a:t>
            </a:r>
          </a:p>
        </p:txBody>
      </p:sp>
    </p:spTree>
    <p:extLst>
      <p:ext uri="{BB962C8B-B14F-4D97-AF65-F5344CB8AC3E}">
        <p14:creationId xmlns:p14="http://schemas.microsoft.com/office/powerpoint/2010/main" val="851640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0BB2D4-C0BD-49CB-B0D6-9D3F8750CE7E}"/>
              </a:ext>
            </a:extLst>
          </p:cNvPr>
          <p:cNvSpPr txBox="1"/>
          <p:nvPr/>
        </p:nvSpPr>
        <p:spPr>
          <a:xfrm>
            <a:off x="273268" y="1921862"/>
            <a:ext cx="11302826"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being professional</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showing respect</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avoiding stereotyping e.g. age; gender; ethnicity</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speaking in turn with other speakers</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showing respect towards the views, traditions and beliefs of the person you're communicating with</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being honest</a:t>
            </a:r>
          </a:p>
          <a:p>
            <a:pPr marL="342900" indent="-342900" algn="l">
              <a:buFont typeface="Arial" panose="020B0604020202020204" pitchFamily="34" charset="0"/>
              <a:buChar char="•"/>
            </a:pPr>
            <a:r>
              <a:rPr lang="en-GB" sz="2400" b="0" i="0">
                <a:solidFill>
                  <a:schemeClr val="accent1">
                    <a:lumMod val="75000"/>
                  </a:schemeClr>
                </a:solidFill>
                <a:effectLst/>
                <a:latin typeface="Arial" panose="020B0604020202020204" pitchFamily="34" charset="0"/>
                <a:cs typeface="Arial" panose="020B0604020202020204" pitchFamily="34" charset="0"/>
              </a:rPr>
              <a:t>considering cultural differences e.g. when Welsh or English is not their first language.</a:t>
            </a:r>
          </a:p>
        </p:txBody>
      </p:sp>
      <p:sp>
        <p:nvSpPr>
          <p:cNvPr id="6" name="TextBox 5">
            <a:extLst>
              <a:ext uri="{FF2B5EF4-FFF2-40B4-BE49-F238E27FC236}">
                <a16:creationId xmlns:a16="http://schemas.microsoft.com/office/drawing/2014/main" id="{F24FB5C6-E683-4D3D-8585-F45249D33B53}"/>
              </a:ext>
            </a:extLst>
          </p:cNvPr>
          <p:cNvSpPr txBox="1"/>
          <p:nvPr/>
        </p:nvSpPr>
        <p:spPr>
          <a:xfrm>
            <a:off x="151349" y="143004"/>
            <a:ext cx="11546665" cy="1569660"/>
          </a:xfrm>
          <a:prstGeom prst="rect">
            <a:avLst/>
          </a:prstGeom>
          <a:noFill/>
        </p:spPr>
        <p:txBody>
          <a:bodyPr wrap="square">
            <a:spAutoFit/>
          </a:bodyPr>
          <a:lstStyle/>
          <a:p>
            <a:pPr algn="ctr"/>
            <a:r>
              <a:rPr lang="en-GB" sz="4800" b="1" i="0">
                <a:solidFill>
                  <a:schemeClr val="accent1">
                    <a:lumMod val="75000"/>
                  </a:schemeClr>
                </a:solidFill>
                <a:effectLst/>
                <a:latin typeface="Arial" panose="020B0604020202020204" pitchFamily="34" charset="0"/>
                <a:cs typeface="Arial" panose="020B0604020202020204" pitchFamily="34" charset="0"/>
              </a:rPr>
              <a:t>Key features of </a:t>
            </a:r>
          </a:p>
          <a:p>
            <a:pPr algn="ctr"/>
            <a:r>
              <a:rPr lang="en-GB" sz="4800" b="1" i="0">
                <a:solidFill>
                  <a:schemeClr val="accent1">
                    <a:lumMod val="75000"/>
                  </a:schemeClr>
                </a:solidFill>
                <a:effectLst/>
                <a:latin typeface="Arial" panose="020B0604020202020204" pitchFamily="34" charset="0"/>
                <a:cs typeface="Arial" panose="020B0604020202020204" pitchFamily="34" charset="0"/>
              </a:rPr>
              <a:t>effective communication</a:t>
            </a:r>
          </a:p>
        </p:txBody>
      </p:sp>
    </p:spTree>
    <p:extLst>
      <p:ext uri="{BB962C8B-B14F-4D97-AF65-F5344CB8AC3E}">
        <p14:creationId xmlns:p14="http://schemas.microsoft.com/office/powerpoint/2010/main" val="2491343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D063C5-E28D-45E1-AF9D-5966E08B9231}"/>
              </a:ext>
            </a:extLst>
          </p:cNvPr>
          <p:cNvSpPr txBox="1"/>
          <p:nvPr/>
        </p:nvSpPr>
        <p:spPr>
          <a:xfrm>
            <a:off x="-22335" y="0"/>
            <a:ext cx="12059570" cy="1569660"/>
          </a:xfrm>
          <a:prstGeom prst="rect">
            <a:avLst/>
          </a:prstGeom>
          <a:noFill/>
        </p:spPr>
        <p:txBody>
          <a:bodyPr wrap="square" rtlCol="0">
            <a:spAutoFit/>
          </a:bodyPr>
          <a:lstStyle/>
          <a:p>
            <a:pPr algn="ctr"/>
            <a:r>
              <a:rPr lang="en-GB" sz="4800" b="1" dirty="0" err="1">
                <a:latin typeface="Arial" panose="020B0604020202020204" pitchFamily="34" charset="0"/>
                <a:cs typeface="Arial" panose="020B0604020202020204" pitchFamily="34" charset="0"/>
              </a:rPr>
              <a:t>Cynnwys</a:t>
            </a:r>
            <a:r>
              <a:rPr lang="en-GB" sz="4800" b="1" dirty="0">
                <a:latin typeface="Arial" panose="020B0604020202020204" pitchFamily="34" charset="0"/>
                <a:cs typeface="Arial" panose="020B0604020202020204" pitchFamily="34" charset="0"/>
              </a:rPr>
              <a:t> / Ymgysylltu â </a:t>
            </a:r>
            <a:r>
              <a:rPr lang="en-GB" sz="4800" b="1" dirty="0" err="1">
                <a:latin typeface="Arial" panose="020B0604020202020204" pitchFamily="34" charset="0"/>
                <a:cs typeface="Arial" panose="020B0604020202020204" pitchFamily="34" charset="0"/>
              </a:rPr>
              <a:t>Rhieni</a:t>
            </a:r>
            <a:endParaRPr lang="en-GB" sz="4800" b="1" dirty="0">
              <a:latin typeface="Arial" panose="020B0604020202020204" pitchFamily="34" charset="0"/>
              <a:cs typeface="Arial" panose="020B0604020202020204" pitchFamily="34" charset="0"/>
            </a:endParaRPr>
          </a:p>
          <a:p>
            <a:pPr algn="ctr"/>
            <a:r>
              <a:rPr lang="en-GB" sz="4800" b="1" dirty="0">
                <a:solidFill>
                  <a:schemeClr val="accent1">
                    <a:lumMod val="75000"/>
                  </a:schemeClr>
                </a:solidFill>
                <a:latin typeface="Arial" panose="020B0604020202020204" pitchFamily="34" charset="0"/>
                <a:cs typeface="Arial" panose="020B0604020202020204" pitchFamily="34" charset="0"/>
              </a:rPr>
              <a:t>Parental Involvement / Engagement</a:t>
            </a:r>
          </a:p>
        </p:txBody>
      </p:sp>
      <p:sp>
        <p:nvSpPr>
          <p:cNvPr id="5" name="TextBox 4">
            <a:extLst>
              <a:ext uri="{FF2B5EF4-FFF2-40B4-BE49-F238E27FC236}">
                <a16:creationId xmlns:a16="http://schemas.microsoft.com/office/drawing/2014/main" id="{06592BC7-8904-4A53-BFC1-8F8689257749}"/>
              </a:ext>
            </a:extLst>
          </p:cNvPr>
          <p:cNvSpPr txBox="1"/>
          <p:nvPr/>
        </p:nvSpPr>
        <p:spPr>
          <a:xfrm>
            <a:off x="6305286" y="1569660"/>
            <a:ext cx="5782792" cy="3847207"/>
          </a:xfrm>
          <a:prstGeom prst="rect">
            <a:avLst/>
          </a:prstGeom>
          <a:noFill/>
        </p:spPr>
        <p:txBody>
          <a:bodyPr wrap="square">
            <a:spAutoFit/>
          </a:bodyPr>
          <a:lstStyle/>
          <a:p>
            <a:r>
              <a:rPr lang="en-GB" sz="2800">
                <a:solidFill>
                  <a:schemeClr val="accent1">
                    <a:lumMod val="75000"/>
                  </a:schemeClr>
                </a:solidFill>
                <a:latin typeface="Arial" panose="020B0604020202020204" pitchFamily="34" charset="0"/>
                <a:cs typeface="Arial" panose="020B0604020202020204" pitchFamily="34" charset="0"/>
              </a:rPr>
              <a:t>‘</a:t>
            </a:r>
            <a:r>
              <a:rPr lang="en-GB" i="1">
                <a:solidFill>
                  <a:schemeClr val="accent1">
                    <a:lumMod val="75000"/>
                  </a:schemeClr>
                </a:solidFill>
                <a:latin typeface="Arial" panose="020B0604020202020204" pitchFamily="34" charset="0"/>
                <a:cs typeface="Arial" panose="020B0604020202020204" pitchFamily="34" charset="0"/>
              </a:rPr>
              <a:t>Parental engagement has a large and positive impact on children’s learning</a:t>
            </a:r>
            <a:r>
              <a:rPr lang="en-GB">
                <a:solidFill>
                  <a:schemeClr val="accent1">
                    <a:lumMod val="75000"/>
                  </a:schemeClr>
                </a:solidFill>
                <a:latin typeface="Arial" panose="020B0604020202020204" pitchFamily="34" charset="0"/>
                <a:cs typeface="Arial" panose="020B0604020202020204" pitchFamily="34" charset="0"/>
              </a:rPr>
              <a:t>’ (DfE, 2010: 3)</a:t>
            </a:r>
          </a:p>
          <a:p>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Research shows that effective school – community/parent relationships contribute to enhancing emotional development and greater gains in academic achievement (Baker </a:t>
            </a:r>
            <a:r>
              <a:rPr lang="en-GB" i="1">
                <a:solidFill>
                  <a:schemeClr val="accent1">
                    <a:lumMod val="75000"/>
                  </a:schemeClr>
                </a:solidFill>
                <a:latin typeface="Arial" panose="020B0604020202020204" pitchFamily="34" charset="0"/>
                <a:cs typeface="Arial" panose="020B0604020202020204" pitchFamily="34" charset="0"/>
              </a:rPr>
              <a:t>et al</a:t>
            </a:r>
            <a:r>
              <a:rPr lang="en-GB">
                <a:solidFill>
                  <a:schemeClr val="accent1">
                    <a:lumMod val="75000"/>
                  </a:schemeClr>
                </a:solidFill>
                <a:latin typeface="Arial" panose="020B0604020202020204" pitchFamily="34" charset="0"/>
                <a:cs typeface="Arial" panose="020B0604020202020204" pitchFamily="34" charset="0"/>
              </a:rPr>
              <a:t>., 2016). </a:t>
            </a:r>
          </a:p>
        </p:txBody>
      </p:sp>
      <p:sp>
        <p:nvSpPr>
          <p:cNvPr id="7" name="TextBox 6">
            <a:extLst>
              <a:ext uri="{FF2B5EF4-FFF2-40B4-BE49-F238E27FC236}">
                <a16:creationId xmlns:a16="http://schemas.microsoft.com/office/drawing/2014/main" id="{ADAD241E-A9C8-FCCC-8C6D-5EE3F0FDCE60}"/>
              </a:ext>
            </a:extLst>
          </p:cNvPr>
          <p:cNvSpPr txBox="1"/>
          <p:nvPr/>
        </p:nvSpPr>
        <p:spPr>
          <a:xfrm>
            <a:off x="232805" y="1569660"/>
            <a:ext cx="5919951" cy="4015330"/>
          </a:xfrm>
          <a:prstGeom prst="rect">
            <a:avLst/>
          </a:prstGeom>
          <a:noFill/>
        </p:spPr>
        <p:txBody>
          <a:bodyPr wrap="square">
            <a:spAutoFit/>
          </a:bodyPr>
          <a:lstStyle/>
          <a:p>
            <a:pPr>
              <a:lnSpc>
                <a:spcPct val="107000"/>
              </a:lnSpc>
              <a:spcAft>
                <a:spcPts val="0"/>
              </a:spcAft>
            </a:pPr>
            <a:r>
              <a:rPr lang="cy-GB" sz="2400" i="1">
                <a:effectLst/>
                <a:latin typeface="Arial" panose="020B0604020202020204" pitchFamily="34" charset="0"/>
                <a:ea typeface="DengXian" panose="02010600030101010101" pitchFamily="2" charset="-122"/>
                <a:cs typeface="Arial" panose="020B0604020202020204" pitchFamily="34" charset="0"/>
              </a:rPr>
              <a:t>‘Mae ymgysylltu â rhieni yn cael effaith fawr a chadarnhaol ar ddysgu gan blant’ (</a:t>
            </a:r>
            <a:r>
              <a:rPr lang="cy-GB" sz="2400" i="1" err="1">
                <a:effectLst/>
                <a:latin typeface="Arial" panose="020B0604020202020204" pitchFamily="34" charset="0"/>
                <a:ea typeface="DengXian" panose="02010600030101010101" pitchFamily="2" charset="-122"/>
                <a:cs typeface="Arial" panose="020B0604020202020204" pitchFamily="34" charset="0"/>
              </a:rPr>
              <a:t>DfE</a:t>
            </a:r>
            <a:r>
              <a:rPr lang="cy-GB" sz="2400" i="1">
                <a:effectLst/>
                <a:latin typeface="Arial" panose="020B0604020202020204" pitchFamily="34" charset="0"/>
                <a:ea typeface="DengXian" panose="02010600030101010101" pitchFamily="2" charset="-122"/>
                <a:cs typeface="Arial" panose="020B0604020202020204" pitchFamily="34" charset="0"/>
              </a:rPr>
              <a:t>, 2010: 3)</a:t>
            </a:r>
            <a:endParaRPr lang="en-GB" sz="2400" i="1">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0"/>
              </a:spcAft>
            </a:pPr>
            <a:r>
              <a:rPr lang="en-GB" sz="2400">
                <a:effectLst/>
                <a:latin typeface="Arial" panose="020B0604020202020204" pitchFamily="34" charset="0"/>
                <a:ea typeface="DengXian" panose="02010600030101010101" pitchFamily="2" charset="-122"/>
                <a:cs typeface="Arial" panose="020B0604020202020204" pitchFamily="34" charset="0"/>
              </a:rPr>
              <a:t> </a:t>
            </a:r>
          </a:p>
          <a:p>
            <a:pPr>
              <a:lnSpc>
                <a:spcPct val="107000"/>
              </a:lnSpc>
              <a:spcAft>
                <a:spcPts val="0"/>
              </a:spcAft>
            </a:pPr>
            <a:r>
              <a:rPr lang="cy-GB" sz="2400">
                <a:effectLst/>
                <a:latin typeface="Arial" panose="020B0604020202020204" pitchFamily="34" charset="0"/>
                <a:ea typeface="DengXian" panose="02010600030101010101" pitchFamily="2" charset="-122"/>
                <a:cs typeface="Arial" panose="020B0604020202020204" pitchFamily="34" charset="0"/>
              </a:rPr>
              <a:t>Mae ymchwil yn dangos bod perthnasoedd ysgol – cymuned/rhieni effeithiol yn cyfrannu at gyfoethogi datblygiad emosiynol a mwy o gynnydd o ran cyflawni academaidd (Baker </a:t>
            </a:r>
            <a:r>
              <a:rPr lang="cy-GB" sz="2400" i="1" err="1">
                <a:effectLst/>
                <a:latin typeface="Arial" panose="020B0604020202020204" pitchFamily="34" charset="0"/>
                <a:ea typeface="DengXian" panose="02010600030101010101" pitchFamily="2" charset="-122"/>
                <a:cs typeface="Arial" panose="020B0604020202020204" pitchFamily="34" charset="0"/>
              </a:rPr>
              <a:t>et</a:t>
            </a:r>
            <a:r>
              <a:rPr lang="cy-GB" sz="2400" i="1">
                <a:effectLst/>
                <a:latin typeface="Arial" panose="020B0604020202020204" pitchFamily="34" charset="0"/>
                <a:ea typeface="DengXian" panose="02010600030101010101" pitchFamily="2" charset="-122"/>
                <a:cs typeface="Arial" panose="020B0604020202020204" pitchFamily="34" charset="0"/>
              </a:rPr>
              <a:t> </a:t>
            </a:r>
            <a:r>
              <a:rPr lang="cy-GB" sz="2400" i="1" err="1">
                <a:effectLst/>
                <a:latin typeface="Arial" panose="020B0604020202020204" pitchFamily="34" charset="0"/>
                <a:ea typeface="DengXian" panose="02010600030101010101" pitchFamily="2" charset="-122"/>
                <a:cs typeface="Arial" panose="020B0604020202020204" pitchFamily="34" charset="0"/>
              </a:rPr>
              <a:t>al</a:t>
            </a:r>
            <a:r>
              <a:rPr lang="cy-GB" sz="2400">
                <a:effectLst/>
                <a:latin typeface="Arial" panose="020B0604020202020204" pitchFamily="34" charset="0"/>
                <a:ea typeface="DengXian" panose="02010600030101010101" pitchFamily="2" charset="-122"/>
                <a:cs typeface="Arial" panose="020B0604020202020204" pitchFamily="34" charset="0"/>
              </a:rPr>
              <a:t>., 2016).</a:t>
            </a:r>
            <a:endParaRPr lang="en-GB" sz="24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464203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2AF4FC-34E6-4882-BDB3-ECC16FB9EE4F}"/>
              </a:ext>
            </a:extLst>
          </p:cNvPr>
          <p:cNvSpPr>
            <a:spLocks noGrp="1"/>
          </p:cNvSpPr>
          <p:nvPr>
            <p:ph sz="half" idx="1"/>
          </p:nvPr>
        </p:nvSpPr>
        <p:spPr>
          <a:xfrm>
            <a:off x="6411311" y="1592673"/>
            <a:ext cx="5449512" cy="4351338"/>
          </a:xfrm>
        </p:spPr>
        <p:txBody>
          <a:bodyPr>
            <a:normAutofit lnSpcReduction="10000"/>
          </a:bodyPr>
          <a:lstStyle/>
          <a:p>
            <a:pPr marL="0" indent="0">
              <a:buNone/>
            </a:pPr>
            <a:r>
              <a:rPr lang="en-GB" sz="2600">
                <a:solidFill>
                  <a:schemeClr val="accent1">
                    <a:lumMod val="75000"/>
                  </a:schemeClr>
                </a:solidFill>
              </a:rPr>
              <a:t>‘Extensive international research supports the potential of parental involvement for improving academic achievements and social outcomes for children of all ages… The most effective schools are now widely considered to be the ones that encourage and support the involvement of parents and other family members in the education of their children.’ </a:t>
            </a:r>
          </a:p>
          <a:p>
            <a:pPr marL="0" indent="0">
              <a:buNone/>
            </a:pPr>
            <a:r>
              <a:rPr lang="en-GB" sz="2600">
                <a:solidFill>
                  <a:schemeClr val="accent1">
                    <a:lumMod val="75000"/>
                  </a:schemeClr>
                </a:solidFill>
              </a:rPr>
              <a:t>	</a:t>
            </a:r>
            <a:r>
              <a:rPr lang="en-GB" altLang="en-US" sz="2600">
                <a:solidFill>
                  <a:schemeClr val="accent1">
                    <a:lumMod val="75000"/>
                  </a:schemeClr>
                </a:solidFill>
              </a:rPr>
              <a:t>(Hornby, 2011)</a:t>
            </a:r>
          </a:p>
          <a:p>
            <a:pPr marL="0" indent="0">
              <a:buNone/>
            </a:pPr>
            <a:endParaRPr lang="en-GB" sz="2400"/>
          </a:p>
        </p:txBody>
      </p:sp>
      <p:sp>
        <p:nvSpPr>
          <p:cNvPr id="4" name="Content Placeholder 3">
            <a:extLst>
              <a:ext uri="{FF2B5EF4-FFF2-40B4-BE49-F238E27FC236}">
                <a16:creationId xmlns:a16="http://schemas.microsoft.com/office/drawing/2014/main" id="{2A20D3EB-A91A-4C65-BFDC-F09224B45E7F}"/>
              </a:ext>
            </a:extLst>
          </p:cNvPr>
          <p:cNvSpPr>
            <a:spLocks noGrp="1"/>
          </p:cNvSpPr>
          <p:nvPr>
            <p:ph sz="half" idx="2"/>
          </p:nvPr>
        </p:nvSpPr>
        <p:spPr>
          <a:xfrm>
            <a:off x="107205" y="1592673"/>
            <a:ext cx="5808017" cy="4351338"/>
          </a:xfrm>
        </p:spPr>
        <p:txBody>
          <a:bodyPr>
            <a:normAutofit lnSpcReduction="10000"/>
          </a:bodyPr>
          <a:lstStyle/>
          <a:p>
            <a:pPr>
              <a:lnSpc>
                <a:spcPct val="107000"/>
              </a:lnSpc>
              <a:spcBef>
                <a:spcPts val="0"/>
              </a:spcBef>
            </a:pPr>
            <a:r>
              <a:rPr lang="cy-GB" sz="2600">
                <a:effectLst/>
                <a:latin typeface="Arial" panose="020B0604020202020204" pitchFamily="34" charset="0"/>
                <a:ea typeface="DengXian" panose="02010600030101010101" pitchFamily="2" charset="-122"/>
                <a:cs typeface="Arial" panose="020B0604020202020204" pitchFamily="34" charset="0"/>
              </a:rPr>
              <a:t>‘Mae ymchwil rhyngwladol helaeth yn cefnogi potensial cynnwys rhieni er mwyn gwella cyflawniadau academaidd a chanlyniadau cymdeithasol i blant o bob oed... Bellach ystyrir yn eang mai’r ysgolion sy’n annog ac yn cefnogi cynnwys rhieni ac aelodau eraill o’r teulu yn addysg eu plant yw’r ysgolion mwyaf effeithiol.’</a:t>
            </a:r>
            <a:endParaRPr lang="en-GB" sz="2600">
              <a:effectLst/>
              <a:latin typeface="Arial" panose="020B0604020202020204" pitchFamily="34" charset="0"/>
              <a:ea typeface="DengXian" panose="02010600030101010101" pitchFamily="2" charset="-122"/>
              <a:cs typeface="Arial" panose="020B0604020202020204" pitchFamily="34" charset="0"/>
            </a:endParaRPr>
          </a:p>
          <a:p>
            <a:endParaRPr lang="en-GB"/>
          </a:p>
        </p:txBody>
      </p:sp>
      <p:sp>
        <p:nvSpPr>
          <p:cNvPr id="7" name="TextBox 6">
            <a:extLst>
              <a:ext uri="{FF2B5EF4-FFF2-40B4-BE49-F238E27FC236}">
                <a16:creationId xmlns:a16="http://schemas.microsoft.com/office/drawing/2014/main" id="{5427D0C8-0069-FDED-161E-5FE0C369581B}"/>
              </a:ext>
            </a:extLst>
          </p:cNvPr>
          <p:cNvSpPr txBox="1"/>
          <p:nvPr/>
        </p:nvSpPr>
        <p:spPr>
          <a:xfrm>
            <a:off x="0" y="-94593"/>
            <a:ext cx="12059570" cy="1569660"/>
          </a:xfrm>
          <a:prstGeom prst="rect">
            <a:avLst/>
          </a:prstGeom>
          <a:noFill/>
        </p:spPr>
        <p:txBody>
          <a:bodyPr wrap="square" rtlCol="0">
            <a:spAutoFit/>
          </a:bodyPr>
          <a:lstStyle/>
          <a:p>
            <a:pPr algn="ctr"/>
            <a:r>
              <a:rPr lang="en-GB" sz="4800" b="1" dirty="0" err="1">
                <a:latin typeface="Arial" panose="020B0604020202020204" pitchFamily="34" charset="0"/>
                <a:cs typeface="Arial" panose="020B0604020202020204" pitchFamily="34" charset="0"/>
              </a:rPr>
              <a:t>Cynnwys</a:t>
            </a:r>
            <a:r>
              <a:rPr lang="en-GB" sz="4800" b="1" dirty="0">
                <a:latin typeface="Arial" panose="020B0604020202020204" pitchFamily="34" charset="0"/>
                <a:cs typeface="Arial" panose="020B0604020202020204" pitchFamily="34" charset="0"/>
              </a:rPr>
              <a:t> / Ymgysylltu â </a:t>
            </a:r>
            <a:r>
              <a:rPr lang="en-GB" sz="4800" b="1" dirty="0" err="1">
                <a:latin typeface="Arial" panose="020B0604020202020204" pitchFamily="34" charset="0"/>
                <a:cs typeface="Arial" panose="020B0604020202020204" pitchFamily="34" charset="0"/>
              </a:rPr>
              <a:t>Rhieni</a:t>
            </a:r>
            <a:endParaRPr lang="en-GB" sz="4800" b="1" dirty="0">
              <a:latin typeface="Arial" panose="020B0604020202020204" pitchFamily="34" charset="0"/>
              <a:cs typeface="Arial" panose="020B0604020202020204" pitchFamily="34" charset="0"/>
            </a:endParaRPr>
          </a:p>
          <a:p>
            <a:pPr algn="ctr"/>
            <a:r>
              <a:rPr lang="en-GB" sz="4800" b="1" dirty="0">
                <a:solidFill>
                  <a:schemeClr val="accent1">
                    <a:lumMod val="75000"/>
                  </a:schemeClr>
                </a:solidFill>
                <a:latin typeface="Arial" panose="020B0604020202020204" pitchFamily="34" charset="0"/>
                <a:cs typeface="Arial" panose="020B0604020202020204" pitchFamily="34" charset="0"/>
              </a:rPr>
              <a:t>Parental Involvement / Engagement</a:t>
            </a:r>
          </a:p>
        </p:txBody>
      </p:sp>
    </p:spTree>
    <p:extLst>
      <p:ext uri="{BB962C8B-B14F-4D97-AF65-F5344CB8AC3E}">
        <p14:creationId xmlns:p14="http://schemas.microsoft.com/office/powerpoint/2010/main" val="480783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05C6C-DD4A-CCC1-47FE-819F5E476672}"/>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9A9D61-49FB-99BE-F930-96A48823BD63}"/>
              </a:ext>
            </a:extLst>
          </p:cNvPr>
          <p:cNvSpPr>
            <a:spLocks noGrp="1"/>
          </p:cNvSpPr>
          <p:nvPr>
            <p:ph sz="half" idx="2"/>
          </p:nvPr>
        </p:nvSpPr>
        <p:spPr>
          <a:xfrm>
            <a:off x="107205" y="1592673"/>
            <a:ext cx="11894979" cy="4351338"/>
          </a:xfrm>
        </p:spPr>
        <p:txBody>
          <a:bodyPr>
            <a:normAutofit/>
          </a:bodyPr>
          <a:lstStyle/>
          <a:p>
            <a:pPr marL="0" indent="0">
              <a:buNone/>
            </a:pPr>
            <a:endParaRPr lang="en-GB" dirty="0"/>
          </a:p>
          <a:p>
            <a:pPr marL="0" indent="0">
              <a:buNone/>
            </a:pPr>
            <a:endParaRPr lang="en-GB"/>
          </a:p>
          <a:p>
            <a:pPr marL="0" indent="0">
              <a:buNone/>
            </a:pPr>
            <a:r>
              <a:rPr lang="en-GB"/>
              <a:t>Dolen </a:t>
            </a:r>
            <a:r>
              <a:rPr lang="en-GB" dirty="0" err="1"/>
              <a:t>i</a:t>
            </a:r>
            <a:r>
              <a:rPr lang="en-GB" dirty="0"/>
              <a:t> Hwb - </a:t>
            </a:r>
            <a:r>
              <a:rPr lang="en-GB" b="1" dirty="0">
                <a:hlinkClick r:id="rId3"/>
              </a:rPr>
              <a:t>Ymgysylltu â </a:t>
            </a:r>
            <a:r>
              <a:rPr lang="en-GB" b="1" dirty="0" err="1">
                <a:hlinkClick r:id="rId3"/>
              </a:rPr>
              <a:t>rhieni</a:t>
            </a:r>
            <a:r>
              <a:rPr lang="en-GB" b="1" dirty="0">
                <a:hlinkClick r:id="rId3"/>
              </a:rPr>
              <a:t> a </a:t>
            </a:r>
            <a:r>
              <a:rPr lang="en-GB" b="1" dirty="0" err="1">
                <a:hlinkClick r:id="rId3"/>
              </a:rPr>
              <a:t>gofalwyr</a:t>
            </a:r>
            <a:r>
              <a:rPr lang="en-GB" b="1" dirty="0">
                <a:hlinkClick r:id="rId3"/>
              </a:rPr>
              <a:t>:­ </a:t>
            </a:r>
            <a:r>
              <a:rPr lang="en-GB" b="1" dirty="0" err="1">
                <a:hlinkClick r:id="rId3"/>
              </a:rPr>
              <a:t>pecyn</a:t>
            </a:r>
            <a:r>
              <a:rPr lang="en-GB" b="1" dirty="0">
                <a:hlinkClick r:id="rId3"/>
              </a:rPr>
              <a:t> </a:t>
            </a:r>
            <a:r>
              <a:rPr lang="en-GB" b="1" dirty="0" err="1">
                <a:hlinkClick r:id="rId3"/>
              </a:rPr>
              <a:t>cymorth</a:t>
            </a:r>
            <a:r>
              <a:rPr lang="en-GB" b="1" dirty="0">
                <a:hlinkClick r:id="rId3"/>
              </a:rPr>
              <a:t> </a:t>
            </a:r>
            <a:r>
              <a:rPr lang="en-GB" b="1" dirty="0" err="1">
                <a:hlinkClick r:id="rId3"/>
              </a:rPr>
              <a:t>ar</a:t>
            </a:r>
            <a:r>
              <a:rPr lang="en-GB" b="1" dirty="0">
                <a:hlinkClick r:id="rId3"/>
              </a:rPr>
              <a:t> </a:t>
            </a:r>
            <a:r>
              <a:rPr lang="en-GB" b="1" dirty="0" err="1">
                <a:hlinkClick r:id="rId3"/>
              </a:rPr>
              <a:t>gyfer</a:t>
            </a:r>
            <a:r>
              <a:rPr lang="en-GB" b="1" dirty="0">
                <a:hlinkClick r:id="rId3"/>
              </a:rPr>
              <a:t> </a:t>
            </a:r>
            <a:r>
              <a:rPr lang="en-GB" b="1" dirty="0" err="1">
                <a:hlinkClick r:id="rId3"/>
              </a:rPr>
              <a:t>lleoliadau</a:t>
            </a:r>
            <a:r>
              <a:rPr lang="en-GB" b="1" dirty="0">
                <a:hlinkClick r:id="rId3"/>
              </a:rPr>
              <a:t> </a:t>
            </a:r>
            <a:r>
              <a:rPr lang="en-GB" b="1" dirty="0" err="1">
                <a:hlinkClick r:id="rId3"/>
              </a:rPr>
              <a:t>meithrin</a:t>
            </a:r>
            <a:r>
              <a:rPr lang="en-GB" b="1" dirty="0">
                <a:hlinkClick r:id="rId3"/>
              </a:rPr>
              <a:t> a </a:t>
            </a:r>
            <a:r>
              <a:rPr lang="en-GB" b="1" dirty="0" err="1">
                <a:hlinkClick r:id="rId3"/>
              </a:rPr>
              <a:t>ariennir</a:t>
            </a:r>
            <a:r>
              <a:rPr lang="en-GB" b="1" dirty="0">
                <a:hlinkClick r:id="rId3"/>
              </a:rPr>
              <a:t> </a:t>
            </a:r>
            <a:r>
              <a:rPr lang="en-GB" b="1" dirty="0" err="1">
                <a:hlinkClick r:id="rId3"/>
              </a:rPr>
              <a:t>nas</a:t>
            </a:r>
            <a:r>
              <a:rPr lang="en-GB" b="1" dirty="0">
                <a:hlinkClick r:id="rId3"/>
              </a:rPr>
              <a:t> </a:t>
            </a:r>
            <a:r>
              <a:rPr lang="en-GB" b="1" dirty="0" err="1">
                <a:hlinkClick r:id="rId3"/>
              </a:rPr>
              <a:t>cynhelir</a:t>
            </a:r>
            <a:endParaRPr lang="en-GB" b="1" dirty="0"/>
          </a:p>
          <a:p>
            <a:pPr marL="0" indent="0">
              <a:buNone/>
            </a:pPr>
            <a:endParaRPr lang="en-GB" dirty="0"/>
          </a:p>
          <a:p>
            <a:pPr marL="0" indent="0">
              <a:buNone/>
            </a:pPr>
            <a:r>
              <a:rPr lang="en-GB" dirty="0"/>
              <a:t>Link to Hwb - </a:t>
            </a:r>
            <a:r>
              <a:rPr lang="en-GB" b="1" dirty="0">
                <a:hlinkClick r:id="rId3"/>
              </a:rPr>
              <a:t>Parent and Carer Engagement: toolkit for funded non-­maintained nursery settings</a:t>
            </a:r>
            <a:endParaRPr lang="en-GB" b="1" dirty="0"/>
          </a:p>
          <a:p>
            <a:pPr marL="0" indent="0">
              <a:buNone/>
            </a:pPr>
            <a:endParaRPr lang="en-GB" dirty="0"/>
          </a:p>
        </p:txBody>
      </p:sp>
      <p:sp>
        <p:nvSpPr>
          <p:cNvPr id="7" name="TextBox 6">
            <a:extLst>
              <a:ext uri="{FF2B5EF4-FFF2-40B4-BE49-F238E27FC236}">
                <a16:creationId xmlns:a16="http://schemas.microsoft.com/office/drawing/2014/main" id="{91CBA4BA-45FE-6FAA-E750-411575CEFDF9}"/>
              </a:ext>
            </a:extLst>
          </p:cNvPr>
          <p:cNvSpPr txBox="1"/>
          <p:nvPr/>
        </p:nvSpPr>
        <p:spPr>
          <a:xfrm>
            <a:off x="0" y="-94593"/>
            <a:ext cx="12059570" cy="1569660"/>
          </a:xfrm>
          <a:prstGeom prst="rect">
            <a:avLst/>
          </a:prstGeom>
          <a:noFill/>
        </p:spPr>
        <p:txBody>
          <a:bodyPr wrap="square" rtlCol="0">
            <a:spAutoFit/>
          </a:bodyPr>
          <a:lstStyle/>
          <a:p>
            <a:pPr algn="ctr"/>
            <a:r>
              <a:rPr lang="en-GB" sz="4800" b="1" dirty="0" err="1">
                <a:latin typeface="Arial" panose="020B0604020202020204" pitchFamily="34" charset="0"/>
                <a:cs typeface="Arial" panose="020B0604020202020204" pitchFamily="34" charset="0"/>
              </a:rPr>
              <a:t>Cynnwys</a:t>
            </a:r>
            <a:r>
              <a:rPr lang="en-GB" sz="4800" b="1" dirty="0">
                <a:latin typeface="Arial" panose="020B0604020202020204" pitchFamily="34" charset="0"/>
                <a:cs typeface="Arial" panose="020B0604020202020204" pitchFamily="34" charset="0"/>
              </a:rPr>
              <a:t> / Ymgysylltu â </a:t>
            </a:r>
            <a:r>
              <a:rPr lang="en-GB" sz="4800" b="1" dirty="0" err="1">
                <a:latin typeface="Arial" panose="020B0604020202020204" pitchFamily="34" charset="0"/>
                <a:cs typeface="Arial" panose="020B0604020202020204" pitchFamily="34" charset="0"/>
              </a:rPr>
              <a:t>Rhieni</a:t>
            </a:r>
            <a:endParaRPr lang="en-GB" sz="4800" b="1" dirty="0">
              <a:latin typeface="Arial" panose="020B0604020202020204" pitchFamily="34" charset="0"/>
              <a:cs typeface="Arial" panose="020B0604020202020204" pitchFamily="34" charset="0"/>
            </a:endParaRPr>
          </a:p>
          <a:p>
            <a:pPr algn="ctr"/>
            <a:r>
              <a:rPr lang="en-GB" sz="4800" b="1" dirty="0">
                <a:solidFill>
                  <a:schemeClr val="accent1">
                    <a:lumMod val="75000"/>
                  </a:schemeClr>
                </a:solidFill>
                <a:latin typeface="Arial" panose="020B0604020202020204" pitchFamily="34" charset="0"/>
                <a:cs typeface="Arial" panose="020B0604020202020204" pitchFamily="34" charset="0"/>
              </a:rPr>
              <a:t>Parental Involvement / Engagement</a:t>
            </a:r>
          </a:p>
        </p:txBody>
      </p:sp>
    </p:spTree>
    <p:extLst>
      <p:ext uri="{BB962C8B-B14F-4D97-AF65-F5344CB8AC3E}">
        <p14:creationId xmlns:p14="http://schemas.microsoft.com/office/powerpoint/2010/main" val="2798905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BC288-F3BA-4B59-9217-76D136A9D23E}"/>
              </a:ext>
            </a:extLst>
          </p:cNvPr>
          <p:cNvSpPr>
            <a:spLocks noGrp="1"/>
          </p:cNvSpPr>
          <p:nvPr>
            <p:ph type="title"/>
          </p:nvPr>
        </p:nvSpPr>
        <p:spPr>
          <a:xfrm>
            <a:off x="151349" y="616260"/>
            <a:ext cx="4221681" cy="4514522"/>
          </a:xfrm>
        </p:spPr>
        <p:txBody>
          <a:bodyPr>
            <a:noAutofit/>
          </a:bodyPr>
          <a:lstStyle/>
          <a:p>
            <a:r>
              <a:rPr lang="en-GB" sz="4800" b="1" err="1">
                <a:latin typeface="Arial" panose="020B0604020202020204" pitchFamily="34" charset="0"/>
                <a:cs typeface="Arial" panose="020B0604020202020204" pitchFamily="34" charset="0"/>
              </a:rPr>
              <a:t>Hierarchaeth</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Anghenion</a:t>
            </a:r>
            <a:r>
              <a:rPr lang="en-GB" sz="4800" b="1">
                <a:latin typeface="Arial" panose="020B0604020202020204" pitchFamily="34" charset="0"/>
                <a:cs typeface="Arial" panose="020B0604020202020204" pitchFamily="34" charset="0"/>
              </a:rPr>
              <a:t> Maslow (1943)</a:t>
            </a:r>
            <a:br>
              <a:rPr lang="en-GB" sz="4800" b="1">
                <a:latin typeface="Arial" panose="020B0604020202020204" pitchFamily="34" charset="0"/>
                <a:cs typeface="Arial" panose="020B0604020202020204" pitchFamily="34" charset="0"/>
              </a:rPr>
            </a:br>
            <a:br>
              <a:rPr lang="en-GB" sz="4800" b="1">
                <a:latin typeface="Arial" panose="020B0604020202020204" pitchFamily="34" charset="0"/>
                <a:cs typeface="Arial" panose="020B0604020202020204" pitchFamily="34" charset="0"/>
              </a:rPr>
            </a:br>
            <a:r>
              <a:rPr lang="en-GB" sz="4800" b="1">
                <a:solidFill>
                  <a:schemeClr val="accent1">
                    <a:lumMod val="75000"/>
                  </a:schemeClr>
                </a:solidFill>
                <a:latin typeface="Arial" panose="020B0604020202020204" pitchFamily="34" charset="0"/>
                <a:cs typeface="Arial" panose="020B0604020202020204" pitchFamily="34" charset="0"/>
              </a:rPr>
              <a:t>Maslow’s Hierarchy of Needs (1943)</a:t>
            </a:r>
          </a:p>
        </p:txBody>
      </p:sp>
      <p:pic>
        <p:nvPicPr>
          <p:cNvPr id="2050" name="Picture 2" descr="Maslow's Hierarchy of Needs | Simply Psychology">
            <a:extLst>
              <a:ext uri="{FF2B5EF4-FFF2-40B4-BE49-F238E27FC236}">
                <a16:creationId xmlns:a16="http://schemas.microsoft.com/office/drawing/2014/main" id="{2F3B9968-5A11-4C8D-AA83-6544E0838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7033" y="298393"/>
            <a:ext cx="7082647" cy="5269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701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5C1F4-7C8C-4A7F-B8BF-53BDBF27304E}"/>
              </a:ext>
            </a:extLst>
          </p:cNvPr>
          <p:cNvSpPr>
            <a:spLocks noGrp="1"/>
          </p:cNvSpPr>
          <p:nvPr>
            <p:ph type="title"/>
          </p:nvPr>
        </p:nvSpPr>
        <p:spPr>
          <a:xfrm>
            <a:off x="522924" y="453717"/>
            <a:ext cx="11470991" cy="593416"/>
          </a:xfrm>
        </p:spPr>
        <p:txBody>
          <a:bodyPr>
            <a:noAutofit/>
          </a:bodyPr>
          <a:lstStyle/>
          <a:p>
            <a:pPr algn="ctr"/>
            <a:r>
              <a:rPr lang="en-GB" sz="4800" b="1">
                <a:latin typeface="Arial" panose="020B0604020202020204" pitchFamily="34" charset="0"/>
                <a:cs typeface="Arial" panose="020B0604020202020204" pitchFamily="34" charset="0"/>
              </a:rPr>
              <a:t>Dull </a:t>
            </a:r>
            <a:r>
              <a:rPr lang="en-GB" sz="4800" b="1" err="1">
                <a:latin typeface="Arial" panose="020B0604020202020204" pitchFamily="34" charset="0"/>
                <a:cs typeface="Arial" panose="020B0604020202020204" pitchFamily="34" charset="0"/>
              </a:rPr>
              <a:t>ysgol</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gyfan</a:t>
            </a:r>
            <a:br>
              <a:rPr lang="en-GB" sz="4800" b="1">
                <a:latin typeface="Arial" panose="020B0604020202020204" pitchFamily="34" charset="0"/>
                <a:cs typeface="Arial" panose="020B0604020202020204" pitchFamily="34" charset="0"/>
              </a:rPr>
            </a:br>
            <a:r>
              <a:rPr lang="en-GB" sz="4800" b="1">
                <a:solidFill>
                  <a:schemeClr val="accent1">
                    <a:lumMod val="75000"/>
                  </a:schemeClr>
                </a:solidFill>
                <a:latin typeface="Arial" panose="020B0604020202020204" pitchFamily="34" charset="0"/>
                <a:cs typeface="Arial" panose="020B0604020202020204" pitchFamily="34" charset="0"/>
              </a:rPr>
              <a:t>Whole school approach </a:t>
            </a:r>
          </a:p>
        </p:txBody>
      </p:sp>
      <p:sp>
        <p:nvSpPr>
          <p:cNvPr id="3" name="Content Placeholder 2">
            <a:extLst>
              <a:ext uri="{FF2B5EF4-FFF2-40B4-BE49-F238E27FC236}">
                <a16:creationId xmlns:a16="http://schemas.microsoft.com/office/drawing/2014/main" id="{CCCFAF7E-F43A-4AFE-98E8-5856984B9C48}"/>
              </a:ext>
            </a:extLst>
          </p:cNvPr>
          <p:cNvSpPr>
            <a:spLocks noGrp="1"/>
          </p:cNvSpPr>
          <p:nvPr>
            <p:ph sz="half" idx="1"/>
          </p:nvPr>
        </p:nvSpPr>
        <p:spPr>
          <a:xfrm>
            <a:off x="422364" y="1633339"/>
            <a:ext cx="5181600" cy="4351338"/>
          </a:xfrm>
        </p:spPr>
        <p:txBody>
          <a:bodyPr>
            <a:normAutofit fontScale="92500" lnSpcReduction="20000"/>
          </a:bodyPr>
          <a:lstStyle/>
          <a:p>
            <a:r>
              <a:rPr lang="cy-GB">
                <a:effectLst/>
                <a:latin typeface="Arial" panose="020B0604020202020204" pitchFamily="34" charset="0"/>
                <a:ea typeface="DengXian" panose="02010600030101010101" pitchFamily="2" charset="-122"/>
                <a:cs typeface="Arial" panose="020B0604020202020204" pitchFamily="34" charset="0"/>
              </a:rPr>
              <a:t>“Mae’n annhebygol y bydd ymgais gan ysgolion i ennyn diddordeb rhieni yn y dysgu gan eu plant yn llwyddiannus os ydy’n cynrychioli rhywbeth ychwanegol i weithgareddau prif ffrwd.  Felly dylai strategaeth ymgysylltu â rhieni gael ei hintegreiddio i ddull ysgol gyfan tuag at ymgysylltu â rhieni. A dylai gwella dysgu gan blant fod yn nod eglur a chyson i weithgareddau yn yr ysgol i gefnogi teuluoedd a rhieni’ (</a:t>
            </a:r>
            <a:r>
              <a:rPr lang="cy-GB" err="1">
                <a:effectLst/>
                <a:latin typeface="Arial" panose="020B0604020202020204" pitchFamily="34" charset="0"/>
                <a:ea typeface="DengXian" panose="02010600030101010101" pitchFamily="2" charset="-122"/>
                <a:cs typeface="Arial" panose="020B0604020202020204" pitchFamily="34" charset="0"/>
              </a:rPr>
              <a:t>DfE</a:t>
            </a:r>
            <a:r>
              <a:rPr lang="cy-GB">
                <a:effectLst/>
                <a:latin typeface="Arial" panose="020B0604020202020204" pitchFamily="34" charset="0"/>
                <a:ea typeface="DengXian" panose="02010600030101010101" pitchFamily="2" charset="-122"/>
                <a:cs typeface="Arial" panose="020B0604020202020204" pitchFamily="34" charset="0"/>
              </a:rPr>
              <a:t>, 2010:5)</a:t>
            </a:r>
            <a:endParaRPr lang="en-GB">
              <a:effectLst/>
              <a:latin typeface="Arial" panose="020B0604020202020204" pitchFamily="34" charset="0"/>
              <a:ea typeface="DengXian" panose="02010600030101010101" pitchFamily="2" charset="-122"/>
              <a:cs typeface="Arial" panose="020B0604020202020204" pitchFamily="34" charset="0"/>
            </a:endParaRPr>
          </a:p>
          <a:p>
            <a:endParaRPr lang="en-GB"/>
          </a:p>
        </p:txBody>
      </p:sp>
      <p:sp>
        <p:nvSpPr>
          <p:cNvPr id="4" name="Content Placeholder 3">
            <a:extLst>
              <a:ext uri="{FF2B5EF4-FFF2-40B4-BE49-F238E27FC236}">
                <a16:creationId xmlns:a16="http://schemas.microsoft.com/office/drawing/2014/main" id="{03769AC7-2C55-4576-BE61-6E78A9513CE0}"/>
              </a:ext>
            </a:extLst>
          </p:cNvPr>
          <p:cNvSpPr>
            <a:spLocks noGrp="1"/>
          </p:cNvSpPr>
          <p:nvPr>
            <p:ph sz="half" idx="2"/>
          </p:nvPr>
        </p:nvSpPr>
        <p:spPr>
          <a:xfrm>
            <a:off x="6206629" y="1633339"/>
            <a:ext cx="5312454" cy="4351338"/>
          </a:xfrm>
        </p:spPr>
        <p:txBody>
          <a:bodyPr>
            <a:normAutofit fontScale="92500" lnSpcReduction="20000"/>
          </a:bodyPr>
          <a:lstStyle/>
          <a:p>
            <a:r>
              <a:rPr lang="en-GB">
                <a:solidFill>
                  <a:schemeClr val="accent1">
                    <a:lumMod val="75000"/>
                  </a:schemeClr>
                </a:solidFill>
                <a:latin typeface="Arial" panose="020B0604020202020204" pitchFamily="34" charset="0"/>
                <a:cs typeface="Arial" panose="020B0604020202020204" pitchFamily="34" charset="0"/>
              </a:rPr>
              <a:t>‘Attempts by schools to engage parents in their children’s learning are unlikely to be successful if they represent a ‘bolt-on’ to mainstream activities. A parental engagement strategy, therefore, should be integrated into a whole school approach to parental engagement. And school based family and parent support activities should have the improvement of children’s learning as a clear and consistent goal’ (DfE, 2010:5)</a:t>
            </a:r>
          </a:p>
        </p:txBody>
      </p:sp>
    </p:spTree>
    <p:extLst>
      <p:ext uri="{BB962C8B-B14F-4D97-AF65-F5344CB8AC3E}">
        <p14:creationId xmlns:p14="http://schemas.microsoft.com/office/powerpoint/2010/main" val="1697482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2CC2D-D84E-4810-96A6-797E60544AED}"/>
              </a:ext>
            </a:extLst>
          </p:cNvPr>
          <p:cNvSpPr>
            <a:spLocks noGrp="1"/>
          </p:cNvSpPr>
          <p:nvPr>
            <p:ph type="title"/>
          </p:nvPr>
        </p:nvSpPr>
        <p:spPr>
          <a:xfrm>
            <a:off x="163961" y="365127"/>
            <a:ext cx="11603421" cy="1325563"/>
          </a:xfrm>
        </p:spPr>
        <p:txBody>
          <a:bodyPr>
            <a:normAutofit fontScale="90000"/>
          </a:bodyPr>
          <a:lstStyle/>
          <a:p>
            <a:pPr algn="ctr"/>
            <a:r>
              <a:rPr lang="en-GB" sz="4800" b="1" err="1">
                <a:latin typeface="Arial" panose="020B0604020202020204" pitchFamily="34" charset="0"/>
                <a:cs typeface="Arial" panose="020B0604020202020204" pitchFamily="34" charset="0"/>
              </a:rPr>
              <a:t>Cyfathrebu</a:t>
            </a:r>
            <a:r>
              <a:rPr lang="en-GB" sz="4800" b="1">
                <a:latin typeface="Arial" panose="020B0604020202020204" pitchFamily="34" charset="0"/>
                <a:cs typeface="Arial" panose="020B0604020202020204" pitchFamily="34" charset="0"/>
              </a:rPr>
              <a:t> â </a:t>
            </a:r>
            <a:r>
              <a:rPr lang="en-GB" sz="4800" b="1" err="1">
                <a:latin typeface="Arial" panose="020B0604020202020204" pitchFamily="34" charset="0"/>
                <a:cs typeface="Arial" panose="020B0604020202020204" pitchFamily="34" charset="0"/>
              </a:rPr>
              <a:t>theuluoedd</a:t>
            </a:r>
            <a:br>
              <a:rPr lang="en-GB" sz="4800" b="1">
                <a:latin typeface="Arial" panose="020B0604020202020204" pitchFamily="34" charset="0"/>
                <a:cs typeface="Arial" panose="020B0604020202020204" pitchFamily="34" charset="0"/>
              </a:rPr>
            </a:br>
            <a:r>
              <a:rPr lang="en-GB" sz="4800" b="1">
                <a:solidFill>
                  <a:schemeClr val="accent1">
                    <a:lumMod val="75000"/>
                  </a:schemeClr>
                </a:solidFill>
                <a:latin typeface="Arial" panose="020B0604020202020204" pitchFamily="34" charset="0"/>
                <a:cs typeface="Arial" panose="020B0604020202020204" pitchFamily="34" charset="0"/>
              </a:rPr>
              <a:t> Communicating with families…..</a:t>
            </a:r>
          </a:p>
        </p:txBody>
      </p:sp>
      <p:sp>
        <p:nvSpPr>
          <p:cNvPr id="3" name="Content Placeholder 2">
            <a:extLst>
              <a:ext uri="{FF2B5EF4-FFF2-40B4-BE49-F238E27FC236}">
                <a16:creationId xmlns:a16="http://schemas.microsoft.com/office/drawing/2014/main" id="{C3CF473F-B3DC-4544-AB51-D1135403251E}"/>
              </a:ext>
            </a:extLst>
          </p:cNvPr>
          <p:cNvSpPr>
            <a:spLocks noGrp="1"/>
          </p:cNvSpPr>
          <p:nvPr>
            <p:ph sz="half" idx="1"/>
          </p:nvPr>
        </p:nvSpPr>
        <p:spPr>
          <a:xfrm>
            <a:off x="6200576" y="1877629"/>
            <a:ext cx="5637748" cy="3636147"/>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Some settings use the term ‘hard to reach’ when discussing families, but parents take the view that it is the services and the professionals who are hard to reach, not them (Wheeler and Connor, 2009, cited in Lindon and Lindon, 2011, p. 143)</a:t>
            </a:r>
          </a:p>
          <a:p>
            <a:endParaRPr lang="en-GB"/>
          </a:p>
        </p:txBody>
      </p:sp>
      <p:sp>
        <p:nvSpPr>
          <p:cNvPr id="6" name="Content Placeholder 2">
            <a:extLst>
              <a:ext uri="{FF2B5EF4-FFF2-40B4-BE49-F238E27FC236}">
                <a16:creationId xmlns:a16="http://schemas.microsoft.com/office/drawing/2014/main" id="{E0E19D5F-EB5D-4EFE-8B65-C4852B88707D}"/>
              </a:ext>
            </a:extLst>
          </p:cNvPr>
          <p:cNvSpPr txBox="1">
            <a:spLocks/>
          </p:cNvSpPr>
          <p:nvPr/>
        </p:nvSpPr>
        <p:spPr>
          <a:xfrm>
            <a:off x="466133" y="1855569"/>
            <a:ext cx="5181600" cy="33738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endParaRPr lang="en-GB"/>
          </a:p>
        </p:txBody>
      </p:sp>
      <p:sp>
        <p:nvSpPr>
          <p:cNvPr id="7" name="TextBox 6">
            <a:extLst>
              <a:ext uri="{FF2B5EF4-FFF2-40B4-BE49-F238E27FC236}">
                <a16:creationId xmlns:a16="http://schemas.microsoft.com/office/drawing/2014/main" id="{92BCC5AA-2A37-763F-B5EC-5A4E0B93FE8D}"/>
              </a:ext>
            </a:extLst>
          </p:cNvPr>
          <p:cNvSpPr txBox="1"/>
          <p:nvPr/>
        </p:nvSpPr>
        <p:spPr>
          <a:xfrm>
            <a:off x="86710" y="1877630"/>
            <a:ext cx="6113866" cy="3747051"/>
          </a:xfrm>
          <a:prstGeom prst="rect">
            <a:avLst/>
          </a:prstGeom>
          <a:noFill/>
        </p:spPr>
        <p:txBody>
          <a:bodyPr wrap="square">
            <a:spAutoFit/>
          </a:bodyPr>
          <a:lstStyle/>
          <a:p>
            <a:pPr marL="342900" indent="-342900">
              <a:lnSpc>
                <a:spcPct val="107000"/>
              </a:lnSpc>
              <a:spcAft>
                <a:spcPts val="800"/>
              </a:spcAft>
              <a:buFont typeface="Arial" panose="020B0604020202020204" pitchFamily="34" charset="0"/>
              <a:buChar char="•"/>
            </a:pPr>
            <a:r>
              <a:rPr lang="cy-GB" sz="2800">
                <a:effectLst/>
                <a:latin typeface="Arial" panose="020B0604020202020204" pitchFamily="34" charset="0"/>
                <a:ea typeface="DengXian" panose="02010600030101010101" pitchFamily="2" charset="-122"/>
                <a:cs typeface="Arial" panose="020B0604020202020204" pitchFamily="34" charset="0"/>
              </a:rPr>
              <a:t>Mae rhai lleoliadau’n defnyddio’r term ‘anodd i’w cyrraedd’ wrth drafod teuluoedd, ond mae rhieni o’r farn mai’r gwasanaethau a’r gweithwyr proffesiynol sy’n anodd eu cyrraedd, nid nhw (Wheeler a Connor, 2009, dyfynnwyd yn </a:t>
            </a:r>
            <a:r>
              <a:rPr lang="cy-GB" sz="2800" err="1">
                <a:effectLst/>
                <a:latin typeface="Arial" panose="020B0604020202020204" pitchFamily="34" charset="0"/>
                <a:ea typeface="DengXian" panose="02010600030101010101" pitchFamily="2" charset="-122"/>
                <a:cs typeface="Arial" panose="020B0604020202020204" pitchFamily="34" charset="0"/>
              </a:rPr>
              <a:t>Lindon</a:t>
            </a:r>
            <a:r>
              <a:rPr lang="cy-GB" sz="2800">
                <a:effectLst/>
                <a:latin typeface="Arial" panose="020B0604020202020204" pitchFamily="34" charset="0"/>
                <a:ea typeface="DengXian" panose="02010600030101010101" pitchFamily="2" charset="-122"/>
                <a:cs typeface="Arial" panose="020B0604020202020204" pitchFamily="34" charset="0"/>
              </a:rPr>
              <a:t> a </a:t>
            </a:r>
            <a:r>
              <a:rPr lang="cy-GB" sz="2800" err="1">
                <a:effectLst/>
                <a:latin typeface="Arial" panose="020B0604020202020204" pitchFamily="34" charset="0"/>
                <a:ea typeface="DengXian" panose="02010600030101010101" pitchFamily="2" charset="-122"/>
                <a:cs typeface="Arial" panose="020B0604020202020204" pitchFamily="34" charset="0"/>
              </a:rPr>
              <a:t>Lindon</a:t>
            </a:r>
            <a:r>
              <a:rPr lang="cy-GB" sz="2800">
                <a:effectLst/>
                <a:latin typeface="Arial" panose="020B0604020202020204" pitchFamily="34" charset="0"/>
                <a:ea typeface="DengXian" panose="02010600030101010101" pitchFamily="2" charset="-122"/>
                <a:cs typeface="Arial" panose="020B0604020202020204" pitchFamily="34" charset="0"/>
              </a:rPr>
              <a:t>, 2011, t. 143)</a:t>
            </a:r>
            <a:endParaRPr lang="en-GB" sz="28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3625769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EE843-D4C1-4AC5-B269-98BEAB5DFBD3}"/>
              </a:ext>
            </a:extLst>
          </p:cNvPr>
          <p:cNvSpPr>
            <a:spLocks noGrp="1"/>
          </p:cNvSpPr>
          <p:nvPr>
            <p:ph type="title"/>
          </p:nvPr>
        </p:nvSpPr>
        <p:spPr>
          <a:xfrm>
            <a:off x="838200" y="1029438"/>
            <a:ext cx="10515600" cy="466660"/>
          </a:xfrm>
        </p:spPr>
        <p:txBody>
          <a:bodyPr>
            <a:normAutofit fontScale="90000"/>
          </a:bodyPr>
          <a:lstStyle/>
          <a:p>
            <a:pPr algn="ctr"/>
            <a:r>
              <a:rPr lang="en-GB" sz="5300" b="1" i="0" err="1">
                <a:effectLst/>
                <a:latin typeface="Arial" panose="020B0604020202020204" pitchFamily="34" charset="0"/>
                <a:cs typeface="Arial" panose="020B0604020202020204" pitchFamily="34" charset="0"/>
              </a:rPr>
              <a:t>Gweithio</a:t>
            </a:r>
            <a:r>
              <a:rPr lang="en-GB" sz="5300" b="1" i="0">
                <a:effectLst/>
                <a:latin typeface="Arial" panose="020B0604020202020204" pitchFamily="34" charset="0"/>
                <a:cs typeface="Arial" panose="020B0604020202020204" pitchFamily="34" charset="0"/>
              </a:rPr>
              <a:t> </a:t>
            </a:r>
            <a:r>
              <a:rPr lang="en-GB" sz="5300" b="1" i="0" err="1">
                <a:effectLst/>
                <a:latin typeface="Arial" panose="020B0604020202020204" pitchFamily="34" charset="0"/>
                <a:cs typeface="Arial" panose="020B0604020202020204" pitchFamily="34" charset="0"/>
              </a:rPr>
              <a:t>sy’n</a:t>
            </a:r>
            <a:r>
              <a:rPr lang="en-GB" sz="5300" b="1" i="0">
                <a:effectLst/>
                <a:latin typeface="Arial" panose="020B0604020202020204" pitchFamily="34" charset="0"/>
                <a:cs typeface="Arial" panose="020B0604020202020204" pitchFamily="34" charset="0"/>
              </a:rPr>
              <a:t> </a:t>
            </a:r>
            <a:r>
              <a:rPr lang="en-GB" sz="5300" b="1" i="0" err="1">
                <a:effectLst/>
                <a:latin typeface="Arial" panose="020B0604020202020204" pitchFamily="34" charset="0"/>
                <a:cs typeface="Arial" panose="020B0604020202020204" pitchFamily="34" charset="0"/>
              </a:rPr>
              <a:t>canolbwyntio</a:t>
            </a:r>
            <a:r>
              <a:rPr lang="en-GB" sz="5300" b="1" i="0">
                <a:effectLst/>
                <a:latin typeface="Arial" panose="020B0604020202020204" pitchFamily="34" charset="0"/>
                <a:cs typeface="Arial" panose="020B0604020202020204" pitchFamily="34" charset="0"/>
              </a:rPr>
              <a:t> </a:t>
            </a:r>
            <a:r>
              <a:rPr lang="en-GB" sz="5300" b="1" i="0" err="1">
                <a:effectLst/>
                <a:latin typeface="Arial" panose="020B0604020202020204" pitchFamily="34" charset="0"/>
                <a:cs typeface="Arial" panose="020B0604020202020204" pitchFamily="34" charset="0"/>
              </a:rPr>
              <a:t>ar</a:t>
            </a:r>
            <a:r>
              <a:rPr lang="en-GB" sz="5300" b="1" i="0">
                <a:effectLst/>
                <a:latin typeface="Arial" panose="020B0604020202020204" pitchFamily="34" charset="0"/>
                <a:cs typeface="Arial" panose="020B0604020202020204" pitchFamily="34" charset="0"/>
              </a:rPr>
              <a:t> </a:t>
            </a:r>
            <a:r>
              <a:rPr lang="en-GB" sz="5300" b="1" i="0" err="1">
                <a:effectLst/>
                <a:latin typeface="Arial" panose="020B0604020202020204" pitchFamily="34" charset="0"/>
                <a:cs typeface="Arial" panose="020B0604020202020204" pitchFamily="34" charset="0"/>
              </a:rPr>
              <a:t>berthnasoedd</a:t>
            </a:r>
            <a:r>
              <a:rPr lang="en-GB" sz="5300" b="1" i="0">
                <a:effectLst/>
                <a:latin typeface="Arial" panose="020B0604020202020204" pitchFamily="34" charset="0"/>
                <a:cs typeface="Arial" panose="020B0604020202020204" pitchFamily="34" charset="0"/>
              </a:rPr>
              <a:t> </a:t>
            </a:r>
            <a:br>
              <a:rPr lang="en-GB" sz="5300" b="1" i="0">
                <a:effectLst/>
                <a:latin typeface="Arial" panose="020B0604020202020204" pitchFamily="34" charset="0"/>
                <a:cs typeface="Arial" panose="020B0604020202020204" pitchFamily="34" charset="0"/>
              </a:rPr>
            </a:br>
            <a:r>
              <a:rPr lang="en-GB" sz="5300" b="1" i="0">
                <a:solidFill>
                  <a:schemeClr val="accent1">
                    <a:lumMod val="75000"/>
                  </a:schemeClr>
                </a:solidFill>
                <a:effectLst/>
                <a:latin typeface="Arial" panose="020B0604020202020204" pitchFamily="34" charset="0"/>
                <a:cs typeface="Arial" panose="020B0604020202020204" pitchFamily="34" charset="0"/>
              </a:rPr>
              <a:t>Relationship-centred working</a:t>
            </a:r>
            <a:br>
              <a:rPr lang="en-GB" b="0" i="0">
                <a:solidFill>
                  <a:srgbClr val="333333"/>
                </a:solidFill>
                <a:effectLst/>
                <a:latin typeface="Open Sans" panose="020B0606030504020204" pitchFamily="34" charset="0"/>
              </a:rPr>
            </a:br>
            <a:endParaRPr lang="en-GB"/>
          </a:p>
        </p:txBody>
      </p:sp>
      <p:sp>
        <p:nvSpPr>
          <p:cNvPr id="3" name="Content Placeholder 2">
            <a:extLst>
              <a:ext uri="{FF2B5EF4-FFF2-40B4-BE49-F238E27FC236}">
                <a16:creationId xmlns:a16="http://schemas.microsoft.com/office/drawing/2014/main" id="{974520C2-5131-4833-B10F-64FBC05A2170}"/>
              </a:ext>
            </a:extLst>
          </p:cNvPr>
          <p:cNvSpPr>
            <a:spLocks noGrp="1"/>
          </p:cNvSpPr>
          <p:nvPr>
            <p:ph sz="half" idx="1"/>
          </p:nvPr>
        </p:nvSpPr>
        <p:spPr>
          <a:xfrm>
            <a:off x="290086" y="2279639"/>
            <a:ext cx="6199002" cy="4351338"/>
          </a:xfrm>
        </p:spPr>
        <p:txBody>
          <a:bodyPr>
            <a:normAutofit/>
          </a:bodyPr>
          <a:lstStyle/>
          <a:p>
            <a:r>
              <a:rPr lang="en-GB" sz="2400">
                <a:latin typeface="Arial" panose="020B0604020202020204" pitchFamily="34" charset="0"/>
                <a:cs typeface="Arial" panose="020B0604020202020204" pitchFamily="34" charset="0"/>
              </a:rPr>
              <a:t>Mae </a:t>
            </a:r>
            <a:r>
              <a:rPr lang="en-GB" sz="2400" err="1">
                <a:latin typeface="Arial" panose="020B0604020202020204" pitchFamily="34" charset="0"/>
                <a:cs typeface="Arial" panose="020B0604020202020204" pitchFamily="34" charset="0"/>
              </a:rPr>
              <a:t>rhan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bwysig</a:t>
            </a:r>
            <a:r>
              <a:rPr lang="en-GB" sz="2400">
                <a:latin typeface="Arial" panose="020B0604020202020204" pitchFamily="34" charset="0"/>
                <a:cs typeface="Arial" panose="020B0604020202020204" pitchFamily="34" charset="0"/>
              </a:rPr>
              <a:t> o </a:t>
            </a:r>
            <a:r>
              <a:rPr lang="en-GB" sz="2400" err="1">
                <a:latin typeface="Arial" panose="020B0604020202020204" pitchFamily="34" charset="0"/>
                <a:cs typeface="Arial" panose="020B0604020202020204" pitchFamily="34" charset="0"/>
              </a:rPr>
              <a:t>weithio</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ymarferydd</a:t>
            </a:r>
            <a:r>
              <a:rPr lang="en-GB" sz="2400">
                <a:latin typeface="Arial" panose="020B0604020202020204" pitchFamily="34" charset="0"/>
                <a:cs typeface="Arial" panose="020B0604020202020204" pitchFamily="34" charset="0"/>
              </a:rPr>
              <a:t> neu </a:t>
            </a:r>
            <a:r>
              <a:rPr lang="en-GB" sz="2400" err="1">
                <a:latin typeface="Arial" panose="020B0604020202020204" pitchFamily="34" charset="0"/>
                <a:cs typeface="Arial" panose="020B0604020202020204" pitchFamily="34" charset="0"/>
              </a:rPr>
              <a:t>arweinydd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blynyddoedd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cynnar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ymwneud</a:t>
            </a:r>
            <a:r>
              <a:rPr lang="en-GB" sz="2400">
                <a:latin typeface="Arial" panose="020B0604020202020204" pitchFamily="34" charset="0"/>
                <a:cs typeface="Arial" panose="020B0604020202020204" pitchFamily="34" charset="0"/>
              </a:rPr>
              <a:t> â </a:t>
            </a:r>
            <a:r>
              <a:rPr lang="en-GB" sz="2400" err="1">
                <a:latin typeface="Arial" panose="020B0604020202020204" pitchFamily="34" charset="0"/>
                <a:cs typeface="Arial" panose="020B0604020202020204" pitchFamily="34" charset="0"/>
              </a:rPr>
              <a:t>meithrin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perthnasoedd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cadarnhaol</a:t>
            </a:r>
            <a:r>
              <a:rPr lang="en-GB" sz="2400">
                <a:latin typeface="Arial" panose="020B0604020202020204" pitchFamily="34" charset="0"/>
                <a:cs typeface="Arial" panose="020B0604020202020204" pitchFamily="34" charset="0"/>
              </a:rPr>
              <a:t>: </a:t>
            </a:r>
          </a:p>
          <a:p>
            <a:r>
              <a:rPr lang="en-GB" sz="2400">
                <a:latin typeface="Arial" panose="020B0604020202020204" pitchFamily="34" charset="0"/>
                <a:cs typeface="Arial" panose="020B0604020202020204" pitchFamily="34" charset="0"/>
              </a:rPr>
              <a:t>Plant a </a:t>
            </a:r>
            <a:r>
              <a:rPr lang="en-GB" sz="2400" err="1">
                <a:latin typeface="Arial" panose="020B0604020202020204" pitchFamily="34" charset="0"/>
                <a:cs typeface="Arial" panose="020B0604020202020204" pitchFamily="34" charset="0"/>
              </a:rPr>
              <a:t>phobl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ifanc</a:t>
            </a:r>
            <a:endParaRPr lang="en-GB" sz="2400">
              <a:latin typeface="Arial" panose="020B0604020202020204" pitchFamily="34" charset="0"/>
              <a:cs typeface="Arial" panose="020B0604020202020204" pitchFamily="34" charset="0"/>
            </a:endParaRPr>
          </a:p>
          <a:p>
            <a:r>
              <a:rPr lang="en-GB" sz="2400" err="1">
                <a:latin typeface="Arial" panose="020B0604020202020204" pitchFamily="34" charset="0"/>
                <a:cs typeface="Arial" panose="020B0604020202020204" pitchFamily="34" charset="0"/>
              </a:rPr>
              <a:t>Teuluoedd</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gofalwyr</a:t>
            </a:r>
            <a:r>
              <a:rPr lang="en-GB" sz="2400">
                <a:latin typeface="Arial" panose="020B0604020202020204" pitchFamily="34" charset="0"/>
                <a:cs typeface="Arial" panose="020B0604020202020204" pitchFamily="34" charset="0"/>
              </a:rPr>
              <a:t> </a:t>
            </a:r>
          </a:p>
          <a:p>
            <a:r>
              <a:rPr lang="en-GB" sz="2400" err="1">
                <a:latin typeface="Arial" panose="020B0604020202020204" pitchFamily="34" charset="0"/>
                <a:cs typeface="Arial" panose="020B0604020202020204" pitchFamily="34" charset="0"/>
              </a:rPr>
              <a:t>Gweithwyr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proffesiynol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eraill</a:t>
            </a:r>
            <a:endParaRPr lang="en-GB" sz="2400">
              <a:latin typeface="Arial" panose="020B0604020202020204" pitchFamily="34" charset="0"/>
              <a:cs typeface="Arial" panose="020B0604020202020204" pitchFamily="34" charset="0"/>
            </a:endParaRPr>
          </a:p>
          <a:p>
            <a:r>
              <a:rPr lang="en-GB" sz="2400" err="1">
                <a:latin typeface="Arial" panose="020B0604020202020204" pitchFamily="34" charset="0"/>
                <a:cs typeface="Arial" panose="020B0604020202020204" pitchFamily="34" charset="0"/>
              </a:rPr>
              <a:t>Cydweithwyr</a:t>
            </a:r>
            <a:r>
              <a:rPr lang="en-GB" sz="2400">
                <a:latin typeface="Arial" panose="020B0604020202020204" pitchFamily="34" charset="0"/>
                <a:cs typeface="Arial" panose="020B0604020202020204" pitchFamily="34" charset="0"/>
              </a:rPr>
              <a:t> </a:t>
            </a:r>
          </a:p>
          <a:p>
            <a:endParaRPr lang="en-GB"/>
          </a:p>
        </p:txBody>
      </p:sp>
      <p:sp>
        <p:nvSpPr>
          <p:cNvPr id="4" name="Content Placeholder 3">
            <a:extLst>
              <a:ext uri="{FF2B5EF4-FFF2-40B4-BE49-F238E27FC236}">
                <a16:creationId xmlns:a16="http://schemas.microsoft.com/office/drawing/2014/main" id="{2D20FD00-B54D-4635-9131-D3DBF948E994}"/>
              </a:ext>
            </a:extLst>
          </p:cNvPr>
          <p:cNvSpPr>
            <a:spLocks noGrp="1"/>
          </p:cNvSpPr>
          <p:nvPr>
            <p:ph sz="half" idx="2"/>
          </p:nvPr>
        </p:nvSpPr>
        <p:spPr>
          <a:xfrm>
            <a:off x="6657780" y="2279639"/>
            <a:ext cx="5342932" cy="4351338"/>
          </a:xfrm>
        </p:spPr>
        <p:txBody>
          <a:bodyPr>
            <a:normAutofit/>
          </a:bodyPr>
          <a:lstStyle/>
          <a:p>
            <a:pPr marL="0" indent="0">
              <a:buNone/>
            </a:pPr>
            <a:r>
              <a:rPr lang="en-GB" sz="2400">
                <a:solidFill>
                  <a:schemeClr val="accent1">
                    <a:lumMod val="75000"/>
                  </a:schemeClr>
                </a:solidFill>
                <a:latin typeface="Arial" panose="020B0604020202020204" pitchFamily="34" charset="0"/>
                <a:cs typeface="Arial" panose="020B0604020202020204" pitchFamily="34" charset="0"/>
              </a:rPr>
              <a:t>An important part of working as an early years practitioner or leader involves building positive relationships:</a:t>
            </a:r>
          </a:p>
          <a:p>
            <a:r>
              <a:rPr lang="en-GB" sz="2400">
                <a:solidFill>
                  <a:schemeClr val="accent1">
                    <a:lumMod val="75000"/>
                  </a:schemeClr>
                </a:solidFill>
                <a:latin typeface="Arial" panose="020B0604020202020204" pitchFamily="34" charset="0"/>
                <a:cs typeface="Arial" panose="020B0604020202020204" pitchFamily="34" charset="0"/>
              </a:rPr>
              <a:t>Children and young people</a:t>
            </a:r>
          </a:p>
          <a:p>
            <a:r>
              <a:rPr lang="en-GB" sz="2400">
                <a:solidFill>
                  <a:schemeClr val="accent1">
                    <a:lumMod val="75000"/>
                  </a:schemeClr>
                </a:solidFill>
                <a:latin typeface="Arial" panose="020B0604020202020204" pitchFamily="34" charset="0"/>
                <a:cs typeface="Arial" panose="020B0604020202020204" pitchFamily="34" charset="0"/>
              </a:rPr>
              <a:t>Families and carers</a:t>
            </a:r>
          </a:p>
          <a:p>
            <a:r>
              <a:rPr lang="en-GB" sz="2400">
                <a:solidFill>
                  <a:schemeClr val="accent1">
                    <a:lumMod val="75000"/>
                  </a:schemeClr>
                </a:solidFill>
                <a:latin typeface="Arial" panose="020B0604020202020204" pitchFamily="34" charset="0"/>
                <a:cs typeface="Arial" panose="020B0604020202020204" pitchFamily="34" charset="0"/>
              </a:rPr>
              <a:t>Other professionals</a:t>
            </a:r>
          </a:p>
          <a:p>
            <a:r>
              <a:rPr lang="en-GB" sz="2400">
                <a:solidFill>
                  <a:schemeClr val="accent1">
                    <a:lumMod val="75000"/>
                  </a:schemeClr>
                </a:solidFill>
                <a:latin typeface="Arial" panose="020B0604020202020204" pitchFamily="34" charset="0"/>
                <a:cs typeface="Arial" panose="020B0604020202020204" pitchFamily="34" charset="0"/>
              </a:rPr>
              <a:t>Colleagues </a:t>
            </a:r>
          </a:p>
        </p:txBody>
      </p:sp>
    </p:spTree>
    <p:extLst>
      <p:ext uri="{BB962C8B-B14F-4D97-AF65-F5344CB8AC3E}">
        <p14:creationId xmlns:p14="http://schemas.microsoft.com/office/powerpoint/2010/main" val="3371811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F2C52-68C6-4988-B829-02B310C74C4E}"/>
              </a:ext>
            </a:extLst>
          </p:cNvPr>
          <p:cNvSpPr>
            <a:spLocks noGrp="1"/>
          </p:cNvSpPr>
          <p:nvPr>
            <p:ph type="title"/>
          </p:nvPr>
        </p:nvSpPr>
        <p:spPr>
          <a:xfrm>
            <a:off x="213886" y="377740"/>
            <a:ext cx="10515600" cy="807181"/>
          </a:xfrm>
        </p:spPr>
        <p:txBody>
          <a:bodyPr>
            <a:noAutofit/>
          </a:bodyPr>
          <a:lstStyle/>
          <a:p>
            <a:pPr algn="ctr"/>
            <a:r>
              <a:rPr lang="en-GB" sz="4800" b="1">
                <a:solidFill>
                  <a:schemeClr val="accent1">
                    <a:lumMod val="75000"/>
                  </a:schemeClr>
                </a:solidFill>
                <a:latin typeface="Arial" panose="020B0604020202020204" pitchFamily="34" charset="0"/>
                <a:cs typeface="Arial" panose="020B0604020202020204" pitchFamily="34" charset="0"/>
              </a:rPr>
              <a:t>Bronfenbrenner’s ecological systems theory (1979)</a:t>
            </a:r>
          </a:p>
        </p:txBody>
      </p:sp>
      <p:pic>
        <p:nvPicPr>
          <p:cNvPr id="4" name="Picture 3">
            <a:extLst>
              <a:ext uri="{FF2B5EF4-FFF2-40B4-BE49-F238E27FC236}">
                <a16:creationId xmlns:a16="http://schemas.microsoft.com/office/drawing/2014/main" id="{DBDF90D5-1566-4A7F-A7FF-6B2898613DD2}"/>
              </a:ext>
            </a:extLst>
          </p:cNvPr>
          <p:cNvPicPr>
            <a:picLocks noChangeAspect="1"/>
          </p:cNvPicPr>
          <p:nvPr/>
        </p:nvPicPr>
        <p:blipFill rotWithShape="1">
          <a:blip r:embed="rId3"/>
          <a:srcRect l="68077" t="12634" r="20513" b="59215"/>
          <a:stretch/>
        </p:blipFill>
        <p:spPr>
          <a:xfrm>
            <a:off x="3841511" y="1557214"/>
            <a:ext cx="4644226" cy="4488726"/>
          </a:xfrm>
          <a:prstGeom prst="rect">
            <a:avLst/>
          </a:prstGeom>
        </p:spPr>
      </p:pic>
    </p:spTree>
    <p:extLst>
      <p:ext uri="{BB962C8B-B14F-4D97-AF65-F5344CB8AC3E}">
        <p14:creationId xmlns:p14="http://schemas.microsoft.com/office/powerpoint/2010/main" val="4202415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9F223-E9B6-455C-A31F-29AEDD5BFF26}"/>
              </a:ext>
            </a:extLst>
          </p:cNvPr>
          <p:cNvSpPr>
            <a:spLocks noGrp="1"/>
          </p:cNvSpPr>
          <p:nvPr>
            <p:ph type="title"/>
          </p:nvPr>
        </p:nvSpPr>
        <p:spPr>
          <a:xfrm>
            <a:off x="4548201" y="352515"/>
            <a:ext cx="7568967" cy="628786"/>
          </a:xfrm>
        </p:spPr>
        <p:txBody>
          <a:bodyPr>
            <a:noAutofit/>
          </a:bodyPr>
          <a:lstStyle/>
          <a:p>
            <a:r>
              <a:rPr lang="en-GB" sz="4800" b="1" err="1">
                <a:latin typeface="Arial" panose="020B0604020202020204" pitchFamily="34" charset="0"/>
                <a:cs typeface="Arial" panose="020B0604020202020204" pitchFamily="34" charset="0"/>
              </a:rPr>
              <a:t>Gweithio</a:t>
            </a:r>
            <a:r>
              <a:rPr lang="en-GB" sz="4800" b="1">
                <a:latin typeface="Arial" panose="020B0604020202020204" pitchFamily="34" charset="0"/>
                <a:cs typeface="Arial" panose="020B0604020202020204" pitchFamily="34" charset="0"/>
              </a:rPr>
              <a:t> </a:t>
            </a:r>
            <a:r>
              <a:rPr lang="en-GB" sz="4800" b="1" err="1">
                <a:latin typeface="Arial" panose="020B0604020202020204" pitchFamily="34" charset="0"/>
                <a:cs typeface="Arial" panose="020B0604020202020204" pitchFamily="34" charset="0"/>
              </a:rPr>
              <a:t>amlasiantaethol</a:t>
            </a:r>
            <a:endParaRPr lang="en-GB" sz="4800" b="1">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4111CBE-BEC3-48D6-9FCF-0E450ED4B4E3}"/>
              </a:ext>
            </a:extLst>
          </p:cNvPr>
          <p:cNvSpPr>
            <a:spLocks noGrp="1"/>
          </p:cNvSpPr>
          <p:nvPr>
            <p:ph sz="half" idx="1"/>
          </p:nvPr>
        </p:nvSpPr>
        <p:spPr>
          <a:xfrm>
            <a:off x="4750001" y="1127811"/>
            <a:ext cx="6722417" cy="4351338"/>
          </a:xfrm>
        </p:spPr>
        <p:txBody>
          <a:bodyPr>
            <a:normAutofit/>
          </a:bodyPr>
          <a:lstStyle/>
          <a:p>
            <a:r>
              <a:rPr lang="en-GB">
                <a:latin typeface="Arial" panose="020B0604020202020204" pitchFamily="34" charset="0"/>
                <a:cs typeface="Arial" panose="020B0604020202020204" pitchFamily="34" charset="0"/>
              </a:rPr>
              <a:t>Mae </a:t>
            </a:r>
            <a:r>
              <a:rPr lang="en-GB" err="1">
                <a:latin typeface="Arial" panose="020B0604020202020204" pitchFamily="34" charset="0"/>
                <a:cs typeface="Arial" panose="020B0604020202020204" pitchFamily="34" charset="0"/>
              </a:rPr>
              <a:t>gweithio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amlasiantaethol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dod</a:t>
            </a:r>
            <a:r>
              <a:rPr lang="en-GB">
                <a:latin typeface="Arial" panose="020B0604020202020204" pitchFamily="34" charset="0"/>
                <a:cs typeface="Arial" panose="020B0604020202020204" pitchFamily="34" charset="0"/>
              </a:rPr>
              <a:t> â </a:t>
            </a:r>
            <a:r>
              <a:rPr lang="en-GB" err="1">
                <a:latin typeface="Arial" panose="020B0604020202020204" pitchFamily="34" charset="0"/>
                <a:cs typeface="Arial" panose="020B0604020202020204" pitchFamily="34" charset="0"/>
              </a:rPr>
              <a:t>gweithwyr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proffesiynol</a:t>
            </a:r>
            <a:r>
              <a:rPr lang="en-GB">
                <a:latin typeface="Arial" panose="020B0604020202020204" pitchFamily="34" charset="0"/>
                <a:cs typeface="Arial" panose="020B0604020202020204" pitchFamily="34" charset="0"/>
              </a:rPr>
              <a:t> at </a:t>
            </a:r>
            <a:r>
              <a:rPr lang="en-GB" err="1">
                <a:latin typeface="Arial" panose="020B0604020202020204" pitchFamily="34" charset="0"/>
                <a:cs typeface="Arial" panose="020B0604020202020204" pitchFamily="34" charset="0"/>
              </a:rPr>
              <a:t>ei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gilydd</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wahanol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asiantaethau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sicrhau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ymarfer</a:t>
            </a:r>
            <a:r>
              <a:rPr lang="en-GB">
                <a:latin typeface="Arial" panose="020B0604020202020204" pitchFamily="34" charset="0"/>
                <a:cs typeface="Arial" panose="020B0604020202020204" pitchFamily="34" charset="0"/>
              </a:rPr>
              <a:t> da </a:t>
            </a:r>
            <a:r>
              <a:rPr lang="en-GB" err="1">
                <a:latin typeface="Arial" panose="020B0604020202020204" pitchFamily="34" charset="0"/>
                <a:cs typeface="Arial" panose="020B0604020202020204" pitchFamily="34" charset="0"/>
              </a:rPr>
              <a:t>wrth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gydweithio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Bydd</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ffordd</a:t>
            </a:r>
            <a:r>
              <a:rPr lang="en-GB">
                <a:latin typeface="Arial" panose="020B0604020202020204" pitchFamily="34" charset="0"/>
                <a:cs typeface="Arial" panose="020B0604020202020204" pitchFamily="34" charset="0"/>
              </a:rPr>
              <a:t> hon o </a:t>
            </a:r>
            <a:r>
              <a:rPr lang="en-GB" err="1">
                <a:latin typeface="Arial" panose="020B0604020202020204" pitchFamily="34" charset="0"/>
                <a:cs typeface="Arial" panose="020B0604020202020204" pitchFamily="34" charset="0"/>
              </a:rPr>
              <a:t>weithio’n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helpu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gweithwyr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proffesiynol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ymdrin</a:t>
            </a:r>
            <a:r>
              <a:rPr lang="en-GB">
                <a:latin typeface="Arial" panose="020B0604020202020204" pitchFamily="34" charset="0"/>
                <a:cs typeface="Arial" panose="020B0604020202020204" pitchFamily="34" charset="0"/>
              </a:rPr>
              <a:t> ag </a:t>
            </a:r>
            <a:r>
              <a:rPr lang="en-GB" err="1">
                <a:latin typeface="Arial" panose="020B0604020202020204" pitchFamily="34" charset="0"/>
                <a:cs typeface="Arial" panose="020B0604020202020204" pitchFamily="34" charset="0"/>
              </a:rPr>
              <a:t>anghenion</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teulu</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safbwynt</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cyfannol</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bydd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gallu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sicrhau</a:t>
            </a:r>
            <a:r>
              <a:rPr lang="en-GB">
                <a:latin typeface="Arial" panose="020B0604020202020204" pitchFamily="34" charset="0"/>
                <a:cs typeface="Arial" panose="020B0604020202020204" pitchFamily="34" charset="0"/>
              </a:rPr>
              <a:t> bod </a:t>
            </a:r>
            <a:r>
              <a:rPr lang="en-GB" err="1">
                <a:latin typeface="Arial" panose="020B0604020202020204" pitchFamily="34" charset="0"/>
                <a:cs typeface="Arial" panose="020B0604020202020204" pitchFamily="34" charset="0"/>
              </a:rPr>
              <a:t>yr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holl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bartïon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gysylltiedig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cyfrannu</a:t>
            </a:r>
            <a:r>
              <a:rPr lang="en-GB">
                <a:latin typeface="Arial" panose="020B0604020202020204" pitchFamily="34" charset="0"/>
                <a:cs typeface="Arial" panose="020B0604020202020204" pitchFamily="34" charset="0"/>
              </a:rPr>
              <a:t> at </a:t>
            </a:r>
            <a:r>
              <a:rPr lang="en-GB" err="1">
                <a:latin typeface="Arial" panose="020B0604020202020204" pitchFamily="34" charset="0"/>
                <a:cs typeface="Arial" panose="020B0604020202020204" pitchFamily="34" charset="0"/>
              </a:rPr>
              <a:t>gynllun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gweithredu</a:t>
            </a:r>
            <a:r>
              <a:rPr lang="en-GB">
                <a:latin typeface="Arial" panose="020B0604020202020204" pitchFamily="34" charset="0"/>
                <a:cs typeface="Arial" panose="020B0604020202020204" pitchFamily="34" charset="0"/>
              </a:rPr>
              <a:t> ac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penderfynu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gynllun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gofal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cwrdd</a:t>
            </a:r>
            <a:r>
              <a:rPr lang="en-GB">
                <a:latin typeface="Arial" panose="020B0604020202020204" pitchFamily="34" charset="0"/>
                <a:cs typeface="Arial" panose="020B0604020202020204" pitchFamily="34" charset="0"/>
              </a:rPr>
              <a:t> â </a:t>
            </a:r>
            <a:r>
              <a:rPr lang="en-GB" err="1">
                <a:latin typeface="Arial" panose="020B0604020202020204" pitchFamily="34" charset="0"/>
                <a:cs typeface="Arial" panose="020B0604020202020204" pitchFamily="34" charset="0"/>
              </a:rPr>
              <a:t>holl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anghenion</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plentyn</a:t>
            </a:r>
            <a:r>
              <a:rPr lang="en-GB">
                <a:latin typeface="Arial" panose="020B0604020202020204" pitchFamily="34" charset="0"/>
                <a:cs typeface="Arial" panose="020B0604020202020204" pitchFamily="34" charset="0"/>
              </a:rPr>
              <a:t> neu </a:t>
            </a:r>
            <a:r>
              <a:rPr lang="en-GB" err="1">
                <a:latin typeface="Arial" panose="020B0604020202020204" pitchFamily="34" charset="0"/>
                <a:cs typeface="Arial" panose="020B0604020202020204" pitchFamily="34" charset="0"/>
              </a:rPr>
              <a:t>berson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ifanc</a:t>
            </a:r>
            <a:endParaRPr lang="en-GB">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4859D6B-4A5C-4D62-B225-DC6490A5D840}"/>
              </a:ext>
            </a:extLst>
          </p:cNvPr>
          <p:cNvPicPr>
            <a:picLocks noChangeAspect="1"/>
          </p:cNvPicPr>
          <p:nvPr/>
        </p:nvPicPr>
        <p:blipFill rotWithShape="1">
          <a:blip r:embed="rId3"/>
          <a:srcRect l="76109" t="8897" r="11174" b="45213"/>
          <a:stretch/>
        </p:blipFill>
        <p:spPr>
          <a:xfrm>
            <a:off x="591708" y="265138"/>
            <a:ext cx="3630433" cy="5132030"/>
          </a:xfrm>
          <a:prstGeom prst="rect">
            <a:avLst/>
          </a:prstGeom>
        </p:spPr>
      </p:pic>
    </p:spTree>
    <p:extLst>
      <p:ext uri="{BB962C8B-B14F-4D97-AF65-F5344CB8AC3E}">
        <p14:creationId xmlns:p14="http://schemas.microsoft.com/office/powerpoint/2010/main" val="3182046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5B1B0-B03D-4231-83DE-2868DFC1DD73}"/>
              </a:ext>
            </a:extLst>
          </p:cNvPr>
          <p:cNvSpPr>
            <a:spLocks noGrp="1"/>
          </p:cNvSpPr>
          <p:nvPr>
            <p:ph type="title"/>
          </p:nvPr>
        </p:nvSpPr>
        <p:spPr>
          <a:xfrm>
            <a:off x="4964104" y="222552"/>
            <a:ext cx="6577215" cy="713201"/>
          </a:xfrm>
        </p:spPr>
        <p:txBody>
          <a:bodyPr>
            <a:noAutofit/>
          </a:bodyPr>
          <a:lstStyle/>
          <a:p>
            <a:r>
              <a:rPr lang="en-GB" sz="4800" b="1">
                <a:solidFill>
                  <a:schemeClr val="accent1">
                    <a:lumMod val="75000"/>
                  </a:schemeClr>
                </a:solidFill>
                <a:latin typeface="Arial" panose="020B0604020202020204" pitchFamily="34" charset="0"/>
                <a:cs typeface="Arial" panose="020B0604020202020204" pitchFamily="34" charset="0"/>
              </a:rPr>
              <a:t>Multi-agency working </a:t>
            </a:r>
          </a:p>
        </p:txBody>
      </p:sp>
      <p:sp>
        <p:nvSpPr>
          <p:cNvPr id="4" name="Content Placeholder 3">
            <a:extLst>
              <a:ext uri="{FF2B5EF4-FFF2-40B4-BE49-F238E27FC236}">
                <a16:creationId xmlns:a16="http://schemas.microsoft.com/office/drawing/2014/main" id="{ED165F34-E788-4D3D-86DD-9EAD153A8DF3}"/>
              </a:ext>
            </a:extLst>
          </p:cNvPr>
          <p:cNvSpPr>
            <a:spLocks noGrp="1"/>
          </p:cNvSpPr>
          <p:nvPr>
            <p:ph sz="half" idx="1"/>
          </p:nvPr>
        </p:nvSpPr>
        <p:spPr>
          <a:xfrm>
            <a:off x="4964104" y="1157167"/>
            <a:ext cx="6473848" cy="4351338"/>
          </a:xfrm>
        </p:spPr>
        <p:txBody>
          <a:bodyPr>
            <a:noAutofit/>
          </a:bodyPr>
          <a:lstStyle/>
          <a:p>
            <a:r>
              <a:rPr lang="en-GB">
                <a:solidFill>
                  <a:schemeClr val="accent1">
                    <a:lumMod val="75000"/>
                  </a:schemeClr>
                </a:solidFill>
                <a:latin typeface="Arial" panose="020B0604020202020204" pitchFamily="34" charset="0"/>
                <a:cs typeface="Arial" panose="020B0604020202020204" pitchFamily="34" charset="0"/>
              </a:rPr>
              <a:t>Multi-agency working brings professionals together from a range of agencies to achieve good practice in working together. This way of working will help professionals to address the needs of a family from a holistic perspective and can ensure that all parties involved contribute to a plan of action and achieve a care plan which meets all of the child or young person’s needs.</a:t>
            </a:r>
          </a:p>
        </p:txBody>
      </p:sp>
      <p:pic>
        <p:nvPicPr>
          <p:cNvPr id="8" name="Picture 7">
            <a:extLst>
              <a:ext uri="{FF2B5EF4-FFF2-40B4-BE49-F238E27FC236}">
                <a16:creationId xmlns:a16="http://schemas.microsoft.com/office/drawing/2014/main" id="{B1440618-B6E2-49AE-88AD-0672982795F9}"/>
              </a:ext>
            </a:extLst>
          </p:cNvPr>
          <p:cNvPicPr>
            <a:picLocks noChangeAspect="1"/>
          </p:cNvPicPr>
          <p:nvPr/>
        </p:nvPicPr>
        <p:blipFill rotWithShape="1">
          <a:blip r:embed="rId3"/>
          <a:srcRect l="76109" t="8897" r="11435" b="44880"/>
          <a:stretch/>
        </p:blipFill>
        <p:spPr>
          <a:xfrm>
            <a:off x="650681" y="293590"/>
            <a:ext cx="3587363" cy="5214915"/>
          </a:xfrm>
          <a:prstGeom prst="rect">
            <a:avLst/>
          </a:prstGeom>
        </p:spPr>
      </p:pic>
    </p:spTree>
    <p:extLst>
      <p:ext uri="{BB962C8B-B14F-4D97-AF65-F5344CB8AC3E}">
        <p14:creationId xmlns:p14="http://schemas.microsoft.com/office/powerpoint/2010/main" val="1538677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6210937-C05D-47E7-A4B2-F45D34E3374D}"/>
              </a:ext>
            </a:extLst>
          </p:cNvPr>
          <p:cNvPicPr>
            <a:picLocks noGrp="1" noChangeAspect="1"/>
          </p:cNvPicPr>
          <p:nvPr>
            <p:ph sz="half" idx="1"/>
          </p:nvPr>
        </p:nvPicPr>
        <p:blipFill>
          <a:blip r:embed="rId3"/>
          <a:stretch>
            <a:fillRect/>
          </a:stretch>
        </p:blipFill>
        <p:spPr>
          <a:xfrm>
            <a:off x="2323540" y="231459"/>
            <a:ext cx="7544919" cy="5206716"/>
          </a:xfrm>
        </p:spPr>
      </p:pic>
      <p:sp>
        <p:nvSpPr>
          <p:cNvPr id="8" name="TextBox 7">
            <a:extLst>
              <a:ext uri="{FF2B5EF4-FFF2-40B4-BE49-F238E27FC236}">
                <a16:creationId xmlns:a16="http://schemas.microsoft.com/office/drawing/2014/main" id="{CA7850FD-A074-4176-9E80-E76A2AC84A4B}"/>
              </a:ext>
            </a:extLst>
          </p:cNvPr>
          <p:cNvSpPr txBox="1"/>
          <p:nvPr/>
        </p:nvSpPr>
        <p:spPr>
          <a:xfrm>
            <a:off x="7352879" y="5438175"/>
            <a:ext cx="4839121" cy="461665"/>
          </a:xfrm>
          <a:prstGeom prst="rect">
            <a:avLst/>
          </a:prstGeom>
          <a:noFill/>
        </p:spPr>
        <p:txBody>
          <a:bodyPr wrap="square">
            <a:spAutoFit/>
          </a:bodyPr>
          <a:lstStyle/>
          <a:p>
            <a:r>
              <a:rPr lang="en-GB" b="1">
                <a:latin typeface="Arial" panose="020B0604020202020204" pitchFamily="34" charset="0"/>
                <a:cs typeface="Arial" panose="020B0604020202020204" pitchFamily="34" charset="0"/>
              </a:rPr>
              <a:t>(</a:t>
            </a:r>
            <a:r>
              <a:rPr lang="en-GB" b="1" err="1">
                <a:latin typeface="Arial" panose="020B0604020202020204" pitchFamily="34" charset="0"/>
                <a:cs typeface="Arial" panose="020B0604020202020204" pitchFamily="34" charset="0"/>
              </a:rPr>
              <a:t>Llywodraeth</a:t>
            </a:r>
            <a:r>
              <a:rPr lang="en-GB" b="1">
                <a:latin typeface="Arial" panose="020B0604020202020204" pitchFamily="34" charset="0"/>
                <a:cs typeface="Arial" panose="020B0604020202020204" pitchFamily="34" charset="0"/>
              </a:rPr>
              <a:t> Cymru, 2017, t.6)</a:t>
            </a:r>
          </a:p>
        </p:txBody>
      </p:sp>
    </p:spTree>
    <p:extLst>
      <p:ext uri="{BB962C8B-B14F-4D97-AF65-F5344CB8AC3E}">
        <p14:creationId xmlns:p14="http://schemas.microsoft.com/office/powerpoint/2010/main" val="2359534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9FC4B32-664D-49B0-A644-9B98A5015C25}"/>
              </a:ext>
            </a:extLst>
          </p:cNvPr>
          <p:cNvPicPr>
            <a:picLocks noGrp="1" noChangeAspect="1"/>
          </p:cNvPicPr>
          <p:nvPr>
            <p:ph sz="half" idx="1"/>
          </p:nvPr>
        </p:nvPicPr>
        <p:blipFill>
          <a:blip r:embed="rId3"/>
          <a:stretch>
            <a:fillRect/>
          </a:stretch>
        </p:blipFill>
        <p:spPr>
          <a:xfrm>
            <a:off x="2188652" y="70302"/>
            <a:ext cx="7814696" cy="5510691"/>
          </a:xfrm>
        </p:spPr>
      </p:pic>
      <p:sp>
        <p:nvSpPr>
          <p:cNvPr id="8" name="TextBox 7">
            <a:extLst>
              <a:ext uri="{FF2B5EF4-FFF2-40B4-BE49-F238E27FC236}">
                <a16:creationId xmlns:a16="http://schemas.microsoft.com/office/drawing/2014/main" id="{D67AACED-CC13-466E-B914-BEE0A7ABAE37}"/>
              </a:ext>
            </a:extLst>
          </p:cNvPr>
          <p:cNvSpPr txBox="1"/>
          <p:nvPr/>
        </p:nvSpPr>
        <p:spPr>
          <a:xfrm>
            <a:off x="7988210" y="5492215"/>
            <a:ext cx="4572000" cy="461665"/>
          </a:xfrm>
          <a:prstGeom prst="rect">
            <a:avLst/>
          </a:prstGeom>
          <a:noFill/>
        </p:spPr>
        <p:txBody>
          <a:bodyPr wrap="square">
            <a:spAutoFit/>
          </a:bodyPr>
          <a:lstStyle/>
          <a:p>
            <a:r>
              <a:rPr lang="en-GB"/>
              <a:t>(Welsh Government, 2017 p.6)</a:t>
            </a:r>
          </a:p>
        </p:txBody>
      </p:sp>
      <p:sp>
        <p:nvSpPr>
          <p:cNvPr id="5" name="TextBox 4">
            <a:extLst>
              <a:ext uri="{FF2B5EF4-FFF2-40B4-BE49-F238E27FC236}">
                <a16:creationId xmlns:a16="http://schemas.microsoft.com/office/drawing/2014/main" id="{B82674AB-68E5-4D02-A73F-EAA3C03A2509}"/>
              </a:ext>
            </a:extLst>
          </p:cNvPr>
          <p:cNvSpPr txBox="1"/>
          <p:nvPr/>
        </p:nvSpPr>
        <p:spPr>
          <a:xfrm>
            <a:off x="22167" y="5492216"/>
            <a:ext cx="8032531" cy="461665"/>
          </a:xfrm>
          <a:prstGeom prst="rect">
            <a:avLst/>
          </a:prstGeom>
          <a:noFill/>
        </p:spPr>
        <p:txBody>
          <a:bodyPr wrap="square">
            <a:spAutoFit/>
          </a:bodyPr>
          <a:lstStyle/>
          <a:p>
            <a:r>
              <a:rPr lang="en-GB">
                <a:hlinkClick r:id="rId4"/>
              </a:rPr>
              <a:t>Families First: guidance for local authorities (</a:t>
            </a:r>
            <a:r>
              <a:rPr lang="en-GB" err="1">
                <a:hlinkClick r:id="rId4"/>
              </a:rPr>
              <a:t>gov.wales</a:t>
            </a:r>
            <a:r>
              <a:rPr lang="en-GB">
                <a:hlinkClick r:id="rId4"/>
              </a:rPr>
              <a:t>)</a:t>
            </a:r>
            <a:endParaRPr lang="en-GB"/>
          </a:p>
        </p:txBody>
      </p:sp>
    </p:spTree>
    <p:extLst>
      <p:ext uri="{BB962C8B-B14F-4D97-AF65-F5344CB8AC3E}">
        <p14:creationId xmlns:p14="http://schemas.microsoft.com/office/powerpoint/2010/main" val="13308181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B1C58CE8-0595-45F4-826A-881A16301D62}"/>
              </a:ext>
            </a:extLst>
          </p:cNvPr>
          <p:cNvGraphicFramePr>
            <a:graphicFrameLocks/>
          </p:cNvGraphicFramePr>
          <p:nvPr>
            <p:extLst>
              <p:ext uri="{D42A27DB-BD31-4B8C-83A1-F6EECF244321}">
                <p14:modId xmlns:p14="http://schemas.microsoft.com/office/powerpoint/2010/main" val="4089896653"/>
              </p:ext>
            </p:extLst>
          </p:nvPr>
        </p:nvGraphicFramePr>
        <p:xfrm>
          <a:off x="1752830" y="3010675"/>
          <a:ext cx="8841598" cy="2839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ABD3A809-E827-527D-5A22-28F39392A44E}"/>
              </a:ext>
            </a:extLst>
          </p:cNvPr>
          <p:cNvSpPr txBox="1"/>
          <p:nvPr/>
        </p:nvSpPr>
        <p:spPr>
          <a:xfrm>
            <a:off x="76726" y="-110707"/>
            <a:ext cx="12038548" cy="1615570"/>
          </a:xfrm>
          <a:prstGeom prst="rect">
            <a:avLst/>
          </a:prstGeom>
          <a:noFill/>
        </p:spPr>
        <p:txBody>
          <a:bodyPr wrap="square">
            <a:spAutoFit/>
          </a:bodyPr>
          <a:lstStyle/>
          <a:p>
            <a:pPr algn="ctr">
              <a:lnSpc>
                <a:spcPct val="107000"/>
              </a:lnSpc>
              <a:spcAft>
                <a:spcPts val="0"/>
              </a:spcAft>
            </a:pPr>
            <a:r>
              <a:rPr lang="cy-GB" sz="4800" b="1">
                <a:effectLst/>
                <a:latin typeface="Arial" panose="020B0604020202020204" pitchFamily="34" charset="0"/>
                <a:ea typeface="DengXian" panose="02010600030101010101" pitchFamily="2" charset="-122"/>
                <a:cs typeface="Arial" panose="020B0604020202020204" pitchFamily="34" charset="0"/>
              </a:rPr>
              <a:t>Rhaglen Drawsnewid Integreiddio’r Blynyddoedd Cynnar </a:t>
            </a:r>
            <a:endParaRPr lang="en-GB" sz="4800" b="1">
              <a:effectLst/>
              <a:latin typeface="Arial" panose="020B0604020202020204" pitchFamily="34" charset="0"/>
              <a:ea typeface="DengXian" panose="02010600030101010101" pitchFamily="2" charset="-122"/>
              <a:cs typeface="Arial" panose="020B0604020202020204" pitchFamily="34" charset="0"/>
            </a:endParaRPr>
          </a:p>
        </p:txBody>
      </p:sp>
      <p:sp>
        <p:nvSpPr>
          <p:cNvPr id="9" name="TextBox 8">
            <a:extLst>
              <a:ext uri="{FF2B5EF4-FFF2-40B4-BE49-F238E27FC236}">
                <a16:creationId xmlns:a16="http://schemas.microsoft.com/office/drawing/2014/main" id="{6CB6ABC5-3EC9-5DC1-ED38-92591B3D4D36}"/>
              </a:ext>
            </a:extLst>
          </p:cNvPr>
          <p:cNvSpPr txBox="1"/>
          <p:nvPr/>
        </p:nvSpPr>
        <p:spPr>
          <a:xfrm>
            <a:off x="858695" y="1366379"/>
            <a:ext cx="10474610" cy="1644296"/>
          </a:xfrm>
          <a:prstGeom prst="rect">
            <a:avLst/>
          </a:prstGeom>
          <a:noFill/>
        </p:spPr>
        <p:txBody>
          <a:bodyPr wrap="square">
            <a:spAutoFit/>
          </a:bodyPr>
          <a:lstStyle/>
          <a:p>
            <a:pPr algn="ctr">
              <a:lnSpc>
                <a:spcPct val="107000"/>
              </a:lnSpc>
              <a:spcAft>
                <a:spcPts val="800"/>
              </a:spcAft>
            </a:pPr>
            <a:r>
              <a:rPr lang="cy-GB" sz="2400">
                <a:effectLst/>
                <a:latin typeface="Arial" panose="020B0604020202020204" pitchFamily="34" charset="0"/>
                <a:ea typeface="DengXian" panose="02010600030101010101" pitchFamily="2" charset="-122"/>
                <a:cs typeface="Arial" panose="020B0604020202020204" pitchFamily="34" charset="0"/>
              </a:rPr>
              <a:t>Nod y Rhaglen Drawsnewid Integreiddio’r Blynyddoedd Cynnar yw datblygu system ddi-dor, gydlynol i blant a theuluoedd o’r cyfnod cyn geni i saith oed; gyda’r nod o gyflwyno gwasanaethau Blynyddoedd Cynnar mewn modd cysylltiedig, integredig ac amserol. </a:t>
            </a:r>
            <a:endParaRPr lang="en-GB" sz="24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433548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75811-6849-4E68-80AA-7D12B237C671}"/>
              </a:ext>
            </a:extLst>
          </p:cNvPr>
          <p:cNvSpPr>
            <a:spLocks noGrp="1"/>
          </p:cNvSpPr>
          <p:nvPr>
            <p:ph type="title"/>
          </p:nvPr>
        </p:nvSpPr>
        <p:spPr>
          <a:xfrm>
            <a:off x="-321426" y="432775"/>
            <a:ext cx="12701847" cy="442067"/>
          </a:xfrm>
        </p:spPr>
        <p:txBody>
          <a:bodyPr>
            <a:noAutofit/>
          </a:bodyPr>
          <a:lstStyle/>
          <a:p>
            <a:pPr algn="ctr"/>
            <a:r>
              <a:rPr lang="en-GB" sz="4600" b="1">
                <a:solidFill>
                  <a:schemeClr val="accent1">
                    <a:lumMod val="75000"/>
                  </a:schemeClr>
                </a:solidFill>
                <a:latin typeface="Arial" panose="020B0604020202020204" pitchFamily="34" charset="0"/>
                <a:cs typeface="Arial" panose="020B0604020202020204" pitchFamily="34" charset="0"/>
              </a:rPr>
              <a:t>The Early Years Integration Transformation Programme</a:t>
            </a:r>
          </a:p>
        </p:txBody>
      </p:sp>
      <p:graphicFrame>
        <p:nvGraphicFramePr>
          <p:cNvPr id="3" name="Content Placeholder 3">
            <a:extLst>
              <a:ext uri="{FF2B5EF4-FFF2-40B4-BE49-F238E27FC236}">
                <a16:creationId xmlns:a16="http://schemas.microsoft.com/office/drawing/2014/main" id="{31F99BE9-9610-49A6-B9FB-7DD22762C555}"/>
              </a:ext>
            </a:extLst>
          </p:cNvPr>
          <p:cNvGraphicFramePr>
            <a:graphicFrameLocks/>
          </p:cNvGraphicFramePr>
          <p:nvPr>
            <p:extLst>
              <p:ext uri="{D42A27DB-BD31-4B8C-83A1-F6EECF244321}">
                <p14:modId xmlns:p14="http://schemas.microsoft.com/office/powerpoint/2010/main" val="4168788019"/>
              </p:ext>
            </p:extLst>
          </p:nvPr>
        </p:nvGraphicFramePr>
        <p:xfrm>
          <a:off x="1753583" y="2945000"/>
          <a:ext cx="9049703" cy="285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5D6945B-183D-48E5-97FD-440209BF6210}"/>
              </a:ext>
            </a:extLst>
          </p:cNvPr>
          <p:cNvSpPr txBox="1"/>
          <p:nvPr/>
        </p:nvSpPr>
        <p:spPr>
          <a:xfrm>
            <a:off x="1508907" y="1305971"/>
            <a:ext cx="9350758" cy="1569660"/>
          </a:xfrm>
          <a:prstGeom prst="rect">
            <a:avLst/>
          </a:prstGeom>
          <a:noFill/>
        </p:spPr>
        <p:txBody>
          <a:bodyPr wrap="square">
            <a:spAutoFit/>
          </a:bodyPr>
          <a:lstStyle/>
          <a:p>
            <a:pPr algn="ctr"/>
            <a:r>
              <a:rPr lang="en-GB" sz="2400">
                <a:solidFill>
                  <a:schemeClr val="accent1">
                    <a:lumMod val="75000"/>
                  </a:schemeClr>
                </a:solidFill>
                <a:latin typeface="Arial" panose="020B0604020202020204" pitchFamily="34" charset="0"/>
                <a:cs typeface="Arial" panose="020B0604020202020204" pitchFamily="34" charset="0"/>
              </a:rPr>
              <a:t>The Early Years Integration Transformation Programme aims to develop a seamless, cohesive system for children and families antenatal to seven years; with the aim of delivering Early Years services in a coordinated, integrated and timely way. </a:t>
            </a:r>
          </a:p>
        </p:txBody>
      </p:sp>
    </p:spTree>
    <p:extLst>
      <p:ext uri="{BB962C8B-B14F-4D97-AF65-F5344CB8AC3E}">
        <p14:creationId xmlns:p14="http://schemas.microsoft.com/office/powerpoint/2010/main" val="3154687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6D793-51E3-44F1-B7E1-BA38A6D267DE}"/>
              </a:ext>
            </a:extLst>
          </p:cNvPr>
          <p:cNvSpPr>
            <a:spLocks noGrp="1"/>
          </p:cNvSpPr>
          <p:nvPr>
            <p:ph type="title"/>
          </p:nvPr>
        </p:nvSpPr>
        <p:spPr>
          <a:xfrm>
            <a:off x="2806262" y="283779"/>
            <a:ext cx="7132320" cy="1186200"/>
          </a:xfrm>
        </p:spPr>
        <p:txBody>
          <a:bodyPr>
            <a:normAutofit fontScale="90000"/>
          </a:bodyPr>
          <a:lstStyle/>
          <a:p>
            <a:pPr algn="ctr"/>
            <a:r>
              <a:rPr lang="en-GB" sz="4800" b="1" err="1">
                <a:latin typeface="Arial" panose="020B0604020202020204" pitchFamily="34" charset="0"/>
                <a:cs typeface="Arial" panose="020B0604020202020204" pitchFamily="34" charset="0"/>
              </a:rPr>
              <a:t>Gweithgaredd</a:t>
            </a:r>
            <a:br>
              <a:rPr lang="en-GB" sz="4800" b="1">
                <a:latin typeface="Arial" panose="020B0604020202020204" pitchFamily="34" charset="0"/>
                <a:cs typeface="Arial" panose="020B0604020202020204" pitchFamily="34" charset="0"/>
              </a:rPr>
            </a:br>
            <a:r>
              <a:rPr lang="en-GB" sz="4800" b="1">
                <a:solidFill>
                  <a:schemeClr val="accent1">
                    <a:lumMod val="75000"/>
                  </a:schemeClr>
                </a:solidFill>
                <a:latin typeface="Arial" panose="020B0604020202020204" pitchFamily="34" charset="0"/>
                <a:cs typeface="Arial" panose="020B0604020202020204" pitchFamily="34" charset="0"/>
              </a:rPr>
              <a:t>Activity</a:t>
            </a:r>
          </a:p>
        </p:txBody>
      </p:sp>
      <p:sp>
        <p:nvSpPr>
          <p:cNvPr id="4" name="TextBox 3">
            <a:extLst>
              <a:ext uri="{FF2B5EF4-FFF2-40B4-BE49-F238E27FC236}">
                <a16:creationId xmlns:a16="http://schemas.microsoft.com/office/drawing/2014/main" id="{518D4F68-BE3E-41D7-BB94-34267D1ADBB9}"/>
              </a:ext>
            </a:extLst>
          </p:cNvPr>
          <p:cNvSpPr txBox="1"/>
          <p:nvPr/>
        </p:nvSpPr>
        <p:spPr>
          <a:xfrm>
            <a:off x="6007712" y="1659285"/>
            <a:ext cx="5686622" cy="3539430"/>
          </a:xfrm>
          <a:prstGeom prst="rect">
            <a:avLst/>
          </a:prstGeom>
          <a:noFill/>
        </p:spPr>
        <p:txBody>
          <a:bodyPr wrap="square">
            <a:spAutoFit/>
          </a:bodyPr>
          <a:lstStyle/>
          <a:p>
            <a:r>
              <a:rPr lang="en-GB" sz="2800">
                <a:solidFill>
                  <a:schemeClr val="accent1">
                    <a:lumMod val="75000"/>
                  </a:schemeClr>
                </a:solidFill>
                <a:latin typeface="Arial" panose="020B0604020202020204" pitchFamily="34" charset="0"/>
                <a:cs typeface="Arial" panose="020B0604020202020204" pitchFamily="34" charset="0"/>
              </a:rPr>
              <a:t>Work in groups to come up with a team building activity or family involvement strategy. Consider its possible impact in supporting children. Consider resources, potential training, potential barriers and the communication skills needed. </a:t>
            </a:r>
          </a:p>
        </p:txBody>
      </p:sp>
      <p:sp>
        <p:nvSpPr>
          <p:cNvPr id="6" name="TextBox 5">
            <a:extLst>
              <a:ext uri="{FF2B5EF4-FFF2-40B4-BE49-F238E27FC236}">
                <a16:creationId xmlns:a16="http://schemas.microsoft.com/office/drawing/2014/main" id="{89112868-1E6F-85C1-8632-87D770DB26BA}"/>
              </a:ext>
            </a:extLst>
          </p:cNvPr>
          <p:cNvSpPr txBox="1"/>
          <p:nvPr/>
        </p:nvSpPr>
        <p:spPr>
          <a:xfrm>
            <a:off x="342112" y="1671772"/>
            <a:ext cx="5352393" cy="3747051"/>
          </a:xfrm>
          <a:prstGeom prst="rect">
            <a:avLst/>
          </a:prstGeom>
          <a:noFill/>
        </p:spPr>
        <p:txBody>
          <a:bodyPr wrap="square">
            <a:spAutoFit/>
          </a:bodyPr>
          <a:lstStyle/>
          <a:p>
            <a:pPr>
              <a:lnSpc>
                <a:spcPct val="107000"/>
              </a:lnSpc>
              <a:spcAft>
                <a:spcPts val="800"/>
              </a:spcAft>
            </a:pPr>
            <a:r>
              <a:rPr lang="cy-GB" sz="2800">
                <a:effectLst/>
                <a:latin typeface="Arial" panose="020B0604020202020204" pitchFamily="34" charset="0"/>
                <a:ea typeface="DengXian" panose="02010600030101010101" pitchFamily="2" charset="-122"/>
                <a:cs typeface="Arial" panose="020B0604020202020204" pitchFamily="34" charset="0"/>
              </a:rPr>
              <a:t>Gweithiwch mewn grwpiau i lunio gweithgaredd i feithrin tîm neu strategaeth gynnwys teulu.  Ystyriwch ei effaith bosibl wrth gefnogi plant.  Ystyriwch adnoddau, hyfforddiant posibl, rhwystrau posibl a’r sgiliau cyfathrebu sydd eu hangen. </a:t>
            </a:r>
            <a:endParaRPr lang="en-GB" sz="280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458619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8BF75-798C-407D-AF3F-3C27DB3D7B55}"/>
              </a:ext>
            </a:extLst>
          </p:cNvPr>
          <p:cNvSpPr>
            <a:spLocks noGrp="1"/>
          </p:cNvSpPr>
          <p:nvPr>
            <p:ph type="title"/>
          </p:nvPr>
        </p:nvSpPr>
        <p:spPr>
          <a:xfrm>
            <a:off x="0" y="0"/>
            <a:ext cx="10515600" cy="536661"/>
          </a:xfrm>
        </p:spPr>
        <p:txBody>
          <a:bodyPr>
            <a:noAutofit/>
          </a:bodyPr>
          <a:lstStyle/>
          <a:p>
            <a:pPr algn="ctr"/>
            <a:r>
              <a:rPr lang="en-GB" sz="4800" b="1" err="1">
                <a:latin typeface="Arial" panose="020B0604020202020204" pitchFamily="34" charset="0"/>
                <a:cs typeface="Arial" panose="020B0604020202020204" pitchFamily="34" charset="0"/>
              </a:rPr>
              <a:t>Cyfeirnodi</a:t>
            </a:r>
            <a:r>
              <a:rPr lang="en-GB" sz="4800" b="1">
                <a:solidFill>
                  <a:schemeClr val="accent1">
                    <a:lumMod val="75000"/>
                  </a:schemeClr>
                </a:solidFill>
                <a:latin typeface="Arial" panose="020B0604020202020204" pitchFamily="34" charset="0"/>
                <a:cs typeface="Arial" panose="020B0604020202020204" pitchFamily="34" charset="0"/>
              </a:rPr>
              <a:t>/ References</a:t>
            </a:r>
          </a:p>
        </p:txBody>
      </p:sp>
      <p:sp>
        <p:nvSpPr>
          <p:cNvPr id="5" name="TextBox 4">
            <a:extLst>
              <a:ext uri="{FF2B5EF4-FFF2-40B4-BE49-F238E27FC236}">
                <a16:creationId xmlns:a16="http://schemas.microsoft.com/office/drawing/2014/main" id="{2828A3D9-0C63-40C5-8BFA-1CCB21416FB9}"/>
              </a:ext>
            </a:extLst>
          </p:cNvPr>
          <p:cNvSpPr txBox="1"/>
          <p:nvPr/>
        </p:nvSpPr>
        <p:spPr>
          <a:xfrm>
            <a:off x="0" y="606063"/>
            <a:ext cx="12192000" cy="5016758"/>
          </a:xfrm>
          <a:prstGeom prst="rect">
            <a:avLst/>
          </a:prstGeom>
          <a:noFill/>
        </p:spPr>
        <p:txBody>
          <a:bodyPr wrap="square">
            <a:spAutoFit/>
          </a:bodyPr>
          <a:lstStyle/>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Baker, T., Wise, J., Kelley, G. and Skiba, R. (2016) ‘Identifying barriers: Creating Solutions to Improve Family Engagement,’ </a:t>
            </a:r>
            <a:r>
              <a:rPr lang="en-GB" sz="1600" i="1">
                <a:latin typeface="Arial" panose="020B0604020202020204" pitchFamily="34" charset="0"/>
                <a:cs typeface="Arial" panose="020B0604020202020204" pitchFamily="34" charset="0"/>
              </a:rPr>
              <a:t>School Community Journal</a:t>
            </a:r>
            <a:r>
              <a:rPr lang="en-GB" sz="1600">
                <a:latin typeface="Arial" panose="020B0604020202020204" pitchFamily="34" charset="0"/>
                <a:cs typeface="Arial" panose="020B0604020202020204" pitchFamily="34" charset="0"/>
              </a:rPr>
              <a:t>. 26 (2) pp161-184.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Dallimore, D. (2019) ‘</a:t>
            </a:r>
            <a:r>
              <a:rPr lang="en-GB" sz="1600" i="1">
                <a:latin typeface="Arial" panose="020B0604020202020204" pitchFamily="34" charset="0"/>
                <a:cs typeface="Arial" panose="020B0604020202020204" pitchFamily="34" charset="0"/>
              </a:rPr>
              <a:t>Early childhood education and care: Quality matters research briefing</a:t>
            </a:r>
            <a:r>
              <a:rPr lang="en-GB" sz="1600">
                <a:latin typeface="Arial" panose="020B0604020202020204" pitchFamily="34" charset="0"/>
                <a:cs typeface="Arial" panose="020B0604020202020204" pitchFamily="34" charset="0"/>
              </a:rPr>
              <a:t>’ Available at: </a:t>
            </a:r>
            <a:r>
              <a:rPr lang="en-GB" sz="1600">
                <a:latin typeface="Arial" panose="020B0604020202020204" pitchFamily="34" charset="0"/>
                <a:cs typeface="Arial" panose="020B0604020202020204" pitchFamily="34" charset="0"/>
                <a:hlinkClick r:id="rId3"/>
              </a:rPr>
              <a:t>19-47-web-eng (redacted).pdf (ioe.ac.uk)</a:t>
            </a:r>
            <a:r>
              <a:rPr lang="en-GB" sz="160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Department for Education (2010) ‘</a:t>
            </a:r>
            <a:r>
              <a:rPr lang="en-GB" sz="1600" i="1">
                <a:latin typeface="Arial" panose="020B0604020202020204" pitchFamily="34" charset="0"/>
                <a:cs typeface="Arial" panose="020B0604020202020204" pitchFamily="34" charset="0"/>
              </a:rPr>
              <a:t>Review of best practice in parental engagement</a:t>
            </a:r>
            <a:r>
              <a:rPr lang="en-GB" sz="1600">
                <a:latin typeface="Arial" panose="020B0604020202020204" pitchFamily="34" charset="0"/>
                <a:cs typeface="Arial" panose="020B0604020202020204" pitchFamily="34" charset="0"/>
              </a:rPr>
              <a:t>’ Available at: </a:t>
            </a:r>
            <a:r>
              <a:rPr lang="en-GB" sz="1600">
                <a:latin typeface="Arial" panose="020B0604020202020204" pitchFamily="34" charset="0"/>
                <a:cs typeface="Arial" panose="020B0604020202020204" pitchFamily="34" charset="0"/>
                <a:hlinkClick r:id="rId4"/>
              </a:rPr>
              <a:t>https://assets.publishing.service.gov.uk/government/uploads/system/uploads/attachment_data/file/182508/DFE-RR156.pdf</a:t>
            </a:r>
            <a:r>
              <a:rPr lang="en-GB" sz="160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Douglas, A. (2019) ‘Leadership for quality early childhood education and care: OECD working paper,’ Available at: </a:t>
            </a:r>
            <a:r>
              <a:rPr lang="en-GB" sz="1600">
                <a:latin typeface="Arial" panose="020B0604020202020204" pitchFamily="34" charset="0"/>
                <a:cs typeface="Arial" panose="020B0604020202020204" pitchFamily="34" charset="0"/>
                <a:hlinkClick r:id="rId5"/>
              </a:rPr>
              <a:t>https://www.oecd-ilibrary.org/docserver/6e563bae-en.pdf?expires=1652964702&amp;id=id&amp;accname=guest&amp;checksum=F82E8AC31EFD387E3077321759EC1309</a:t>
            </a:r>
            <a:r>
              <a:rPr lang="en-GB" sz="160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Hornby, G. (2011) </a:t>
            </a:r>
            <a:r>
              <a:rPr lang="en-GB" sz="1600" i="1">
                <a:latin typeface="Arial" panose="020B0604020202020204" pitchFamily="34" charset="0"/>
                <a:cs typeface="Arial" panose="020B0604020202020204" pitchFamily="34" charset="0"/>
              </a:rPr>
              <a:t>Parental Involvement in Childhood Education: Building Effective School-Family Partnerships</a:t>
            </a:r>
            <a:r>
              <a:rPr lang="en-GB" sz="1600">
                <a:latin typeface="Arial" panose="020B0604020202020204" pitchFamily="34" charset="0"/>
                <a:cs typeface="Arial" panose="020B0604020202020204" pitchFamily="34" charset="0"/>
              </a:rPr>
              <a:t>. New York: Springer.</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Lindon, J. and Lindon, L. (2011) </a:t>
            </a:r>
            <a:r>
              <a:rPr lang="en-GB" sz="1600" i="1">
                <a:latin typeface="Arial" panose="020B0604020202020204" pitchFamily="34" charset="0"/>
                <a:cs typeface="Arial" panose="020B0604020202020204" pitchFamily="34" charset="0"/>
              </a:rPr>
              <a:t>Leadership and the Early Years: Professionalism</a:t>
            </a:r>
            <a:r>
              <a:rPr lang="en-GB" sz="1600">
                <a:latin typeface="Arial" panose="020B0604020202020204" pitchFamily="34" charset="0"/>
                <a:cs typeface="Arial" panose="020B0604020202020204" pitchFamily="34" charset="0"/>
              </a:rPr>
              <a:t>. </a:t>
            </a:r>
            <a:r>
              <a:rPr lang="en-GB" sz="1600" err="1">
                <a:latin typeface="Arial" panose="020B0604020202020204" pitchFamily="34" charset="0"/>
                <a:cs typeface="Arial" panose="020B0604020202020204" pitchFamily="34" charset="0"/>
              </a:rPr>
              <a:t>London:Hodder</a:t>
            </a:r>
            <a:r>
              <a:rPr lang="en-GB" sz="1600">
                <a:latin typeface="Arial" panose="020B0604020202020204" pitchFamily="34" charset="0"/>
                <a:cs typeface="Arial" panose="020B0604020202020204" pitchFamily="34" charset="0"/>
              </a:rPr>
              <a:t> Education</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Welsh Government. (2016) ‘Theme 5: </a:t>
            </a:r>
            <a:r>
              <a:rPr lang="en-GB" sz="1600" err="1">
                <a:latin typeface="Arial" panose="020B0604020202020204" pitchFamily="34" charset="0"/>
                <a:cs typeface="Arial" panose="020B0604020202020204" pitchFamily="34" charset="0"/>
              </a:rPr>
              <a:t>Devevloping</a:t>
            </a:r>
            <a:r>
              <a:rPr lang="en-GB" sz="1600">
                <a:latin typeface="Arial" panose="020B0604020202020204" pitchFamily="34" charset="0"/>
                <a:cs typeface="Arial" panose="020B0604020202020204" pitchFamily="34" charset="0"/>
              </a:rPr>
              <a:t> community partnerships and multi agency working.’ Available at: </a:t>
            </a:r>
            <a:r>
              <a:rPr lang="en-GB" sz="1600">
                <a:latin typeface="Arial" panose="020B0604020202020204" pitchFamily="34" charset="0"/>
                <a:cs typeface="Arial" panose="020B0604020202020204" pitchFamily="34" charset="0"/>
                <a:hlinkClick r:id="rId6"/>
              </a:rPr>
              <a:t>https://gov.wales/sites/default/files/publications/2018-12/theme-5-developing-community-partnerships-and-multi-agency-working-resources-1-2.pdf</a:t>
            </a:r>
            <a:r>
              <a:rPr lang="en-GB" sz="160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Welsh Government (2017) </a:t>
            </a:r>
            <a:r>
              <a:rPr lang="en-GB" sz="1600" i="1">
                <a:latin typeface="Arial" panose="020B0604020202020204" pitchFamily="34" charset="0"/>
                <a:cs typeface="Arial" panose="020B0604020202020204" pitchFamily="34" charset="0"/>
              </a:rPr>
              <a:t>Families First: Programme Guidance</a:t>
            </a:r>
            <a:r>
              <a:rPr lang="en-GB" sz="1600">
                <a:latin typeface="Arial" panose="020B0604020202020204" pitchFamily="34" charset="0"/>
                <a:cs typeface="Arial" panose="020B0604020202020204" pitchFamily="34" charset="0"/>
              </a:rPr>
              <a:t>. Available at: </a:t>
            </a:r>
            <a:r>
              <a:rPr lang="en-GB" sz="1600">
                <a:latin typeface="Arial" panose="020B0604020202020204" pitchFamily="34" charset="0"/>
                <a:cs typeface="Arial" panose="020B0604020202020204" pitchFamily="34" charset="0"/>
                <a:hlinkClick r:id="rId7"/>
              </a:rPr>
              <a:t>https://gov.wales/sites/default/files/publications/2019-07/families-first-guidance-for-local-authorities_0.pdf</a:t>
            </a:r>
            <a:r>
              <a:rPr lang="en-GB" sz="160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1600">
                <a:latin typeface="Arial" panose="020B0604020202020204" pitchFamily="34" charset="0"/>
                <a:cs typeface="Arial" panose="020B0604020202020204" pitchFamily="34" charset="0"/>
              </a:rPr>
              <a:t>Welsh Government. (2022) ‘</a:t>
            </a:r>
            <a:r>
              <a:rPr lang="en-GB" sz="1600" i="1">
                <a:latin typeface="Arial" panose="020B0604020202020204" pitchFamily="34" charset="0"/>
                <a:cs typeface="Arial" panose="020B0604020202020204" pitchFamily="34" charset="0"/>
              </a:rPr>
              <a:t>A curriculum for funded non-maintained nursery settings</a:t>
            </a:r>
            <a:r>
              <a:rPr lang="en-GB" sz="1600">
                <a:latin typeface="Arial" panose="020B0604020202020204" pitchFamily="34" charset="0"/>
                <a:cs typeface="Arial" panose="020B0604020202020204" pitchFamily="34" charset="0"/>
              </a:rPr>
              <a:t>’ Available at: </a:t>
            </a:r>
            <a:r>
              <a:rPr lang="en-GB" sz="1600">
                <a:latin typeface="Arial" panose="020B0604020202020204" pitchFamily="34" charset="0"/>
                <a:cs typeface="Arial" panose="020B0604020202020204" pitchFamily="34" charset="0"/>
                <a:hlinkClick r:id="rId8"/>
              </a:rPr>
              <a:t>https://hwb.gov.wales/api/storage/3e89a21c-60fb-416c-99dd-6e1af3982409/a-curriculum-for-funded-non-maintained-nursery-settings2.pdf</a:t>
            </a:r>
            <a:r>
              <a:rPr lang="en-GB" sz="16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67332858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SharedWithUsers xmlns="16bfc89a-06a0-41d6-ae50-6ff65b36cb8b">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a4dcb34dc5fdf258bf392aab553054d2">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b534d4374fdab73f758f5458f38e133c"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96F225-48AE-438F-8F80-DE7795D0DBFB}">
  <ds:schemaRefs>
    <ds:schemaRef ds:uri="http://schemas.microsoft.com/sharepoint/v3/contenttype/forms"/>
  </ds:schemaRefs>
</ds:datastoreItem>
</file>

<file path=customXml/itemProps2.xml><?xml version="1.0" encoding="utf-8"?>
<ds:datastoreItem xmlns:ds="http://schemas.openxmlformats.org/officeDocument/2006/customXml" ds:itemID="{2433480F-F688-45FF-8276-02F205518202}">
  <ds:schemaRefs>
    <ds:schemaRef ds:uri="http://www.w3.org/XML/1998/namespac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e4a72011-89be-41d7-bd49-565121a9e247"/>
    <ds:schemaRef ds:uri="http://purl.org/dc/terms/"/>
    <ds:schemaRef ds:uri="16bfc89a-06a0-41d6-ae50-6ff65b36cb8b"/>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68A3419A-4422-4B40-9DF1-8E9DD6FD01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Single blank uwtsd slide</Template>
  <TotalTime>0</TotalTime>
  <Words>3250</Words>
  <Application>Microsoft Office PowerPoint</Application>
  <PresentationFormat>Widescreen</PresentationFormat>
  <Paragraphs>220</Paragraphs>
  <Slides>26</Slides>
  <Notes>25</Notes>
  <HiddenSlides>0</HiddenSlides>
  <MMClips>0</MMClips>
  <ScaleCrop>false</ScaleCrop>
  <HeadingPairs>
    <vt:vector size="6" baseType="variant">
      <vt:variant>
        <vt:lpstr>Fonts Used</vt:lpstr>
      </vt:variant>
      <vt:variant>
        <vt:i4>8</vt:i4>
      </vt:variant>
      <vt:variant>
        <vt:lpstr>Theme</vt:lpstr>
      </vt:variant>
      <vt:variant>
        <vt:i4>19</vt:i4>
      </vt:variant>
      <vt:variant>
        <vt:lpstr>Slide Titles</vt:lpstr>
      </vt:variant>
      <vt:variant>
        <vt:i4>26</vt:i4>
      </vt:variant>
    </vt:vector>
  </HeadingPairs>
  <TitlesOfParts>
    <vt:vector size="53" baseType="lpstr">
      <vt:lpstr>Calibri</vt:lpstr>
      <vt:lpstr>Open Sans</vt:lpstr>
      <vt:lpstr>Arial</vt:lpstr>
      <vt:lpstr>Times</vt:lpstr>
      <vt:lpstr>Symbol</vt:lpstr>
      <vt:lpstr>Georgia</vt:lpstr>
      <vt:lpstr>Helvetica Neue</vt:lpstr>
      <vt:lpstr>Calibri Light</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PowerPoint Presentation</vt:lpstr>
      <vt:lpstr>Arweinwyr</vt:lpstr>
      <vt:lpstr>Leaders</vt:lpstr>
      <vt:lpstr>Pam mae cyfathrebu’n bwysig?  Why is communication important? </vt:lpstr>
      <vt:lpstr>Nodweddion allweddol cyfathrebu effeithiol </vt:lpstr>
      <vt:lpstr>Nodweddion allweddol  cyfathrebu effeithiol </vt:lpstr>
      <vt:lpstr>PowerPoint Presentation</vt:lpstr>
      <vt:lpstr>PowerPoint Presentation</vt:lpstr>
      <vt:lpstr>PowerPoint Presentation</vt:lpstr>
      <vt:lpstr>PowerPoint Presentation</vt:lpstr>
      <vt:lpstr>PowerPoint Presentation</vt:lpstr>
      <vt:lpstr>Hierarchaeth Anghenion Maslow (1943)  Maslow’s Hierarchy of Needs (1943)</vt:lpstr>
      <vt:lpstr>Dull ysgol gyfan Whole school approach </vt:lpstr>
      <vt:lpstr>Cyfathrebu â theuluoedd  Communicating with families…..</vt:lpstr>
      <vt:lpstr>Gweithio sy’n canolbwyntio ar berthnasoedd  Relationship-centred working </vt:lpstr>
      <vt:lpstr>Bronfenbrenner’s ecological systems theory (1979)</vt:lpstr>
      <vt:lpstr>Gweithio amlasiantaethol</vt:lpstr>
      <vt:lpstr>Multi-agency working </vt:lpstr>
      <vt:lpstr>PowerPoint Presentation</vt:lpstr>
      <vt:lpstr>PowerPoint Presentation</vt:lpstr>
      <vt:lpstr>PowerPoint Presentation</vt:lpstr>
      <vt:lpstr>The Early Years Integration Transformation Programme</vt:lpstr>
      <vt:lpstr>Gweithgaredd Activity</vt:lpstr>
      <vt:lpstr>Cyfeirnodi/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Datblygiad niwrolegol a dysgu  Neurological development and learning</dc:title>
  <dc:creator>Paul Darby</dc:creator>
  <cp:lastModifiedBy>Natasha Young</cp:lastModifiedBy>
  <cp:revision>2</cp:revision>
  <dcterms:created xsi:type="dcterms:W3CDTF">2016-10-10T08:38:34Z</dcterms:created>
  <dcterms:modified xsi:type="dcterms:W3CDTF">2025-10-10T12:46:44Z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Order">
    <vt:lpwstr>394000.000000000</vt:lpwstr>
  </property>
  <property fmtid="{D5CDD505-2E9C-101B-9397-08002B2CF9AE}" pid="4" name="MediaServiceImageTags">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