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41"/>
  </p:notesMasterIdLst>
  <p:sldIdLst>
    <p:sldId id="258" r:id="rId6"/>
    <p:sldId id="318" r:id="rId7"/>
    <p:sldId id="302" r:id="rId8"/>
    <p:sldId id="304" r:id="rId9"/>
    <p:sldId id="305" r:id="rId10"/>
    <p:sldId id="319" r:id="rId11"/>
    <p:sldId id="320" r:id="rId12"/>
    <p:sldId id="321" r:id="rId13"/>
    <p:sldId id="322" r:id="rId14"/>
    <p:sldId id="306" r:id="rId15"/>
    <p:sldId id="307" r:id="rId16"/>
    <p:sldId id="308" r:id="rId17"/>
    <p:sldId id="309" r:id="rId18"/>
    <p:sldId id="323" r:id="rId19"/>
    <p:sldId id="324" r:id="rId20"/>
    <p:sldId id="325" r:id="rId21"/>
    <p:sldId id="326" r:id="rId22"/>
    <p:sldId id="327" r:id="rId23"/>
    <p:sldId id="328" r:id="rId24"/>
    <p:sldId id="329" r:id="rId25"/>
    <p:sldId id="330" r:id="rId26"/>
    <p:sldId id="310" r:id="rId27"/>
    <p:sldId id="331" r:id="rId28"/>
    <p:sldId id="296" r:id="rId29"/>
    <p:sldId id="298" r:id="rId30"/>
    <p:sldId id="299" r:id="rId31"/>
    <p:sldId id="300" r:id="rId32"/>
    <p:sldId id="301" r:id="rId33"/>
    <p:sldId id="312" r:id="rId34"/>
    <p:sldId id="311" r:id="rId35"/>
    <p:sldId id="314" r:id="rId36"/>
    <p:sldId id="313" r:id="rId37"/>
    <p:sldId id="315" r:id="rId38"/>
    <p:sldId id="316" r:id="rId39"/>
    <p:sldId id="31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A90F83-1112-49CC-9522-557DC5169562}" v="3" dt="2025-12-03T21:47:22.6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61" d="100"/>
          <a:sy n="61" d="100"/>
        </p:scale>
        <p:origin x="48" y="8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00C2EBFC-F7A4-4F9D-811A-7E1AEC1E73C0}"/>
    <pc:docChg chg="custSel modSld">
      <pc:chgData name="Ebad Banissi" userId="46ce2bb489724496" providerId="LiveId" clId="{00C2EBFC-F7A4-4F9D-811A-7E1AEC1E73C0}" dt="2025-12-03T21:47:42.226" v="7" actId="27636"/>
      <pc:docMkLst>
        <pc:docMk/>
      </pc:docMkLst>
      <pc:sldChg chg="addSp modSp mod">
        <pc:chgData name="Ebad Banissi" userId="46ce2bb489724496" providerId="LiveId" clId="{00C2EBFC-F7A4-4F9D-811A-7E1AEC1E73C0}" dt="2025-12-03T21:47:42.226" v="7" actId="27636"/>
        <pc:sldMkLst>
          <pc:docMk/>
          <pc:sldMk cId="3748363292" sldId="322"/>
        </pc:sldMkLst>
        <pc:spChg chg="mod">
          <ac:chgData name="Ebad Banissi" userId="46ce2bb489724496" providerId="LiveId" clId="{00C2EBFC-F7A4-4F9D-811A-7E1AEC1E73C0}" dt="2025-12-03T21:47:42.226" v="7" actId="27636"/>
          <ac:spMkLst>
            <pc:docMk/>
            <pc:sldMk cId="3748363292" sldId="322"/>
            <ac:spMk id="3" creationId="{A86A067D-8D80-B13A-0187-6113FBDA4CB8}"/>
          </ac:spMkLst>
        </pc:spChg>
        <pc:spChg chg="add">
          <ac:chgData name="Ebad Banissi" userId="46ce2bb489724496" providerId="LiveId" clId="{00C2EBFC-F7A4-4F9D-811A-7E1AEC1E73C0}" dt="2025-12-03T21:47:16.689" v="0"/>
          <ac:spMkLst>
            <pc:docMk/>
            <pc:sldMk cId="3748363292" sldId="322"/>
            <ac:spMk id="4" creationId="{35FE7966-B661-3CC8-548C-C1D11D176027}"/>
          </ac:spMkLst>
        </pc:spChg>
        <pc:picChg chg="add mod">
          <ac:chgData name="Ebad Banissi" userId="46ce2bb489724496" providerId="LiveId" clId="{00C2EBFC-F7A4-4F9D-811A-7E1AEC1E73C0}" dt="2025-12-03T21:47:31.911" v="3" actId="1076"/>
          <ac:picMkLst>
            <pc:docMk/>
            <pc:sldMk cId="3748363292" sldId="322"/>
            <ac:picMk id="5" creationId="{9C627D18-922D-D064-2794-4CEAAA4EBD7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03/12/2025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file:///C:\Users\mohamed.asim\Downloads\REICoP-July-2022%20(1).pdf" TargetMode="External"/><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882191" y="486116"/>
            <a:ext cx="5213809" cy="3118339"/>
          </a:xfrm>
        </p:spPr>
        <p:txBody>
          <a:bodyPr/>
          <a:lstStyle/>
          <a:p>
            <a:pPr marL="0" indent="0" algn="ctr">
              <a:buNone/>
            </a:pPr>
            <a:endParaRPr lang="en-GB" sz="4000" dirty="0"/>
          </a:p>
          <a:p>
            <a:pPr marL="0" indent="0">
              <a:buNone/>
            </a:pPr>
            <a:r>
              <a:rPr lang="en-GB" sz="4000" dirty="0"/>
              <a:t>      </a:t>
            </a:r>
            <a:r>
              <a:rPr lang="en-GB" sz="2400" dirty="0"/>
              <a:t>Converting Research into Practice LCDB 7010</a:t>
            </a:r>
          </a:p>
          <a:p>
            <a:pPr marL="0" indent="0" algn="ctr">
              <a:buNone/>
            </a:pPr>
            <a:endParaRPr lang="en-GB" sz="4000" dirty="0"/>
          </a:p>
          <a:p>
            <a:pPr marL="0" indent="0">
              <a:buNone/>
            </a:pPr>
            <a:r>
              <a:rPr lang="en-GB" sz="4000" dirty="0"/>
              <a:t>      </a:t>
            </a:r>
            <a:r>
              <a:rPr lang="en-GB" dirty="0"/>
              <a:t>Week 8/9 – Ethics : Reliability and validity in Social Science Research  </a:t>
            </a:r>
          </a:p>
          <a:p>
            <a:pPr marL="0" indent="0">
              <a:buNone/>
            </a:pPr>
            <a:r>
              <a:rPr lang="en-GB" dirty="0"/>
              <a:t>				</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F77F0-D091-6B3E-5EEC-510D0EFD74A9}"/>
              </a:ext>
            </a:extLst>
          </p:cNvPr>
          <p:cNvSpPr>
            <a:spLocks noGrp="1"/>
          </p:cNvSpPr>
          <p:nvPr>
            <p:ph type="title"/>
          </p:nvPr>
        </p:nvSpPr>
        <p:spPr>
          <a:xfrm>
            <a:off x="0" y="13434"/>
            <a:ext cx="11481847" cy="760290"/>
          </a:xfrm>
        </p:spPr>
        <p:txBody>
          <a:bodyPr>
            <a:normAutofit/>
          </a:bodyPr>
          <a:lstStyle/>
          <a:p>
            <a:r>
              <a:rPr lang="en-GB" dirty="0"/>
              <a:t>DBA-Level Ethics Lecture</a:t>
            </a:r>
          </a:p>
        </p:txBody>
      </p:sp>
      <p:sp>
        <p:nvSpPr>
          <p:cNvPr id="3" name="Content Placeholder 2">
            <a:extLst>
              <a:ext uri="{FF2B5EF4-FFF2-40B4-BE49-F238E27FC236}">
                <a16:creationId xmlns:a16="http://schemas.microsoft.com/office/drawing/2014/main" id="{87DA37EB-9DF2-BB23-EA9C-939607B41DC1}"/>
              </a:ext>
            </a:extLst>
          </p:cNvPr>
          <p:cNvSpPr>
            <a:spLocks noGrp="1"/>
          </p:cNvSpPr>
          <p:nvPr>
            <p:ph idx="1"/>
          </p:nvPr>
        </p:nvSpPr>
        <p:spPr>
          <a:xfrm>
            <a:off x="0" y="911225"/>
            <a:ext cx="12192000" cy="3575934"/>
          </a:xfrm>
        </p:spPr>
        <p:txBody>
          <a:bodyPr/>
          <a:lstStyle/>
          <a:p>
            <a:pPr marL="0" indent="0" algn="ctr">
              <a:buNone/>
            </a:pPr>
            <a:r>
              <a:rPr lang="en-GB" dirty="0"/>
              <a:t>Research Ethics and Responsible Inquiry in DBA Practice</a:t>
            </a:r>
          </a:p>
          <a:p>
            <a:pPr marL="0" indent="0" algn="ctr">
              <a:buNone/>
            </a:pPr>
            <a:r>
              <a:rPr lang="en-GB" dirty="0"/>
              <a:t>From Compliance to Reflexive Ethical Leadership</a:t>
            </a:r>
          </a:p>
        </p:txBody>
      </p:sp>
    </p:spTree>
    <p:extLst>
      <p:ext uri="{BB962C8B-B14F-4D97-AF65-F5344CB8AC3E}">
        <p14:creationId xmlns:p14="http://schemas.microsoft.com/office/powerpoint/2010/main" val="1535561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07ED7-4017-A81E-3ABB-C8F8A34C64F1}"/>
              </a:ext>
            </a:extLst>
          </p:cNvPr>
          <p:cNvSpPr>
            <a:spLocks noGrp="1"/>
          </p:cNvSpPr>
          <p:nvPr>
            <p:ph type="title"/>
          </p:nvPr>
        </p:nvSpPr>
        <p:spPr>
          <a:xfrm>
            <a:off x="0" y="0"/>
            <a:ext cx="12192000" cy="940044"/>
          </a:xfrm>
        </p:spPr>
        <p:txBody>
          <a:bodyPr/>
          <a:lstStyle/>
          <a:p>
            <a:r>
              <a:rPr lang="en-GB" dirty="0"/>
              <a:t>Ethics</a:t>
            </a:r>
          </a:p>
        </p:txBody>
      </p:sp>
      <p:sp>
        <p:nvSpPr>
          <p:cNvPr id="3" name="Content Placeholder 2">
            <a:extLst>
              <a:ext uri="{FF2B5EF4-FFF2-40B4-BE49-F238E27FC236}">
                <a16:creationId xmlns:a16="http://schemas.microsoft.com/office/drawing/2014/main" id="{BC74474F-EFB8-427D-52E3-C0E4160E3A43}"/>
              </a:ext>
            </a:extLst>
          </p:cNvPr>
          <p:cNvSpPr>
            <a:spLocks noGrp="1"/>
          </p:cNvSpPr>
          <p:nvPr>
            <p:ph idx="1"/>
          </p:nvPr>
        </p:nvSpPr>
        <p:spPr>
          <a:xfrm>
            <a:off x="1" y="781538"/>
            <a:ext cx="12191999" cy="4837724"/>
          </a:xfrm>
        </p:spPr>
        <p:txBody>
          <a:bodyPr>
            <a:noAutofit/>
          </a:bodyPr>
          <a:lstStyle/>
          <a:p>
            <a:r>
              <a:rPr lang="en-GB" dirty="0"/>
              <a:t>Definitions : moral principles that govern a person’s behaviour or the conducting of an activity (Oxford Dictionary)</a:t>
            </a:r>
          </a:p>
          <a:p>
            <a:r>
              <a:rPr lang="en-GB" dirty="0"/>
              <a:t>The value of research depends as much on its ethical standing as on the novelty of its findings (</a:t>
            </a:r>
            <a:r>
              <a:rPr lang="en-GB" dirty="0" err="1"/>
              <a:t>Walliman</a:t>
            </a:r>
            <a:r>
              <a:rPr lang="en-GB" dirty="0"/>
              <a:t>, 2008)</a:t>
            </a:r>
          </a:p>
          <a:p>
            <a:r>
              <a:rPr lang="en-GB" dirty="0"/>
              <a:t>How can we believe the results of a research project if we doubt the honesty of the researcher and the integrity of the research methods used</a:t>
            </a:r>
          </a:p>
          <a:p>
            <a:r>
              <a:rPr lang="en-GB" dirty="0"/>
              <a:t>Miller and Bell (2002) suggests keeping a research diary to keep track of all your activities / decisions  - one way of developing an ethics check list – it encourages regular reflection</a:t>
            </a:r>
          </a:p>
          <a:p>
            <a:r>
              <a:rPr lang="en-GB" dirty="0"/>
              <a:t>Ethics are rules of conduct in your research</a:t>
            </a:r>
          </a:p>
        </p:txBody>
      </p:sp>
    </p:spTree>
    <p:extLst>
      <p:ext uri="{BB962C8B-B14F-4D97-AF65-F5344CB8AC3E}">
        <p14:creationId xmlns:p14="http://schemas.microsoft.com/office/powerpoint/2010/main" val="3134923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BA87C1C-34BC-5D4B-8016-DA48A778687C}"/>
              </a:ext>
            </a:extLst>
          </p:cNvPr>
          <p:cNvPicPr>
            <a:picLocks noGrp="1" noChangeAspect="1"/>
          </p:cNvPicPr>
          <p:nvPr>
            <p:ph idx="1"/>
          </p:nvPr>
        </p:nvPicPr>
        <p:blipFill>
          <a:blip r:embed="rId2"/>
          <a:stretch>
            <a:fillRect/>
          </a:stretch>
        </p:blipFill>
        <p:spPr>
          <a:xfrm>
            <a:off x="179754" y="806136"/>
            <a:ext cx="11934092" cy="3687710"/>
          </a:xfrm>
          <a:prstGeom prst="rect">
            <a:avLst/>
          </a:prstGeom>
        </p:spPr>
      </p:pic>
    </p:spTree>
    <p:extLst>
      <p:ext uri="{BB962C8B-B14F-4D97-AF65-F5344CB8AC3E}">
        <p14:creationId xmlns:p14="http://schemas.microsoft.com/office/powerpoint/2010/main" val="193275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D4F69-5AE5-6CD0-614A-DB94ECF37B9E}"/>
              </a:ext>
            </a:extLst>
          </p:cNvPr>
          <p:cNvSpPr>
            <a:spLocks noGrp="1"/>
          </p:cNvSpPr>
          <p:nvPr>
            <p:ph type="title"/>
          </p:nvPr>
        </p:nvSpPr>
        <p:spPr>
          <a:xfrm>
            <a:off x="0" y="0"/>
            <a:ext cx="11481847" cy="922215"/>
          </a:xfrm>
        </p:spPr>
        <p:txBody>
          <a:bodyPr/>
          <a:lstStyle/>
          <a:p>
            <a:r>
              <a:rPr lang="en-GB" dirty="0"/>
              <a:t>Honesty in your work</a:t>
            </a:r>
          </a:p>
        </p:txBody>
      </p:sp>
      <p:sp>
        <p:nvSpPr>
          <p:cNvPr id="3" name="Content Placeholder 2">
            <a:extLst>
              <a:ext uri="{FF2B5EF4-FFF2-40B4-BE49-F238E27FC236}">
                <a16:creationId xmlns:a16="http://schemas.microsoft.com/office/drawing/2014/main" id="{D1CABA02-8E49-044C-9208-7562EA36A192}"/>
              </a:ext>
            </a:extLst>
          </p:cNvPr>
          <p:cNvSpPr>
            <a:spLocks noGrp="1"/>
          </p:cNvSpPr>
          <p:nvPr>
            <p:ph idx="1"/>
          </p:nvPr>
        </p:nvSpPr>
        <p:spPr>
          <a:xfrm>
            <a:off x="84681" y="934671"/>
            <a:ext cx="12052611" cy="3575934"/>
          </a:xfrm>
        </p:spPr>
        <p:txBody>
          <a:bodyPr>
            <a:normAutofit lnSpcReduction="10000"/>
          </a:bodyPr>
          <a:lstStyle/>
          <a:p>
            <a:r>
              <a:rPr lang="en-GB" dirty="0"/>
              <a:t>Intellectual ownership and </a:t>
            </a:r>
            <a:r>
              <a:rPr lang="en-GB" dirty="0">
                <a:highlight>
                  <a:srgbClr val="00FFFF"/>
                </a:highlight>
              </a:rPr>
              <a:t>plagiarism</a:t>
            </a:r>
          </a:p>
          <a:p>
            <a:r>
              <a:rPr lang="en-GB" dirty="0"/>
              <a:t>Citation and acknowledgement</a:t>
            </a:r>
          </a:p>
          <a:p>
            <a:r>
              <a:rPr lang="en-GB" dirty="0"/>
              <a:t>Responsibility and accountability of the researcher</a:t>
            </a:r>
          </a:p>
          <a:p>
            <a:pPr lvl="1"/>
            <a:r>
              <a:rPr lang="en-GB" dirty="0"/>
              <a:t>Accurate descriptions are required of what you have done, how you have done it, the information obtained, the techniques you used, the analysis carried out and the results</a:t>
            </a:r>
          </a:p>
          <a:p>
            <a:r>
              <a:rPr lang="en-GB" dirty="0"/>
              <a:t>Data and interpretation </a:t>
            </a:r>
          </a:p>
          <a:p>
            <a:pPr lvl="1"/>
            <a:r>
              <a:rPr lang="en-GB" dirty="0"/>
              <a:t>Temptation to be selective in the data used!</a:t>
            </a:r>
          </a:p>
          <a:p>
            <a:pPr lvl="1"/>
            <a:r>
              <a:rPr lang="en-GB" dirty="0"/>
              <a:t>Silently rejecting or ignoring evidence contrary to one’s belief constitutes a breach of integrity</a:t>
            </a:r>
          </a:p>
          <a:p>
            <a:endParaRPr lang="en-GB" dirty="0"/>
          </a:p>
        </p:txBody>
      </p:sp>
    </p:spTree>
    <p:extLst>
      <p:ext uri="{BB962C8B-B14F-4D97-AF65-F5344CB8AC3E}">
        <p14:creationId xmlns:p14="http://schemas.microsoft.com/office/powerpoint/2010/main" val="1953959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18C6-15AA-0461-AB72-FFD9481DDF76}"/>
              </a:ext>
            </a:extLst>
          </p:cNvPr>
          <p:cNvSpPr>
            <a:spLocks noGrp="1"/>
          </p:cNvSpPr>
          <p:nvPr>
            <p:ph type="title"/>
          </p:nvPr>
        </p:nvSpPr>
        <p:spPr>
          <a:xfrm>
            <a:off x="0" y="0"/>
            <a:ext cx="12192000" cy="791552"/>
          </a:xfrm>
        </p:spPr>
        <p:txBody>
          <a:bodyPr/>
          <a:lstStyle/>
          <a:p>
            <a:r>
              <a:rPr lang="en-GB" dirty="0"/>
              <a:t>The Evolving Role of Ethics in DBA Research</a:t>
            </a:r>
          </a:p>
        </p:txBody>
      </p:sp>
      <p:sp>
        <p:nvSpPr>
          <p:cNvPr id="4" name="Rectangle 1">
            <a:extLst>
              <a:ext uri="{FF2B5EF4-FFF2-40B4-BE49-F238E27FC236}">
                <a16:creationId xmlns:a16="http://schemas.microsoft.com/office/drawing/2014/main" id="{A8D11BF6-4B37-71AE-B36E-D2BA6637A7E7}"/>
              </a:ext>
            </a:extLst>
          </p:cNvPr>
          <p:cNvSpPr>
            <a:spLocks noGrp="1" noChangeArrowheads="1"/>
          </p:cNvSpPr>
          <p:nvPr>
            <p:ph idx="1"/>
          </p:nvPr>
        </p:nvSpPr>
        <p:spPr bwMode="auto">
          <a:xfrm>
            <a:off x="0" y="1217341"/>
            <a:ext cx="11926278" cy="3662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14900" indent="-342900"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 Ethics is not only compliance </a:t>
            </a:r>
            <a:endParaRPr lang="en-US" altLang="en-US" sz="2400" dirty="0">
              <a:latin typeface="Arial" panose="020B0604020202020204" pitchFamily="34" charset="0"/>
            </a:endParaRPr>
          </a:p>
          <a:p>
            <a:pPr marL="529200" lvl="1" indent="0" eaLnBrk="0" fontAlgn="base" hangingPunct="0">
              <a:lnSpc>
                <a:spcPct val="100000"/>
              </a:lnSpc>
              <a:spcBef>
                <a:spcPts val="600"/>
              </a:spcBef>
              <a:spcAft>
                <a:spcPts val="600"/>
              </a:spcAft>
              <a:buNone/>
            </a:pPr>
            <a:r>
              <a:rPr kumimoji="0" lang="en-US" altLang="en-US" b="0" i="0" u="none" strike="noStrike" cap="none" normalizeH="0" baseline="0" dirty="0">
                <a:ln>
                  <a:noFill/>
                </a:ln>
                <a:solidFill>
                  <a:schemeClr val="tx1"/>
                </a:solidFill>
                <a:effectLst/>
                <a:latin typeface="Arial" panose="020B0604020202020204" pitchFamily="34" charset="0"/>
              </a:rPr>
              <a:t>— it is </a:t>
            </a:r>
            <a:r>
              <a:rPr kumimoji="0" lang="en-US" altLang="en-US" b="1" i="0" u="none" strike="noStrike" cap="none" normalizeH="0" baseline="0" dirty="0">
                <a:ln>
                  <a:noFill/>
                </a:ln>
                <a:solidFill>
                  <a:schemeClr val="tx1"/>
                </a:solidFill>
                <a:effectLst/>
                <a:latin typeface="Arial" panose="020B0604020202020204" pitchFamily="34" charset="0"/>
              </a:rPr>
              <a:t>a reflection of ontology and axiology</a:t>
            </a:r>
            <a:r>
              <a:rPr kumimoji="0" lang="en-US" altLang="en-US" b="0" i="0" u="none" strike="noStrike" cap="none" normalizeH="0" baseline="0" dirty="0">
                <a:ln>
                  <a:noFill/>
                </a:ln>
                <a:solidFill>
                  <a:schemeClr val="tx1"/>
                </a:solidFill>
                <a:effectLst/>
                <a:latin typeface="Arial" panose="020B0604020202020204" pitchFamily="34" charset="0"/>
              </a:rPr>
              <a:t> in research practice.</a:t>
            </a:r>
          </a:p>
          <a:p>
            <a:pPr marL="414900" marR="0" lvl="0" indent="-342900" eaLnBrk="0" fontAlgn="base" hangingPunct="0">
              <a:lnSpc>
                <a:spcPct val="100000"/>
              </a:lnSpc>
              <a:spcBef>
                <a:spcPts val="600"/>
              </a:spcBef>
              <a:spcAft>
                <a:spcPts val="600"/>
              </a:spcAft>
              <a:buClrTx/>
              <a:buSzTx/>
              <a:tabLst/>
            </a:pPr>
            <a:r>
              <a:rPr lang="en-US" altLang="en-US" sz="2400" dirty="0">
                <a:latin typeface="Arial" panose="020B0604020202020204" pitchFamily="34" charset="0"/>
              </a:rPr>
              <a:t>DBA ethics = “Responsible creation of actionable knowledge that serves both </a:t>
            </a:r>
            <a:r>
              <a:rPr lang="en-US" altLang="en-US" sz="2400" dirty="0" err="1">
                <a:latin typeface="Arial" panose="020B0604020202020204" pitchFamily="34" charset="0"/>
              </a:rPr>
              <a:t>organisational</a:t>
            </a:r>
            <a:r>
              <a:rPr lang="en-US" altLang="en-US" sz="2400" dirty="0">
                <a:latin typeface="Arial" panose="020B0604020202020204" pitchFamily="34" charset="0"/>
              </a:rPr>
              <a:t> and societal good.”</a:t>
            </a:r>
          </a:p>
          <a:p>
            <a:pPr marL="414900" indent="-342900"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The shift: From ethics as </a:t>
            </a:r>
            <a:r>
              <a:rPr kumimoji="0" lang="en-US" altLang="en-US" sz="2400" b="0" i="1" u="none" strike="noStrike" cap="none" normalizeH="0" baseline="0" dirty="0">
                <a:ln>
                  <a:noFill/>
                </a:ln>
                <a:solidFill>
                  <a:schemeClr val="tx1"/>
                </a:solidFill>
                <a:effectLst/>
                <a:latin typeface="Arial" panose="020B0604020202020204" pitchFamily="34" charset="0"/>
              </a:rPr>
              <a:t>rules</a:t>
            </a:r>
            <a:r>
              <a:rPr kumimoji="0" lang="en-US" altLang="en-US" sz="2400" b="0" i="0" u="none" strike="noStrike" cap="none" normalizeH="0" baseline="0" dirty="0">
                <a:ln>
                  <a:noFill/>
                </a:ln>
                <a:solidFill>
                  <a:schemeClr val="tx1"/>
                </a:solidFill>
                <a:effectLst/>
                <a:latin typeface="Arial" panose="020B0604020202020204" pitchFamily="34" charset="0"/>
              </a:rPr>
              <a:t> → to ethics as </a:t>
            </a:r>
            <a:r>
              <a:rPr kumimoji="0" lang="en-US" altLang="en-US" sz="2400" b="0" i="1" u="none" strike="noStrike" cap="none" normalizeH="0" baseline="0" dirty="0">
                <a:ln>
                  <a:noFill/>
                </a:ln>
                <a:solidFill>
                  <a:schemeClr val="tx1"/>
                </a:solidFill>
                <a:effectLst/>
                <a:latin typeface="Arial" panose="020B0604020202020204" pitchFamily="34" charset="0"/>
              </a:rPr>
              <a:t>judgment, reflexivity, and accountability.</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414900" indent="-342900" eaLnBrk="0" fontAlgn="base" hangingPunct="0">
              <a:lnSpc>
                <a:spcPct val="100000"/>
              </a:lnSpc>
              <a:spcBef>
                <a:spcPts val="6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Example:</a:t>
            </a:r>
            <a:r>
              <a:rPr kumimoji="0" lang="en-US" altLang="en-US" sz="2400" b="0" i="0" u="none" strike="noStrike" cap="none" normalizeH="0" baseline="0" dirty="0">
                <a:ln>
                  <a:noFill/>
                </a:ln>
                <a:solidFill>
                  <a:schemeClr val="tx1"/>
                </a:solidFill>
                <a:effectLst/>
                <a:latin typeface="Arial" panose="020B0604020202020204" pitchFamily="34" charset="0"/>
              </a:rPr>
              <a:t> A DBA project on AI governance where data privacy, algorithmic bias, and corporate accountability intersect</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3792134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583E4-9740-6DFA-E969-3708764C8D6E}"/>
              </a:ext>
            </a:extLst>
          </p:cNvPr>
          <p:cNvSpPr>
            <a:spLocks noGrp="1"/>
          </p:cNvSpPr>
          <p:nvPr>
            <p:ph type="title"/>
          </p:nvPr>
        </p:nvSpPr>
        <p:spPr>
          <a:xfrm>
            <a:off x="0" y="0"/>
            <a:ext cx="12192000" cy="752475"/>
          </a:xfrm>
        </p:spPr>
        <p:txBody>
          <a:bodyPr/>
          <a:lstStyle/>
          <a:p>
            <a:r>
              <a:rPr lang="en-GB" dirty="0"/>
              <a:t>Ethical Dimensions in Business Research</a:t>
            </a:r>
          </a:p>
        </p:txBody>
      </p:sp>
      <p:graphicFrame>
        <p:nvGraphicFramePr>
          <p:cNvPr id="4" name="Content Placeholder 3">
            <a:extLst>
              <a:ext uri="{FF2B5EF4-FFF2-40B4-BE49-F238E27FC236}">
                <a16:creationId xmlns:a16="http://schemas.microsoft.com/office/drawing/2014/main" id="{2BF567C6-581F-7807-80A8-ABB37619814E}"/>
              </a:ext>
            </a:extLst>
          </p:cNvPr>
          <p:cNvGraphicFramePr>
            <a:graphicFrameLocks noGrp="1"/>
          </p:cNvGraphicFramePr>
          <p:nvPr>
            <p:ph idx="1"/>
            <p:extLst>
              <p:ext uri="{D42A27DB-BD31-4B8C-83A1-F6EECF244321}">
                <p14:modId xmlns:p14="http://schemas.microsoft.com/office/powerpoint/2010/main" val="1449826650"/>
              </p:ext>
            </p:extLst>
          </p:nvPr>
        </p:nvGraphicFramePr>
        <p:xfrm>
          <a:off x="234462" y="1036638"/>
          <a:ext cx="11723076" cy="4652961"/>
        </p:xfrm>
        <a:graphic>
          <a:graphicData uri="http://schemas.openxmlformats.org/drawingml/2006/table">
            <a:tbl>
              <a:tblPr/>
              <a:tblGrid>
                <a:gridCol w="1762292">
                  <a:extLst>
                    <a:ext uri="{9D8B030D-6E8A-4147-A177-3AD203B41FA5}">
                      <a16:colId xmlns:a16="http://schemas.microsoft.com/office/drawing/2014/main" val="3304269857"/>
                    </a:ext>
                  </a:extLst>
                </a:gridCol>
                <a:gridCol w="4708846">
                  <a:extLst>
                    <a:ext uri="{9D8B030D-6E8A-4147-A177-3AD203B41FA5}">
                      <a16:colId xmlns:a16="http://schemas.microsoft.com/office/drawing/2014/main" val="1919677088"/>
                    </a:ext>
                  </a:extLst>
                </a:gridCol>
                <a:gridCol w="5251938">
                  <a:extLst>
                    <a:ext uri="{9D8B030D-6E8A-4147-A177-3AD203B41FA5}">
                      <a16:colId xmlns:a16="http://schemas.microsoft.com/office/drawing/2014/main" val="1409673209"/>
                    </a:ext>
                  </a:extLst>
                </a:gridCol>
              </a:tblGrid>
              <a:tr h="531767">
                <a:tc>
                  <a:txBody>
                    <a:bodyPr/>
                    <a:lstStyle/>
                    <a:p>
                      <a:pPr>
                        <a:buNone/>
                      </a:pPr>
                      <a:r>
                        <a:rPr lang="en-GB" sz="2400" b="1" dirty="0"/>
                        <a:t>Dimension</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2400" b="1"/>
                        <a:t>Key Questions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2400" b="1" dirty="0"/>
                        <a:t>DBA Example</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2199000"/>
                  </a:ext>
                </a:extLst>
              </a:tr>
              <a:tr h="1329418">
                <a:tc>
                  <a:txBody>
                    <a:bodyPr/>
                    <a:lstStyle/>
                    <a:p>
                      <a:pPr>
                        <a:buNone/>
                      </a:pPr>
                      <a:r>
                        <a:rPr lang="en-GB" sz="2400" b="1" dirty="0"/>
                        <a:t>Epistemic Ethics</a:t>
                      </a:r>
                      <a:endParaRPr lang="en-GB" sz="2400" dirty="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What counts as legitimate knowledge?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Using employee data to infer performance — are analytics ethical if unconsented?</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85432478"/>
                  </a:ext>
                </a:extLst>
              </a:tr>
              <a:tr h="930592">
                <a:tc>
                  <a:txBody>
                    <a:bodyPr/>
                    <a:lstStyle/>
                    <a:p>
                      <a:pPr>
                        <a:buNone/>
                      </a:pPr>
                      <a:r>
                        <a:rPr lang="en-GB" sz="2400" b="1"/>
                        <a:t>Relational Ethics</a:t>
                      </a:r>
                      <a:endParaRPr lang="en-GB" sz="24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How do we treat participants and collaborators?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Researching staff experience during restructuring.</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83583810"/>
                  </a:ext>
                </a:extLst>
              </a:tr>
              <a:tr h="930592">
                <a:tc>
                  <a:txBody>
                    <a:bodyPr/>
                    <a:lstStyle/>
                    <a:p>
                      <a:pPr>
                        <a:buNone/>
                      </a:pPr>
                      <a:r>
                        <a:rPr lang="en-GB" sz="2400" b="1"/>
                        <a:t>Institutional Ethics</a:t>
                      </a:r>
                      <a:endParaRPr lang="en-GB" sz="24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How do policies and governance shape ethical practice?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Gaining ethics approval in multi-country corporate case studies.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51735474"/>
                  </a:ext>
                </a:extLst>
              </a:tr>
              <a:tr h="930592">
                <a:tc>
                  <a:txBody>
                    <a:bodyPr/>
                    <a:lstStyle/>
                    <a:p>
                      <a:pPr>
                        <a:buNone/>
                      </a:pPr>
                      <a:r>
                        <a:rPr lang="en-GB" sz="2400" b="1" dirty="0"/>
                        <a:t>Digital Ethics</a:t>
                      </a:r>
                      <a:endParaRPr lang="en-GB" sz="2400" dirty="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400"/>
                        <a:t>How do technology and AI challenge traditional consent?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400" dirty="0"/>
                        <a:t>AI-based HR analytics and data ownership.</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2574542206"/>
                  </a:ext>
                </a:extLst>
              </a:tr>
            </a:tbl>
          </a:graphicData>
        </a:graphic>
      </p:graphicFrame>
    </p:spTree>
    <p:extLst>
      <p:ext uri="{BB962C8B-B14F-4D97-AF65-F5344CB8AC3E}">
        <p14:creationId xmlns:p14="http://schemas.microsoft.com/office/powerpoint/2010/main" val="219671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7AB73-D9AB-8BDD-6223-FBFFC28F9E83}"/>
              </a:ext>
            </a:extLst>
          </p:cNvPr>
          <p:cNvSpPr>
            <a:spLocks noGrp="1"/>
          </p:cNvSpPr>
          <p:nvPr>
            <p:ph type="title"/>
          </p:nvPr>
        </p:nvSpPr>
        <p:spPr>
          <a:xfrm>
            <a:off x="0" y="0"/>
            <a:ext cx="12192000" cy="908783"/>
          </a:xfrm>
        </p:spPr>
        <p:txBody>
          <a:bodyPr/>
          <a:lstStyle/>
          <a:p>
            <a:r>
              <a:rPr lang="en-GB" dirty="0"/>
              <a:t>DBA Researcher’s Ethical Responsibilities</a:t>
            </a:r>
          </a:p>
        </p:txBody>
      </p:sp>
      <p:sp>
        <p:nvSpPr>
          <p:cNvPr id="4" name="Rectangle 1">
            <a:extLst>
              <a:ext uri="{FF2B5EF4-FFF2-40B4-BE49-F238E27FC236}">
                <a16:creationId xmlns:a16="http://schemas.microsoft.com/office/drawing/2014/main" id="{1938E6F4-4CFF-0F5B-32D8-D6238F427CC0}"/>
              </a:ext>
            </a:extLst>
          </p:cNvPr>
          <p:cNvSpPr>
            <a:spLocks noGrp="1" noChangeArrowheads="1"/>
          </p:cNvSpPr>
          <p:nvPr>
            <p:ph idx="1"/>
          </p:nvPr>
        </p:nvSpPr>
        <p:spPr bwMode="auto">
          <a:xfrm>
            <a:off x="164122" y="1069930"/>
            <a:ext cx="11863755" cy="2923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To </a:t>
            </a:r>
            <a:r>
              <a:rPr kumimoji="0" lang="en-US" altLang="en-US" sz="2400" b="1" i="0" u="none" strike="noStrike" cap="none" normalizeH="0" baseline="0" dirty="0">
                <a:ln>
                  <a:noFill/>
                </a:ln>
                <a:solidFill>
                  <a:schemeClr val="tx1"/>
                </a:solidFill>
                <a:effectLst/>
                <a:latin typeface="Arial" panose="020B0604020202020204" pitchFamily="34" charset="0"/>
              </a:rPr>
              <a:t>participants</a:t>
            </a:r>
            <a:r>
              <a:rPr kumimoji="0" lang="en-US" altLang="en-US" sz="2400" b="0" i="0" u="none" strike="noStrike" cap="none" normalizeH="0" baseline="0" dirty="0">
                <a:ln>
                  <a:noFill/>
                </a:ln>
                <a:solidFill>
                  <a:schemeClr val="tx1"/>
                </a:solidFill>
                <a:effectLst/>
                <a:latin typeface="Arial" panose="020B0604020202020204" pitchFamily="34" charset="0"/>
              </a:rPr>
              <a:t> — respect autonomy, confidentiality, dignity.</a:t>
            </a:r>
          </a:p>
          <a:p>
            <a:pPr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To </a:t>
            </a:r>
            <a:r>
              <a:rPr kumimoji="0" lang="en-US" altLang="en-US" sz="2400" b="1" i="0" u="none" strike="noStrike" cap="none" normalizeH="0" baseline="0" dirty="0" err="1">
                <a:ln>
                  <a:noFill/>
                </a:ln>
                <a:solidFill>
                  <a:schemeClr val="tx1"/>
                </a:solidFill>
                <a:effectLst/>
                <a:latin typeface="Arial" panose="020B0604020202020204" pitchFamily="34" charset="0"/>
              </a:rPr>
              <a:t>organisations</a:t>
            </a:r>
            <a:r>
              <a:rPr kumimoji="0" lang="en-US" altLang="en-US" sz="2400" b="0" i="0" u="none" strike="noStrike" cap="none" normalizeH="0" baseline="0" dirty="0">
                <a:ln>
                  <a:noFill/>
                </a:ln>
                <a:solidFill>
                  <a:schemeClr val="tx1"/>
                </a:solidFill>
                <a:effectLst/>
                <a:latin typeface="Arial" panose="020B0604020202020204" pitchFamily="34" charset="0"/>
              </a:rPr>
              <a:t> — ensure findings are responsibly reported and not misused.</a:t>
            </a:r>
          </a:p>
          <a:p>
            <a:pPr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To </a:t>
            </a:r>
            <a:r>
              <a:rPr kumimoji="0" lang="en-US" altLang="en-US" sz="2400" b="1" i="0" u="none" strike="noStrike" cap="none" normalizeH="0" baseline="0" dirty="0">
                <a:ln>
                  <a:noFill/>
                </a:ln>
                <a:solidFill>
                  <a:schemeClr val="tx1"/>
                </a:solidFill>
                <a:effectLst/>
                <a:latin typeface="Arial" panose="020B0604020202020204" pitchFamily="34" charset="0"/>
              </a:rPr>
              <a:t>knowledge</a:t>
            </a:r>
            <a:r>
              <a:rPr kumimoji="0" lang="en-US" altLang="en-US" sz="2400" b="0" i="0" u="none" strike="noStrike" cap="none" normalizeH="0" baseline="0" dirty="0">
                <a:ln>
                  <a:noFill/>
                </a:ln>
                <a:solidFill>
                  <a:schemeClr val="tx1"/>
                </a:solidFill>
                <a:effectLst/>
                <a:latin typeface="Arial" panose="020B0604020202020204" pitchFamily="34" charset="0"/>
              </a:rPr>
              <a:t> — avoid data manipulation or selective interpretation.</a:t>
            </a:r>
          </a:p>
          <a:p>
            <a:pPr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To </a:t>
            </a:r>
            <a:r>
              <a:rPr kumimoji="0" lang="en-US" altLang="en-US" sz="2400" b="1" i="0" u="none" strike="noStrike" cap="none" normalizeH="0" baseline="0" dirty="0">
                <a:ln>
                  <a:noFill/>
                </a:ln>
                <a:solidFill>
                  <a:schemeClr val="tx1"/>
                </a:solidFill>
                <a:effectLst/>
                <a:latin typeface="Arial" panose="020B0604020202020204" pitchFamily="34" charset="0"/>
              </a:rPr>
              <a:t>self</a:t>
            </a:r>
            <a:r>
              <a:rPr kumimoji="0" lang="en-US" altLang="en-US" sz="2400" b="0" i="0" u="none" strike="noStrike" cap="none" normalizeH="0" baseline="0" dirty="0">
                <a:ln>
                  <a:noFill/>
                </a:ln>
                <a:solidFill>
                  <a:schemeClr val="tx1"/>
                </a:solidFill>
                <a:effectLst/>
                <a:latin typeface="Arial" panose="020B0604020202020204" pitchFamily="34" charset="0"/>
              </a:rPr>
              <a:t> — reflexivity: </a:t>
            </a:r>
            <a:r>
              <a:rPr kumimoji="0" lang="en-US" altLang="en-US" sz="2400" b="0" i="0" u="none" strike="noStrike" cap="none" normalizeH="0" baseline="0" dirty="0" err="1">
                <a:ln>
                  <a:noFill/>
                </a:ln>
                <a:solidFill>
                  <a:schemeClr val="tx1"/>
                </a:solidFill>
                <a:effectLst/>
                <a:latin typeface="Arial" panose="020B0604020202020204" pitchFamily="34" charset="0"/>
              </a:rPr>
              <a:t>recognising</a:t>
            </a:r>
            <a:r>
              <a:rPr kumimoji="0" lang="en-US" altLang="en-US" sz="2400" b="0" i="0" u="none" strike="noStrike" cap="none" normalizeH="0" baseline="0" dirty="0">
                <a:ln>
                  <a:noFill/>
                </a:ln>
                <a:solidFill>
                  <a:schemeClr val="tx1"/>
                </a:solidFill>
                <a:effectLst/>
                <a:latin typeface="Arial" panose="020B0604020202020204" pitchFamily="34" charset="0"/>
              </a:rPr>
              <a:t> personal bias and power dynamics.</a:t>
            </a:r>
          </a:p>
          <a:p>
            <a:pPr eaLnBrk="0" fontAlgn="base" hangingPunct="0">
              <a:lnSpc>
                <a:spcPct val="100000"/>
              </a:lnSpc>
              <a:spcBef>
                <a:spcPts val="6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Example:</a:t>
            </a:r>
            <a:r>
              <a:rPr kumimoji="0" lang="en-US" altLang="en-US" sz="2400" b="0" i="0" u="none" strike="noStrike" cap="none" normalizeH="0" baseline="0" dirty="0">
                <a:ln>
                  <a:noFill/>
                </a:ln>
                <a:solidFill>
                  <a:schemeClr val="tx1"/>
                </a:solidFill>
                <a:effectLst/>
                <a:latin typeface="Arial" panose="020B0604020202020204" pitchFamily="34" charset="0"/>
              </a:rPr>
              <a:t> Researching employee satisfaction when you are part of management (insider ethics dilemma).</a:t>
            </a:r>
          </a:p>
        </p:txBody>
      </p:sp>
    </p:spTree>
    <p:extLst>
      <p:ext uri="{BB962C8B-B14F-4D97-AF65-F5344CB8AC3E}">
        <p14:creationId xmlns:p14="http://schemas.microsoft.com/office/powerpoint/2010/main" val="1602953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01C14-6945-B49B-1FE8-1815ABB61C69}"/>
              </a:ext>
            </a:extLst>
          </p:cNvPr>
          <p:cNvSpPr>
            <a:spLocks noGrp="1"/>
          </p:cNvSpPr>
          <p:nvPr>
            <p:ph type="title"/>
          </p:nvPr>
        </p:nvSpPr>
        <p:spPr>
          <a:xfrm>
            <a:off x="355076" y="185373"/>
            <a:ext cx="11481847" cy="736844"/>
          </a:xfrm>
        </p:spPr>
        <p:txBody>
          <a:bodyPr/>
          <a:lstStyle/>
          <a:p>
            <a:r>
              <a:rPr lang="en-GB" dirty="0"/>
              <a:t>The Reflexive Ethics Cycle (DBA Research Context)</a:t>
            </a:r>
          </a:p>
        </p:txBody>
      </p:sp>
      <p:sp>
        <p:nvSpPr>
          <p:cNvPr id="3" name="Content Placeholder 2">
            <a:extLst>
              <a:ext uri="{FF2B5EF4-FFF2-40B4-BE49-F238E27FC236}">
                <a16:creationId xmlns:a16="http://schemas.microsoft.com/office/drawing/2014/main" id="{A86A067D-8D80-B13A-0187-6113FBDA4CB8}"/>
              </a:ext>
            </a:extLst>
          </p:cNvPr>
          <p:cNvSpPr>
            <a:spLocks noGrp="1"/>
          </p:cNvSpPr>
          <p:nvPr>
            <p:ph idx="1"/>
          </p:nvPr>
        </p:nvSpPr>
        <p:spPr>
          <a:xfrm>
            <a:off x="358219" y="1125415"/>
            <a:ext cx="7230519" cy="4276144"/>
          </a:xfrm>
        </p:spPr>
        <p:txBody>
          <a:bodyPr>
            <a:normAutofit fontScale="92500" lnSpcReduction="10000"/>
          </a:bodyPr>
          <a:lstStyle/>
          <a:p>
            <a:pPr marL="514350" indent="-514350">
              <a:buFont typeface="+mj-lt"/>
              <a:buAutoNum type="arabicPeriod"/>
            </a:pPr>
            <a:r>
              <a:rPr lang="en-GB" b="1" dirty="0"/>
              <a:t>Positionality</a:t>
            </a:r>
            <a:r>
              <a:rPr lang="en-GB" dirty="0"/>
              <a:t> → Who am I in relation to this research?</a:t>
            </a:r>
          </a:p>
          <a:p>
            <a:pPr marL="514350" indent="-514350">
              <a:buFont typeface="+mj-lt"/>
              <a:buAutoNum type="arabicPeriod"/>
            </a:pPr>
            <a:r>
              <a:rPr lang="en-GB" b="1" dirty="0"/>
              <a:t>Ethical Awareness</a:t>
            </a:r>
            <a:r>
              <a:rPr lang="en-GB" dirty="0"/>
              <a:t> → What moral tensions exist in my context?</a:t>
            </a:r>
          </a:p>
          <a:p>
            <a:pPr marL="514350" indent="-514350">
              <a:buFont typeface="+mj-lt"/>
              <a:buAutoNum type="arabicPeriod"/>
            </a:pPr>
            <a:r>
              <a:rPr lang="en-GB" b="1" dirty="0"/>
              <a:t>Reflexive Action</a:t>
            </a:r>
            <a:r>
              <a:rPr lang="en-GB" dirty="0"/>
              <a:t> → How will I manage power, access, and bias?</a:t>
            </a:r>
          </a:p>
          <a:p>
            <a:pPr marL="514350" indent="-514350">
              <a:buFont typeface="+mj-lt"/>
              <a:buAutoNum type="arabicPeriod"/>
            </a:pPr>
            <a:r>
              <a:rPr lang="en-GB" b="1" dirty="0"/>
              <a:t>Accountability</a:t>
            </a:r>
            <a:r>
              <a:rPr lang="en-GB" dirty="0"/>
              <a:t> → How do I ensure transparency and stakeholder trust?</a:t>
            </a:r>
          </a:p>
          <a:p>
            <a:pPr marL="0" indent="0">
              <a:buNone/>
            </a:pPr>
            <a:r>
              <a:rPr lang="en-GB" b="1"/>
              <a:t>Example</a:t>
            </a:r>
            <a:r>
              <a:rPr lang="en-GB" b="1" dirty="0"/>
              <a:t>:</a:t>
            </a:r>
            <a:r>
              <a:rPr lang="en-GB" dirty="0"/>
              <a:t> A DBA studying supply chain ethics acknowledges bias due to corporate role, triangulates data through external auditors.</a:t>
            </a:r>
          </a:p>
          <a:p>
            <a:endParaRPr lang="en-GB" dirty="0"/>
          </a:p>
        </p:txBody>
      </p:sp>
      <p:pic>
        <p:nvPicPr>
          <p:cNvPr id="5" name="Picture 4">
            <a:extLst>
              <a:ext uri="{FF2B5EF4-FFF2-40B4-BE49-F238E27FC236}">
                <a16:creationId xmlns:a16="http://schemas.microsoft.com/office/drawing/2014/main" id="{9C627D18-922D-D064-2794-4CEAAA4EBD74}"/>
              </a:ext>
            </a:extLst>
          </p:cNvPr>
          <p:cNvPicPr>
            <a:picLocks noChangeAspect="1"/>
          </p:cNvPicPr>
          <p:nvPr/>
        </p:nvPicPr>
        <p:blipFill>
          <a:blip r:embed="rId2"/>
          <a:stretch>
            <a:fillRect/>
          </a:stretch>
        </p:blipFill>
        <p:spPr>
          <a:xfrm>
            <a:off x="7516447" y="1009313"/>
            <a:ext cx="4392246" cy="4392246"/>
          </a:xfrm>
          <a:prstGeom prst="rect">
            <a:avLst/>
          </a:prstGeom>
        </p:spPr>
      </p:pic>
    </p:spTree>
    <p:extLst>
      <p:ext uri="{BB962C8B-B14F-4D97-AF65-F5344CB8AC3E}">
        <p14:creationId xmlns:p14="http://schemas.microsoft.com/office/powerpoint/2010/main" val="3748363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B4C8-F0B4-E3EF-BFA1-2009E95132EF}"/>
              </a:ext>
            </a:extLst>
          </p:cNvPr>
          <p:cNvSpPr>
            <a:spLocks noGrp="1"/>
          </p:cNvSpPr>
          <p:nvPr>
            <p:ph type="title"/>
          </p:nvPr>
        </p:nvSpPr>
        <p:spPr>
          <a:xfrm>
            <a:off x="92496" y="0"/>
            <a:ext cx="12099504" cy="906585"/>
          </a:xfrm>
        </p:spPr>
        <p:txBody>
          <a:bodyPr/>
          <a:lstStyle/>
          <a:p>
            <a:r>
              <a:rPr lang="en-GB" dirty="0"/>
              <a:t>Where do you stand – epistemology?</a:t>
            </a:r>
          </a:p>
        </p:txBody>
      </p:sp>
      <p:sp>
        <p:nvSpPr>
          <p:cNvPr id="3" name="Content Placeholder 2">
            <a:extLst>
              <a:ext uri="{FF2B5EF4-FFF2-40B4-BE49-F238E27FC236}">
                <a16:creationId xmlns:a16="http://schemas.microsoft.com/office/drawing/2014/main" id="{D437EABB-84E4-F0E5-E733-1D44DE7B574A}"/>
              </a:ext>
            </a:extLst>
          </p:cNvPr>
          <p:cNvSpPr>
            <a:spLocks noGrp="1"/>
          </p:cNvSpPr>
          <p:nvPr>
            <p:ph idx="1"/>
          </p:nvPr>
        </p:nvSpPr>
        <p:spPr>
          <a:xfrm>
            <a:off x="171938" y="1125416"/>
            <a:ext cx="11855939" cy="3575934"/>
          </a:xfrm>
        </p:spPr>
        <p:txBody>
          <a:bodyPr>
            <a:normAutofit/>
          </a:bodyPr>
          <a:lstStyle/>
          <a:p>
            <a:r>
              <a:rPr lang="en-GB" sz="3200" dirty="0"/>
              <a:t>Should be made clear at the outset so that the ‘ground rules’ or assumptions that underpin the research can be understood by the readers and or subjects of the research</a:t>
            </a:r>
          </a:p>
          <a:p>
            <a:r>
              <a:rPr lang="en-GB" sz="3200" dirty="0"/>
              <a:t>Become aware and understand all the current and past theoretical underpinnings relevant to your research </a:t>
            </a:r>
          </a:p>
          <a:p>
            <a:r>
              <a:rPr lang="en-GB" sz="3200" dirty="0"/>
              <a:t>Doing background research allows you to come to terms with the theory that will form the basis of your research approach</a:t>
            </a:r>
          </a:p>
        </p:txBody>
      </p:sp>
    </p:spTree>
    <p:extLst>
      <p:ext uri="{BB962C8B-B14F-4D97-AF65-F5344CB8AC3E}">
        <p14:creationId xmlns:p14="http://schemas.microsoft.com/office/powerpoint/2010/main" val="107288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7D3B13-A3A4-3A17-1432-726A1ABCC633}"/>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en-US" sz="3700" kern="1200">
                <a:solidFill>
                  <a:schemeClr val="tx1"/>
                </a:solidFill>
                <a:latin typeface="+mj-lt"/>
                <a:ea typeface="+mj-ea"/>
                <a:cs typeface="+mj-cs"/>
              </a:rPr>
              <a:t>Ethics in relation to people</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1467BF-138A-1D72-A058-850C3CA9D57F}"/>
              </a:ext>
            </a:extLst>
          </p:cNvPr>
          <p:cNvSpPr>
            <a:spLocks noGrp="1"/>
          </p:cNvSpPr>
          <p:nvPr>
            <p:ph idx="1"/>
          </p:nvPr>
        </p:nvSpPr>
        <p:spPr>
          <a:xfrm>
            <a:off x="4654295" y="502920"/>
            <a:ext cx="6894576" cy="1463040"/>
          </a:xfrm>
        </p:spPr>
        <p:txBody>
          <a:bodyPr vert="horz" lIns="91440" tIns="45720" rIns="91440" bIns="45720" rtlCol="0" anchor="ctr">
            <a:normAutofit/>
          </a:bodyPr>
          <a:lstStyle/>
          <a:p>
            <a:r>
              <a:rPr lang="en-US" sz="2200"/>
              <a:t>Use of language</a:t>
            </a:r>
          </a:p>
          <a:p>
            <a:endParaRPr lang="en-US" sz="2200"/>
          </a:p>
        </p:txBody>
      </p:sp>
      <p:pic>
        <p:nvPicPr>
          <p:cNvPr id="5" name="Picture 4" descr="A black text on a white background&#10;&#10;Description automatically generated">
            <a:extLst>
              <a:ext uri="{FF2B5EF4-FFF2-40B4-BE49-F238E27FC236}">
                <a16:creationId xmlns:a16="http://schemas.microsoft.com/office/drawing/2014/main" id="{55938AC1-CFF0-C821-5C15-12A93AC51A86}"/>
              </a:ext>
            </a:extLst>
          </p:cNvPr>
          <p:cNvPicPr>
            <a:picLocks noChangeAspect="1"/>
          </p:cNvPicPr>
          <p:nvPr/>
        </p:nvPicPr>
        <p:blipFill>
          <a:blip r:embed="rId2"/>
          <a:stretch>
            <a:fillRect/>
          </a:stretch>
        </p:blipFill>
        <p:spPr>
          <a:xfrm>
            <a:off x="115120" y="2173437"/>
            <a:ext cx="11998726" cy="3500531"/>
          </a:xfrm>
          <a:prstGeom prst="rect">
            <a:avLst/>
          </a:prstGeom>
        </p:spPr>
      </p:pic>
    </p:spTree>
    <p:extLst>
      <p:ext uri="{BB962C8B-B14F-4D97-AF65-F5344CB8AC3E}">
        <p14:creationId xmlns:p14="http://schemas.microsoft.com/office/powerpoint/2010/main" val="3145741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F7F5A-9431-B103-FDEC-244A6AC4CDD3}"/>
              </a:ext>
            </a:extLst>
          </p:cNvPr>
          <p:cNvSpPr>
            <a:spLocks noGrp="1"/>
          </p:cNvSpPr>
          <p:nvPr>
            <p:ph type="title"/>
          </p:nvPr>
        </p:nvSpPr>
        <p:spPr>
          <a:xfrm>
            <a:off x="170650" y="109997"/>
            <a:ext cx="12021350" cy="1325563"/>
          </a:xfrm>
        </p:spPr>
        <p:txBody>
          <a:bodyPr/>
          <a:lstStyle/>
          <a:p>
            <a:r>
              <a:rPr lang="en-GB" dirty="0"/>
              <a:t>Choosing participants</a:t>
            </a:r>
          </a:p>
        </p:txBody>
      </p:sp>
      <p:sp>
        <p:nvSpPr>
          <p:cNvPr id="3" name="Content Placeholder 2">
            <a:extLst>
              <a:ext uri="{FF2B5EF4-FFF2-40B4-BE49-F238E27FC236}">
                <a16:creationId xmlns:a16="http://schemas.microsoft.com/office/drawing/2014/main" id="{05C3348E-FB0E-48C6-664E-62AA35B3FC6D}"/>
              </a:ext>
            </a:extLst>
          </p:cNvPr>
          <p:cNvSpPr>
            <a:spLocks noGrp="1"/>
          </p:cNvSpPr>
          <p:nvPr>
            <p:ph idx="1"/>
          </p:nvPr>
        </p:nvSpPr>
        <p:spPr>
          <a:xfrm>
            <a:off x="358219" y="1141046"/>
            <a:ext cx="11481847" cy="4260513"/>
          </a:xfrm>
        </p:spPr>
        <p:txBody>
          <a:bodyPr/>
          <a:lstStyle/>
          <a:p>
            <a:r>
              <a:rPr lang="en-GB" dirty="0"/>
              <a:t>Freedom from coercion</a:t>
            </a:r>
          </a:p>
          <a:p>
            <a:r>
              <a:rPr lang="en-GB" dirty="0"/>
              <a:t>Gaining consent – several layers of consent (when working with an organisation consent of managers may be required before approaching individual participants</a:t>
            </a:r>
          </a:p>
          <a:p>
            <a:endParaRPr lang="en-GB" dirty="0"/>
          </a:p>
        </p:txBody>
      </p:sp>
    </p:spTree>
    <p:extLst>
      <p:ext uri="{BB962C8B-B14F-4D97-AF65-F5344CB8AC3E}">
        <p14:creationId xmlns:p14="http://schemas.microsoft.com/office/powerpoint/2010/main" val="3702282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57310-342E-75F3-4400-3B19C32F50B1}"/>
              </a:ext>
            </a:extLst>
          </p:cNvPr>
          <p:cNvSpPr>
            <a:spLocks noGrp="1"/>
          </p:cNvSpPr>
          <p:nvPr>
            <p:ph type="title"/>
          </p:nvPr>
        </p:nvSpPr>
        <p:spPr>
          <a:xfrm>
            <a:off x="61235" y="18196"/>
            <a:ext cx="12052611" cy="982173"/>
          </a:xfrm>
        </p:spPr>
        <p:txBody>
          <a:bodyPr/>
          <a:lstStyle/>
          <a:p>
            <a:r>
              <a:rPr lang="en-GB" dirty="0"/>
              <a:t>Carrying out the research</a:t>
            </a:r>
          </a:p>
        </p:txBody>
      </p:sp>
      <p:sp>
        <p:nvSpPr>
          <p:cNvPr id="3" name="Content Placeholder 2">
            <a:extLst>
              <a:ext uri="{FF2B5EF4-FFF2-40B4-BE49-F238E27FC236}">
                <a16:creationId xmlns:a16="http://schemas.microsoft.com/office/drawing/2014/main" id="{CD0892AA-BD24-AA50-1940-827F70BCF84A}"/>
              </a:ext>
            </a:extLst>
          </p:cNvPr>
          <p:cNvSpPr>
            <a:spLocks noGrp="1"/>
          </p:cNvSpPr>
          <p:nvPr>
            <p:ph idx="1"/>
          </p:nvPr>
        </p:nvSpPr>
        <p:spPr>
          <a:xfrm>
            <a:off x="211015" y="1000369"/>
            <a:ext cx="11816862" cy="4401190"/>
          </a:xfrm>
        </p:spPr>
        <p:txBody>
          <a:bodyPr>
            <a:normAutofit/>
          </a:bodyPr>
          <a:lstStyle/>
          <a:p>
            <a:pPr>
              <a:spcBef>
                <a:spcPts val="600"/>
              </a:spcBef>
              <a:spcAft>
                <a:spcPts val="600"/>
              </a:spcAft>
            </a:pPr>
            <a:r>
              <a:rPr lang="en-GB" dirty="0"/>
              <a:t>Ethical research is aimed at causing no harm but gain</a:t>
            </a:r>
          </a:p>
          <a:p>
            <a:pPr>
              <a:spcBef>
                <a:spcPts val="600"/>
              </a:spcBef>
              <a:spcAft>
                <a:spcPts val="600"/>
              </a:spcAft>
            </a:pPr>
            <a:r>
              <a:rPr lang="en-GB" dirty="0"/>
              <a:t>Interviews and questionnaires – there is potential for losing meaningful data when simplifying </a:t>
            </a:r>
            <a:r>
              <a:rPr lang="en-GB" b="1" dirty="0"/>
              <a:t>transcriptions</a:t>
            </a:r>
          </a:p>
          <a:p>
            <a:pPr>
              <a:spcBef>
                <a:spcPts val="600"/>
              </a:spcBef>
              <a:spcAft>
                <a:spcPts val="600"/>
              </a:spcAft>
            </a:pPr>
            <a:r>
              <a:rPr lang="en-GB" dirty="0"/>
              <a:t>Deception and covert methods</a:t>
            </a:r>
          </a:p>
          <a:p>
            <a:pPr>
              <a:spcBef>
                <a:spcPts val="600"/>
              </a:spcBef>
              <a:spcAft>
                <a:spcPts val="600"/>
              </a:spcAft>
            </a:pPr>
            <a:r>
              <a:rPr lang="en-GB" dirty="0"/>
              <a:t>Sensitive material !</a:t>
            </a:r>
          </a:p>
          <a:p>
            <a:pPr>
              <a:spcBef>
                <a:spcPts val="600"/>
              </a:spcBef>
              <a:spcAft>
                <a:spcPts val="600"/>
              </a:spcAft>
            </a:pPr>
            <a:r>
              <a:rPr lang="en-GB" dirty="0"/>
              <a:t>Storing data</a:t>
            </a:r>
          </a:p>
        </p:txBody>
      </p:sp>
    </p:spTree>
    <p:extLst>
      <p:ext uri="{BB962C8B-B14F-4D97-AF65-F5344CB8AC3E}">
        <p14:creationId xmlns:p14="http://schemas.microsoft.com/office/powerpoint/2010/main" val="609004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854F8-C2EA-C875-57F1-8D9289C03DEE}"/>
              </a:ext>
            </a:extLst>
          </p:cNvPr>
          <p:cNvSpPr>
            <a:spLocks noGrp="1"/>
          </p:cNvSpPr>
          <p:nvPr>
            <p:ph type="title"/>
          </p:nvPr>
        </p:nvSpPr>
        <p:spPr>
          <a:xfrm>
            <a:off x="155019" y="130664"/>
            <a:ext cx="11825966" cy="783737"/>
          </a:xfrm>
        </p:spPr>
        <p:txBody>
          <a:bodyPr/>
          <a:lstStyle/>
          <a:p>
            <a:r>
              <a:rPr lang="en-GB" dirty="0"/>
              <a:t>Common Ethical Dilemmas in DBA Projects</a:t>
            </a:r>
          </a:p>
        </p:txBody>
      </p:sp>
      <p:graphicFrame>
        <p:nvGraphicFramePr>
          <p:cNvPr id="4" name="Content Placeholder 3">
            <a:extLst>
              <a:ext uri="{FF2B5EF4-FFF2-40B4-BE49-F238E27FC236}">
                <a16:creationId xmlns:a16="http://schemas.microsoft.com/office/drawing/2014/main" id="{BE14BA5C-CA02-91C6-13A0-B2BFEC742A54}"/>
              </a:ext>
            </a:extLst>
          </p:cNvPr>
          <p:cNvGraphicFramePr>
            <a:graphicFrameLocks noGrp="1"/>
          </p:cNvGraphicFramePr>
          <p:nvPr>
            <p:ph idx="1"/>
            <p:extLst>
              <p:ext uri="{D42A27DB-BD31-4B8C-83A1-F6EECF244321}">
                <p14:modId xmlns:p14="http://schemas.microsoft.com/office/powerpoint/2010/main" val="1641733275"/>
              </p:ext>
            </p:extLst>
          </p:nvPr>
        </p:nvGraphicFramePr>
        <p:xfrm>
          <a:off x="367323" y="1242645"/>
          <a:ext cx="11527692" cy="3837696"/>
        </p:xfrm>
        <a:graphic>
          <a:graphicData uri="http://schemas.openxmlformats.org/drawingml/2006/table">
            <a:tbl>
              <a:tblPr/>
              <a:tblGrid>
                <a:gridCol w="2748910">
                  <a:extLst>
                    <a:ext uri="{9D8B030D-6E8A-4147-A177-3AD203B41FA5}">
                      <a16:colId xmlns:a16="http://schemas.microsoft.com/office/drawing/2014/main" val="4279585679"/>
                    </a:ext>
                  </a:extLst>
                </a:gridCol>
                <a:gridCol w="4226820">
                  <a:extLst>
                    <a:ext uri="{9D8B030D-6E8A-4147-A177-3AD203B41FA5}">
                      <a16:colId xmlns:a16="http://schemas.microsoft.com/office/drawing/2014/main" val="4112561633"/>
                    </a:ext>
                  </a:extLst>
                </a:gridCol>
                <a:gridCol w="4551962">
                  <a:extLst>
                    <a:ext uri="{9D8B030D-6E8A-4147-A177-3AD203B41FA5}">
                      <a16:colId xmlns:a16="http://schemas.microsoft.com/office/drawing/2014/main" val="282123965"/>
                    </a:ext>
                  </a:extLst>
                </a:gridCol>
              </a:tblGrid>
              <a:tr h="452316">
                <a:tc>
                  <a:txBody>
                    <a:bodyPr/>
                    <a:lstStyle/>
                    <a:p>
                      <a:pPr>
                        <a:buNone/>
                      </a:pPr>
                      <a:r>
                        <a:rPr lang="en-GB" sz="2400" b="1" dirty="0"/>
                        <a:t>Ethical Dilemma</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2400" b="1"/>
                        <a:t>Example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2400" b="1" dirty="0"/>
                        <a:t>Possible Resolution</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73292570"/>
                  </a:ext>
                </a:extLst>
              </a:tr>
              <a:tr h="791552">
                <a:tc>
                  <a:txBody>
                    <a:bodyPr/>
                    <a:lstStyle/>
                    <a:p>
                      <a:pPr>
                        <a:buNone/>
                      </a:pPr>
                      <a:r>
                        <a:rPr lang="en-GB" sz="2000" b="1" dirty="0"/>
                        <a:t>Access vs. Consent</a:t>
                      </a:r>
                      <a:endParaRPr lang="en-GB" sz="2000" dirty="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dirty="0"/>
                        <a:t>Using internal company data without explicit employee approval.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a:t>Anonymise and obtain organisational + individual consent.</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47318602"/>
                  </a:ext>
                </a:extLst>
              </a:tr>
              <a:tr h="791552">
                <a:tc>
                  <a:txBody>
                    <a:bodyPr/>
                    <a:lstStyle/>
                    <a:p>
                      <a:pPr>
                        <a:buNone/>
                      </a:pPr>
                      <a:r>
                        <a:rPr lang="en-GB" sz="2000" b="1" dirty="0"/>
                        <a:t>Confidentiality vs. Organisational Transparency</a:t>
                      </a:r>
                      <a:endParaRPr lang="en-GB" sz="2000" dirty="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dirty="0"/>
                        <a:t>Reporting sensitive financial insights.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dirty="0"/>
                        <a:t>Aggregate and report thematically.</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15529584"/>
                  </a:ext>
                </a:extLst>
              </a:tr>
              <a:tr h="791552">
                <a:tc>
                  <a:txBody>
                    <a:bodyPr/>
                    <a:lstStyle/>
                    <a:p>
                      <a:pPr>
                        <a:buNone/>
                      </a:pPr>
                      <a:r>
                        <a:rPr lang="en-GB" sz="2000" b="1" dirty="0"/>
                        <a:t>Dual Role / Insider Research</a:t>
                      </a:r>
                      <a:endParaRPr lang="en-GB" sz="2000" dirty="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dirty="0"/>
                        <a:t>Researcher as both manager and scholar.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fr-FR" sz="2000" dirty="0"/>
                        <a:t>Use </a:t>
                      </a:r>
                      <a:r>
                        <a:rPr lang="fr-FR" sz="2000" dirty="0" err="1"/>
                        <a:t>reflexive</a:t>
                      </a:r>
                      <a:r>
                        <a:rPr lang="fr-FR" sz="2000" dirty="0"/>
                        <a:t> </a:t>
                      </a:r>
                      <a:r>
                        <a:rPr lang="fr-FR" sz="2000" dirty="0" err="1"/>
                        <a:t>journals</a:t>
                      </a:r>
                      <a:r>
                        <a:rPr lang="fr-FR" sz="2000" dirty="0"/>
                        <a:t>, </a:t>
                      </a:r>
                      <a:r>
                        <a:rPr lang="fr-FR" sz="2000" dirty="0" err="1"/>
                        <a:t>external</a:t>
                      </a:r>
                      <a:r>
                        <a:rPr lang="fr-FR" sz="2000" dirty="0"/>
                        <a:t> validation.</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74884408"/>
                  </a:ext>
                </a:extLst>
              </a:tr>
              <a:tr h="791552">
                <a:tc>
                  <a:txBody>
                    <a:bodyPr/>
                    <a:lstStyle/>
                    <a:p>
                      <a:pPr>
                        <a:buNone/>
                      </a:pPr>
                      <a:r>
                        <a:rPr lang="en-GB" sz="2000" b="1" dirty="0"/>
                        <a:t>Cultural and Global Ethics</a:t>
                      </a:r>
                      <a:endParaRPr lang="en-GB" sz="2000" dirty="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000" dirty="0"/>
                        <a:t>Researching across diverse value systems.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000" dirty="0"/>
                        <a:t>Apply context-sensitive ethical frameworks.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3123975547"/>
                  </a:ext>
                </a:extLst>
              </a:tr>
            </a:tbl>
          </a:graphicData>
        </a:graphic>
      </p:graphicFrame>
    </p:spTree>
    <p:extLst>
      <p:ext uri="{BB962C8B-B14F-4D97-AF65-F5344CB8AC3E}">
        <p14:creationId xmlns:p14="http://schemas.microsoft.com/office/powerpoint/2010/main" val="2208799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3330B-F64C-24CE-5C5F-524926EEB598}"/>
              </a:ext>
            </a:extLst>
          </p:cNvPr>
          <p:cNvSpPr>
            <a:spLocks noGrp="1"/>
          </p:cNvSpPr>
          <p:nvPr>
            <p:ph type="title"/>
          </p:nvPr>
        </p:nvSpPr>
        <p:spPr>
          <a:xfrm>
            <a:off x="257908" y="115032"/>
            <a:ext cx="11644923" cy="885337"/>
          </a:xfrm>
        </p:spPr>
        <p:txBody>
          <a:bodyPr/>
          <a:lstStyle/>
          <a:p>
            <a:r>
              <a:rPr lang="en-GB" dirty="0"/>
              <a:t>Beyond Compliance – The DBA Ethical Mindset</a:t>
            </a:r>
          </a:p>
        </p:txBody>
      </p:sp>
      <p:sp>
        <p:nvSpPr>
          <p:cNvPr id="4" name="Rectangle 1">
            <a:extLst>
              <a:ext uri="{FF2B5EF4-FFF2-40B4-BE49-F238E27FC236}">
                <a16:creationId xmlns:a16="http://schemas.microsoft.com/office/drawing/2014/main" id="{C6A92E2D-2495-1EC8-9F92-379A141D4E26}"/>
              </a:ext>
            </a:extLst>
          </p:cNvPr>
          <p:cNvSpPr>
            <a:spLocks noGrp="1" noChangeArrowheads="1"/>
          </p:cNvSpPr>
          <p:nvPr>
            <p:ph idx="1"/>
          </p:nvPr>
        </p:nvSpPr>
        <p:spPr bwMode="auto">
          <a:xfrm>
            <a:off x="207107" y="1218555"/>
            <a:ext cx="11746523" cy="4170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Ethics as </a:t>
            </a:r>
            <a:r>
              <a:rPr kumimoji="0" lang="en-US" altLang="en-US" sz="2400" b="1" i="0" u="none" strike="noStrike" cap="none" normalizeH="0" baseline="0" dirty="0">
                <a:ln>
                  <a:noFill/>
                </a:ln>
                <a:solidFill>
                  <a:schemeClr val="tx1"/>
                </a:solidFill>
                <a:effectLst/>
                <a:latin typeface="Arial" panose="020B0604020202020204" pitchFamily="34" charset="0"/>
              </a:rPr>
              <a:t>leadership practice</a:t>
            </a:r>
            <a:r>
              <a:rPr kumimoji="0" lang="en-US" altLang="en-US" sz="2400" b="0" i="0" u="none" strike="noStrike" cap="none" normalizeH="0" baseline="0" dirty="0">
                <a:ln>
                  <a:noFill/>
                </a:ln>
                <a:solidFill>
                  <a:schemeClr val="tx1"/>
                </a:solidFill>
                <a:effectLst/>
                <a:latin typeface="Arial" panose="020B0604020202020204" pitchFamily="34" charset="0"/>
              </a:rPr>
              <a:t> — setting standards of corporate integrity.</a:t>
            </a:r>
          </a:p>
          <a:p>
            <a:pPr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Ethics as </a:t>
            </a:r>
            <a:r>
              <a:rPr kumimoji="0" lang="en-US" altLang="en-US" sz="2400" b="1" i="0" u="none" strike="noStrike" cap="none" normalizeH="0" baseline="0" dirty="0">
                <a:ln>
                  <a:noFill/>
                </a:ln>
                <a:solidFill>
                  <a:schemeClr val="tx1"/>
                </a:solidFill>
                <a:effectLst/>
                <a:latin typeface="Arial" panose="020B0604020202020204" pitchFamily="34" charset="0"/>
              </a:rPr>
              <a:t>philosophical consistency</a:t>
            </a:r>
            <a:r>
              <a:rPr kumimoji="0" lang="en-US" altLang="en-US" sz="2400" b="0" i="0" u="none" strike="noStrike" cap="none" normalizeH="0" baseline="0" dirty="0">
                <a:ln>
                  <a:noFill/>
                </a:ln>
                <a:solidFill>
                  <a:schemeClr val="tx1"/>
                </a:solidFill>
                <a:effectLst/>
                <a:latin typeface="Arial" panose="020B0604020202020204" pitchFamily="34" charset="0"/>
              </a:rPr>
              <a:t> — aligning axiology (values) with methods and impact.</a:t>
            </a:r>
          </a:p>
          <a:p>
            <a:pPr eaLnBrk="0" fontAlgn="base" hangingPunct="0">
              <a:lnSpc>
                <a:spcPct val="10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Ethics as </a:t>
            </a:r>
            <a:r>
              <a:rPr kumimoji="0" lang="en-US" altLang="en-US" sz="2400" b="1" i="0" u="none" strike="noStrike" cap="none" normalizeH="0" baseline="0" dirty="0">
                <a:ln>
                  <a:noFill/>
                </a:ln>
                <a:solidFill>
                  <a:schemeClr val="tx1"/>
                </a:solidFill>
                <a:effectLst/>
                <a:latin typeface="Arial" panose="020B0604020202020204" pitchFamily="34" charset="0"/>
              </a:rPr>
              <a:t>social contribution</a:t>
            </a:r>
            <a:r>
              <a:rPr kumimoji="0" lang="en-US" altLang="en-US" sz="2400" b="0" i="0" u="none" strike="noStrike" cap="none" normalizeH="0" baseline="0" dirty="0">
                <a:ln>
                  <a:noFill/>
                </a:ln>
                <a:solidFill>
                  <a:schemeClr val="tx1"/>
                </a:solidFill>
                <a:effectLst/>
                <a:latin typeface="Arial" panose="020B0604020202020204" pitchFamily="34" charset="0"/>
              </a:rPr>
              <a:t> — linking </a:t>
            </a:r>
            <a:r>
              <a:rPr kumimoji="0" lang="en-US" altLang="en-US" sz="2400" b="0" i="0" u="none" strike="noStrike" cap="none" normalizeH="0" baseline="0" dirty="0" err="1">
                <a:ln>
                  <a:noFill/>
                </a:ln>
                <a:solidFill>
                  <a:schemeClr val="tx1"/>
                </a:solidFill>
                <a:effectLst/>
                <a:latin typeface="Arial" panose="020B0604020202020204" pitchFamily="34" charset="0"/>
              </a:rPr>
              <a:t>organisational</a:t>
            </a:r>
            <a:r>
              <a:rPr kumimoji="0" lang="en-US" altLang="en-US" sz="2400" b="0" i="0" u="none" strike="noStrike" cap="none" normalizeH="0" baseline="0" dirty="0">
                <a:ln>
                  <a:noFill/>
                </a:ln>
                <a:solidFill>
                  <a:schemeClr val="tx1"/>
                </a:solidFill>
                <a:effectLst/>
                <a:latin typeface="Arial" panose="020B0604020202020204" pitchFamily="34" charset="0"/>
              </a:rPr>
              <a:t> performance to Sustainable Development Goals (SDGs).</a:t>
            </a:r>
          </a:p>
          <a:p>
            <a:pPr eaLnBrk="0" fontAlgn="base" hangingPunct="0">
              <a:lnSpc>
                <a:spcPct val="100000"/>
              </a:lnSpc>
              <a:spcBef>
                <a:spcPts val="6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Example:</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lvl="1" eaLnBrk="0" fontAlgn="base" hangingPunct="0">
              <a:lnSpc>
                <a:spcPct val="100000"/>
              </a:lnSpc>
              <a:spcBef>
                <a:spcPts val="600"/>
              </a:spcBef>
              <a:spcAft>
                <a:spcPts val="600"/>
              </a:spcAft>
            </a:pPr>
            <a:r>
              <a:rPr kumimoji="0" lang="en-US" altLang="en-US" sz="2000" b="0" i="1" u="none" strike="noStrike" cap="none" normalizeH="0" baseline="0" dirty="0">
                <a:ln>
                  <a:noFill/>
                </a:ln>
                <a:solidFill>
                  <a:schemeClr val="tx1"/>
                </a:solidFill>
                <a:effectLst/>
                <a:latin typeface="Arial" panose="020B0604020202020204" pitchFamily="34" charset="0"/>
              </a:rPr>
              <a:t>DBA on circular economy leadership</a:t>
            </a:r>
            <a:r>
              <a:rPr kumimoji="0" lang="en-US" altLang="en-US" sz="2000" b="0" i="0" u="none" strike="noStrike" cap="none" normalizeH="0" baseline="0" dirty="0">
                <a:ln>
                  <a:noFill/>
                </a:ln>
                <a:solidFill>
                  <a:schemeClr val="tx1"/>
                </a:solidFill>
                <a:effectLst/>
                <a:latin typeface="Arial" panose="020B0604020202020204" pitchFamily="34" charset="0"/>
              </a:rPr>
              <a:t> → ensures fair </a:t>
            </a:r>
            <a:r>
              <a:rPr kumimoji="0" lang="en-US" altLang="en-US" sz="2000" b="0" i="0" u="none" strike="noStrike" cap="none" normalizeH="0" baseline="0" dirty="0" err="1">
                <a:ln>
                  <a:noFill/>
                </a:ln>
                <a:solidFill>
                  <a:schemeClr val="tx1"/>
                </a:solidFill>
                <a:effectLst/>
                <a:latin typeface="Arial" panose="020B0604020202020204" pitchFamily="34" charset="0"/>
              </a:rPr>
              <a:t>labour</a:t>
            </a:r>
            <a:r>
              <a:rPr kumimoji="0" lang="en-US" altLang="en-US" sz="2000" b="0" i="0" u="none" strike="noStrike" cap="none" normalizeH="0" baseline="0" dirty="0">
                <a:ln>
                  <a:noFill/>
                </a:ln>
                <a:solidFill>
                  <a:schemeClr val="tx1"/>
                </a:solidFill>
                <a:effectLst/>
                <a:latin typeface="Arial" panose="020B0604020202020204" pitchFamily="34" charset="0"/>
              </a:rPr>
              <a:t> and sustainable procurement.</a:t>
            </a:r>
          </a:p>
          <a:p>
            <a:pPr lvl="1" eaLnBrk="0" fontAlgn="base" hangingPunct="0">
              <a:lnSpc>
                <a:spcPct val="100000"/>
              </a:lnSpc>
              <a:spcBef>
                <a:spcPts val="600"/>
              </a:spcBef>
              <a:spcAft>
                <a:spcPts val="600"/>
              </a:spcAft>
            </a:pPr>
            <a:r>
              <a:rPr kumimoji="0" lang="en-US" altLang="en-US" sz="2000" b="0" i="1" u="none" strike="noStrike" cap="none" normalizeH="0" baseline="0" dirty="0">
                <a:ln>
                  <a:noFill/>
                </a:ln>
                <a:solidFill>
                  <a:schemeClr val="tx1"/>
                </a:solidFill>
                <a:effectLst/>
                <a:latin typeface="Arial" panose="020B0604020202020204" pitchFamily="34" charset="0"/>
              </a:rPr>
              <a:t>DBA on digital innovation</a:t>
            </a:r>
            <a:r>
              <a:rPr kumimoji="0" lang="en-US" altLang="en-US" sz="2000" b="0" i="0" u="none" strike="noStrike" cap="none" normalizeH="0" baseline="0" dirty="0">
                <a:ln>
                  <a:noFill/>
                </a:ln>
                <a:solidFill>
                  <a:schemeClr val="tx1"/>
                </a:solidFill>
                <a:effectLst/>
                <a:latin typeface="Arial" panose="020B0604020202020204" pitchFamily="34" charset="0"/>
              </a:rPr>
              <a:t> → addresses algorithmic transparency and inclusion.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5560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5CAD-8CD2-0269-6598-F8C3C94F512D}"/>
              </a:ext>
            </a:extLst>
          </p:cNvPr>
          <p:cNvSpPr>
            <a:spLocks noGrp="1"/>
          </p:cNvSpPr>
          <p:nvPr>
            <p:ph type="title"/>
          </p:nvPr>
        </p:nvSpPr>
        <p:spPr>
          <a:xfrm>
            <a:off x="355076" y="91588"/>
            <a:ext cx="11481847" cy="814998"/>
          </a:xfrm>
        </p:spPr>
        <p:txBody>
          <a:bodyPr/>
          <a:lstStyle/>
          <a:p>
            <a:r>
              <a:rPr lang="en-GB" dirty="0"/>
              <a:t>Theoretical Anchors in Research Ethics</a:t>
            </a:r>
          </a:p>
        </p:txBody>
      </p:sp>
      <p:sp>
        <p:nvSpPr>
          <p:cNvPr id="4" name="Rectangle 1">
            <a:extLst>
              <a:ext uri="{FF2B5EF4-FFF2-40B4-BE49-F238E27FC236}">
                <a16:creationId xmlns:a16="http://schemas.microsoft.com/office/drawing/2014/main" id="{9CC555F1-5D05-B47F-2A47-D276FD238333}"/>
              </a:ext>
            </a:extLst>
          </p:cNvPr>
          <p:cNvSpPr>
            <a:spLocks noGrp="1" noChangeArrowheads="1"/>
          </p:cNvSpPr>
          <p:nvPr>
            <p:ph idx="1"/>
          </p:nvPr>
        </p:nvSpPr>
        <p:spPr bwMode="auto">
          <a:xfrm>
            <a:off x="273537" y="1169931"/>
            <a:ext cx="11563386"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ts val="6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Deontological Ethics (Kant):</a:t>
            </a:r>
            <a:r>
              <a:rPr kumimoji="0" lang="en-US" altLang="en-US" sz="2400" b="0" i="0" u="none" strike="noStrike" cap="none" normalizeH="0" baseline="0" dirty="0">
                <a:ln>
                  <a:noFill/>
                </a:ln>
                <a:solidFill>
                  <a:schemeClr val="tx1"/>
                </a:solidFill>
                <a:effectLst/>
                <a:latin typeface="Arial" panose="020B0604020202020204" pitchFamily="34" charset="0"/>
              </a:rPr>
              <a:t> Duty- and rule-based (e.g., informed consent protocols).</a:t>
            </a:r>
          </a:p>
          <a:p>
            <a:pPr eaLnBrk="0" fontAlgn="base" hangingPunct="0">
              <a:lnSpc>
                <a:spcPct val="100000"/>
              </a:lnSpc>
              <a:spcBef>
                <a:spcPts val="6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Consequentialist Ethics (Mill):</a:t>
            </a:r>
            <a:r>
              <a:rPr kumimoji="0" lang="en-US" altLang="en-US" sz="2400" b="0" i="0" u="none" strike="noStrike" cap="none" normalizeH="0" baseline="0" dirty="0">
                <a:ln>
                  <a:noFill/>
                </a:ln>
                <a:solidFill>
                  <a:schemeClr val="tx1"/>
                </a:solidFill>
                <a:effectLst/>
                <a:latin typeface="Arial" panose="020B0604020202020204" pitchFamily="34" charset="0"/>
              </a:rPr>
              <a:t> Greatest good for the greatest number (e.g., data sharing to improve healthcare outcomes).</a:t>
            </a:r>
          </a:p>
          <a:p>
            <a:pPr eaLnBrk="0" fontAlgn="base" hangingPunct="0">
              <a:lnSpc>
                <a:spcPct val="100000"/>
              </a:lnSpc>
              <a:spcBef>
                <a:spcPts val="6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Virtue Ethics (Aristotle):</a:t>
            </a:r>
            <a:r>
              <a:rPr kumimoji="0" lang="en-US" altLang="en-US" sz="2400" b="0" i="0" u="none" strike="noStrike" cap="none" normalizeH="0" baseline="0" dirty="0">
                <a:ln>
                  <a:noFill/>
                </a:ln>
                <a:solidFill>
                  <a:schemeClr val="tx1"/>
                </a:solidFill>
                <a:effectLst/>
                <a:latin typeface="Arial" panose="020B0604020202020204" pitchFamily="34" charset="0"/>
              </a:rPr>
              <a:t> Character and integrity of the researcher.</a:t>
            </a:r>
          </a:p>
          <a:p>
            <a:pPr eaLnBrk="0" fontAlgn="base" hangingPunct="0">
              <a:lnSpc>
                <a:spcPct val="100000"/>
              </a:lnSpc>
              <a:spcBef>
                <a:spcPts val="6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Ethics of Care (Gilligan):</a:t>
            </a:r>
            <a:r>
              <a:rPr kumimoji="0" lang="en-US" altLang="en-US" sz="2400" b="0" i="0" u="none" strike="noStrike" cap="none" normalizeH="0" baseline="0" dirty="0">
                <a:ln>
                  <a:noFill/>
                </a:ln>
                <a:solidFill>
                  <a:schemeClr val="tx1"/>
                </a:solidFill>
                <a:effectLst/>
                <a:latin typeface="Arial" panose="020B0604020202020204" pitchFamily="34" charset="0"/>
              </a:rPr>
              <a:t> Relational, empathy-based approach to participants.</a:t>
            </a:r>
          </a:p>
          <a:p>
            <a:pPr eaLnBrk="0" fontAlgn="base" hangingPunct="0">
              <a:lnSpc>
                <a:spcPct val="100000"/>
              </a:lnSpc>
              <a:spcBef>
                <a:spcPts val="6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Example Application:</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lvl="1" eaLnBrk="0" fontAlgn="base" hangingPunct="0">
              <a:lnSpc>
                <a:spcPct val="100000"/>
              </a:lnSpc>
              <a:spcBef>
                <a:spcPts val="600"/>
              </a:spcBef>
              <a:spcAft>
                <a:spcPts val="600"/>
              </a:spcAft>
            </a:pPr>
            <a:r>
              <a:rPr kumimoji="0" lang="en-US" altLang="en-US" sz="2000" b="0" i="0" u="none" strike="noStrike" cap="none" normalizeH="0" baseline="0" dirty="0">
                <a:ln>
                  <a:noFill/>
                </a:ln>
                <a:solidFill>
                  <a:schemeClr val="tx1"/>
                </a:solidFill>
                <a:effectLst/>
                <a:latin typeface="Arial" panose="020B0604020202020204" pitchFamily="34" charset="0"/>
              </a:rPr>
              <a:t>A DBA researcher applies </a:t>
            </a:r>
            <a:r>
              <a:rPr kumimoji="0" lang="en-US" altLang="en-US" sz="2000" b="0" i="1" u="none" strike="noStrike" cap="none" normalizeH="0" baseline="0" dirty="0">
                <a:ln>
                  <a:noFill/>
                </a:ln>
                <a:solidFill>
                  <a:schemeClr val="tx1"/>
                </a:solidFill>
                <a:effectLst/>
                <a:latin typeface="Arial" panose="020B0604020202020204" pitchFamily="34" charset="0"/>
              </a:rPr>
              <a:t>virtue ethics</a:t>
            </a:r>
            <a:r>
              <a:rPr kumimoji="0" lang="en-US" altLang="en-US" sz="2000" b="0" i="0" u="none" strike="noStrike" cap="none" normalizeH="0" baseline="0" dirty="0">
                <a:ln>
                  <a:noFill/>
                </a:ln>
                <a:solidFill>
                  <a:schemeClr val="tx1"/>
                </a:solidFill>
                <a:effectLst/>
                <a:latin typeface="Arial" panose="020B0604020202020204" pitchFamily="34" charset="0"/>
              </a:rPr>
              <a:t> to ensure integrity in interpreting data under pressure from sponsors.</a:t>
            </a:r>
          </a:p>
        </p:txBody>
      </p:sp>
    </p:spTree>
    <p:extLst>
      <p:ext uri="{BB962C8B-B14F-4D97-AF65-F5344CB8AC3E}">
        <p14:creationId xmlns:p14="http://schemas.microsoft.com/office/powerpoint/2010/main" val="284393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4A4B5-7F92-5585-3098-E8061376E18F}"/>
              </a:ext>
            </a:extLst>
          </p:cNvPr>
          <p:cNvSpPr>
            <a:spLocks noGrp="1"/>
          </p:cNvSpPr>
          <p:nvPr>
            <p:ph type="title"/>
          </p:nvPr>
        </p:nvSpPr>
        <p:spPr>
          <a:xfrm>
            <a:off x="358219" y="8427"/>
            <a:ext cx="11583689" cy="713398"/>
          </a:xfrm>
        </p:spPr>
        <p:txBody>
          <a:bodyPr/>
          <a:lstStyle/>
          <a:p>
            <a:r>
              <a:rPr lang="en-GB" dirty="0"/>
              <a:t>Frameworks and Standards</a:t>
            </a:r>
          </a:p>
        </p:txBody>
      </p:sp>
      <p:sp>
        <p:nvSpPr>
          <p:cNvPr id="4" name="Rectangle 1">
            <a:extLst>
              <a:ext uri="{FF2B5EF4-FFF2-40B4-BE49-F238E27FC236}">
                <a16:creationId xmlns:a16="http://schemas.microsoft.com/office/drawing/2014/main" id="{FF746E45-EC8E-DD6B-779E-8E297100BA87}"/>
              </a:ext>
            </a:extLst>
          </p:cNvPr>
          <p:cNvSpPr>
            <a:spLocks noGrp="1" noChangeArrowheads="1"/>
          </p:cNvSpPr>
          <p:nvPr>
            <p:ph idx="1"/>
          </p:nvPr>
        </p:nvSpPr>
        <p:spPr bwMode="auto">
          <a:xfrm>
            <a:off x="211015" y="844935"/>
            <a:ext cx="11816862" cy="4570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ts val="600"/>
              </a:spcBef>
              <a:spcAft>
                <a:spcPts val="600"/>
              </a:spcAft>
            </a:pPr>
            <a:r>
              <a:rPr kumimoji="0" lang="en-US" altLang="en-US" b="1" i="0" u="none" strike="noStrike" cap="none" normalizeH="0" baseline="0" dirty="0">
                <a:ln>
                  <a:noFill/>
                </a:ln>
                <a:solidFill>
                  <a:schemeClr val="tx1"/>
                </a:solidFill>
                <a:effectLst/>
                <a:latin typeface="Arial" panose="020B0604020202020204" pitchFamily="34" charset="0"/>
              </a:rPr>
              <a:t>Institutional Ethical Approval</a:t>
            </a:r>
            <a:r>
              <a:rPr kumimoji="0" lang="en-US" altLang="en-US" b="0" i="0" u="none" strike="noStrike" cap="none" normalizeH="0" baseline="0" dirty="0">
                <a:ln>
                  <a:noFill/>
                </a:ln>
                <a:solidFill>
                  <a:schemeClr val="tx1"/>
                </a:solidFill>
                <a:effectLst/>
                <a:latin typeface="Arial" panose="020B0604020202020204" pitchFamily="34" charset="0"/>
              </a:rPr>
              <a:t> (UWTSD guidelines, GDPR, Data Protection Act 2018).</a:t>
            </a:r>
          </a:p>
          <a:p>
            <a:pPr eaLnBrk="0" fontAlgn="base" hangingPunct="0">
              <a:lnSpc>
                <a:spcPct val="100000"/>
              </a:lnSpc>
              <a:spcBef>
                <a:spcPts val="600"/>
              </a:spcBef>
              <a:spcAft>
                <a:spcPts val="600"/>
              </a:spcAft>
            </a:pPr>
            <a:r>
              <a:rPr kumimoji="0" lang="en-US" altLang="en-US" b="1" i="0" u="none" strike="noStrike" cap="none" normalizeH="0" baseline="0" dirty="0">
                <a:ln>
                  <a:noFill/>
                </a:ln>
                <a:solidFill>
                  <a:schemeClr val="tx1"/>
                </a:solidFill>
                <a:effectLst/>
                <a:latin typeface="Arial" panose="020B0604020202020204" pitchFamily="34" charset="0"/>
              </a:rPr>
              <a:t>Professional Codes:</a:t>
            </a:r>
            <a:endParaRPr kumimoji="0" lang="en-US" altLang="en-US" b="0" i="0" u="none" strike="noStrike" cap="none" normalizeH="0" baseline="0" dirty="0">
              <a:ln>
                <a:noFill/>
              </a:ln>
              <a:solidFill>
                <a:schemeClr val="tx1"/>
              </a:solidFill>
              <a:effectLst/>
              <a:latin typeface="Arial" panose="020B0604020202020204" pitchFamily="34" charset="0"/>
            </a:endParaRPr>
          </a:p>
          <a:p>
            <a:pPr lvl="1"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British Academy of Management (BAM) Ethics Guidelines.</a:t>
            </a:r>
          </a:p>
          <a:p>
            <a:pPr lvl="1"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Chartered Management Institute (CMI) and CIPD ethical codes.</a:t>
            </a:r>
          </a:p>
          <a:p>
            <a:pPr eaLnBrk="0" fontAlgn="base" hangingPunct="0">
              <a:lnSpc>
                <a:spcPct val="100000"/>
              </a:lnSpc>
              <a:spcBef>
                <a:spcPts val="600"/>
              </a:spcBef>
              <a:spcAft>
                <a:spcPts val="600"/>
              </a:spcAft>
            </a:pPr>
            <a:r>
              <a:rPr kumimoji="0" lang="en-US" altLang="en-US" b="1" i="0" u="none" strike="noStrike" cap="none" normalizeH="0" baseline="0" dirty="0">
                <a:ln>
                  <a:noFill/>
                </a:ln>
                <a:solidFill>
                  <a:schemeClr val="tx1"/>
                </a:solidFill>
                <a:effectLst/>
                <a:latin typeface="Arial" panose="020B0604020202020204" pitchFamily="34" charset="0"/>
              </a:rPr>
              <a:t>International Standards:</a:t>
            </a:r>
            <a:endParaRPr kumimoji="0" lang="en-US" altLang="en-US" b="0" i="0" u="none" strike="noStrike" cap="none" normalizeH="0" baseline="0" dirty="0">
              <a:ln>
                <a:noFill/>
              </a:ln>
              <a:solidFill>
                <a:schemeClr val="tx1"/>
              </a:solidFill>
              <a:effectLst/>
              <a:latin typeface="Arial" panose="020B0604020202020204" pitchFamily="34" charset="0"/>
            </a:endParaRPr>
          </a:p>
          <a:p>
            <a:pPr lvl="1" eaLnBrk="0" fontAlgn="base" hangingPunct="0">
              <a:lnSpc>
                <a:spcPct val="100000"/>
              </a:lnSpc>
              <a:spcBef>
                <a:spcPts val="600"/>
              </a:spcBef>
              <a:spcAft>
                <a:spcPts val="600"/>
              </a:spcAft>
            </a:pPr>
            <a:r>
              <a:rPr lang="en-US" altLang="en-US" dirty="0">
                <a:latin typeface="Arial" panose="020B0604020202020204" pitchFamily="34" charset="0"/>
              </a:rPr>
              <a:t>UN Global Compact Principles.</a:t>
            </a:r>
          </a:p>
          <a:p>
            <a:pPr lvl="1" eaLnBrk="0" fontAlgn="base" hangingPunct="0">
              <a:lnSpc>
                <a:spcPct val="100000"/>
              </a:lnSpc>
              <a:spcBef>
                <a:spcPts val="600"/>
              </a:spcBef>
              <a:spcAft>
                <a:spcPts val="600"/>
              </a:spcAft>
            </a:pPr>
            <a:r>
              <a:rPr lang="en-US" altLang="en-US" dirty="0">
                <a:latin typeface="Arial" panose="020B0604020202020204" pitchFamily="34" charset="0"/>
              </a:rPr>
              <a:t>ISO 26000 on Social Responsibility.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73981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FBB27-BBF9-B924-9648-167CC5E98CBF}"/>
              </a:ext>
            </a:extLst>
          </p:cNvPr>
          <p:cNvSpPr>
            <a:spLocks noGrp="1"/>
          </p:cNvSpPr>
          <p:nvPr>
            <p:ph type="title"/>
          </p:nvPr>
        </p:nvSpPr>
        <p:spPr>
          <a:xfrm>
            <a:off x="358219" y="154109"/>
            <a:ext cx="11481847" cy="783737"/>
          </a:xfrm>
        </p:spPr>
        <p:txBody>
          <a:bodyPr/>
          <a:lstStyle/>
          <a:p>
            <a:r>
              <a:rPr lang="en-GB" dirty="0"/>
              <a:t>Contemporary Challenges</a:t>
            </a:r>
          </a:p>
        </p:txBody>
      </p:sp>
      <p:sp>
        <p:nvSpPr>
          <p:cNvPr id="4" name="Rectangle 1">
            <a:extLst>
              <a:ext uri="{FF2B5EF4-FFF2-40B4-BE49-F238E27FC236}">
                <a16:creationId xmlns:a16="http://schemas.microsoft.com/office/drawing/2014/main" id="{F366E967-9A23-4917-CAB6-73FD6F28348A}"/>
              </a:ext>
            </a:extLst>
          </p:cNvPr>
          <p:cNvSpPr>
            <a:spLocks noGrp="1" noChangeArrowheads="1"/>
          </p:cNvSpPr>
          <p:nvPr>
            <p:ph idx="1"/>
          </p:nvPr>
        </p:nvSpPr>
        <p:spPr bwMode="auto">
          <a:xfrm>
            <a:off x="257908" y="937846"/>
            <a:ext cx="11582158"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AI bias and digital surveillance.</a:t>
            </a:r>
          </a:p>
          <a:p>
            <a:pPr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Corporate greenwashing and ethical reporting.</a:t>
            </a:r>
          </a:p>
          <a:p>
            <a:pPr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Cross-border data use and </a:t>
            </a:r>
            <a:r>
              <a:rPr kumimoji="0" lang="en-US" altLang="en-US" b="0" i="0" u="none" strike="noStrike" cap="none" normalizeH="0" baseline="0" dirty="0" err="1">
                <a:ln>
                  <a:noFill/>
                </a:ln>
                <a:solidFill>
                  <a:schemeClr val="tx1"/>
                </a:solidFill>
                <a:effectLst/>
                <a:latin typeface="Arial" panose="020B0604020202020204" pitchFamily="34" charset="0"/>
              </a:rPr>
              <a:t>localisation</a:t>
            </a:r>
            <a:r>
              <a:rPr kumimoji="0" lang="en-US" altLang="en-US" b="0" i="0" u="none" strike="noStrike" cap="none" normalizeH="0" baseline="0" dirty="0">
                <a:ln>
                  <a:noFill/>
                </a:ln>
                <a:solidFill>
                  <a:schemeClr val="tx1"/>
                </a:solidFill>
                <a:effectLst/>
                <a:latin typeface="Arial" panose="020B0604020202020204" pitchFamily="34" charset="0"/>
              </a:rPr>
              <a:t>.</a:t>
            </a:r>
          </a:p>
          <a:p>
            <a:pPr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Sustainability versus profitability ethics.</a:t>
            </a:r>
          </a:p>
          <a:p>
            <a:pPr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The “ethics of speed” — ethical shortcuts in innovation</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3197416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B393C-14CD-71DD-63AA-1A0F3492F991}"/>
              </a:ext>
            </a:extLst>
          </p:cNvPr>
          <p:cNvSpPr>
            <a:spLocks noGrp="1"/>
          </p:cNvSpPr>
          <p:nvPr>
            <p:ph type="title"/>
          </p:nvPr>
        </p:nvSpPr>
        <p:spPr>
          <a:xfrm>
            <a:off x="358219" y="185372"/>
            <a:ext cx="11481847" cy="846260"/>
          </a:xfrm>
        </p:spPr>
        <p:txBody>
          <a:bodyPr/>
          <a:lstStyle/>
          <a:p>
            <a:r>
              <a:rPr lang="en-GB" dirty="0"/>
              <a:t>Case Study – Ethical Conflict in Practice</a:t>
            </a:r>
          </a:p>
        </p:txBody>
      </p:sp>
      <p:sp>
        <p:nvSpPr>
          <p:cNvPr id="3" name="Content Placeholder 2">
            <a:extLst>
              <a:ext uri="{FF2B5EF4-FFF2-40B4-BE49-F238E27FC236}">
                <a16:creationId xmlns:a16="http://schemas.microsoft.com/office/drawing/2014/main" id="{B47147C2-E53B-3792-C80E-5BA1118D3BB6}"/>
              </a:ext>
            </a:extLst>
          </p:cNvPr>
          <p:cNvSpPr>
            <a:spLocks noGrp="1"/>
          </p:cNvSpPr>
          <p:nvPr>
            <p:ph idx="1"/>
          </p:nvPr>
        </p:nvSpPr>
        <p:spPr>
          <a:xfrm>
            <a:off x="358219" y="1031632"/>
            <a:ext cx="11677473" cy="4369927"/>
          </a:xfrm>
        </p:spPr>
        <p:txBody>
          <a:bodyPr>
            <a:normAutofit/>
          </a:bodyPr>
          <a:lstStyle/>
          <a:p>
            <a:r>
              <a:rPr lang="en-GB" sz="3500" b="1" dirty="0"/>
              <a:t>Scenario:</a:t>
            </a:r>
          </a:p>
          <a:p>
            <a:pPr marL="0" indent="0">
              <a:buNone/>
            </a:pPr>
            <a:r>
              <a:rPr lang="en-GB" dirty="0"/>
              <a:t>A DBA candidate researching </a:t>
            </a:r>
            <a:r>
              <a:rPr lang="en-GB" b="1" dirty="0"/>
              <a:t>employee wellbeing and AI productivity monitoring</a:t>
            </a:r>
            <a:r>
              <a:rPr lang="en-GB" dirty="0"/>
              <a:t>.</a:t>
            </a:r>
          </a:p>
          <a:p>
            <a:pPr lvl="1"/>
            <a:r>
              <a:rPr lang="en-GB" dirty="0"/>
              <a:t>The system collects keystroke data and webcam images to measure engagement.</a:t>
            </a:r>
          </a:p>
          <a:p>
            <a:pPr lvl="1"/>
            <a:r>
              <a:rPr lang="en-GB" dirty="0"/>
              <a:t>Management views it as objective; employees see it as invasive.</a:t>
            </a:r>
          </a:p>
          <a:p>
            <a:pPr marL="0" indent="0">
              <a:buNone/>
            </a:pPr>
            <a:r>
              <a:rPr lang="en-GB" b="1" dirty="0"/>
              <a:t>Discussion:</a:t>
            </a:r>
            <a:endParaRPr lang="en-GB" dirty="0"/>
          </a:p>
          <a:p>
            <a:pPr lvl="1"/>
            <a:r>
              <a:rPr lang="en-GB" dirty="0"/>
              <a:t>What are the ethical concerns (privacy, consent, coercion)?</a:t>
            </a:r>
          </a:p>
          <a:p>
            <a:pPr lvl="1"/>
            <a:r>
              <a:rPr lang="en-GB" dirty="0"/>
              <a:t>How would different philosophical perspectives (utilitarian vs. deontological) interpret this case?</a:t>
            </a:r>
          </a:p>
          <a:p>
            <a:pPr lvl="1"/>
            <a:r>
              <a:rPr lang="en-GB" dirty="0"/>
              <a:t>What would be your reflexive action as a DBA researcher?</a:t>
            </a:r>
          </a:p>
          <a:p>
            <a:endParaRPr lang="en-GB" dirty="0"/>
          </a:p>
        </p:txBody>
      </p:sp>
    </p:spTree>
    <p:extLst>
      <p:ext uri="{BB962C8B-B14F-4D97-AF65-F5344CB8AC3E}">
        <p14:creationId xmlns:p14="http://schemas.microsoft.com/office/powerpoint/2010/main" val="360259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49AA8-3784-4EC6-D745-E5FB877E2268}"/>
              </a:ext>
            </a:extLst>
          </p:cNvPr>
          <p:cNvSpPr>
            <a:spLocks noGrp="1"/>
          </p:cNvSpPr>
          <p:nvPr>
            <p:ph type="title"/>
          </p:nvPr>
        </p:nvSpPr>
        <p:spPr>
          <a:xfrm>
            <a:off x="295696" y="0"/>
            <a:ext cx="11481847" cy="838444"/>
          </a:xfrm>
        </p:spPr>
        <p:txBody>
          <a:bodyPr/>
          <a:lstStyle/>
          <a:p>
            <a:r>
              <a:rPr lang="en-GB" b="1" dirty="0"/>
              <a:t>DBA Ethical Reflexivity Questions</a:t>
            </a:r>
            <a:endParaRPr lang="en-GB" dirty="0"/>
          </a:p>
        </p:txBody>
      </p:sp>
      <p:sp>
        <p:nvSpPr>
          <p:cNvPr id="4" name="Rectangle 1">
            <a:extLst>
              <a:ext uri="{FF2B5EF4-FFF2-40B4-BE49-F238E27FC236}">
                <a16:creationId xmlns:a16="http://schemas.microsoft.com/office/drawing/2014/main" id="{501392DA-6774-349B-D0E0-88C2F56F4EF4}"/>
              </a:ext>
            </a:extLst>
          </p:cNvPr>
          <p:cNvSpPr>
            <a:spLocks noGrp="1" noChangeArrowheads="1"/>
          </p:cNvSpPr>
          <p:nvPr>
            <p:ph idx="1"/>
          </p:nvPr>
        </p:nvSpPr>
        <p:spPr bwMode="auto">
          <a:xfrm>
            <a:off x="295695" y="1239770"/>
            <a:ext cx="11481847" cy="3293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ts val="600"/>
              </a:spcBef>
              <a:spcAft>
                <a:spcPts val="600"/>
              </a:spcAft>
              <a:buClrTx/>
              <a:buSzTx/>
              <a:buFont typeface="+mj-lt"/>
              <a:buAutoNum type="arabicPeriod"/>
              <a:tabLst/>
            </a:pPr>
            <a:r>
              <a:rPr kumimoji="0" lang="en-US" altLang="en-US" b="0" i="0" u="none" strike="noStrike" cap="none" normalizeH="0" baseline="0" dirty="0">
                <a:ln>
                  <a:noFill/>
                </a:ln>
                <a:solidFill>
                  <a:schemeClr val="tx1"/>
                </a:solidFill>
                <a:effectLst/>
                <a:latin typeface="Arial" panose="020B0604020202020204" pitchFamily="34" charset="0"/>
              </a:rPr>
              <a:t>How does my professional role influence access and interpretation?</a:t>
            </a:r>
          </a:p>
          <a:p>
            <a:pPr marL="342900" marR="0" lvl="0" indent="-342900" algn="l" defTabSz="914400" rtl="0" eaLnBrk="0" fontAlgn="base" latinLnBrk="0" hangingPunct="0">
              <a:lnSpc>
                <a:spcPct val="100000"/>
              </a:lnSpc>
              <a:spcBef>
                <a:spcPts val="600"/>
              </a:spcBef>
              <a:spcAft>
                <a:spcPts val="600"/>
              </a:spcAft>
              <a:buClrTx/>
              <a:buSzTx/>
              <a:buFont typeface="+mj-lt"/>
              <a:buAutoNum type="arabicPeriod"/>
              <a:tabLst/>
            </a:pPr>
            <a:r>
              <a:rPr kumimoji="0" lang="en-US" altLang="en-US" b="0" i="0" u="none" strike="noStrike" cap="none" normalizeH="0" baseline="0" dirty="0">
                <a:ln>
                  <a:noFill/>
                </a:ln>
                <a:solidFill>
                  <a:schemeClr val="tx1"/>
                </a:solidFill>
                <a:effectLst/>
                <a:latin typeface="Arial" panose="020B0604020202020204" pitchFamily="34" charset="0"/>
              </a:rPr>
              <a:t>What values underpin my research decisions?</a:t>
            </a:r>
          </a:p>
          <a:p>
            <a:pPr marL="342900" marR="0" lvl="0" indent="-342900" algn="l" defTabSz="914400" rtl="0" eaLnBrk="0" fontAlgn="base" latinLnBrk="0" hangingPunct="0">
              <a:lnSpc>
                <a:spcPct val="100000"/>
              </a:lnSpc>
              <a:spcBef>
                <a:spcPts val="600"/>
              </a:spcBef>
              <a:spcAft>
                <a:spcPts val="600"/>
              </a:spcAft>
              <a:buClrTx/>
              <a:buSzTx/>
              <a:buFont typeface="+mj-lt"/>
              <a:buAutoNum type="arabicPeriod"/>
              <a:tabLst/>
            </a:pPr>
            <a:r>
              <a:rPr kumimoji="0" lang="en-US" altLang="en-US" b="0" i="0" u="none" strike="noStrike" cap="none" normalizeH="0" baseline="0" dirty="0">
                <a:ln>
                  <a:noFill/>
                </a:ln>
                <a:solidFill>
                  <a:schemeClr val="tx1"/>
                </a:solidFill>
                <a:effectLst/>
                <a:latin typeface="Arial" panose="020B0604020202020204" pitchFamily="34" charset="0"/>
              </a:rPr>
              <a:t>Who benefits — and who may be harmed — by my research outcomes?</a:t>
            </a:r>
          </a:p>
          <a:p>
            <a:pPr marL="342900" marR="0" lvl="0" indent="-342900" algn="l" defTabSz="914400" rtl="0" eaLnBrk="0" fontAlgn="base" latinLnBrk="0" hangingPunct="0">
              <a:lnSpc>
                <a:spcPct val="100000"/>
              </a:lnSpc>
              <a:spcBef>
                <a:spcPts val="600"/>
              </a:spcBef>
              <a:spcAft>
                <a:spcPts val="600"/>
              </a:spcAft>
              <a:buClrTx/>
              <a:buSzTx/>
              <a:buFont typeface="+mj-lt"/>
              <a:buAutoNum type="arabicPeriod"/>
              <a:tabLst/>
            </a:pPr>
            <a:r>
              <a:rPr kumimoji="0" lang="en-US" altLang="en-US" b="0" i="0" u="none" strike="noStrike" cap="none" normalizeH="0" baseline="0" dirty="0">
                <a:ln>
                  <a:noFill/>
                </a:ln>
                <a:solidFill>
                  <a:schemeClr val="tx1"/>
                </a:solidFill>
                <a:effectLst/>
                <a:latin typeface="Arial" panose="020B0604020202020204" pitchFamily="34" charset="0"/>
              </a:rPr>
              <a:t>How will I ensure transparency and protect confidentiality?</a:t>
            </a:r>
          </a:p>
          <a:p>
            <a:pPr marL="342900" marR="0" lvl="0" indent="-342900" algn="l" defTabSz="914400" rtl="0" eaLnBrk="0" fontAlgn="base" latinLnBrk="0" hangingPunct="0">
              <a:lnSpc>
                <a:spcPct val="100000"/>
              </a:lnSpc>
              <a:spcBef>
                <a:spcPts val="600"/>
              </a:spcBef>
              <a:spcAft>
                <a:spcPts val="600"/>
              </a:spcAft>
              <a:buClrTx/>
              <a:buSzTx/>
              <a:buFont typeface="+mj-lt"/>
              <a:buAutoNum type="arabicPeriod"/>
              <a:tabLst/>
            </a:pPr>
            <a:r>
              <a:rPr kumimoji="0" lang="en-US" altLang="en-US" b="0" i="0" u="none" strike="noStrike" cap="none" normalizeH="0" baseline="0" dirty="0">
                <a:ln>
                  <a:noFill/>
                </a:ln>
                <a:solidFill>
                  <a:schemeClr val="tx1"/>
                </a:solidFill>
                <a:effectLst/>
                <a:latin typeface="Arial" panose="020B0604020202020204" pitchFamily="34" charset="0"/>
              </a:rPr>
              <a:t>How will I translate ethical reflection into </a:t>
            </a:r>
            <a:r>
              <a:rPr kumimoji="0" lang="en-US" altLang="en-US" b="0" i="0" u="none" strike="noStrike" cap="none" normalizeH="0" baseline="0" dirty="0" err="1">
                <a:ln>
                  <a:noFill/>
                </a:ln>
                <a:solidFill>
                  <a:schemeClr val="tx1"/>
                </a:solidFill>
                <a:effectLst/>
                <a:latin typeface="Arial" panose="020B0604020202020204" pitchFamily="34" charset="0"/>
              </a:rPr>
              <a:t>organisational</a:t>
            </a:r>
            <a:r>
              <a:rPr kumimoji="0" lang="en-US" altLang="en-US" b="0" i="0" u="none" strike="noStrike" cap="none" normalizeH="0" baseline="0" dirty="0">
                <a:ln>
                  <a:noFill/>
                </a:ln>
                <a:solidFill>
                  <a:schemeClr val="tx1"/>
                </a:solidFill>
                <a:effectLst/>
                <a:latin typeface="Arial" panose="020B0604020202020204" pitchFamily="34" charset="0"/>
              </a:rPr>
              <a:t> practice?</a:t>
            </a:r>
          </a:p>
        </p:txBody>
      </p:sp>
    </p:spTree>
    <p:extLst>
      <p:ext uri="{BB962C8B-B14F-4D97-AF65-F5344CB8AC3E}">
        <p14:creationId xmlns:p14="http://schemas.microsoft.com/office/powerpoint/2010/main" val="8662671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16F50-3FD2-27BD-9443-14C1350F3797}"/>
              </a:ext>
            </a:extLst>
          </p:cNvPr>
          <p:cNvSpPr>
            <a:spLocks noGrp="1"/>
          </p:cNvSpPr>
          <p:nvPr>
            <p:ph type="title"/>
          </p:nvPr>
        </p:nvSpPr>
        <p:spPr>
          <a:xfrm>
            <a:off x="355076" y="68141"/>
            <a:ext cx="11481847" cy="807183"/>
          </a:xfrm>
        </p:spPr>
        <p:txBody>
          <a:bodyPr/>
          <a:lstStyle/>
          <a:p>
            <a:r>
              <a:rPr lang="en-GB" dirty="0"/>
              <a:t>Concluding Insights</a:t>
            </a:r>
          </a:p>
        </p:txBody>
      </p:sp>
      <p:sp>
        <p:nvSpPr>
          <p:cNvPr id="4" name="Rectangle 1">
            <a:extLst>
              <a:ext uri="{FF2B5EF4-FFF2-40B4-BE49-F238E27FC236}">
                <a16:creationId xmlns:a16="http://schemas.microsoft.com/office/drawing/2014/main" id="{82086351-4358-B2BA-BBAD-59ECF6E2BA58}"/>
              </a:ext>
            </a:extLst>
          </p:cNvPr>
          <p:cNvSpPr>
            <a:spLocks noGrp="1" noChangeArrowheads="1"/>
          </p:cNvSpPr>
          <p:nvPr>
            <p:ph idx="1"/>
          </p:nvPr>
        </p:nvSpPr>
        <p:spPr bwMode="auto">
          <a:xfrm>
            <a:off x="211120" y="1200039"/>
            <a:ext cx="11625803"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DBA ethics integrates </a:t>
            </a:r>
            <a:r>
              <a:rPr kumimoji="0" lang="en-US" altLang="en-US" b="1" i="0" u="none" strike="noStrike" cap="none" normalizeH="0" baseline="0" dirty="0">
                <a:ln>
                  <a:noFill/>
                </a:ln>
                <a:solidFill>
                  <a:schemeClr val="tx1"/>
                </a:solidFill>
                <a:effectLst/>
                <a:latin typeface="Arial" panose="020B0604020202020204" pitchFamily="34" charset="0"/>
              </a:rPr>
              <a:t>philosophical reflection</a:t>
            </a:r>
            <a:r>
              <a:rPr kumimoji="0" lang="en-US" altLang="en-US" b="0" i="0" u="none" strike="noStrike" cap="none" normalizeH="0" baseline="0" dirty="0">
                <a:ln>
                  <a:noFill/>
                </a:ln>
                <a:solidFill>
                  <a:schemeClr val="tx1"/>
                </a:solidFill>
                <a:effectLst/>
                <a:latin typeface="Arial" panose="020B0604020202020204" pitchFamily="34" charset="0"/>
              </a:rPr>
              <a:t>, </a:t>
            </a:r>
            <a:r>
              <a:rPr kumimoji="0" lang="en-US" altLang="en-US" b="1" i="0" u="none" strike="noStrike" cap="none" normalizeH="0" baseline="0" dirty="0">
                <a:ln>
                  <a:noFill/>
                </a:ln>
                <a:solidFill>
                  <a:schemeClr val="tx1"/>
                </a:solidFill>
                <a:effectLst/>
                <a:latin typeface="Arial" panose="020B0604020202020204" pitchFamily="34" charset="0"/>
              </a:rPr>
              <a:t>practical accountability</a:t>
            </a:r>
            <a:r>
              <a:rPr kumimoji="0" lang="en-US" altLang="en-US" b="0" i="0" u="none" strike="noStrike" cap="none" normalizeH="0" baseline="0" dirty="0">
                <a:ln>
                  <a:noFill/>
                </a:ln>
                <a:solidFill>
                  <a:schemeClr val="tx1"/>
                </a:solidFill>
                <a:effectLst/>
                <a:latin typeface="Arial" panose="020B0604020202020204" pitchFamily="34" charset="0"/>
              </a:rPr>
              <a:t>, and </a:t>
            </a:r>
            <a:r>
              <a:rPr kumimoji="0" lang="en-US" altLang="en-US" b="1" i="0" u="none" strike="noStrike" cap="none" normalizeH="0" baseline="0" dirty="0">
                <a:ln>
                  <a:noFill/>
                </a:ln>
                <a:solidFill>
                  <a:schemeClr val="tx1"/>
                </a:solidFill>
                <a:effectLst/>
                <a:latin typeface="Arial" panose="020B0604020202020204" pitchFamily="34" charset="0"/>
              </a:rPr>
              <a:t>strategic leadership.</a:t>
            </a:r>
          </a:p>
          <a:p>
            <a:pPr marL="0" indent="0" eaLnBrk="0" fontAlgn="base" hangingPunct="0">
              <a:lnSpc>
                <a:spcPct val="100000"/>
              </a:lnSpc>
              <a:spcBef>
                <a:spcPts val="600"/>
              </a:spcBef>
              <a:spcAft>
                <a:spcPts val="600"/>
              </a:spcAft>
              <a:buNone/>
            </a:pPr>
            <a:endParaRPr kumimoji="0" lang="en-US" altLang="en-US" b="0" i="0" u="none" strike="noStrike" cap="none" normalizeH="0" baseline="0" dirty="0">
              <a:ln>
                <a:noFill/>
              </a:ln>
              <a:solidFill>
                <a:schemeClr val="tx1"/>
              </a:solidFill>
              <a:effectLst/>
              <a:latin typeface="Arial" panose="020B0604020202020204" pitchFamily="34" charset="0"/>
            </a:endParaRPr>
          </a:p>
          <a:p>
            <a:pPr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Ethical inquiry = a pathway to </a:t>
            </a:r>
            <a:r>
              <a:rPr kumimoji="0" lang="en-US" altLang="en-US" b="1" i="0" u="none" strike="noStrike" cap="none" normalizeH="0" baseline="0" dirty="0">
                <a:ln>
                  <a:noFill/>
                </a:ln>
                <a:solidFill>
                  <a:schemeClr val="tx1"/>
                </a:solidFill>
                <a:effectLst/>
                <a:latin typeface="Arial" panose="020B0604020202020204" pitchFamily="34" charset="0"/>
              </a:rPr>
              <a:t>sustainable impact</a:t>
            </a:r>
            <a:r>
              <a:rPr kumimoji="0" lang="en-US" altLang="en-US" b="0" i="0" u="none" strike="noStrike" cap="none" normalizeH="0" baseline="0" dirty="0">
                <a:ln>
                  <a:noFill/>
                </a:ln>
                <a:solidFill>
                  <a:schemeClr val="tx1"/>
                </a:solidFill>
                <a:effectLst/>
                <a:latin typeface="Arial" panose="020B0604020202020204" pitchFamily="34" charset="0"/>
              </a:rPr>
              <a:t> and </a:t>
            </a:r>
            <a:r>
              <a:rPr kumimoji="0" lang="en-US" altLang="en-US" b="1" i="0" u="none" strike="noStrike" cap="none" normalizeH="0" baseline="0" dirty="0">
                <a:ln>
                  <a:noFill/>
                </a:ln>
                <a:solidFill>
                  <a:schemeClr val="tx1"/>
                </a:solidFill>
                <a:effectLst/>
                <a:latin typeface="Arial" panose="020B0604020202020204" pitchFamily="34" charset="0"/>
              </a:rPr>
              <a:t>trustworthy </a:t>
            </a:r>
            <a:r>
              <a:rPr kumimoji="0" lang="en-US" altLang="en-US" b="1" i="0" u="none" strike="noStrike" cap="none" normalizeH="0" baseline="0" dirty="0" err="1">
                <a:ln>
                  <a:noFill/>
                </a:ln>
                <a:solidFill>
                  <a:schemeClr val="tx1"/>
                </a:solidFill>
                <a:effectLst/>
                <a:latin typeface="Arial" panose="020B0604020202020204" pitchFamily="34" charset="0"/>
              </a:rPr>
              <a:t>organisational</a:t>
            </a:r>
            <a:r>
              <a:rPr kumimoji="0" lang="en-US" altLang="en-US" b="1" i="0" u="none" strike="noStrike" cap="none" normalizeH="0" baseline="0" dirty="0">
                <a:ln>
                  <a:noFill/>
                </a:ln>
                <a:solidFill>
                  <a:schemeClr val="tx1"/>
                </a:solidFill>
                <a:effectLst/>
                <a:latin typeface="Arial" panose="020B0604020202020204" pitchFamily="34" charset="0"/>
              </a:rPr>
              <a:t> knowledge.</a:t>
            </a:r>
          </a:p>
          <a:p>
            <a:pPr marL="0" indent="0" eaLnBrk="0" fontAlgn="base" hangingPunct="0">
              <a:lnSpc>
                <a:spcPct val="100000"/>
              </a:lnSpc>
              <a:spcBef>
                <a:spcPts val="600"/>
              </a:spcBef>
              <a:spcAft>
                <a:spcPts val="600"/>
              </a:spcAft>
              <a:buNone/>
            </a:pPr>
            <a:endParaRPr kumimoji="0" lang="en-US" altLang="en-US" b="0" i="0" u="none" strike="noStrike" cap="none" normalizeH="0" baseline="0" dirty="0">
              <a:ln>
                <a:noFill/>
              </a:ln>
              <a:solidFill>
                <a:schemeClr val="tx1"/>
              </a:solidFill>
              <a:effectLst/>
              <a:latin typeface="Arial" panose="020B0604020202020204" pitchFamily="34" charset="0"/>
            </a:endParaRPr>
          </a:p>
          <a:p>
            <a:pPr eaLnBrk="0" fontAlgn="base" hangingPunct="0">
              <a:lnSpc>
                <a:spcPct val="100000"/>
              </a:lnSpc>
              <a:spcBef>
                <a:spcPts val="600"/>
              </a:spcBef>
              <a:spcAft>
                <a:spcPts val="600"/>
              </a:spcAft>
            </a:pPr>
            <a:r>
              <a:rPr kumimoji="0" lang="en-US" altLang="en-US" b="0" i="0" u="none" strike="noStrike" cap="none" normalizeH="0" baseline="0" dirty="0">
                <a:ln>
                  <a:noFill/>
                </a:ln>
                <a:solidFill>
                  <a:schemeClr val="tx1"/>
                </a:solidFill>
                <a:effectLst/>
                <a:latin typeface="Arial" panose="020B0604020202020204" pitchFamily="34" charset="0"/>
              </a:rPr>
              <a:t>Remember: </a:t>
            </a:r>
            <a:r>
              <a:rPr kumimoji="0" lang="en-US" altLang="en-US" b="0" i="1" u="none" strike="noStrike" cap="none" normalizeH="0" baseline="0" dirty="0">
                <a:ln>
                  <a:noFill/>
                </a:ln>
                <a:solidFill>
                  <a:schemeClr val="tx1"/>
                </a:solidFill>
                <a:effectLst/>
                <a:latin typeface="Arial" panose="020B0604020202020204" pitchFamily="34" charset="0"/>
              </a:rPr>
              <a:t>Ethics is not a checklist — it’s your ongoing professional practice.</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51343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8A30B-98E0-E903-D7A5-21ECA4A18D2C}"/>
              </a:ext>
            </a:extLst>
          </p:cNvPr>
          <p:cNvSpPr>
            <a:spLocks noGrp="1"/>
          </p:cNvSpPr>
          <p:nvPr>
            <p:ph type="title"/>
          </p:nvPr>
        </p:nvSpPr>
        <p:spPr>
          <a:xfrm>
            <a:off x="115943" y="23447"/>
            <a:ext cx="12021349" cy="869706"/>
          </a:xfrm>
        </p:spPr>
        <p:txBody>
          <a:bodyPr/>
          <a:lstStyle/>
          <a:p>
            <a:r>
              <a:rPr lang="en-GB" dirty="0"/>
              <a:t>Codes of Ethics and Ethics Committees</a:t>
            </a:r>
          </a:p>
        </p:txBody>
      </p:sp>
      <p:sp>
        <p:nvSpPr>
          <p:cNvPr id="3" name="Content Placeholder 2">
            <a:extLst>
              <a:ext uri="{FF2B5EF4-FFF2-40B4-BE49-F238E27FC236}">
                <a16:creationId xmlns:a16="http://schemas.microsoft.com/office/drawing/2014/main" id="{9320A9E3-F451-2DCE-0576-1F543C92CCF7}"/>
              </a:ext>
            </a:extLst>
          </p:cNvPr>
          <p:cNvSpPr>
            <a:spLocks noGrp="1"/>
          </p:cNvSpPr>
          <p:nvPr>
            <p:ph idx="1"/>
          </p:nvPr>
        </p:nvSpPr>
        <p:spPr>
          <a:xfrm>
            <a:off x="385693" y="893153"/>
            <a:ext cx="11481847" cy="4374416"/>
          </a:xfrm>
        </p:spPr>
        <p:txBody>
          <a:bodyPr/>
          <a:lstStyle/>
          <a:p>
            <a:r>
              <a:rPr lang="en-GB" dirty="0">
                <a:hlinkClick r:id="rId2"/>
              </a:rPr>
              <a:t>Research Integrity and Ethics | University of Wales Trinity Saint David</a:t>
            </a:r>
            <a:endParaRPr lang="en-GB" dirty="0">
              <a:hlinkClick r:id="rId3"/>
            </a:endParaRPr>
          </a:p>
          <a:p>
            <a:endParaRPr lang="en-GB" dirty="0">
              <a:hlinkClick r:id="rId3"/>
            </a:endParaRPr>
          </a:p>
          <a:p>
            <a:r>
              <a:rPr lang="en-GB" dirty="0">
                <a:hlinkClick r:id="rId3"/>
              </a:rPr>
              <a:t>REICoP-July-2022 (1).pdf</a:t>
            </a:r>
            <a:endParaRPr lang="en-GB" dirty="0"/>
          </a:p>
          <a:p>
            <a:endParaRPr lang="en-GB" dirty="0"/>
          </a:p>
          <a:p>
            <a:endParaRPr lang="en-GB" dirty="0"/>
          </a:p>
        </p:txBody>
      </p:sp>
    </p:spTree>
    <p:extLst>
      <p:ext uri="{BB962C8B-B14F-4D97-AF65-F5344CB8AC3E}">
        <p14:creationId xmlns:p14="http://schemas.microsoft.com/office/powerpoint/2010/main" val="1808087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D7624-69B8-D390-8EDF-46736047CC6C}"/>
              </a:ext>
            </a:extLst>
          </p:cNvPr>
          <p:cNvSpPr>
            <a:spLocks noGrp="1"/>
          </p:cNvSpPr>
          <p:nvPr>
            <p:ph type="title"/>
          </p:nvPr>
        </p:nvSpPr>
        <p:spPr>
          <a:xfrm>
            <a:off x="355076" y="107218"/>
            <a:ext cx="11481847" cy="814998"/>
          </a:xfrm>
        </p:spPr>
        <p:txBody>
          <a:bodyPr/>
          <a:lstStyle/>
          <a:p>
            <a:r>
              <a:rPr lang="en-GB" dirty="0"/>
              <a:t>Recommended Readings</a:t>
            </a:r>
          </a:p>
        </p:txBody>
      </p:sp>
      <p:sp>
        <p:nvSpPr>
          <p:cNvPr id="4" name="Rectangle 1">
            <a:extLst>
              <a:ext uri="{FF2B5EF4-FFF2-40B4-BE49-F238E27FC236}">
                <a16:creationId xmlns:a16="http://schemas.microsoft.com/office/drawing/2014/main" id="{83F81C57-92EA-FF6E-99BC-BCC11C2046C9}"/>
              </a:ext>
            </a:extLst>
          </p:cNvPr>
          <p:cNvSpPr>
            <a:spLocks noGrp="1" noChangeArrowheads="1"/>
          </p:cNvSpPr>
          <p:nvPr>
            <p:ph idx="1"/>
          </p:nvPr>
        </p:nvSpPr>
        <p:spPr bwMode="auto">
          <a:xfrm>
            <a:off x="179754" y="1166842"/>
            <a:ext cx="11657169"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Arial" panose="020B0604020202020204" pitchFamily="34" charset="0"/>
              </a:rPr>
              <a:t>Bell, E., Bryman, A. &amp; Harley, B. (2023). </a:t>
            </a:r>
            <a:r>
              <a:rPr kumimoji="0" lang="en-US" altLang="en-US" sz="2400" b="0" i="1" u="none" strike="noStrike" cap="none" normalizeH="0" baseline="0" dirty="0">
                <a:ln>
                  <a:noFill/>
                </a:ln>
                <a:solidFill>
                  <a:schemeClr val="tx1"/>
                </a:solidFill>
                <a:effectLst/>
                <a:latin typeface="Arial" panose="020B0604020202020204" pitchFamily="34" charset="0"/>
              </a:rPr>
              <a:t>Business Research Methods</a:t>
            </a:r>
            <a:r>
              <a:rPr kumimoji="0" lang="en-US" altLang="en-US" sz="2400" b="0" i="0" u="none" strike="noStrike" cap="none" normalizeH="0" baseline="0" dirty="0">
                <a:ln>
                  <a:noFill/>
                </a:ln>
                <a:solidFill>
                  <a:schemeClr val="tx1"/>
                </a:solidFill>
                <a:effectLst/>
                <a:latin typeface="Arial" panose="020B0604020202020204" pitchFamily="34" charset="0"/>
              </a:rPr>
              <a:t> (6th ed.).</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Arial" panose="020B0604020202020204" pitchFamily="34" charset="0"/>
              </a:rPr>
              <a:t>Saunders, M. et al. (2019). </a:t>
            </a:r>
            <a:r>
              <a:rPr kumimoji="0" lang="en-US" altLang="en-US" sz="2400" b="0" i="1" u="none" strike="noStrike" cap="none" normalizeH="0" baseline="0" dirty="0">
                <a:ln>
                  <a:noFill/>
                </a:ln>
                <a:solidFill>
                  <a:schemeClr val="tx1"/>
                </a:solidFill>
                <a:effectLst/>
                <a:latin typeface="Arial" panose="020B0604020202020204" pitchFamily="34" charset="0"/>
              </a:rPr>
              <a:t>Research Methods for Business Students.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Arial" panose="020B0604020202020204" pitchFamily="34" charset="0"/>
              </a:rPr>
              <a:t>Cunliffe, A. L. (2022). </a:t>
            </a:r>
            <a:r>
              <a:rPr kumimoji="0" lang="en-US" altLang="en-US" sz="2400" b="0" i="1" u="none" strike="noStrike" cap="none" normalizeH="0" baseline="0" dirty="0">
                <a:ln>
                  <a:noFill/>
                </a:ln>
                <a:solidFill>
                  <a:schemeClr val="tx1"/>
                </a:solidFill>
                <a:effectLst/>
                <a:latin typeface="Arial" panose="020B0604020202020204" pitchFamily="34" charset="0"/>
              </a:rPr>
              <a:t>Reflexive Inquiry in Organizational Research.</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Arial" panose="020B0604020202020204" pitchFamily="34" charset="0"/>
              </a:rPr>
              <a:t>Alvesson, M., &amp; Willmott, H. (2020). </a:t>
            </a:r>
            <a:r>
              <a:rPr kumimoji="0" lang="en-US" altLang="en-US" sz="2400" b="0" i="1" u="none" strike="noStrike" cap="none" normalizeH="0" baseline="0" dirty="0">
                <a:ln>
                  <a:noFill/>
                </a:ln>
                <a:solidFill>
                  <a:schemeClr val="tx1"/>
                </a:solidFill>
                <a:effectLst/>
                <a:latin typeface="Arial" panose="020B0604020202020204" pitchFamily="34" charset="0"/>
              </a:rPr>
              <a:t>Critical Management Studies.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Arial" panose="020B0604020202020204" pitchFamily="34" charset="0"/>
              </a:rPr>
              <a:t>Gray, D. (2022). </a:t>
            </a:r>
            <a:r>
              <a:rPr kumimoji="0" lang="en-US" altLang="en-US" sz="2400" b="0" i="1" u="none" strike="noStrike" cap="none" normalizeH="0" baseline="0" dirty="0">
                <a:ln>
                  <a:noFill/>
                </a:ln>
                <a:solidFill>
                  <a:schemeClr val="tx1"/>
                </a:solidFill>
                <a:effectLst/>
                <a:latin typeface="Arial" panose="020B0604020202020204" pitchFamily="34" charset="0"/>
              </a:rPr>
              <a:t>Doing Research in the Real World.</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err="1">
                <a:ln>
                  <a:noFill/>
                </a:ln>
                <a:solidFill>
                  <a:schemeClr val="tx1"/>
                </a:solidFill>
                <a:effectLst/>
                <a:latin typeface="Arial" panose="020B0604020202020204" pitchFamily="34" charset="0"/>
              </a:rPr>
              <a:t>Mustajoki</a:t>
            </a:r>
            <a:r>
              <a:rPr kumimoji="0" lang="en-US" altLang="en-US" sz="2400" b="0" i="0" u="none" strike="noStrike" cap="none" normalizeH="0" baseline="0" dirty="0">
                <a:ln>
                  <a:noFill/>
                </a:ln>
                <a:solidFill>
                  <a:schemeClr val="tx1"/>
                </a:solidFill>
                <a:effectLst/>
                <a:latin typeface="Arial" panose="020B0604020202020204" pitchFamily="34" charset="0"/>
              </a:rPr>
              <a:t>, Henrikka,  A New Approach to Research Ethics : Using Guided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Arial" panose="020B0604020202020204" pitchFamily="34" charset="0"/>
              </a:rPr>
              <a:t>Dialogue to Strengthen Research Communities (Edition 1)</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Arial" panose="020B0604020202020204" pitchFamily="34" charset="0"/>
              </a:rPr>
              <a:t>Nahid </a:t>
            </a:r>
            <a:r>
              <a:rPr kumimoji="0" lang="en-US" altLang="en-US" sz="2400" b="0" i="0" u="none" strike="noStrike" cap="none" normalizeH="0" baseline="0" dirty="0" err="1">
                <a:ln>
                  <a:noFill/>
                </a:ln>
                <a:solidFill>
                  <a:schemeClr val="tx1"/>
                </a:solidFill>
                <a:effectLst/>
                <a:latin typeface="Arial" panose="020B0604020202020204" pitchFamily="34" charset="0"/>
              </a:rPr>
              <a:t>Golafshani</a:t>
            </a:r>
            <a:r>
              <a:rPr kumimoji="0" lang="en-US" altLang="en-US" sz="2400" b="0" i="0" u="none" strike="noStrike" cap="none" normalizeH="0" baseline="0" dirty="0">
                <a:ln>
                  <a:noFill/>
                </a:ln>
                <a:solidFill>
                  <a:schemeClr val="tx1"/>
                </a:solidFill>
                <a:effectLst/>
                <a:latin typeface="Arial" panose="020B0604020202020204" pitchFamily="34" charset="0"/>
              </a:rPr>
              <a:t> (Univ of Toronto) 2003;  Understanding Reliability and Validity in Qualitative Research.pdf at UWTSD</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Arial" panose="020B0604020202020204" pitchFamily="34" charset="0"/>
              </a:rPr>
              <a:t>UWTSD document on Research Ethics and Integrity Code of Practice  REICoP-July-2022 (1).pdf</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08605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433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151EB6-320D-4B72-5EF9-F8A1CC4060E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Kate</a:t>
            </a:r>
            <a:r>
              <a:rPr lang="en-US" sz="2600" dirty="0">
                <a:solidFill>
                  <a:srgbClr val="FFFFFF"/>
                </a:solidFill>
              </a:rPr>
              <a:t>’s Dilemma</a:t>
            </a:r>
            <a:br>
              <a:rPr lang="en-US" sz="2600" dirty="0">
                <a:solidFill>
                  <a:srgbClr val="FFFFFF"/>
                </a:solidFill>
              </a:rPr>
            </a:br>
            <a:endParaRPr lang="en-US" sz="2600" kern="1200" dirty="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34EDF337-A695-86B8-70F8-A35D727CC088}"/>
              </a:ext>
            </a:extLst>
          </p:cNvPr>
          <p:cNvPicPr>
            <a:picLocks noGrp="1" noChangeAspect="1"/>
          </p:cNvPicPr>
          <p:nvPr>
            <p:ph idx="1"/>
          </p:nvPr>
        </p:nvPicPr>
        <p:blipFill>
          <a:blip r:embed="rId2"/>
          <a:stretch>
            <a:fillRect/>
          </a:stretch>
        </p:blipFill>
        <p:spPr>
          <a:xfrm>
            <a:off x="3322620" y="431800"/>
            <a:ext cx="8899135" cy="6184900"/>
          </a:xfrm>
          <a:prstGeom prst="rect">
            <a:avLst/>
          </a:prstGeom>
        </p:spPr>
      </p:pic>
    </p:spTree>
    <p:extLst>
      <p:ext uri="{BB962C8B-B14F-4D97-AF65-F5344CB8AC3E}">
        <p14:creationId xmlns:p14="http://schemas.microsoft.com/office/powerpoint/2010/main" val="3159559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40736-2E3A-984B-9D8F-1333F9B5776C}"/>
              </a:ext>
            </a:extLst>
          </p:cNvPr>
          <p:cNvSpPr>
            <a:spLocks noGrp="1"/>
          </p:cNvSpPr>
          <p:nvPr>
            <p:ph type="title"/>
          </p:nvPr>
        </p:nvSpPr>
        <p:spPr>
          <a:xfrm>
            <a:off x="355076" y="99403"/>
            <a:ext cx="11481847" cy="846260"/>
          </a:xfrm>
        </p:spPr>
        <p:txBody>
          <a:bodyPr/>
          <a:lstStyle/>
          <a:p>
            <a:r>
              <a:rPr lang="en-GB" dirty="0"/>
              <a:t>Kate’s dilemma</a:t>
            </a:r>
          </a:p>
        </p:txBody>
      </p:sp>
      <p:sp>
        <p:nvSpPr>
          <p:cNvPr id="3" name="Content Placeholder 2">
            <a:extLst>
              <a:ext uri="{FF2B5EF4-FFF2-40B4-BE49-F238E27FC236}">
                <a16:creationId xmlns:a16="http://schemas.microsoft.com/office/drawing/2014/main" id="{40F3DB81-1C3B-B322-739C-3A6A28D1AB39}"/>
              </a:ext>
            </a:extLst>
          </p:cNvPr>
          <p:cNvSpPr>
            <a:spLocks noGrp="1"/>
          </p:cNvSpPr>
          <p:nvPr>
            <p:ph idx="1"/>
          </p:nvPr>
        </p:nvSpPr>
        <p:spPr>
          <a:xfrm>
            <a:off x="355075" y="945663"/>
            <a:ext cx="11481847" cy="3575934"/>
          </a:xfrm>
        </p:spPr>
        <p:txBody>
          <a:bodyPr/>
          <a:lstStyle/>
          <a:p>
            <a:r>
              <a:rPr lang="en-GB" dirty="0"/>
              <a:t>Use case study in Kate’s dilemma to identify stakeholders, understanding rights and responsibilities and defining options</a:t>
            </a:r>
          </a:p>
          <a:p>
            <a:pPr marL="0" indent="0">
              <a:buNone/>
            </a:pPr>
            <a:endParaRPr lang="en-GB" dirty="0"/>
          </a:p>
          <a:p>
            <a:r>
              <a:rPr lang="en-GB" dirty="0"/>
              <a:t>What would you do?  Present a justification of your choice.</a:t>
            </a:r>
          </a:p>
          <a:p>
            <a:endParaRPr lang="en-GB" dirty="0"/>
          </a:p>
          <a:p>
            <a:pPr lvl="1"/>
            <a:endParaRPr lang="en-GB" dirty="0"/>
          </a:p>
        </p:txBody>
      </p:sp>
    </p:spTree>
    <p:extLst>
      <p:ext uri="{BB962C8B-B14F-4D97-AF65-F5344CB8AC3E}">
        <p14:creationId xmlns:p14="http://schemas.microsoft.com/office/powerpoint/2010/main" val="1515888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93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EA35D-4174-D4BC-D22C-E609175696E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err="1">
                <a:solidFill>
                  <a:srgbClr val="FFFFFF"/>
                </a:solidFill>
                <a:latin typeface="+mj-lt"/>
                <a:ea typeface="+mj-ea"/>
                <a:cs typeface="+mj-cs"/>
              </a:rPr>
              <a:t>Recognise</a:t>
            </a:r>
            <a:r>
              <a:rPr lang="en-US" sz="2600" kern="1200" dirty="0">
                <a:solidFill>
                  <a:srgbClr val="FFFFFF"/>
                </a:solidFill>
                <a:latin typeface="+mj-lt"/>
                <a:ea typeface="+mj-ea"/>
                <a:cs typeface="+mj-cs"/>
              </a:rPr>
              <a:t> Arju</a:t>
            </a:r>
            <a:r>
              <a:rPr lang="en-US" sz="2600" dirty="0">
                <a:solidFill>
                  <a:srgbClr val="FFFFFF"/>
                </a:solidFill>
              </a:rPr>
              <a:t>n’s ethical questions ?</a:t>
            </a:r>
            <a:endParaRPr lang="en-US" sz="2600" kern="1200" dirty="0">
              <a:solidFill>
                <a:srgbClr val="FFFFFF"/>
              </a:solidFill>
              <a:latin typeface="+mj-lt"/>
              <a:ea typeface="+mj-ea"/>
              <a:cs typeface="+mj-cs"/>
            </a:endParaRPr>
          </a:p>
        </p:txBody>
      </p:sp>
      <p:pic>
        <p:nvPicPr>
          <p:cNvPr id="5" name="Content Placeholder 4" descr="A text on a page&#10;&#10;Description automatically generated">
            <a:extLst>
              <a:ext uri="{FF2B5EF4-FFF2-40B4-BE49-F238E27FC236}">
                <a16:creationId xmlns:a16="http://schemas.microsoft.com/office/drawing/2014/main" id="{6D63BB54-8830-3210-FD55-329AD1AB641D}"/>
              </a:ext>
            </a:extLst>
          </p:cNvPr>
          <p:cNvPicPr>
            <a:picLocks noGrp="1" noChangeAspect="1"/>
          </p:cNvPicPr>
          <p:nvPr>
            <p:ph idx="1"/>
          </p:nvPr>
        </p:nvPicPr>
        <p:blipFill>
          <a:blip r:embed="rId2"/>
          <a:stretch>
            <a:fillRect/>
          </a:stretch>
        </p:blipFill>
        <p:spPr>
          <a:xfrm>
            <a:off x="3378163" y="140678"/>
            <a:ext cx="8589333" cy="6635260"/>
          </a:xfrm>
          <a:prstGeom prst="rect">
            <a:avLst/>
          </a:prstGeom>
        </p:spPr>
      </p:pic>
    </p:spTree>
    <p:extLst>
      <p:ext uri="{BB962C8B-B14F-4D97-AF65-F5344CB8AC3E}">
        <p14:creationId xmlns:p14="http://schemas.microsoft.com/office/powerpoint/2010/main" val="1620638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D40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B4037-6159-C728-C3BA-F2AB0232BCC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The Principled Approach</a:t>
            </a:r>
          </a:p>
        </p:txBody>
      </p:sp>
      <p:pic>
        <p:nvPicPr>
          <p:cNvPr id="5" name="Content Placeholder 4">
            <a:extLst>
              <a:ext uri="{FF2B5EF4-FFF2-40B4-BE49-F238E27FC236}">
                <a16:creationId xmlns:a16="http://schemas.microsoft.com/office/drawing/2014/main" id="{12C4C1DE-5078-4C8C-2281-79635EF76BC1}"/>
              </a:ext>
            </a:extLst>
          </p:cNvPr>
          <p:cNvPicPr>
            <a:picLocks noGrp="1" noChangeAspect="1"/>
          </p:cNvPicPr>
          <p:nvPr>
            <p:ph idx="1"/>
          </p:nvPr>
        </p:nvPicPr>
        <p:blipFill>
          <a:blip r:embed="rId2"/>
          <a:stretch>
            <a:fillRect/>
          </a:stretch>
        </p:blipFill>
        <p:spPr>
          <a:xfrm>
            <a:off x="3473287" y="2594708"/>
            <a:ext cx="8850105" cy="1570892"/>
          </a:xfrm>
          <a:prstGeom prst="rect">
            <a:avLst/>
          </a:prstGeom>
        </p:spPr>
      </p:pic>
    </p:spTree>
    <p:extLst>
      <p:ext uri="{BB962C8B-B14F-4D97-AF65-F5344CB8AC3E}">
        <p14:creationId xmlns:p14="http://schemas.microsoft.com/office/powerpoint/2010/main" val="3382319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03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1B3FE-6A1E-0B2F-2DF6-A3628F03D41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fontScale="90000"/>
          </a:bodyPr>
          <a:lstStyle/>
          <a:p>
            <a:pPr algn="ctr"/>
            <a:r>
              <a:rPr lang="en-US" sz="2600" kern="1200" dirty="0">
                <a:solidFill>
                  <a:srgbClr val="FFFFFF"/>
                </a:solidFill>
                <a:latin typeface="+mj-lt"/>
                <a:ea typeface="+mj-ea"/>
                <a:cs typeface="+mj-cs"/>
              </a:rPr>
              <a:t>General principles and Rules of the research community considered universal and binding</a:t>
            </a:r>
          </a:p>
        </p:txBody>
      </p:sp>
      <p:pic>
        <p:nvPicPr>
          <p:cNvPr id="5" name="Content Placeholder 4">
            <a:extLst>
              <a:ext uri="{FF2B5EF4-FFF2-40B4-BE49-F238E27FC236}">
                <a16:creationId xmlns:a16="http://schemas.microsoft.com/office/drawing/2014/main" id="{49998C44-92F5-F761-C87E-1F53CB676118}"/>
              </a:ext>
            </a:extLst>
          </p:cNvPr>
          <p:cNvPicPr>
            <a:picLocks noGrp="1" noChangeAspect="1"/>
          </p:cNvPicPr>
          <p:nvPr>
            <p:ph idx="1"/>
          </p:nvPr>
        </p:nvPicPr>
        <p:blipFill>
          <a:blip r:embed="rId2"/>
          <a:stretch>
            <a:fillRect/>
          </a:stretch>
        </p:blipFill>
        <p:spPr>
          <a:xfrm>
            <a:off x="3455646" y="902472"/>
            <a:ext cx="8673141" cy="4618446"/>
          </a:xfrm>
          <a:prstGeom prst="rect">
            <a:avLst/>
          </a:prstGeom>
        </p:spPr>
      </p:pic>
    </p:spTree>
    <p:extLst>
      <p:ext uri="{BB962C8B-B14F-4D97-AF65-F5344CB8AC3E}">
        <p14:creationId xmlns:p14="http://schemas.microsoft.com/office/powerpoint/2010/main" val="28862587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DDCB6-8146-4F73-F04B-5B044074FDAF}"/>
              </a:ext>
            </a:extLst>
          </p:cNvPr>
          <p:cNvSpPr>
            <a:spLocks noGrp="1"/>
          </p:cNvSpPr>
          <p:nvPr>
            <p:ph type="title"/>
          </p:nvPr>
        </p:nvSpPr>
        <p:spPr>
          <a:xfrm>
            <a:off x="358219" y="0"/>
            <a:ext cx="11481847" cy="1325563"/>
          </a:xfrm>
        </p:spPr>
        <p:txBody>
          <a:bodyPr/>
          <a:lstStyle/>
          <a:p>
            <a:r>
              <a:rPr lang="en-GB" dirty="0"/>
              <a:t>Reliability and quantitative research</a:t>
            </a:r>
          </a:p>
        </p:txBody>
      </p:sp>
      <p:sp>
        <p:nvSpPr>
          <p:cNvPr id="3" name="Content Placeholder 2">
            <a:extLst>
              <a:ext uri="{FF2B5EF4-FFF2-40B4-BE49-F238E27FC236}">
                <a16:creationId xmlns:a16="http://schemas.microsoft.com/office/drawing/2014/main" id="{04DE7ECA-AD9F-9DFE-0FE1-11FABBD68EFE}"/>
              </a:ext>
            </a:extLst>
          </p:cNvPr>
          <p:cNvSpPr>
            <a:spLocks noGrp="1"/>
          </p:cNvSpPr>
          <p:nvPr>
            <p:ph idx="1"/>
          </p:nvPr>
        </p:nvSpPr>
        <p:spPr>
          <a:xfrm>
            <a:off x="78154" y="1067532"/>
            <a:ext cx="12113846" cy="4434499"/>
          </a:xfrm>
        </p:spPr>
        <p:txBody>
          <a:bodyPr/>
          <a:lstStyle/>
          <a:p>
            <a:r>
              <a:rPr lang="en-GB" dirty="0"/>
              <a:t>Kirk and Miller (1986) identify three types of reliability referred to in quantitative research, which relate to: </a:t>
            </a:r>
          </a:p>
          <a:p>
            <a:pPr marL="0" indent="0">
              <a:buNone/>
            </a:pPr>
            <a:endParaRPr lang="en-GB" dirty="0"/>
          </a:p>
          <a:p>
            <a:pPr marL="0" indent="0">
              <a:buNone/>
            </a:pPr>
            <a:r>
              <a:rPr lang="en-GB" dirty="0"/>
              <a:t>	(1) the degree to which a measurement, given repeatedly, remains the 	same </a:t>
            </a:r>
          </a:p>
          <a:p>
            <a:pPr marL="0" indent="0">
              <a:buNone/>
            </a:pPr>
            <a:r>
              <a:rPr lang="en-GB" dirty="0"/>
              <a:t>	(2) the stability of a measurement over time; and </a:t>
            </a:r>
          </a:p>
          <a:p>
            <a:pPr marL="0" indent="0">
              <a:buNone/>
            </a:pPr>
            <a:r>
              <a:rPr lang="en-GB" dirty="0"/>
              <a:t>	(3) the similarity of measurements within a given time period (pp. 41-	42)</a:t>
            </a:r>
          </a:p>
        </p:txBody>
      </p:sp>
    </p:spTree>
    <p:extLst>
      <p:ext uri="{BB962C8B-B14F-4D97-AF65-F5344CB8AC3E}">
        <p14:creationId xmlns:p14="http://schemas.microsoft.com/office/powerpoint/2010/main" val="31155302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9D76B-7C34-4A61-2460-270E1406DC75}"/>
              </a:ext>
            </a:extLst>
          </p:cNvPr>
          <p:cNvSpPr>
            <a:spLocks noGrp="1"/>
          </p:cNvSpPr>
          <p:nvPr>
            <p:ph type="title"/>
          </p:nvPr>
        </p:nvSpPr>
        <p:spPr>
          <a:xfrm>
            <a:off x="355076" y="75956"/>
            <a:ext cx="11481847" cy="1026013"/>
          </a:xfrm>
        </p:spPr>
        <p:txBody>
          <a:bodyPr/>
          <a:lstStyle/>
          <a:p>
            <a:r>
              <a:rPr lang="en-GB" dirty="0">
                <a:highlight>
                  <a:srgbClr val="00FFFF"/>
                </a:highlight>
              </a:rPr>
              <a:t>Reliability and validity</a:t>
            </a:r>
          </a:p>
        </p:txBody>
      </p:sp>
      <p:sp>
        <p:nvSpPr>
          <p:cNvPr id="3" name="Content Placeholder 2">
            <a:extLst>
              <a:ext uri="{FF2B5EF4-FFF2-40B4-BE49-F238E27FC236}">
                <a16:creationId xmlns:a16="http://schemas.microsoft.com/office/drawing/2014/main" id="{AD6A4169-CD72-F694-1616-26DBECFB2409}"/>
              </a:ext>
            </a:extLst>
          </p:cNvPr>
          <p:cNvSpPr>
            <a:spLocks noGrp="1"/>
          </p:cNvSpPr>
          <p:nvPr>
            <p:ph idx="1"/>
          </p:nvPr>
        </p:nvSpPr>
        <p:spPr>
          <a:xfrm>
            <a:off x="78154" y="1101970"/>
            <a:ext cx="12113845" cy="4564184"/>
          </a:xfrm>
        </p:spPr>
        <p:txBody>
          <a:bodyPr>
            <a:normAutofit/>
          </a:bodyPr>
          <a:lstStyle/>
          <a:p>
            <a:r>
              <a:rPr lang="en-GB" dirty="0"/>
              <a:t>“Reliability and validity are tools of an essentially positivist epistemology.” (Watling, as cited in Winter, 200, p. 7)</a:t>
            </a:r>
          </a:p>
          <a:p>
            <a:pPr marL="0" indent="0">
              <a:buNone/>
            </a:pPr>
            <a:endParaRPr lang="en-GB" dirty="0"/>
          </a:p>
          <a:p>
            <a:r>
              <a:rPr lang="en-GB" dirty="0" err="1"/>
              <a:t>Joppe</a:t>
            </a:r>
            <a:r>
              <a:rPr lang="en-GB" dirty="0"/>
              <a:t> (2000) defines reliability as: …The extent to which </a:t>
            </a:r>
            <a:r>
              <a:rPr lang="en-GB" dirty="0">
                <a:highlight>
                  <a:srgbClr val="FFFF00"/>
                </a:highlight>
              </a:rPr>
              <a:t>results are consistent over time </a:t>
            </a:r>
            <a:r>
              <a:rPr lang="en-GB" dirty="0"/>
              <a:t>and an accurate representation of the total population under study is referred to as reliability and if the results of a study can be reproduced under a similar methodology, then the research instrument is considered to be reliable. (p. 1) </a:t>
            </a:r>
          </a:p>
          <a:p>
            <a:r>
              <a:rPr lang="en-GB" dirty="0"/>
              <a:t>replicability or repeatability of results or observations.</a:t>
            </a:r>
          </a:p>
        </p:txBody>
      </p:sp>
    </p:spTree>
    <p:extLst>
      <p:ext uri="{BB962C8B-B14F-4D97-AF65-F5344CB8AC3E}">
        <p14:creationId xmlns:p14="http://schemas.microsoft.com/office/powerpoint/2010/main" val="132365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DB30-6CB2-4FE2-080B-CF80BC4F218B}"/>
              </a:ext>
            </a:extLst>
          </p:cNvPr>
          <p:cNvSpPr>
            <a:spLocks noGrp="1"/>
          </p:cNvSpPr>
          <p:nvPr>
            <p:ph type="title"/>
          </p:nvPr>
        </p:nvSpPr>
        <p:spPr>
          <a:xfrm>
            <a:off x="358219" y="161925"/>
            <a:ext cx="11481847" cy="729029"/>
          </a:xfrm>
        </p:spPr>
        <p:txBody>
          <a:bodyPr/>
          <a:lstStyle/>
          <a:p>
            <a:r>
              <a:rPr lang="en-GB" dirty="0"/>
              <a:t>validity</a:t>
            </a:r>
          </a:p>
        </p:txBody>
      </p:sp>
      <p:sp>
        <p:nvSpPr>
          <p:cNvPr id="3" name="Content Placeholder 2">
            <a:extLst>
              <a:ext uri="{FF2B5EF4-FFF2-40B4-BE49-F238E27FC236}">
                <a16:creationId xmlns:a16="http://schemas.microsoft.com/office/drawing/2014/main" id="{B6012B65-2B50-BB3F-1A4A-A39A77E6ED94}"/>
              </a:ext>
            </a:extLst>
          </p:cNvPr>
          <p:cNvSpPr>
            <a:spLocks noGrp="1"/>
          </p:cNvSpPr>
          <p:nvPr>
            <p:ph idx="1"/>
          </p:nvPr>
        </p:nvSpPr>
        <p:spPr>
          <a:xfrm>
            <a:off x="358219" y="942487"/>
            <a:ext cx="11481847" cy="3575934"/>
          </a:xfrm>
        </p:spPr>
        <p:txBody>
          <a:bodyPr/>
          <a:lstStyle/>
          <a:p>
            <a:r>
              <a:rPr lang="en-GB" dirty="0"/>
              <a:t>Wainer and Braun (1998) describe the validity in quantitative research as “construct validity”. The construct is the initial concept, notion, question or hypothesis that determines which data is to be gathered and how it is to be gathered</a:t>
            </a:r>
          </a:p>
        </p:txBody>
      </p:sp>
    </p:spTree>
    <p:extLst>
      <p:ext uri="{BB962C8B-B14F-4D97-AF65-F5344CB8AC3E}">
        <p14:creationId xmlns:p14="http://schemas.microsoft.com/office/powerpoint/2010/main" val="24545797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EE187-88A8-E715-72F5-12F8299CA009}"/>
              </a:ext>
            </a:extLst>
          </p:cNvPr>
          <p:cNvSpPr>
            <a:spLocks noGrp="1"/>
          </p:cNvSpPr>
          <p:nvPr>
            <p:ph type="title"/>
          </p:nvPr>
        </p:nvSpPr>
        <p:spPr>
          <a:xfrm>
            <a:off x="358219" y="99403"/>
            <a:ext cx="11481847" cy="940044"/>
          </a:xfrm>
        </p:spPr>
        <p:txBody>
          <a:bodyPr/>
          <a:lstStyle/>
          <a:p>
            <a:r>
              <a:rPr lang="en-GB" dirty="0"/>
              <a:t>validity</a:t>
            </a:r>
          </a:p>
        </p:txBody>
      </p:sp>
      <p:sp>
        <p:nvSpPr>
          <p:cNvPr id="3" name="Content Placeholder 2">
            <a:extLst>
              <a:ext uri="{FF2B5EF4-FFF2-40B4-BE49-F238E27FC236}">
                <a16:creationId xmlns:a16="http://schemas.microsoft.com/office/drawing/2014/main" id="{4D386FC5-A279-357F-C144-9CB7B0E5B5D2}"/>
              </a:ext>
            </a:extLst>
          </p:cNvPr>
          <p:cNvSpPr>
            <a:spLocks noGrp="1"/>
          </p:cNvSpPr>
          <p:nvPr>
            <p:ph idx="1"/>
          </p:nvPr>
        </p:nvSpPr>
        <p:spPr>
          <a:xfrm>
            <a:off x="62523" y="1039447"/>
            <a:ext cx="11926277" cy="4362112"/>
          </a:xfrm>
        </p:spPr>
        <p:txBody>
          <a:bodyPr/>
          <a:lstStyle/>
          <a:p>
            <a:r>
              <a:rPr lang="en-GB" dirty="0" err="1"/>
              <a:t>Joppe</a:t>
            </a:r>
            <a:r>
              <a:rPr lang="en-GB" dirty="0"/>
              <a:t> (2000) provides the following explanation of what validity is in quantitative research: Validity determines whether the research truly measures that which it was intended to measure or how truthful the research results are. In other words, does the research instrument allow you to hit "the bull’s eye" of your research object? Researchers generally determine validity by asking a series of questions, and will often look for the answers in the research of others. (p. 1)</a:t>
            </a:r>
          </a:p>
        </p:txBody>
      </p:sp>
    </p:spTree>
    <p:extLst>
      <p:ext uri="{BB962C8B-B14F-4D97-AF65-F5344CB8AC3E}">
        <p14:creationId xmlns:p14="http://schemas.microsoft.com/office/powerpoint/2010/main" val="34893702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CAD9-BD5D-99A1-6419-711181A7E793}"/>
              </a:ext>
            </a:extLst>
          </p:cNvPr>
          <p:cNvSpPr>
            <a:spLocks noGrp="1"/>
          </p:cNvSpPr>
          <p:nvPr>
            <p:ph type="title"/>
          </p:nvPr>
        </p:nvSpPr>
        <p:spPr>
          <a:xfrm>
            <a:off x="358219" y="10380"/>
            <a:ext cx="11481847" cy="1247897"/>
          </a:xfrm>
        </p:spPr>
        <p:txBody>
          <a:bodyPr/>
          <a:lstStyle/>
          <a:p>
            <a:r>
              <a:rPr lang="en-GB" dirty="0"/>
              <a:t>Reliability in qualitative research </a:t>
            </a:r>
          </a:p>
        </p:txBody>
      </p:sp>
      <p:sp>
        <p:nvSpPr>
          <p:cNvPr id="3" name="Content Placeholder 2">
            <a:extLst>
              <a:ext uri="{FF2B5EF4-FFF2-40B4-BE49-F238E27FC236}">
                <a16:creationId xmlns:a16="http://schemas.microsoft.com/office/drawing/2014/main" id="{58B43A37-A2EE-7F8D-F94A-9E1CCEED3D0E}"/>
              </a:ext>
            </a:extLst>
          </p:cNvPr>
          <p:cNvSpPr>
            <a:spLocks noGrp="1"/>
          </p:cNvSpPr>
          <p:nvPr>
            <p:ph idx="1"/>
          </p:nvPr>
        </p:nvSpPr>
        <p:spPr>
          <a:xfrm>
            <a:off x="140677" y="1383323"/>
            <a:ext cx="11871569" cy="4189046"/>
          </a:xfrm>
        </p:spPr>
        <p:txBody>
          <a:bodyPr/>
          <a:lstStyle/>
          <a:p>
            <a:r>
              <a:rPr lang="en-GB" dirty="0"/>
              <a:t>A good qualitative study can help us “understand a situation that would otherwise be enigmatic or confusing” (Eisner, 1991, p. 58). This relates to the concept of a good quality research when reliability is a concept to evaluate quality in quantitative study with a “purpose of explaining” while quality concept in qualitative study has the purpose of “generating understanding” (</a:t>
            </a:r>
            <a:r>
              <a:rPr lang="en-GB" dirty="0" err="1"/>
              <a:t>Stenbacka</a:t>
            </a:r>
            <a:r>
              <a:rPr lang="en-GB" dirty="0"/>
              <a:t>, 2001, p. 551)</a:t>
            </a:r>
          </a:p>
        </p:txBody>
      </p:sp>
    </p:spTree>
    <p:extLst>
      <p:ext uri="{BB962C8B-B14F-4D97-AF65-F5344CB8AC3E}">
        <p14:creationId xmlns:p14="http://schemas.microsoft.com/office/powerpoint/2010/main" val="1915694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E861F-3753-C65D-1161-0DE867CCDADC}"/>
              </a:ext>
            </a:extLst>
          </p:cNvPr>
          <p:cNvSpPr>
            <a:spLocks noGrp="1"/>
          </p:cNvSpPr>
          <p:nvPr>
            <p:ph type="title"/>
          </p:nvPr>
        </p:nvSpPr>
        <p:spPr>
          <a:xfrm>
            <a:off x="358219" y="107218"/>
            <a:ext cx="11481847" cy="869706"/>
          </a:xfrm>
        </p:spPr>
        <p:txBody>
          <a:bodyPr/>
          <a:lstStyle/>
          <a:p>
            <a:r>
              <a:rPr lang="en-GB" dirty="0"/>
              <a:t>Reliability in qualitative research</a:t>
            </a:r>
          </a:p>
        </p:txBody>
      </p:sp>
      <p:sp>
        <p:nvSpPr>
          <p:cNvPr id="3" name="Content Placeholder 2">
            <a:extLst>
              <a:ext uri="{FF2B5EF4-FFF2-40B4-BE49-F238E27FC236}">
                <a16:creationId xmlns:a16="http://schemas.microsoft.com/office/drawing/2014/main" id="{BABBC6AC-0601-5EB8-B37C-92FA50F84F38}"/>
              </a:ext>
            </a:extLst>
          </p:cNvPr>
          <p:cNvSpPr>
            <a:spLocks noGrp="1"/>
          </p:cNvSpPr>
          <p:nvPr>
            <p:ph idx="1"/>
          </p:nvPr>
        </p:nvSpPr>
        <p:spPr>
          <a:xfrm>
            <a:off x="459819" y="1028457"/>
            <a:ext cx="11177289" cy="3575934"/>
          </a:xfrm>
        </p:spPr>
        <p:txBody>
          <a:bodyPr/>
          <a:lstStyle/>
          <a:p>
            <a:r>
              <a:rPr lang="en-GB" dirty="0"/>
              <a:t>To be more specific with the term of reliability in qualitative research, Lincoln and Guba (1985, p. 300) use “</a:t>
            </a:r>
            <a:r>
              <a:rPr lang="en-GB" dirty="0">
                <a:highlight>
                  <a:srgbClr val="FFFF00"/>
                </a:highlight>
              </a:rPr>
              <a:t>dependability”, </a:t>
            </a:r>
            <a:r>
              <a:rPr lang="en-GB" dirty="0"/>
              <a:t>in qualitative research which closely corresponds to the notion of “reliability” in quantitative research.</a:t>
            </a:r>
          </a:p>
        </p:txBody>
      </p:sp>
    </p:spTree>
    <p:extLst>
      <p:ext uri="{BB962C8B-B14F-4D97-AF65-F5344CB8AC3E}">
        <p14:creationId xmlns:p14="http://schemas.microsoft.com/office/powerpoint/2010/main" val="2259083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8A134-FE72-C877-CB32-28020D9763F4}"/>
              </a:ext>
            </a:extLst>
          </p:cNvPr>
          <p:cNvSpPr>
            <a:spLocks noGrp="1"/>
          </p:cNvSpPr>
          <p:nvPr>
            <p:ph type="title"/>
          </p:nvPr>
        </p:nvSpPr>
        <p:spPr>
          <a:xfrm>
            <a:off x="358219" y="208818"/>
            <a:ext cx="11481847" cy="688845"/>
          </a:xfrm>
        </p:spPr>
        <p:txBody>
          <a:bodyPr>
            <a:normAutofit fontScale="90000"/>
          </a:bodyPr>
          <a:lstStyle/>
          <a:p>
            <a:r>
              <a:rPr lang="en-GB" dirty="0"/>
              <a:t>Validity in qualitative research </a:t>
            </a:r>
          </a:p>
        </p:txBody>
      </p:sp>
      <p:sp>
        <p:nvSpPr>
          <p:cNvPr id="3" name="Content Placeholder 2">
            <a:extLst>
              <a:ext uri="{FF2B5EF4-FFF2-40B4-BE49-F238E27FC236}">
                <a16:creationId xmlns:a16="http://schemas.microsoft.com/office/drawing/2014/main" id="{2900F0C6-C295-7A25-4364-81A949BFFF7E}"/>
              </a:ext>
            </a:extLst>
          </p:cNvPr>
          <p:cNvSpPr>
            <a:spLocks noGrp="1"/>
          </p:cNvSpPr>
          <p:nvPr>
            <p:ph idx="1"/>
          </p:nvPr>
        </p:nvSpPr>
        <p:spPr/>
        <p:txBody>
          <a:bodyPr/>
          <a:lstStyle/>
          <a:p>
            <a:pPr marL="0" indent="0">
              <a:buNone/>
            </a:pPr>
            <a:r>
              <a:rPr lang="en-GB" dirty="0"/>
              <a:t>.</a:t>
            </a:r>
          </a:p>
        </p:txBody>
      </p:sp>
      <p:sp>
        <p:nvSpPr>
          <p:cNvPr id="5" name="TextBox 4">
            <a:extLst>
              <a:ext uri="{FF2B5EF4-FFF2-40B4-BE49-F238E27FC236}">
                <a16:creationId xmlns:a16="http://schemas.microsoft.com/office/drawing/2014/main" id="{F83162FE-2556-3509-88AA-55B51D77A0B3}"/>
              </a:ext>
            </a:extLst>
          </p:cNvPr>
          <p:cNvSpPr txBox="1"/>
          <p:nvPr/>
        </p:nvSpPr>
        <p:spPr>
          <a:xfrm>
            <a:off x="1" y="1402825"/>
            <a:ext cx="11973168" cy="3108543"/>
          </a:xfrm>
          <a:prstGeom prst="rect">
            <a:avLst/>
          </a:prstGeom>
          <a:noFill/>
        </p:spPr>
        <p:txBody>
          <a:bodyPr wrap="square">
            <a:spAutoFit/>
          </a:bodyPr>
          <a:lstStyle/>
          <a:p>
            <a:r>
              <a:rPr lang="en-GB" sz="2800" dirty="0"/>
              <a:t>Creswell &amp; Miller (2000) suggest that the validity is affected by the researcher’s perception of validity in the study and his/her choice of paradigm assumption. </a:t>
            </a:r>
          </a:p>
          <a:p>
            <a:endParaRPr lang="en-GB" sz="2800" dirty="0"/>
          </a:p>
          <a:p>
            <a:r>
              <a:rPr lang="en-GB" sz="2800" dirty="0"/>
              <a:t>As a result, many researchers have developed their own concepts of validity and have often generated or adopted what they consider to be more appropriate terms, such as, quality, rigor and trustworthiness (Davies &amp; Dodd, 2002; Lincoln &amp; Guba, 1985; Mishler, 2000; Seale, 1999; </a:t>
            </a:r>
            <a:r>
              <a:rPr lang="en-GB" sz="2800" dirty="0" err="1"/>
              <a:t>Stenbacka</a:t>
            </a:r>
            <a:r>
              <a:rPr lang="en-GB" sz="2800" dirty="0"/>
              <a:t>, 2001). </a:t>
            </a:r>
          </a:p>
        </p:txBody>
      </p:sp>
    </p:spTree>
    <p:extLst>
      <p:ext uri="{BB962C8B-B14F-4D97-AF65-F5344CB8AC3E}">
        <p14:creationId xmlns:p14="http://schemas.microsoft.com/office/powerpoint/2010/main" val="126213124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170</TotalTime>
  <Words>1969</Words>
  <Application>Microsoft Office PowerPoint</Application>
  <PresentationFormat>Widescreen</PresentationFormat>
  <Paragraphs>185</Paragraphs>
  <Slides>35</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35</vt:i4>
      </vt:variant>
    </vt:vector>
  </HeadingPairs>
  <TitlesOfParts>
    <vt:vector size="40" baseType="lpstr">
      <vt:lpstr>Arial</vt:lpstr>
      <vt:lpstr>Calibri</vt:lpstr>
      <vt:lpstr>Calibri Light</vt:lpstr>
      <vt:lpstr>UWTSD 200_Title Page</vt:lpstr>
      <vt:lpstr>UWTSD 200_Text 1</vt:lpstr>
      <vt:lpstr>PowerPoint Presentation</vt:lpstr>
      <vt:lpstr>DBA-Level Ethics Lecture</vt:lpstr>
      <vt:lpstr>Ethics</vt:lpstr>
      <vt:lpstr>PowerPoint Presentation</vt:lpstr>
      <vt:lpstr>Honesty in your work</vt:lpstr>
      <vt:lpstr>The Evolving Role of Ethics in DBA Research</vt:lpstr>
      <vt:lpstr>Ethical Dimensions in Business Research</vt:lpstr>
      <vt:lpstr>DBA Researcher’s Ethical Responsibilities</vt:lpstr>
      <vt:lpstr>The Reflexive Ethics Cycle (DBA Research Context)</vt:lpstr>
      <vt:lpstr>Where do you stand – epistemology?</vt:lpstr>
      <vt:lpstr>Ethics in relation to people</vt:lpstr>
      <vt:lpstr>Choosing participants</vt:lpstr>
      <vt:lpstr>Carrying out the research</vt:lpstr>
      <vt:lpstr>Common Ethical Dilemmas in DBA Projects</vt:lpstr>
      <vt:lpstr>Beyond Compliance – The DBA Ethical Mindset</vt:lpstr>
      <vt:lpstr>Theoretical Anchors in Research Ethics</vt:lpstr>
      <vt:lpstr>Frameworks and Standards</vt:lpstr>
      <vt:lpstr>Contemporary Challenges</vt:lpstr>
      <vt:lpstr>Case Study – Ethical Conflict in Practice</vt:lpstr>
      <vt:lpstr>DBA Ethical Reflexivity Questions</vt:lpstr>
      <vt:lpstr>Concluding Insights</vt:lpstr>
      <vt:lpstr>Codes of Ethics and Ethics Committees</vt:lpstr>
      <vt:lpstr>Recommended Readings</vt:lpstr>
      <vt:lpstr>Kate’s Dilemma </vt:lpstr>
      <vt:lpstr>Kate’s dilemma</vt:lpstr>
      <vt:lpstr>Recognise Arjun’s ethical questions ?</vt:lpstr>
      <vt:lpstr>The Principled Approach</vt:lpstr>
      <vt:lpstr>General principles and Rules of the research community considered universal and binding</vt:lpstr>
      <vt:lpstr>Reliability and quantitative research</vt:lpstr>
      <vt:lpstr>Reliability and validity</vt:lpstr>
      <vt:lpstr>validity</vt:lpstr>
      <vt:lpstr>validity</vt:lpstr>
      <vt:lpstr>Reliability in qualitative research </vt:lpstr>
      <vt:lpstr>Reliability in qualitative research</vt:lpstr>
      <vt:lpstr>Validity in qualitative research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Ebad Banissi</cp:lastModifiedBy>
  <cp:revision>3</cp:revision>
  <dcterms:created xsi:type="dcterms:W3CDTF">2023-10-08T18:11:10Z</dcterms:created>
  <dcterms:modified xsi:type="dcterms:W3CDTF">2025-12-03T21:47:46Z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