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A9E30-96B4-44AC-9FE6-6F76C9EA53C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1150C388-5483-4953-9091-254D51CACD0D}">
      <dgm:prSet/>
      <dgm:spPr/>
      <dgm:t>
        <a:bodyPr/>
        <a:lstStyle/>
        <a:p>
          <a:r>
            <a:rPr lang="en-GB" dirty="0"/>
            <a:t>Good morning/afternoon. My name is Mohammad Waseem</a:t>
          </a:r>
          <a:endParaRPr lang="en-US" dirty="0"/>
        </a:p>
      </dgm:t>
    </dgm:pt>
    <dgm:pt modelId="{8CB3A7C5-5559-43DE-AB98-E989E5CBAA5D}" type="parTrans" cxnId="{47F837BE-0598-4136-ACB1-CDEE9FB42B33}">
      <dgm:prSet/>
      <dgm:spPr/>
      <dgm:t>
        <a:bodyPr/>
        <a:lstStyle/>
        <a:p>
          <a:endParaRPr lang="en-US"/>
        </a:p>
      </dgm:t>
    </dgm:pt>
    <dgm:pt modelId="{75299935-046D-488F-86AB-A1F1173CEC7A}" type="sibTrans" cxnId="{47F837BE-0598-4136-ACB1-CDEE9FB42B33}">
      <dgm:prSet/>
      <dgm:spPr/>
      <dgm:t>
        <a:bodyPr/>
        <a:lstStyle/>
        <a:p>
          <a:endParaRPr lang="en-US"/>
        </a:p>
      </dgm:t>
    </dgm:pt>
    <dgm:pt modelId="{3436E220-7F08-4439-8353-7FDB7E49797A}">
      <dgm:prSet/>
      <dgm:spPr/>
      <dgm:t>
        <a:bodyPr/>
        <a:lstStyle/>
        <a:p>
          <a:r>
            <a:rPr lang="en-GB" dirty="0"/>
            <a:t>In my presentation I will:</a:t>
          </a:r>
          <a:endParaRPr lang="en-US" dirty="0"/>
        </a:p>
      </dgm:t>
    </dgm:pt>
    <dgm:pt modelId="{42D324E5-B8FB-41C7-AAC6-1DA4C86A113D}" type="parTrans" cxnId="{429F29D0-AD09-4DAB-9C5A-33886E9726B9}">
      <dgm:prSet/>
      <dgm:spPr/>
      <dgm:t>
        <a:bodyPr/>
        <a:lstStyle/>
        <a:p>
          <a:endParaRPr lang="en-US"/>
        </a:p>
      </dgm:t>
    </dgm:pt>
    <dgm:pt modelId="{00ED8E24-E4ED-478B-AC27-6FC1C278886A}" type="sibTrans" cxnId="{429F29D0-AD09-4DAB-9C5A-33886E9726B9}">
      <dgm:prSet/>
      <dgm:spPr/>
      <dgm:t>
        <a:bodyPr/>
        <a:lstStyle/>
        <a:p>
          <a:endParaRPr lang="en-US"/>
        </a:p>
      </dgm:t>
    </dgm:pt>
    <dgm:pt modelId="{E34A86B1-09FF-4FA9-BE38-7D6D8D837ADE}">
      <dgm:prSet/>
      <dgm:spPr/>
      <dgm:t>
        <a:bodyPr/>
        <a:lstStyle/>
        <a:p>
          <a:r>
            <a:rPr lang="en-GB"/>
            <a:t>Provide an overview of Basil’s Bakery and the nature and scope of the problems they are encountering.</a:t>
          </a:r>
          <a:endParaRPr lang="en-US"/>
        </a:p>
      </dgm:t>
    </dgm:pt>
    <dgm:pt modelId="{865A9AE8-8F46-49BC-8753-978FD254C185}" type="parTrans" cxnId="{B18497E1-06D3-4BFF-9811-7E2B7B096116}">
      <dgm:prSet/>
      <dgm:spPr/>
      <dgm:t>
        <a:bodyPr/>
        <a:lstStyle/>
        <a:p>
          <a:endParaRPr lang="en-US"/>
        </a:p>
      </dgm:t>
    </dgm:pt>
    <dgm:pt modelId="{5305BF55-EE44-4B91-B8CB-15D0B7632CE4}" type="sibTrans" cxnId="{B18497E1-06D3-4BFF-9811-7E2B7B096116}">
      <dgm:prSet/>
      <dgm:spPr/>
      <dgm:t>
        <a:bodyPr/>
        <a:lstStyle/>
        <a:p>
          <a:endParaRPr lang="en-US"/>
        </a:p>
      </dgm:t>
    </dgm:pt>
    <dgm:pt modelId="{CC273036-6238-44F6-B776-03B1D9CFB824}">
      <dgm:prSet/>
      <dgm:spPr/>
      <dgm:t>
        <a:bodyPr/>
        <a:lstStyle/>
        <a:p>
          <a:r>
            <a:rPr lang="en-GB"/>
            <a:t>Provide a critique and application of the PESTEL framework.</a:t>
          </a:r>
          <a:endParaRPr lang="en-US"/>
        </a:p>
      </dgm:t>
    </dgm:pt>
    <dgm:pt modelId="{D5C702C2-2CCC-4528-BED7-A49C4E9D9825}" type="parTrans" cxnId="{DABCD15E-FB1C-45E1-B323-26D4046ED874}">
      <dgm:prSet/>
      <dgm:spPr/>
      <dgm:t>
        <a:bodyPr/>
        <a:lstStyle/>
        <a:p>
          <a:endParaRPr lang="en-US"/>
        </a:p>
      </dgm:t>
    </dgm:pt>
    <dgm:pt modelId="{10E2B437-D69C-4F40-BB84-1466A40B5FAB}" type="sibTrans" cxnId="{DABCD15E-FB1C-45E1-B323-26D4046ED874}">
      <dgm:prSet/>
      <dgm:spPr/>
      <dgm:t>
        <a:bodyPr/>
        <a:lstStyle/>
        <a:p>
          <a:endParaRPr lang="en-US"/>
        </a:p>
      </dgm:t>
    </dgm:pt>
    <dgm:pt modelId="{A9166149-967F-4B72-B204-730927AE727C}">
      <dgm:prSet/>
      <dgm:spPr/>
      <dgm:t>
        <a:bodyPr/>
        <a:lstStyle/>
        <a:p>
          <a:r>
            <a:rPr lang="en-GB"/>
            <a:t>Provide a critique and application of the Cause-and-Effect model.</a:t>
          </a:r>
          <a:endParaRPr lang="en-US"/>
        </a:p>
      </dgm:t>
    </dgm:pt>
    <dgm:pt modelId="{F0FB299A-3DE7-4948-83DD-AAD90BAB5E7B}" type="parTrans" cxnId="{959BC119-0DB9-4D8A-8654-9D6BA3814A27}">
      <dgm:prSet/>
      <dgm:spPr/>
      <dgm:t>
        <a:bodyPr/>
        <a:lstStyle/>
        <a:p>
          <a:endParaRPr lang="en-US"/>
        </a:p>
      </dgm:t>
    </dgm:pt>
    <dgm:pt modelId="{F57E39D5-D1C5-41C4-8853-3EC258B75DAF}" type="sibTrans" cxnId="{959BC119-0DB9-4D8A-8654-9D6BA3814A27}">
      <dgm:prSet/>
      <dgm:spPr/>
      <dgm:t>
        <a:bodyPr/>
        <a:lstStyle/>
        <a:p>
          <a:endParaRPr lang="en-US"/>
        </a:p>
      </dgm:t>
    </dgm:pt>
    <dgm:pt modelId="{45B9DBA4-B534-4D07-9F4F-71AA9EC2FACB}">
      <dgm:prSet/>
      <dgm:spPr/>
      <dgm:t>
        <a:bodyPr/>
        <a:lstStyle/>
        <a:p>
          <a:r>
            <a:rPr lang="en-GB"/>
            <a:t>And, finally, provide a summary of the key findings.</a:t>
          </a:r>
          <a:endParaRPr lang="en-US"/>
        </a:p>
      </dgm:t>
    </dgm:pt>
    <dgm:pt modelId="{CA6B27C3-AD6F-4C9F-8FC2-F2F5E02C8D74}" type="parTrans" cxnId="{5CE6F535-DD22-4688-8F73-508A82E955F8}">
      <dgm:prSet/>
      <dgm:spPr/>
      <dgm:t>
        <a:bodyPr/>
        <a:lstStyle/>
        <a:p>
          <a:endParaRPr lang="en-US"/>
        </a:p>
      </dgm:t>
    </dgm:pt>
    <dgm:pt modelId="{B9F5C097-D128-4AA5-B832-F5129BBADC4D}" type="sibTrans" cxnId="{5CE6F535-DD22-4688-8F73-508A82E955F8}">
      <dgm:prSet/>
      <dgm:spPr/>
      <dgm:t>
        <a:bodyPr/>
        <a:lstStyle/>
        <a:p>
          <a:endParaRPr lang="en-US"/>
        </a:p>
      </dgm:t>
    </dgm:pt>
    <dgm:pt modelId="{4D442F81-A388-4477-9D11-011548421437}" type="pres">
      <dgm:prSet presAssocID="{2B5A9E30-96B4-44AC-9FE6-6F76C9EA53CD}" presName="Name0" presStyleCnt="0">
        <dgm:presLayoutVars>
          <dgm:dir/>
          <dgm:animLvl val="lvl"/>
          <dgm:resizeHandles val="exact"/>
        </dgm:presLayoutVars>
      </dgm:prSet>
      <dgm:spPr/>
    </dgm:pt>
    <dgm:pt modelId="{9D20F8E3-AE3D-42D2-8BD8-E487958C39B3}" type="pres">
      <dgm:prSet presAssocID="{3436E220-7F08-4439-8353-7FDB7E49797A}" presName="boxAndChildren" presStyleCnt="0"/>
      <dgm:spPr/>
    </dgm:pt>
    <dgm:pt modelId="{CCD7AD0F-9B8D-4C63-83D0-9121E4A67ED7}" type="pres">
      <dgm:prSet presAssocID="{3436E220-7F08-4439-8353-7FDB7E49797A}" presName="parentTextBox" presStyleLbl="node1" presStyleIdx="0" presStyleCnt="2"/>
      <dgm:spPr/>
    </dgm:pt>
    <dgm:pt modelId="{6852EBBC-4BC0-43A7-A79F-54C24D20452D}" type="pres">
      <dgm:prSet presAssocID="{3436E220-7F08-4439-8353-7FDB7E49797A}" presName="entireBox" presStyleLbl="node1" presStyleIdx="0" presStyleCnt="2"/>
      <dgm:spPr/>
    </dgm:pt>
    <dgm:pt modelId="{A5B1AAC0-513A-4A6C-B4D2-73EAF2522F83}" type="pres">
      <dgm:prSet presAssocID="{3436E220-7F08-4439-8353-7FDB7E49797A}" presName="descendantBox" presStyleCnt="0"/>
      <dgm:spPr/>
    </dgm:pt>
    <dgm:pt modelId="{56D2B40A-DF03-4194-97AF-BA683ACA63B1}" type="pres">
      <dgm:prSet presAssocID="{E34A86B1-09FF-4FA9-BE38-7D6D8D837ADE}" presName="childTextBox" presStyleLbl="fgAccFollowNode1" presStyleIdx="0" presStyleCnt="4">
        <dgm:presLayoutVars>
          <dgm:bulletEnabled val="1"/>
        </dgm:presLayoutVars>
      </dgm:prSet>
      <dgm:spPr/>
    </dgm:pt>
    <dgm:pt modelId="{AB049D0D-9E77-4F1E-A921-596B59D01C42}" type="pres">
      <dgm:prSet presAssocID="{CC273036-6238-44F6-B776-03B1D9CFB824}" presName="childTextBox" presStyleLbl="fgAccFollowNode1" presStyleIdx="1" presStyleCnt="4">
        <dgm:presLayoutVars>
          <dgm:bulletEnabled val="1"/>
        </dgm:presLayoutVars>
      </dgm:prSet>
      <dgm:spPr/>
    </dgm:pt>
    <dgm:pt modelId="{AB691F78-74E1-4605-9C6C-A3EE6B8A0920}" type="pres">
      <dgm:prSet presAssocID="{A9166149-967F-4B72-B204-730927AE727C}" presName="childTextBox" presStyleLbl="fgAccFollowNode1" presStyleIdx="2" presStyleCnt="4">
        <dgm:presLayoutVars>
          <dgm:bulletEnabled val="1"/>
        </dgm:presLayoutVars>
      </dgm:prSet>
      <dgm:spPr/>
    </dgm:pt>
    <dgm:pt modelId="{34F6D92E-630F-4B14-A1CA-45CCDF51265C}" type="pres">
      <dgm:prSet presAssocID="{45B9DBA4-B534-4D07-9F4F-71AA9EC2FACB}" presName="childTextBox" presStyleLbl="fgAccFollowNode1" presStyleIdx="3" presStyleCnt="4">
        <dgm:presLayoutVars>
          <dgm:bulletEnabled val="1"/>
        </dgm:presLayoutVars>
      </dgm:prSet>
      <dgm:spPr/>
    </dgm:pt>
    <dgm:pt modelId="{41556906-2E30-42BA-8809-17241DB67C11}" type="pres">
      <dgm:prSet presAssocID="{75299935-046D-488F-86AB-A1F1173CEC7A}" presName="sp" presStyleCnt="0"/>
      <dgm:spPr/>
    </dgm:pt>
    <dgm:pt modelId="{10D4FC0A-4781-4E5B-9013-67CA1EE3196A}" type="pres">
      <dgm:prSet presAssocID="{1150C388-5483-4953-9091-254D51CACD0D}" presName="arrowAndChildren" presStyleCnt="0"/>
      <dgm:spPr/>
    </dgm:pt>
    <dgm:pt modelId="{34F2E7AB-E3A1-4ABB-A226-08DBAA02BB9B}" type="pres">
      <dgm:prSet presAssocID="{1150C388-5483-4953-9091-254D51CACD0D}" presName="parentTextArrow" presStyleLbl="node1" presStyleIdx="1" presStyleCnt="2" custLinFactNeighborX="-3593" custLinFactNeighborY="-4520"/>
      <dgm:spPr/>
    </dgm:pt>
  </dgm:ptLst>
  <dgm:cxnLst>
    <dgm:cxn modelId="{C9E30C02-FB44-4659-B7F0-396526A0306A}" type="presOf" srcId="{45B9DBA4-B534-4D07-9F4F-71AA9EC2FACB}" destId="{34F6D92E-630F-4B14-A1CA-45CCDF51265C}" srcOrd="0" destOrd="0" presId="urn:microsoft.com/office/officeart/2005/8/layout/process4"/>
    <dgm:cxn modelId="{29873F0C-6AB0-4CCA-AA50-ACC3113A106D}" type="presOf" srcId="{1150C388-5483-4953-9091-254D51CACD0D}" destId="{34F2E7AB-E3A1-4ABB-A226-08DBAA02BB9B}" srcOrd="0" destOrd="0" presId="urn:microsoft.com/office/officeart/2005/8/layout/process4"/>
    <dgm:cxn modelId="{959BC119-0DB9-4D8A-8654-9D6BA3814A27}" srcId="{3436E220-7F08-4439-8353-7FDB7E49797A}" destId="{A9166149-967F-4B72-B204-730927AE727C}" srcOrd="2" destOrd="0" parTransId="{F0FB299A-3DE7-4948-83DD-AAD90BAB5E7B}" sibTransId="{F57E39D5-D1C5-41C4-8853-3EC258B75DAF}"/>
    <dgm:cxn modelId="{5CE6F535-DD22-4688-8F73-508A82E955F8}" srcId="{3436E220-7F08-4439-8353-7FDB7E49797A}" destId="{45B9DBA4-B534-4D07-9F4F-71AA9EC2FACB}" srcOrd="3" destOrd="0" parTransId="{CA6B27C3-AD6F-4C9F-8FC2-F2F5E02C8D74}" sibTransId="{B9F5C097-D128-4AA5-B832-F5129BBADC4D}"/>
    <dgm:cxn modelId="{DABCD15E-FB1C-45E1-B323-26D4046ED874}" srcId="{3436E220-7F08-4439-8353-7FDB7E49797A}" destId="{CC273036-6238-44F6-B776-03B1D9CFB824}" srcOrd="1" destOrd="0" parTransId="{D5C702C2-2CCC-4528-BED7-A49C4E9D9825}" sibTransId="{10E2B437-D69C-4F40-BB84-1466A40B5FAB}"/>
    <dgm:cxn modelId="{BD03AA6A-0DF2-4309-AF08-BCA5D3D535FA}" type="presOf" srcId="{CC273036-6238-44F6-B776-03B1D9CFB824}" destId="{AB049D0D-9E77-4F1E-A921-596B59D01C42}" srcOrd="0" destOrd="0" presId="urn:microsoft.com/office/officeart/2005/8/layout/process4"/>
    <dgm:cxn modelId="{9172B0B6-ABC9-4421-A540-B366476E442E}" type="presOf" srcId="{A9166149-967F-4B72-B204-730927AE727C}" destId="{AB691F78-74E1-4605-9C6C-A3EE6B8A0920}" srcOrd="0" destOrd="0" presId="urn:microsoft.com/office/officeart/2005/8/layout/process4"/>
    <dgm:cxn modelId="{47F837BE-0598-4136-ACB1-CDEE9FB42B33}" srcId="{2B5A9E30-96B4-44AC-9FE6-6F76C9EA53CD}" destId="{1150C388-5483-4953-9091-254D51CACD0D}" srcOrd="0" destOrd="0" parTransId="{8CB3A7C5-5559-43DE-AB98-E989E5CBAA5D}" sibTransId="{75299935-046D-488F-86AB-A1F1173CEC7A}"/>
    <dgm:cxn modelId="{6867ACC3-015E-4754-AFA4-CB91D3AF3842}" type="presOf" srcId="{2B5A9E30-96B4-44AC-9FE6-6F76C9EA53CD}" destId="{4D442F81-A388-4477-9D11-011548421437}" srcOrd="0" destOrd="0" presId="urn:microsoft.com/office/officeart/2005/8/layout/process4"/>
    <dgm:cxn modelId="{429F29D0-AD09-4DAB-9C5A-33886E9726B9}" srcId="{2B5A9E30-96B4-44AC-9FE6-6F76C9EA53CD}" destId="{3436E220-7F08-4439-8353-7FDB7E49797A}" srcOrd="1" destOrd="0" parTransId="{42D324E5-B8FB-41C7-AAC6-1DA4C86A113D}" sibTransId="{00ED8E24-E4ED-478B-AC27-6FC1C278886A}"/>
    <dgm:cxn modelId="{B18497E1-06D3-4BFF-9811-7E2B7B096116}" srcId="{3436E220-7F08-4439-8353-7FDB7E49797A}" destId="{E34A86B1-09FF-4FA9-BE38-7D6D8D837ADE}" srcOrd="0" destOrd="0" parTransId="{865A9AE8-8F46-49BC-8753-978FD254C185}" sibTransId="{5305BF55-EE44-4B91-B8CB-15D0B7632CE4}"/>
    <dgm:cxn modelId="{F02E3AE9-7D83-4BF5-8161-CAFB61A5377B}" type="presOf" srcId="{3436E220-7F08-4439-8353-7FDB7E49797A}" destId="{6852EBBC-4BC0-43A7-A79F-54C24D20452D}" srcOrd="1" destOrd="0" presId="urn:microsoft.com/office/officeart/2005/8/layout/process4"/>
    <dgm:cxn modelId="{55B169F0-9053-4434-9842-1D5CDB22BB16}" type="presOf" srcId="{3436E220-7F08-4439-8353-7FDB7E49797A}" destId="{CCD7AD0F-9B8D-4C63-83D0-9121E4A67ED7}" srcOrd="0" destOrd="0" presId="urn:microsoft.com/office/officeart/2005/8/layout/process4"/>
    <dgm:cxn modelId="{693244F2-6A8C-4DE4-8123-07FDA63279F4}" type="presOf" srcId="{E34A86B1-09FF-4FA9-BE38-7D6D8D837ADE}" destId="{56D2B40A-DF03-4194-97AF-BA683ACA63B1}" srcOrd="0" destOrd="0" presId="urn:microsoft.com/office/officeart/2005/8/layout/process4"/>
    <dgm:cxn modelId="{A324E216-43B6-450E-A226-7F0B0D528671}" type="presParOf" srcId="{4D442F81-A388-4477-9D11-011548421437}" destId="{9D20F8E3-AE3D-42D2-8BD8-E487958C39B3}" srcOrd="0" destOrd="0" presId="urn:microsoft.com/office/officeart/2005/8/layout/process4"/>
    <dgm:cxn modelId="{1D471C72-81BD-4233-A938-4035B03DD2F8}" type="presParOf" srcId="{9D20F8E3-AE3D-42D2-8BD8-E487958C39B3}" destId="{CCD7AD0F-9B8D-4C63-83D0-9121E4A67ED7}" srcOrd="0" destOrd="0" presId="urn:microsoft.com/office/officeart/2005/8/layout/process4"/>
    <dgm:cxn modelId="{117F483F-D4BB-4D18-943E-816C5B172D72}" type="presParOf" srcId="{9D20F8E3-AE3D-42D2-8BD8-E487958C39B3}" destId="{6852EBBC-4BC0-43A7-A79F-54C24D20452D}" srcOrd="1" destOrd="0" presId="urn:microsoft.com/office/officeart/2005/8/layout/process4"/>
    <dgm:cxn modelId="{3E4A8AB1-86F7-45B7-BF03-4ACBF1BABA5A}" type="presParOf" srcId="{9D20F8E3-AE3D-42D2-8BD8-E487958C39B3}" destId="{A5B1AAC0-513A-4A6C-B4D2-73EAF2522F83}" srcOrd="2" destOrd="0" presId="urn:microsoft.com/office/officeart/2005/8/layout/process4"/>
    <dgm:cxn modelId="{89164799-D61C-4520-A800-7C481B5F043F}" type="presParOf" srcId="{A5B1AAC0-513A-4A6C-B4D2-73EAF2522F83}" destId="{56D2B40A-DF03-4194-97AF-BA683ACA63B1}" srcOrd="0" destOrd="0" presId="urn:microsoft.com/office/officeart/2005/8/layout/process4"/>
    <dgm:cxn modelId="{4CE07EDB-67B0-4506-836C-1E17664B63B5}" type="presParOf" srcId="{A5B1AAC0-513A-4A6C-B4D2-73EAF2522F83}" destId="{AB049D0D-9E77-4F1E-A921-596B59D01C42}" srcOrd="1" destOrd="0" presId="urn:microsoft.com/office/officeart/2005/8/layout/process4"/>
    <dgm:cxn modelId="{F9936994-F497-4B89-B0A4-19E2E09B3C7A}" type="presParOf" srcId="{A5B1AAC0-513A-4A6C-B4D2-73EAF2522F83}" destId="{AB691F78-74E1-4605-9C6C-A3EE6B8A0920}" srcOrd="2" destOrd="0" presId="urn:microsoft.com/office/officeart/2005/8/layout/process4"/>
    <dgm:cxn modelId="{722A55CC-FCD7-4E26-A702-CFDCCB19DFBC}" type="presParOf" srcId="{A5B1AAC0-513A-4A6C-B4D2-73EAF2522F83}" destId="{34F6D92E-630F-4B14-A1CA-45CCDF51265C}" srcOrd="3" destOrd="0" presId="urn:microsoft.com/office/officeart/2005/8/layout/process4"/>
    <dgm:cxn modelId="{50D32166-5EC7-4EB8-B607-417DBB4304DC}" type="presParOf" srcId="{4D442F81-A388-4477-9D11-011548421437}" destId="{41556906-2E30-42BA-8809-17241DB67C11}" srcOrd="1" destOrd="0" presId="urn:microsoft.com/office/officeart/2005/8/layout/process4"/>
    <dgm:cxn modelId="{A7A2FBF7-59DF-452F-ADBE-ED8DDFF49A22}" type="presParOf" srcId="{4D442F81-A388-4477-9D11-011548421437}" destId="{10D4FC0A-4781-4E5B-9013-67CA1EE3196A}" srcOrd="2" destOrd="0" presId="urn:microsoft.com/office/officeart/2005/8/layout/process4"/>
    <dgm:cxn modelId="{E5D067E6-F679-4D1E-AB93-78E7959DA710}" type="presParOf" srcId="{10D4FC0A-4781-4E5B-9013-67CA1EE3196A}" destId="{34F2E7AB-E3A1-4ABB-A226-08DBAA02BB9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A732E3-39BA-40A4-8EA9-4328543F40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2E8955-CE1D-46AA-9672-EF6B20ACC6E4}">
      <dgm:prSet custT="1"/>
      <dgm:spPr/>
      <dgm:t>
        <a:bodyPr/>
        <a:lstStyle/>
        <a:p>
          <a:pPr>
            <a:lnSpc>
              <a:spcPct val="100000"/>
            </a:lnSpc>
          </a:pPr>
          <a:r>
            <a:rPr lang="en-GB" sz="1800" b="1" dirty="0">
              <a:latin typeface="+mn-lt"/>
              <a:cs typeface="Times New Roman" panose="02020603050405020304" pitchFamily="18" charset="0"/>
            </a:rPr>
            <a:t>Basil’s Bakery</a:t>
          </a:r>
          <a:r>
            <a:rPr lang="en-GB" sz="1800" dirty="0">
              <a:latin typeface="+mn-lt"/>
              <a:cs typeface="Times New Roman" panose="02020603050405020304" pitchFamily="18" charset="0"/>
            </a:rPr>
            <a:t> is a small, independent artisan bakery located in a retail park in Coventry, UK. Established in 2015, it specialises in high-quality, organic breads, cakes, and pastries, which has helped it build a strong local reputation. Its main customers include retail shoppers, nearby shop staff, and workers from a surrounding area.</a:t>
          </a:r>
          <a:endParaRPr lang="en-US" sz="1800" dirty="0">
            <a:latin typeface="+mn-lt"/>
            <a:cs typeface="Times New Roman" panose="02020603050405020304" pitchFamily="18" charset="0"/>
          </a:endParaRPr>
        </a:p>
      </dgm:t>
    </dgm:pt>
    <dgm:pt modelId="{295A9215-9783-40D7-91AC-F8C81D6889EB}" type="parTrans" cxnId="{DF7E72B8-8030-4889-8958-21002621976A}">
      <dgm:prSet/>
      <dgm:spPr/>
      <dgm:t>
        <a:bodyPr/>
        <a:lstStyle/>
        <a:p>
          <a:endParaRPr lang="en-US"/>
        </a:p>
      </dgm:t>
    </dgm:pt>
    <dgm:pt modelId="{12115A7C-1A81-476D-A234-0B4C006364F1}" type="sibTrans" cxnId="{DF7E72B8-8030-4889-8958-21002621976A}">
      <dgm:prSet/>
      <dgm:spPr/>
      <dgm:t>
        <a:bodyPr/>
        <a:lstStyle/>
        <a:p>
          <a:pPr>
            <a:lnSpc>
              <a:spcPct val="100000"/>
            </a:lnSpc>
          </a:pPr>
          <a:endParaRPr lang="en-US"/>
        </a:p>
      </dgm:t>
    </dgm:pt>
    <dgm:pt modelId="{47C93135-14D8-40A0-A669-44FB7F3C39DF}">
      <dgm:prSet custT="1"/>
      <dgm:spPr/>
      <dgm:t>
        <a:bodyPr/>
        <a:lstStyle/>
        <a:p>
          <a:pPr>
            <a:lnSpc>
              <a:spcPct val="100000"/>
            </a:lnSpc>
          </a:pPr>
          <a:r>
            <a:rPr lang="en-GB" sz="1800" dirty="0"/>
            <a:t>The business experienced steady growth up to 2019, with increasing sales each year. However, although it partially recovered after the COVID-19 pandemic, sales have not returned to previous levels and remain significantly lower today.</a:t>
          </a:r>
          <a:endParaRPr lang="en-US" sz="1800" dirty="0"/>
        </a:p>
      </dgm:t>
    </dgm:pt>
    <dgm:pt modelId="{DCA33519-12E8-4FE7-AF2C-9AEC38A26111}" type="parTrans" cxnId="{D2FA1841-E2CB-4182-99D9-8621C42C689A}">
      <dgm:prSet/>
      <dgm:spPr/>
      <dgm:t>
        <a:bodyPr/>
        <a:lstStyle/>
        <a:p>
          <a:endParaRPr lang="en-US"/>
        </a:p>
      </dgm:t>
    </dgm:pt>
    <dgm:pt modelId="{68FDD0D4-17F4-4C8F-BF3E-9A58D4FDEE66}" type="sibTrans" cxnId="{D2FA1841-E2CB-4182-99D9-8621C42C689A}">
      <dgm:prSet/>
      <dgm:spPr/>
      <dgm:t>
        <a:bodyPr/>
        <a:lstStyle/>
        <a:p>
          <a:endParaRPr lang="en-US"/>
        </a:p>
      </dgm:t>
    </dgm:pt>
    <dgm:pt modelId="{9D50696D-3B84-4ADA-BF95-F4E47FF94A7E}" type="pres">
      <dgm:prSet presAssocID="{98A732E3-39BA-40A4-8EA9-4328543F40D3}" presName="root" presStyleCnt="0">
        <dgm:presLayoutVars>
          <dgm:dir/>
          <dgm:resizeHandles val="exact"/>
        </dgm:presLayoutVars>
      </dgm:prSet>
      <dgm:spPr/>
    </dgm:pt>
    <dgm:pt modelId="{8B68C611-A612-421D-8F11-0572AB58C3DD}" type="pres">
      <dgm:prSet presAssocID="{A32E8955-CE1D-46AA-9672-EF6B20ACC6E4}" presName="compNode" presStyleCnt="0"/>
      <dgm:spPr/>
    </dgm:pt>
    <dgm:pt modelId="{2CF55041-04C0-4424-9BD0-83F73772560D}" type="pres">
      <dgm:prSet presAssocID="{A32E8955-CE1D-46AA-9672-EF6B20ACC6E4}" presName="bgRect" presStyleLbl="bgShp" presStyleIdx="0" presStyleCnt="2" custLinFactNeighborX="322" custLinFactNeighborY="6222"/>
      <dgm:spPr/>
    </dgm:pt>
    <dgm:pt modelId="{2E6E90E0-C536-469E-9831-2D2E690C36DD}" type="pres">
      <dgm:prSet presAssocID="{A32E8955-CE1D-46AA-9672-EF6B20ACC6E4}" presName="iconRect" presStyleLbl="node1" presStyleIdx="0" presStyleCnt="2" custLinFactNeighborX="760" custLinFactNeighborY="82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upcake"/>
        </a:ext>
      </dgm:extLst>
    </dgm:pt>
    <dgm:pt modelId="{F72A2493-2627-41C3-B673-A3690D66F8CB}" type="pres">
      <dgm:prSet presAssocID="{A32E8955-CE1D-46AA-9672-EF6B20ACC6E4}" presName="spaceRect" presStyleCnt="0"/>
      <dgm:spPr/>
    </dgm:pt>
    <dgm:pt modelId="{B3AAE6D5-F094-4556-95CE-CCE3E35B1CFE}" type="pres">
      <dgm:prSet presAssocID="{A32E8955-CE1D-46AA-9672-EF6B20ACC6E4}" presName="parTx" presStyleLbl="revTx" presStyleIdx="0" presStyleCnt="2" custLinFactNeighborX="-999" custLinFactNeighborY="-271">
        <dgm:presLayoutVars>
          <dgm:chMax val="0"/>
          <dgm:chPref val="0"/>
        </dgm:presLayoutVars>
      </dgm:prSet>
      <dgm:spPr/>
    </dgm:pt>
    <dgm:pt modelId="{714E99E8-5EE9-4869-B2FB-F52D476CBA3D}" type="pres">
      <dgm:prSet presAssocID="{12115A7C-1A81-476D-A234-0B4C006364F1}" presName="sibTrans" presStyleCnt="0"/>
      <dgm:spPr/>
    </dgm:pt>
    <dgm:pt modelId="{2A40D72A-5F45-48C9-AFD4-C71E440A3095}" type="pres">
      <dgm:prSet presAssocID="{47C93135-14D8-40A0-A669-44FB7F3C39DF}" presName="compNode" presStyleCnt="0"/>
      <dgm:spPr/>
    </dgm:pt>
    <dgm:pt modelId="{AE2BE3FB-1721-4A9A-B888-6D4CFF3B0DEE}" type="pres">
      <dgm:prSet presAssocID="{47C93135-14D8-40A0-A669-44FB7F3C39DF}" presName="bgRect" presStyleLbl="bgShp" presStyleIdx="1" presStyleCnt="2" custLinFactNeighborX="-256" custLinFactNeighborY="9031"/>
      <dgm:spPr/>
    </dgm:pt>
    <dgm:pt modelId="{720102AF-9F7D-4615-A6F0-4EBB8699836D}" type="pres">
      <dgm:prSet presAssocID="{47C93135-14D8-40A0-A669-44FB7F3C39DF}" presName="iconRect" presStyleLbl="node1" presStyleIdx="1" presStyleCnt="2" custLinFactNeighborX="15503" custLinFactNeighborY="-365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74249F2-5C93-4F83-BF17-D83ADDDBE189}" type="pres">
      <dgm:prSet presAssocID="{47C93135-14D8-40A0-A669-44FB7F3C39DF}" presName="spaceRect" presStyleCnt="0"/>
      <dgm:spPr/>
    </dgm:pt>
    <dgm:pt modelId="{680BE8D9-5583-4890-A03F-937DAE57D062}" type="pres">
      <dgm:prSet presAssocID="{47C93135-14D8-40A0-A669-44FB7F3C39DF}" presName="parTx" presStyleLbl="revTx" presStyleIdx="1" presStyleCnt="2">
        <dgm:presLayoutVars>
          <dgm:chMax val="0"/>
          <dgm:chPref val="0"/>
        </dgm:presLayoutVars>
      </dgm:prSet>
      <dgm:spPr/>
    </dgm:pt>
  </dgm:ptLst>
  <dgm:cxnLst>
    <dgm:cxn modelId="{D2FA1841-E2CB-4182-99D9-8621C42C689A}" srcId="{98A732E3-39BA-40A4-8EA9-4328543F40D3}" destId="{47C93135-14D8-40A0-A669-44FB7F3C39DF}" srcOrd="1" destOrd="0" parTransId="{DCA33519-12E8-4FE7-AF2C-9AEC38A26111}" sibTransId="{68FDD0D4-17F4-4C8F-BF3E-9A58D4FDEE66}"/>
    <dgm:cxn modelId="{9426D34B-C508-4717-8734-8999CF94F4DA}" type="presOf" srcId="{98A732E3-39BA-40A4-8EA9-4328543F40D3}" destId="{9D50696D-3B84-4ADA-BF95-F4E47FF94A7E}" srcOrd="0" destOrd="0" presId="urn:microsoft.com/office/officeart/2018/2/layout/IconVerticalSolidList"/>
    <dgm:cxn modelId="{B9C26E97-BCB0-442B-A838-4272491E2FFA}" type="presOf" srcId="{47C93135-14D8-40A0-A669-44FB7F3C39DF}" destId="{680BE8D9-5583-4890-A03F-937DAE57D062}" srcOrd="0" destOrd="0" presId="urn:microsoft.com/office/officeart/2018/2/layout/IconVerticalSolidList"/>
    <dgm:cxn modelId="{DF7E72B8-8030-4889-8958-21002621976A}" srcId="{98A732E3-39BA-40A4-8EA9-4328543F40D3}" destId="{A32E8955-CE1D-46AA-9672-EF6B20ACC6E4}" srcOrd="0" destOrd="0" parTransId="{295A9215-9783-40D7-91AC-F8C81D6889EB}" sibTransId="{12115A7C-1A81-476D-A234-0B4C006364F1}"/>
    <dgm:cxn modelId="{C27F64E5-F553-41B7-AFC5-AB5DE6186182}" type="presOf" srcId="{A32E8955-CE1D-46AA-9672-EF6B20ACC6E4}" destId="{B3AAE6D5-F094-4556-95CE-CCE3E35B1CFE}" srcOrd="0" destOrd="0" presId="urn:microsoft.com/office/officeart/2018/2/layout/IconVerticalSolidList"/>
    <dgm:cxn modelId="{D301BC6E-1948-4299-BC0D-859C687A114F}" type="presParOf" srcId="{9D50696D-3B84-4ADA-BF95-F4E47FF94A7E}" destId="{8B68C611-A612-421D-8F11-0572AB58C3DD}" srcOrd="0" destOrd="0" presId="urn:microsoft.com/office/officeart/2018/2/layout/IconVerticalSolidList"/>
    <dgm:cxn modelId="{DB966551-D8EA-4D9F-9CE9-BDC20AA6991B}" type="presParOf" srcId="{8B68C611-A612-421D-8F11-0572AB58C3DD}" destId="{2CF55041-04C0-4424-9BD0-83F73772560D}" srcOrd="0" destOrd="0" presId="urn:microsoft.com/office/officeart/2018/2/layout/IconVerticalSolidList"/>
    <dgm:cxn modelId="{3EA9C54A-3E0C-4E7B-99B7-7D8940951724}" type="presParOf" srcId="{8B68C611-A612-421D-8F11-0572AB58C3DD}" destId="{2E6E90E0-C536-469E-9831-2D2E690C36DD}" srcOrd="1" destOrd="0" presId="urn:microsoft.com/office/officeart/2018/2/layout/IconVerticalSolidList"/>
    <dgm:cxn modelId="{4FE2B02A-629D-443D-A127-997ECE2E348D}" type="presParOf" srcId="{8B68C611-A612-421D-8F11-0572AB58C3DD}" destId="{F72A2493-2627-41C3-B673-A3690D66F8CB}" srcOrd="2" destOrd="0" presId="urn:microsoft.com/office/officeart/2018/2/layout/IconVerticalSolidList"/>
    <dgm:cxn modelId="{BBF2F653-CE54-4093-A953-53F00B69C6A5}" type="presParOf" srcId="{8B68C611-A612-421D-8F11-0572AB58C3DD}" destId="{B3AAE6D5-F094-4556-95CE-CCE3E35B1CFE}" srcOrd="3" destOrd="0" presId="urn:microsoft.com/office/officeart/2018/2/layout/IconVerticalSolidList"/>
    <dgm:cxn modelId="{CEC1705C-0CD6-4C65-8F6B-A69037533870}" type="presParOf" srcId="{9D50696D-3B84-4ADA-BF95-F4E47FF94A7E}" destId="{714E99E8-5EE9-4869-B2FB-F52D476CBA3D}" srcOrd="1" destOrd="0" presId="urn:microsoft.com/office/officeart/2018/2/layout/IconVerticalSolidList"/>
    <dgm:cxn modelId="{072E7724-8936-4EE0-BBFC-8B32F8FF3CB8}" type="presParOf" srcId="{9D50696D-3B84-4ADA-BF95-F4E47FF94A7E}" destId="{2A40D72A-5F45-48C9-AFD4-C71E440A3095}" srcOrd="2" destOrd="0" presId="urn:microsoft.com/office/officeart/2018/2/layout/IconVerticalSolidList"/>
    <dgm:cxn modelId="{7DC81BE7-29AC-445D-8EAE-8AB954DB0719}" type="presParOf" srcId="{2A40D72A-5F45-48C9-AFD4-C71E440A3095}" destId="{AE2BE3FB-1721-4A9A-B888-6D4CFF3B0DEE}" srcOrd="0" destOrd="0" presId="urn:microsoft.com/office/officeart/2018/2/layout/IconVerticalSolidList"/>
    <dgm:cxn modelId="{18CC7726-39ED-41F0-9653-74CCF56B341C}" type="presParOf" srcId="{2A40D72A-5F45-48C9-AFD4-C71E440A3095}" destId="{720102AF-9F7D-4615-A6F0-4EBB8699836D}" srcOrd="1" destOrd="0" presId="urn:microsoft.com/office/officeart/2018/2/layout/IconVerticalSolidList"/>
    <dgm:cxn modelId="{EB7ADB41-B108-41FE-B3DB-FF638CCE3DBD}" type="presParOf" srcId="{2A40D72A-5F45-48C9-AFD4-C71E440A3095}" destId="{774249F2-5C93-4F83-BF17-D83ADDDBE189}" srcOrd="2" destOrd="0" presId="urn:microsoft.com/office/officeart/2018/2/layout/IconVerticalSolidList"/>
    <dgm:cxn modelId="{C7EE61EF-20F4-4947-81C7-45DAF21B2AC3}" type="presParOf" srcId="{2A40D72A-5F45-48C9-AFD4-C71E440A3095}" destId="{680BE8D9-5583-4890-A03F-937DAE57D0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88C1C8-4DC1-471D-BC8C-09510BF6EC9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DBDB3DA-146F-49B0-A370-730135AD9EBB}">
      <dgm:prSet/>
      <dgm:spPr/>
      <dgm:t>
        <a:bodyPr/>
        <a:lstStyle/>
        <a:p>
          <a:r>
            <a:rPr lang="en-GB" b="1"/>
            <a:t>References:</a:t>
          </a:r>
          <a:endParaRPr lang="en-US"/>
        </a:p>
      </dgm:t>
    </dgm:pt>
    <dgm:pt modelId="{9DC5F2FF-221C-470B-B987-5DCEDBC08018}" type="parTrans" cxnId="{17E8F441-C58F-4EED-B35D-6371C1EBF691}">
      <dgm:prSet/>
      <dgm:spPr/>
      <dgm:t>
        <a:bodyPr/>
        <a:lstStyle/>
        <a:p>
          <a:endParaRPr lang="en-US"/>
        </a:p>
      </dgm:t>
    </dgm:pt>
    <dgm:pt modelId="{AD97E718-09DD-463B-8282-17F8D7D336CE}" type="sibTrans" cxnId="{17E8F441-C58F-4EED-B35D-6371C1EBF691}">
      <dgm:prSet/>
      <dgm:spPr/>
      <dgm:t>
        <a:bodyPr/>
        <a:lstStyle/>
        <a:p>
          <a:endParaRPr lang="en-US"/>
        </a:p>
      </dgm:t>
    </dgm:pt>
    <dgm:pt modelId="{FD68F321-3144-404A-8FB9-3534BE393AE5}">
      <dgm:prSet/>
      <dgm:spPr/>
      <dgm:t>
        <a:bodyPr/>
        <a:lstStyle/>
        <a:p>
          <a:r>
            <a:rPr lang="en-GB"/>
            <a:t>Ishikawa, K. (1985) </a:t>
          </a:r>
          <a:r>
            <a:rPr lang="en-GB" i="1"/>
            <a:t>What is Total Quality Control? The Japanese Way</a:t>
          </a:r>
          <a:r>
            <a:rPr lang="en-GB"/>
            <a:t>. Englewood Cliffs: Prentice-Hall. </a:t>
          </a:r>
          <a:endParaRPr lang="en-US"/>
        </a:p>
      </dgm:t>
    </dgm:pt>
    <dgm:pt modelId="{907A30CD-90A5-44C3-9E56-C5F49EADB09B}" type="parTrans" cxnId="{AA8FD1A2-89AC-4137-8367-CBCB73A12EEE}">
      <dgm:prSet/>
      <dgm:spPr/>
      <dgm:t>
        <a:bodyPr/>
        <a:lstStyle/>
        <a:p>
          <a:endParaRPr lang="en-US"/>
        </a:p>
      </dgm:t>
    </dgm:pt>
    <dgm:pt modelId="{62482ACE-9BE8-48D1-B1BB-E315A03221E0}" type="sibTrans" cxnId="{AA8FD1A2-89AC-4137-8367-CBCB73A12EEE}">
      <dgm:prSet/>
      <dgm:spPr/>
      <dgm:t>
        <a:bodyPr/>
        <a:lstStyle/>
        <a:p>
          <a:endParaRPr lang="en-US"/>
        </a:p>
      </dgm:t>
    </dgm:pt>
    <dgm:pt modelId="{CF1DDBB8-90DD-43C4-8616-52C5EE3BCBF8}">
      <dgm:prSet/>
      <dgm:spPr/>
      <dgm:t>
        <a:bodyPr/>
        <a:lstStyle/>
        <a:p>
          <a:r>
            <a:rPr lang="en-GB" dirty="0"/>
            <a:t>Slack, N., Brandon-Jones, A. and Burgess, N. (2019) </a:t>
          </a:r>
          <a:r>
            <a:rPr lang="en-GB" i="1" dirty="0"/>
            <a:t>Operations Management</a:t>
          </a:r>
          <a:r>
            <a:rPr lang="en-GB" dirty="0"/>
            <a:t>. 9th </a:t>
          </a:r>
          <a:r>
            <a:rPr lang="en-GB" dirty="0" err="1"/>
            <a:t>edn</a:t>
          </a:r>
          <a:r>
            <a:rPr lang="en-GB" dirty="0"/>
            <a:t>. Harlow: Pearson.</a:t>
          </a:r>
          <a:endParaRPr lang="en-US" dirty="0"/>
        </a:p>
      </dgm:t>
    </dgm:pt>
    <dgm:pt modelId="{688ED7D9-A288-4531-8DF0-FCBE186DEEA4}" type="parTrans" cxnId="{3BC21B01-0097-4AE5-B83D-98D2D4BE8F3A}">
      <dgm:prSet/>
      <dgm:spPr/>
      <dgm:t>
        <a:bodyPr/>
        <a:lstStyle/>
        <a:p>
          <a:endParaRPr lang="en-US"/>
        </a:p>
      </dgm:t>
    </dgm:pt>
    <dgm:pt modelId="{5FE6FEC6-F7A9-46B2-90DB-CC5313F4C950}" type="sibTrans" cxnId="{3BC21B01-0097-4AE5-B83D-98D2D4BE8F3A}">
      <dgm:prSet/>
      <dgm:spPr/>
      <dgm:t>
        <a:bodyPr/>
        <a:lstStyle/>
        <a:p>
          <a:endParaRPr lang="en-US"/>
        </a:p>
      </dgm:t>
    </dgm:pt>
    <dgm:pt modelId="{1EE6D12E-2BEA-445A-9BFE-6FA389E9AD3B}">
      <dgm:prSet/>
      <dgm:spPr/>
      <dgm:t>
        <a:bodyPr/>
        <a:lstStyle/>
        <a:p>
          <a:r>
            <a:rPr lang="en-GB" dirty="0"/>
            <a:t>Johnson, G., Scholes, K. and Whittington, R. (2017) </a:t>
          </a:r>
          <a:r>
            <a:rPr lang="en-GB" i="1" dirty="0"/>
            <a:t>Exploring Strategy</a:t>
          </a:r>
          <a:r>
            <a:rPr lang="en-GB" dirty="0"/>
            <a:t>. 11th </a:t>
          </a:r>
          <a:r>
            <a:rPr lang="en-GB" dirty="0" err="1"/>
            <a:t>edn</a:t>
          </a:r>
          <a:r>
            <a:rPr lang="en-GB" dirty="0"/>
            <a:t>. Harlow: Pearson. </a:t>
          </a:r>
          <a:endParaRPr lang="en-US" dirty="0"/>
        </a:p>
      </dgm:t>
    </dgm:pt>
    <dgm:pt modelId="{B29C9E8D-C756-404F-BBFB-C129AB8ADEDD}" type="parTrans" cxnId="{DD61EBB7-66CB-41D2-AFE8-E7B759768785}">
      <dgm:prSet/>
      <dgm:spPr/>
      <dgm:t>
        <a:bodyPr/>
        <a:lstStyle/>
        <a:p>
          <a:endParaRPr lang="en-US"/>
        </a:p>
      </dgm:t>
    </dgm:pt>
    <dgm:pt modelId="{49CB8E98-8090-44AA-9929-79426E1AA3AD}" type="sibTrans" cxnId="{DD61EBB7-66CB-41D2-AFE8-E7B759768785}">
      <dgm:prSet/>
      <dgm:spPr/>
      <dgm:t>
        <a:bodyPr/>
        <a:lstStyle/>
        <a:p>
          <a:endParaRPr lang="en-US"/>
        </a:p>
      </dgm:t>
    </dgm:pt>
    <dgm:pt modelId="{484C29FE-B4A0-4083-A9A7-65BEBDB2E37A}">
      <dgm:prSet/>
      <dgm:spPr/>
      <dgm:t>
        <a:bodyPr/>
        <a:lstStyle/>
        <a:p>
          <a:r>
            <a:rPr lang="en-GB"/>
            <a:t>Kotler, P. and Keller, K. (2016) </a:t>
          </a:r>
          <a:r>
            <a:rPr lang="en-GB" i="1"/>
            <a:t>Marketing Management</a:t>
          </a:r>
          <a:r>
            <a:rPr lang="en-GB"/>
            <a:t>. 15th edn. Harlow: Pearson</a:t>
          </a:r>
          <a:endParaRPr lang="en-US"/>
        </a:p>
      </dgm:t>
    </dgm:pt>
    <dgm:pt modelId="{F6B44BBC-13DD-45C8-BC12-18CE1B54C42C}" type="parTrans" cxnId="{9D604595-58A5-4B8F-BA17-7A9DA792AF62}">
      <dgm:prSet/>
      <dgm:spPr/>
      <dgm:t>
        <a:bodyPr/>
        <a:lstStyle/>
        <a:p>
          <a:endParaRPr lang="en-US"/>
        </a:p>
      </dgm:t>
    </dgm:pt>
    <dgm:pt modelId="{5D1984CB-F898-460D-88F4-AC2A3BB777DA}" type="sibTrans" cxnId="{9D604595-58A5-4B8F-BA17-7A9DA792AF62}">
      <dgm:prSet/>
      <dgm:spPr/>
      <dgm:t>
        <a:bodyPr/>
        <a:lstStyle/>
        <a:p>
          <a:endParaRPr lang="en-US"/>
        </a:p>
      </dgm:t>
    </dgm:pt>
    <dgm:pt modelId="{1E84EF43-0153-46C2-973A-28E0992B18AF}" type="pres">
      <dgm:prSet presAssocID="{8488C1C8-4DC1-471D-BC8C-09510BF6EC99}" presName="vert0" presStyleCnt="0">
        <dgm:presLayoutVars>
          <dgm:dir/>
          <dgm:animOne val="branch"/>
          <dgm:animLvl val="lvl"/>
        </dgm:presLayoutVars>
      </dgm:prSet>
      <dgm:spPr/>
    </dgm:pt>
    <dgm:pt modelId="{8415F034-1A40-4CF4-B7AA-8D5CCCF3BC30}" type="pres">
      <dgm:prSet presAssocID="{3DBDB3DA-146F-49B0-A370-730135AD9EBB}" presName="thickLine" presStyleLbl="alignNode1" presStyleIdx="0" presStyleCnt="5"/>
      <dgm:spPr/>
    </dgm:pt>
    <dgm:pt modelId="{5332D0E9-4DB6-40E1-B489-37B14EAF7B74}" type="pres">
      <dgm:prSet presAssocID="{3DBDB3DA-146F-49B0-A370-730135AD9EBB}" presName="horz1" presStyleCnt="0"/>
      <dgm:spPr/>
    </dgm:pt>
    <dgm:pt modelId="{42AB5DF5-2937-4108-BF8B-3FC544C87DF7}" type="pres">
      <dgm:prSet presAssocID="{3DBDB3DA-146F-49B0-A370-730135AD9EBB}" presName="tx1" presStyleLbl="revTx" presStyleIdx="0" presStyleCnt="5"/>
      <dgm:spPr/>
    </dgm:pt>
    <dgm:pt modelId="{5B281E2F-D0CF-41CA-BAFE-1B8F5809402A}" type="pres">
      <dgm:prSet presAssocID="{3DBDB3DA-146F-49B0-A370-730135AD9EBB}" presName="vert1" presStyleCnt="0"/>
      <dgm:spPr/>
    </dgm:pt>
    <dgm:pt modelId="{CDC086CC-463C-492A-A586-642D7ECF8C39}" type="pres">
      <dgm:prSet presAssocID="{FD68F321-3144-404A-8FB9-3534BE393AE5}" presName="thickLine" presStyleLbl="alignNode1" presStyleIdx="1" presStyleCnt="5"/>
      <dgm:spPr/>
    </dgm:pt>
    <dgm:pt modelId="{5B4B6E2F-7F96-4B55-8B30-5A9D2464A160}" type="pres">
      <dgm:prSet presAssocID="{FD68F321-3144-404A-8FB9-3534BE393AE5}" presName="horz1" presStyleCnt="0"/>
      <dgm:spPr/>
    </dgm:pt>
    <dgm:pt modelId="{236B49C8-57B8-47A5-9C04-67EE1DCF76E9}" type="pres">
      <dgm:prSet presAssocID="{FD68F321-3144-404A-8FB9-3534BE393AE5}" presName="tx1" presStyleLbl="revTx" presStyleIdx="1" presStyleCnt="5"/>
      <dgm:spPr/>
    </dgm:pt>
    <dgm:pt modelId="{0AEC591B-2E8C-4F18-80B3-18EC89BA4E4E}" type="pres">
      <dgm:prSet presAssocID="{FD68F321-3144-404A-8FB9-3534BE393AE5}" presName="vert1" presStyleCnt="0"/>
      <dgm:spPr/>
    </dgm:pt>
    <dgm:pt modelId="{2218E98F-8DF8-4F2C-8D86-5EB4D70138F8}" type="pres">
      <dgm:prSet presAssocID="{1EE6D12E-2BEA-445A-9BFE-6FA389E9AD3B}" presName="thickLine" presStyleLbl="alignNode1" presStyleIdx="2" presStyleCnt="5"/>
      <dgm:spPr/>
    </dgm:pt>
    <dgm:pt modelId="{99852910-9C14-41E5-B8C3-75F482BF092D}" type="pres">
      <dgm:prSet presAssocID="{1EE6D12E-2BEA-445A-9BFE-6FA389E9AD3B}" presName="horz1" presStyleCnt="0"/>
      <dgm:spPr/>
    </dgm:pt>
    <dgm:pt modelId="{5FDA27AD-731B-411B-B60E-387C7FF45AC4}" type="pres">
      <dgm:prSet presAssocID="{1EE6D12E-2BEA-445A-9BFE-6FA389E9AD3B}" presName="tx1" presStyleLbl="revTx" presStyleIdx="2" presStyleCnt="5"/>
      <dgm:spPr/>
    </dgm:pt>
    <dgm:pt modelId="{0024C218-EEE5-4909-B569-EC76A3A58980}" type="pres">
      <dgm:prSet presAssocID="{1EE6D12E-2BEA-445A-9BFE-6FA389E9AD3B}" presName="vert1" presStyleCnt="0"/>
      <dgm:spPr/>
    </dgm:pt>
    <dgm:pt modelId="{72FD5661-9038-4183-9F1E-6F05E96840E0}" type="pres">
      <dgm:prSet presAssocID="{484C29FE-B4A0-4083-A9A7-65BEBDB2E37A}" presName="thickLine" presStyleLbl="alignNode1" presStyleIdx="3" presStyleCnt="5"/>
      <dgm:spPr/>
    </dgm:pt>
    <dgm:pt modelId="{135F930E-F7F0-48AF-A0FF-FCA105B4D4B0}" type="pres">
      <dgm:prSet presAssocID="{484C29FE-B4A0-4083-A9A7-65BEBDB2E37A}" presName="horz1" presStyleCnt="0"/>
      <dgm:spPr/>
    </dgm:pt>
    <dgm:pt modelId="{CF4E00C9-F12D-47CD-8904-18DAFB2E57E5}" type="pres">
      <dgm:prSet presAssocID="{484C29FE-B4A0-4083-A9A7-65BEBDB2E37A}" presName="tx1" presStyleLbl="revTx" presStyleIdx="3" presStyleCnt="5"/>
      <dgm:spPr/>
    </dgm:pt>
    <dgm:pt modelId="{B2A4A45E-8513-417E-81B3-1720E9BA24D6}" type="pres">
      <dgm:prSet presAssocID="{484C29FE-B4A0-4083-A9A7-65BEBDB2E37A}" presName="vert1" presStyleCnt="0"/>
      <dgm:spPr/>
    </dgm:pt>
    <dgm:pt modelId="{E5154195-189C-45FB-95A9-7DC358E44B50}" type="pres">
      <dgm:prSet presAssocID="{CF1DDBB8-90DD-43C4-8616-52C5EE3BCBF8}" presName="thickLine" presStyleLbl="alignNode1" presStyleIdx="4" presStyleCnt="5"/>
      <dgm:spPr/>
    </dgm:pt>
    <dgm:pt modelId="{EC400735-D3C6-4165-B017-44DD3A4C8112}" type="pres">
      <dgm:prSet presAssocID="{CF1DDBB8-90DD-43C4-8616-52C5EE3BCBF8}" presName="horz1" presStyleCnt="0"/>
      <dgm:spPr/>
    </dgm:pt>
    <dgm:pt modelId="{CE845F1C-A50B-4C2A-B04B-509B2C6E39A3}" type="pres">
      <dgm:prSet presAssocID="{CF1DDBB8-90DD-43C4-8616-52C5EE3BCBF8}" presName="tx1" presStyleLbl="revTx" presStyleIdx="4" presStyleCnt="5"/>
      <dgm:spPr/>
    </dgm:pt>
    <dgm:pt modelId="{90EDF941-C321-4E97-88F9-36C6DDFC74AE}" type="pres">
      <dgm:prSet presAssocID="{CF1DDBB8-90DD-43C4-8616-52C5EE3BCBF8}" presName="vert1" presStyleCnt="0"/>
      <dgm:spPr/>
    </dgm:pt>
  </dgm:ptLst>
  <dgm:cxnLst>
    <dgm:cxn modelId="{3BC21B01-0097-4AE5-B83D-98D2D4BE8F3A}" srcId="{8488C1C8-4DC1-471D-BC8C-09510BF6EC99}" destId="{CF1DDBB8-90DD-43C4-8616-52C5EE3BCBF8}" srcOrd="4" destOrd="0" parTransId="{688ED7D9-A288-4531-8DF0-FCBE186DEEA4}" sibTransId="{5FE6FEC6-F7A9-46B2-90DB-CC5313F4C950}"/>
    <dgm:cxn modelId="{314CF113-C7D0-463A-A08F-45ABE5ED9CA1}" type="presOf" srcId="{8488C1C8-4DC1-471D-BC8C-09510BF6EC99}" destId="{1E84EF43-0153-46C2-973A-28E0992B18AF}" srcOrd="0" destOrd="0" presId="urn:microsoft.com/office/officeart/2008/layout/LinedList"/>
    <dgm:cxn modelId="{58C6081E-94AC-4130-803C-C1B23A9044BF}" type="presOf" srcId="{484C29FE-B4A0-4083-A9A7-65BEBDB2E37A}" destId="{CF4E00C9-F12D-47CD-8904-18DAFB2E57E5}" srcOrd="0" destOrd="0" presId="urn:microsoft.com/office/officeart/2008/layout/LinedList"/>
    <dgm:cxn modelId="{CF169D21-B482-4CC3-8B4D-CA56DA6C35C7}" type="presOf" srcId="{3DBDB3DA-146F-49B0-A370-730135AD9EBB}" destId="{42AB5DF5-2937-4108-BF8B-3FC544C87DF7}" srcOrd="0" destOrd="0" presId="urn:microsoft.com/office/officeart/2008/layout/LinedList"/>
    <dgm:cxn modelId="{61F0973A-AA87-48D2-9E73-2AC602762616}" type="presOf" srcId="{CF1DDBB8-90DD-43C4-8616-52C5EE3BCBF8}" destId="{CE845F1C-A50B-4C2A-B04B-509B2C6E39A3}" srcOrd="0" destOrd="0" presId="urn:microsoft.com/office/officeart/2008/layout/LinedList"/>
    <dgm:cxn modelId="{17E8F441-C58F-4EED-B35D-6371C1EBF691}" srcId="{8488C1C8-4DC1-471D-BC8C-09510BF6EC99}" destId="{3DBDB3DA-146F-49B0-A370-730135AD9EBB}" srcOrd="0" destOrd="0" parTransId="{9DC5F2FF-221C-470B-B987-5DCEDBC08018}" sibTransId="{AD97E718-09DD-463B-8282-17F8D7D336CE}"/>
    <dgm:cxn modelId="{332C2A71-37AA-4ABE-80F0-C644082FF0C0}" type="presOf" srcId="{1EE6D12E-2BEA-445A-9BFE-6FA389E9AD3B}" destId="{5FDA27AD-731B-411B-B60E-387C7FF45AC4}" srcOrd="0" destOrd="0" presId="urn:microsoft.com/office/officeart/2008/layout/LinedList"/>
    <dgm:cxn modelId="{9D604595-58A5-4B8F-BA17-7A9DA792AF62}" srcId="{8488C1C8-4DC1-471D-BC8C-09510BF6EC99}" destId="{484C29FE-B4A0-4083-A9A7-65BEBDB2E37A}" srcOrd="3" destOrd="0" parTransId="{F6B44BBC-13DD-45C8-BC12-18CE1B54C42C}" sibTransId="{5D1984CB-F898-460D-88F4-AC2A3BB777DA}"/>
    <dgm:cxn modelId="{AA8FD1A2-89AC-4137-8367-CBCB73A12EEE}" srcId="{8488C1C8-4DC1-471D-BC8C-09510BF6EC99}" destId="{FD68F321-3144-404A-8FB9-3534BE393AE5}" srcOrd="1" destOrd="0" parTransId="{907A30CD-90A5-44C3-9E56-C5F49EADB09B}" sibTransId="{62482ACE-9BE8-48D1-B1BB-E315A03221E0}"/>
    <dgm:cxn modelId="{94F132A9-B557-460D-83CA-23A3AE282965}" type="presOf" srcId="{FD68F321-3144-404A-8FB9-3534BE393AE5}" destId="{236B49C8-57B8-47A5-9C04-67EE1DCF76E9}" srcOrd="0" destOrd="0" presId="urn:microsoft.com/office/officeart/2008/layout/LinedList"/>
    <dgm:cxn modelId="{DD61EBB7-66CB-41D2-AFE8-E7B759768785}" srcId="{8488C1C8-4DC1-471D-BC8C-09510BF6EC99}" destId="{1EE6D12E-2BEA-445A-9BFE-6FA389E9AD3B}" srcOrd="2" destOrd="0" parTransId="{B29C9E8D-C756-404F-BBFB-C129AB8ADEDD}" sibTransId="{49CB8E98-8090-44AA-9929-79426E1AA3AD}"/>
    <dgm:cxn modelId="{894CDB43-A2DD-429F-9D5C-C82AF7B1440D}" type="presParOf" srcId="{1E84EF43-0153-46C2-973A-28E0992B18AF}" destId="{8415F034-1A40-4CF4-B7AA-8D5CCCF3BC30}" srcOrd="0" destOrd="0" presId="urn:microsoft.com/office/officeart/2008/layout/LinedList"/>
    <dgm:cxn modelId="{E61C363C-E306-4B51-8A15-750EEEA1345F}" type="presParOf" srcId="{1E84EF43-0153-46C2-973A-28E0992B18AF}" destId="{5332D0E9-4DB6-40E1-B489-37B14EAF7B74}" srcOrd="1" destOrd="0" presId="urn:microsoft.com/office/officeart/2008/layout/LinedList"/>
    <dgm:cxn modelId="{0525A2D9-A0D2-43EC-93B6-0B7139AE5BBD}" type="presParOf" srcId="{5332D0E9-4DB6-40E1-B489-37B14EAF7B74}" destId="{42AB5DF5-2937-4108-BF8B-3FC544C87DF7}" srcOrd="0" destOrd="0" presId="urn:microsoft.com/office/officeart/2008/layout/LinedList"/>
    <dgm:cxn modelId="{ED0425A5-7C91-4303-A35A-9B43251375F6}" type="presParOf" srcId="{5332D0E9-4DB6-40E1-B489-37B14EAF7B74}" destId="{5B281E2F-D0CF-41CA-BAFE-1B8F5809402A}" srcOrd="1" destOrd="0" presId="urn:microsoft.com/office/officeart/2008/layout/LinedList"/>
    <dgm:cxn modelId="{0D200928-A2B0-4CAE-A8CE-396C1CABA606}" type="presParOf" srcId="{1E84EF43-0153-46C2-973A-28E0992B18AF}" destId="{CDC086CC-463C-492A-A586-642D7ECF8C39}" srcOrd="2" destOrd="0" presId="urn:microsoft.com/office/officeart/2008/layout/LinedList"/>
    <dgm:cxn modelId="{3D7096F5-2F8F-4041-AF8F-5E9933377B83}" type="presParOf" srcId="{1E84EF43-0153-46C2-973A-28E0992B18AF}" destId="{5B4B6E2F-7F96-4B55-8B30-5A9D2464A160}" srcOrd="3" destOrd="0" presId="urn:microsoft.com/office/officeart/2008/layout/LinedList"/>
    <dgm:cxn modelId="{33322C4A-9BE7-420E-933E-798DA4ED48D9}" type="presParOf" srcId="{5B4B6E2F-7F96-4B55-8B30-5A9D2464A160}" destId="{236B49C8-57B8-47A5-9C04-67EE1DCF76E9}" srcOrd="0" destOrd="0" presId="urn:microsoft.com/office/officeart/2008/layout/LinedList"/>
    <dgm:cxn modelId="{90052330-14A6-47AA-8C80-ECC260264445}" type="presParOf" srcId="{5B4B6E2F-7F96-4B55-8B30-5A9D2464A160}" destId="{0AEC591B-2E8C-4F18-80B3-18EC89BA4E4E}" srcOrd="1" destOrd="0" presId="urn:microsoft.com/office/officeart/2008/layout/LinedList"/>
    <dgm:cxn modelId="{E9B9E515-038D-4C95-9F87-A5BB6CC4EE1E}" type="presParOf" srcId="{1E84EF43-0153-46C2-973A-28E0992B18AF}" destId="{2218E98F-8DF8-4F2C-8D86-5EB4D70138F8}" srcOrd="4" destOrd="0" presId="urn:microsoft.com/office/officeart/2008/layout/LinedList"/>
    <dgm:cxn modelId="{0C444BBF-F369-46C1-9F90-CFEF97403EA9}" type="presParOf" srcId="{1E84EF43-0153-46C2-973A-28E0992B18AF}" destId="{99852910-9C14-41E5-B8C3-75F482BF092D}" srcOrd="5" destOrd="0" presId="urn:microsoft.com/office/officeart/2008/layout/LinedList"/>
    <dgm:cxn modelId="{B4089072-17CA-4E1A-8CE9-3EEB2C0257EA}" type="presParOf" srcId="{99852910-9C14-41E5-B8C3-75F482BF092D}" destId="{5FDA27AD-731B-411B-B60E-387C7FF45AC4}" srcOrd="0" destOrd="0" presId="urn:microsoft.com/office/officeart/2008/layout/LinedList"/>
    <dgm:cxn modelId="{D6D3FCDD-DD62-4270-AA39-F3579CE64B6F}" type="presParOf" srcId="{99852910-9C14-41E5-B8C3-75F482BF092D}" destId="{0024C218-EEE5-4909-B569-EC76A3A58980}" srcOrd="1" destOrd="0" presId="urn:microsoft.com/office/officeart/2008/layout/LinedList"/>
    <dgm:cxn modelId="{A517B014-0D46-41D5-8E4B-4CC7B60330BA}" type="presParOf" srcId="{1E84EF43-0153-46C2-973A-28E0992B18AF}" destId="{72FD5661-9038-4183-9F1E-6F05E96840E0}" srcOrd="6" destOrd="0" presId="urn:microsoft.com/office/officeart/2008/layout/LinedList"/>
    <dgm:cxn modelId="{F2120EC9-CE7D-422D-990D-222F509B6071}" type="presParOf" srcId="{1E84EF43-0153-46C2-973A-28E0992B18AF}" destId="{135F930E-F7F0-48AF-A0FF-FCA105B4D4B0}" srcOrd="7" destOrd="0" presId="urn:microsoft.com/office/officeart/2008/layout/LinedList"/>
    <dgm:cxn modelId="{0DC19368-FBBA-4C32-8C3C-BE2F83A56755}" type="presParOf" srcId="{135F930E-F7F0-48AF-A0FF-FCA105B4D4B0}" destId="{CF4E00C9-F12D-47CD-8904-18DAFB2E57E5}" srcOrd="0" destOrd="0" presId="urn:microsoft.com/office/officeart/2008/layout/LinedList"/>
    <dgm:cxn modelId="{1870824A-2526-4D98-B5A2-203D9CC3B591}" type="presParOf" srcId="{135F930E-F7F0-48AF-A0FF-FCA105B4D4B0}" destId="{B2A4A45E-8513-417E-81B3-1720E9BA24D6}" srcOrd="1" destOrd="0" presId="urn:microsoft.com/office/officeart/2008/layout/LinedList"/>
    <dgm:cxn modelId="{7EE676BC-CE88-4000-A7B3-2F05E0775784}" type="presParOf" srcId="{1E84EF43-0153-46C2-973A-28E0992B18AF}" destId="{E5154195-189C-45FB-95A9-7DC358E44B50}" srcOrd="8" destOrd="0" presId="urn:microsoft.com/office/officeart/2008/layout/LinedList"/>
    <dgm:cxn modelId="{7589A264-7326-4BAF-89B8-A69B24F217D4}" type="presParOf" srcId="{1E84EF43-0153-46C2-973A-28E0992B18AF}" destId="{EC400735-D3C6-4165-B017-44DD3A4C8112}" srcOrd="9" destOrd="0" presId="urn:microsoft.com/office/officeart/2008/layout/LinedList"/>
    <dgm:cxn modelId="{59869DF6-0A7B-4A33-A0C6-1FAA61E6C74A}" type="presParOf" srcId="{EC400735-D3C6-4165-B017-44DD3A4C8112}" destId="{CE845F1C-A50B-4C2A-B04B-509B2C6E39A3}" srcOrd="0" destOrd="0" presId="urn:microsoft.com/office/officeart/2008/layout/LinedList"/>
    <dgm:cxn modelId="{802759D6-A55F-4638-910F-705B291834D9}" type="presParOf" srcId="{EC400735-D3C6-4165-B017-44DD3A4C8112}" destId="{90EDF941-C321-4E97-88F9-36C6DDFC74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2EBBC-4BC0-43A7-A79F-54C24D20452D}">
      <dsp:nvSpPr>
        <dsp:cNvPr id="0" name=""/>
        <dsp:cNvSpPr/>
      </dsp:nvSpPr>
      <dsp:spPr>
        <a:xfrm>
          <a:off x="0" y="3341354"/>
          <a:ext cx="6900512" cy="21922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GB" sz="4100" kern="1200" dirty="0"/>
            <a:t>In my presentation I will:</a:t>
          </a:r>
          <a:endParaRPr lang="en-US" sz="4100" kern="1200" dirty="0"/>
        </a:p>
      </dsp:txBody>
      <dsp:txXfrm>
        <a:off x="0" y="3341354"/>
        <a:ext cx="6900512" cy="1183836"/>
      </dsp:txXfrm>
    </dsp:sp>
    <dsp:sp modelId="{56D2B40A-DF03-4194-97AF-BA683ACA63B1}">
      <dsp:nvSpPr>
        <dsp:cNvPr id="0" name=""/>
        <dsp:cNvSpPr/>
      </dsp:nvSpPr>
      <dsp:spPr>
        <a:xfrm>
          <a:off x="0" y="4481345"/>
          <a:ext cx="1725127" cy="100845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Provide an overview of Basil’s Bakery and the nature and scope of the problems they are encountering.</a:t>
          </a:r>
          <a:endParaRPr lang="en-US" sz="1300" kern="1200"/>
        </a:p>
      </dsp:txBody>
      <dsp:txXfrm>
        <a:off x="0" y="4481345"/>
        <a:ext cx="1725127" cy="1008453"/>
      </dsp:txXfrm>
    </dsp:sp>
    <dsp:sp modelId="{AB049D0D-9E77-4F1E-A921-596B59D01C42}">
      <dsp:nvSpPr>
        <dsp:cNvPr id="0" name=""/>
        <dsp:cNvSpPr/>
      </dsp:nvSpPr>
      <dsp:spPr>
        <a:xfrm>
          <a:off x="1725128" y="4481345"/>
          <a:ext cx="1725127" cy="100845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Provide a critique and application of the PESTEL framework.</a:t>
          </a:r>
          <a:endParaRPr lang="en-US" sz="1300" kern="1200"/>
        </a:p>
      </dsp:txBody>
      <dsp:txXfrm>
        <a:off x="1725128" y="4481345"/>
        <a:ext cx="1725127" cy="1008453"/>
      </dsp:txXfrm>
    </dsp:sp>
    <dsp:sp modelId="{AB691F78-74E1-4605-9C6C-A3EE6B8A0920}">
      <dsp:nvSpPr>
        <dsp:cNvPr id="0" name=""/>
        <dsp:cNvSpPr/>
      </dsp:nvSpPr>
      <dsp:spPr>
        <a:xfrm>
          <a:off x="3450256" y="4481345"/>
          <a:ext cx="1725127" cy="10084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Provide a critique and application of the Cause-and-Effect model.</a:t>
          </a:r>
          <a:endParaRPr lang="en-US" sz="1300" kern="1200"/>
        </a:p>
      </dsp:txBody>
      <dsp:txXfrm>
        <a:off x="3450256" y="4481345"/>
        <a:ext cx="1725127" cy="1008453"/>
      </dsp:txXfrm>
    </dsp:sp>
    <dsp:sp modelId="{34F6D92E-630F-4B14-A1CA-45CCDF51265C}">
      <dsp:nvSpPr>
        <dsp:cNvPr id="0" name=""/>
        <dsp:cNvSpPr/>
      </dsp:nvSpPr>
      <dsp:spPr>
        <a:xfrm>
          <a:off x="5175384" y="4481345"/>
          <a:ext cx="1725127" cy="100845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a:t>And, finally, provide a summary of the key findings.</a:t>
          </a:r>
          <a:endParaRPr lang="en-US" sz="1300" kern="1200"/>
        </a:p>
      </dsp:txBody>
      <dsp:txXfrm>
        <a:off x="5175384" y="4481345"/>
        <a:ext cx="1725127" cy="1008453"/>
      </dsp:txXfrm>
    </dsp:sp>
    <dsp:sp modelId="{34F2E7AB-E3A1-4ABB-A226-08DBAA02BB9B}">
      <dsp:nvSpPr>
        <dsp:cNvPr id="0" name=""/>
        <dsp:cNvSpPr/>
      </dsp:nvSpPr>
      <dsp:spPr>
        <a:xfrm rot="10800000">
          <a:off x="0" y="0"/>
          <a:ext cx="6900512" cy="337174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GB" sz="4100" kern="1200" dirty="0"/>
            <a:t>Good morning/afternoon. My name is Mohammad Waseem</a:t>
          </a:r>
          <a:endParaRPr lang="en-US" sz="4100" kern="1200" dirty="0"/>
        </a:p>
      </dsp:txBody>
      <dsp:txXfrm rot="10800000">
        <a:off x="0" y="0"/>
        <a:ext cx="6900512" cy="2190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55041-04C0-4424-9BD0-83F73772560D}">
      <dsp:nvSpPr>
        <dsp:cNvPr id="0" name=""/>
        <dsp:cNvSpPr/>
      </dsp:nvSpPr>
      <dsp:spPr>
        <a:xfrm>
          <a:off x="0" y="377734"/>
          <a:ext cx="7716000" cy="21596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6E90E0-C536-469E-9831-2D2E690C36DD}">
      <dsp:nvSpPr>
        <dsp:cNvPr id="0" name=""/>
        <dsp:cNvSpPr/>
      </dsp:nvSpPr>
      <dsp:spPr>
        <a:xfrm>
          <a:off x="662333" y="739029"/>
          <a:ext cx="1187829" cy="1187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AAE6D5-F094-4556-95CE-CCE3E35B1CFE}">
      <dsp:nvSpPr>
        <dsp:cNvPr id="0" name=""/>
        <dsp:cNvSpPr/>
      </dsp:nvSpPr>
      <dsp:spPr>
        <a:xfrm>
          <a:off x="2444146" y="236591"/>
          <a:ext cx="5034616" cy="2497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4281" tIns="264281" rIns="264281" bIns="264281" numCol="1" spcCol="1270" anchor="ctr" anchorCtr="0">
          <a:noAutofit/>
        </a:bodyPr>
        <a:lstStyle/>
        <a:p>
          <a:pPr marL="0" lvl="0" indent="0" algn="l" defTabSz="800100">
            <a:lnSpc>
              <a:spcPct val="100000"/>
            </a:lnSpc>
            <a:spcBef>
              <a:spcPct val="0"/>
            </a:spcBef>
            <a:spcAft>
              <a:spcPct val="35000"/>
            </a:spcAft>
            <a:buNone/>
          </a:pPr>
          <a:r>
            <a:rPr lang="en-GB" sz="1800" b="1" kern="1200" dirty="0">
              <a:latin typeface="+mn-lt"/>
              <a:cs typeface="Times New Roman" panose="02020603050405020304" pitchFamily="18" charset="0"/>
            </a:rPr>
            <a:t>Basil’s Bakery</a:t>
          </a:r>
          <a:r>
            <a:rPr lang="en-GB" sz="1800" kern="1200" dirty="0">
              <a:latin typeface="+mn-lt"/>
              <a:cs typeface="Times New Roman" panose="02020603050405020304" pitchFamily="18" charset="0"/>
            </a:rPr>
            <a:t> is a small, independent artisan bakery located in a retail park in Coventry, UK. Established in 2015, it specialises in high-quality, organic breads, cakes, and pastries, which has helped it build a strong local reputation. Its main customers include retail shoppers, nearby shop staff, and workers from a surrounding area.</a:t>
          </a:r>
          <a:endParaRPr lang="en-US" sz="1800" kern="1200" dirty="0">
            <a:latin typeface="+mn-lt"/>
            <a:cs typeface="Times New Roman" panose="02020603050405020304" pitchFamily="18" charset="0"/>
          </a:endParaRPr>
        </a:p>
      </dsp:txBody>
      <dsp:txXfrm>
        <a:off x="2444146" y="236591"/>
        <a:ext cx="5034616" cy="2497142"/>
      </dsp:txXfrm>
    </dsp:sp>
    <dsp:sp modelId="{AE2BE3FB-1721-4A9A-B888-6D4CFF3B0DEE}">
      <dsp:nvSpPr>
        <dsp:cNvPr id="0" name=""/>
        <dsp:cNvSpPr/>
      </dsp:nvSpPr>
      <dsp:spPr>
        <a:xfrm>
          <a:off x="0" y="3379478"/>
          <a:ext cx="7716000" cy="21596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102AF-9F7D-4615-A6F0-4EBB8699836D}">
      <dsp:nvSpPr>
        <dsp:cNvPr id="0" name=""/>
        <dsp:cNvSpPr/>
      </dsp:nvSpPr>
      <dsp:spPr>
        <a:xfrm>
          <a:off x="837455" y="3626928"/>
          <a:ext cx="1187829" cy="1187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BE8D9-5583-4890-A03F-937DAE57D062}">
      <dsp:nvSpPr>
        <dsp:cNvPr id="0" name=""/>
        <dsp:cNvSpPr/>
      </dsp:nvSpPr>
      <dsp:spPr>
        <a:xfrm>
          <a:off x="2494442" y="3184437"/>
          <a:ext cx="5034616" cy="2497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4281" tIns="264281" rIns="264281" bIns="264281" numCol="1" spcCol="1270" anchor="ctr" anchorCtr="0">
          <a:noAutofit/>
        </a:bodyPr>
        <a:lstStyle/>
        <a:p>
          <a:pPr marL="0" lvl="0" indent="0" algn="l" defTabSz="800100">
            <a:lnSpc>
              <a:spcPct val="100000"/>
            </a:lnSpc>
            <a:spcBef>
              <a:spcPct val="0"/>
            </a:spcBef>
            <a:spcAft>
              <a:spcPct val="35000"/>
            </a:spcAft>
            <a:buNone/>
          </a:pPr>
          <a:r>
            <a:rPr lang="en-GB" sz="1800" kern="1200" dirty="0"/>
            <a:t>The business experienced steady growth up to 2019, with increasing sales each year. However, although it partially recovered after the COVID-19 pandemic, sales have not returned to previous levels and remain significantly lower today.</a:t>
          </a:r>
          <a:endParaRPr lang="en-US" sz="1800" kern="1200" dirty="0"/>
        </a:p>
      </dsp:txBody>
      <dsp:txXfrm>
        <a:off x="2494442" y="3184437"/>
        <a:ext cx="5034616" cy="2497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5F034-1A40-4CF4-B7AA-8D5CCCF3BC3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AB5DF5-2937-4108-BF8B-3FC544C87DF7}">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a:t>References:</a:t>
          </a:r>
          <a:endParaRPr lang="en-US" sz="2400" kern="1200"/>
        </a:p>
      </dsp:txBody>
      <dsp:txXfrm>
        <a:off x="0" y="675"/>
        <a:ext cx="6900512" cy="1106957"/>
      </dsp:txXfrm>
    </dsp:sp>
    <dsp:sp modelId="{CDC086CC-463C-492A-A586-642D7ECF8C39}">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B49C8-57B8-47A5-9C04-67EE1DCF76E9}">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Ishikawa, K. (1985) </a:t>
          </a:r>
          <a:r>
            <a:rPr lang="en-GB" sz="2400" i="1" kern="1200"/>
            <a:t>What is Total Quality Control? The Japanese Way</a:t>
          </a:r>
          <a:r>
            <a:rPr lang="en-GB" sz="2400" kern="1200"/>
            <a:t>. Englewood Cliffs: Prentice-Hall. </a:t>
          </a:r>
          <a:endParaRPr lang="en-US" sz="2400" kern="1200"/>
        </a:p>
      </dsp:txBody>
      <dsp:txXfrm>
        <a:off x="0" y="1107633"/>
        <a:ext cx="6900512" cy="1106957"/>
      </dsp:txXfrm>
    </dsp:sp>
    <dsp:sp modelId="{2218E98F-8DF8-4F2C-8D86-5EB4D70138F8}">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DA27AD-731B-411B-B60E-387C7FF45AC4}">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Johnson, G., Scholes, K. and Whittington, R. (2017) </a:t>
          </a:r>
          <a:r>
            <a:rPr lang="en-GB" sz="2400" i="1" kern="1200" dirty="0"/>
            <a:t>Exploring Strategy</a:t>
          </a:r>
          <a:r>
            <a:rPr lang="en-GB" sz="2400" kern="1200" dirty="0"/>
            <a:t>. 11th </a:t>
          </a:r>
          <a:r>
            <a:rPr lang="en-GB" sz="2400" kern="1200" dirty="0" err="1"/>
            <a:t>edn</a:t>
          </a:r>
          <a:r>
            <a:rPr lang="en-GB" sz="2400" kern="1200" dirty="0"/>
            <a:t>. Harlow: Pearson. </a:t>
          </a:r>
          <a:endParaRPr lang="en-US" sz="2400" kern="1200" dirty="0"/>
        </a:p>
      </dsp:txBody>
      <dsp:txXfrm>
        <a:off x="0" y="2214591"/>
        <a:ext cx="6900512" cy="1106957"/>
      </dsp:txXfrm>
    </dsp:sp>
    <dsp:sp modelId="{72FD5661-9038-4183-9F1E-6F05E96840E0}">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E00C9-F12D-47CD-8904-18DAFB2E57E5}">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Kotler, P. and Keller, K. (2016) </a:t>
          </a:r>
          <a:r>
            <a:rPr lang="en-GB" sz="2400" i="1" kern="1200"/>
            <a:t>Marketing Management</a:t>
          </a:r>
          <a:r>
            <a:rPr lang="en-GB" sz="2400" kern="1200"/>
            <a:t>. 15th edn. Harlow: Pearson</a:t>
          </a:r>
          <a:endParaRPr lang="en-US" sz="2400" kern="1200"/>
        </a:p>
      </dsp:txBody>
      <dsp:txXfrm>
        <a:off x="0" y="3321549"/>
        <a:ext cx="6900512" cy="1106957"/>
      </dsp:txXfrm>
    </dsp:sp>
    <dsp:sp modelId="{E5154195-189C-45FB-95A9-7DC358E44B50}">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845F1C-A50B-4C2A-B04B-509B2C6E39A3}">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Slack, N., Brandon-Jones, A. and Burgess, N. (2019) </a:t>
          </a:r>
          <a:r>
            <a:rPr lang="en-GB" sz="2400" i="1" kern="1200" dirty="0"/>
            <a:t>Operations Management</a:t>
          </a:r>
          <a:r>
            <a:rPr lang="en-GB" sz="2400" kern="1200" dirty="0"/>
            <a:t>. 9th </a:t>
          </a:r>
          <a:r>
            <a:rPr lang="en-GB" sz="2400" kern="1200" dirty="0" err="1"/>
            <a:t>edn</a:t>
          </a:r>
          <a:r>
            <a:rPr lang="en-GB" sz="2400" kern="1200" dirty="0"/>
            <a:t>. Harlow: Pearson.</a:t>
          </a:r>
          <a:endParaRPr lang="en-US" sz="2400" kern="1200" dirty="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Mohammad Waseem</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2530866</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Yetunde Everard-</a:t>
            </a:r>
            <a:r>
              <a:rPr lang="en-GB" sz="3200" b="1" dirty="0" err="1">
                <a:latin typeface="Arial" panose="020B0604020202020204" pitchFamily="34" charset="0"/>
                <a:cs typeface="Arial" panose="020B0604020202020204" pitchFamily="34" charset="0"/>
              </a:rPr>
              <a:t>Igweh</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35001" y="640823"/>
            <a:ext cx="3372596" cy="5583148"/>
          </a:xfrm>
        </p:spPr>
        <p:txBody>
          <a:bodyPr anchor="ctr">
            <a:normAutofit/>
          </a:bodyPr>
          <a:lstStyle/>
          <a:p>
            <a:r>
              <a:rPr lang="en-GB" sz="3800" b="1" u="sng" dirty="0">
                <a:latin typeface="Arial" panose="020B0604020202020204" pitchFamily="34" charset="0"/>
                <a:cs typeface="Arial" panose="020B0604020202020204" pitchFamily="34" charset="0"/>
              </a:rPr>
              <a:t>Provide an Overview of your presentation. </a:t>
            </a:r>
            <a:endParaRPr lang="en-GB" sz="3800"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6CC84B-2758-3B47-84AB-5A9D43EA7474}"/>
              </a:ext>
            </a:extLst>
          </p:cNvPr>
          <p:cNvGraphicFramePr>
            <a:graphicFrameLocks noGrp="1"/>
          </p:cNvGraphicFramePr>
          <p:nvPr>
            <p:ph idx="1"/>
            <p:extLst>
              <p:ext uri="{D42A27DB-BD31-4B8C-83A1-F6EECF244321}">
                <p14:modId xmlns:p14="http://schemas.microsoft.com/office/powerpoint/2010/main" val="341262405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reads on display">
            <a:extLst>
              <a:ext uri="{FF2B5EF4-FFF2-40B4-BE49-F238E27FC236}">
                <a16:creationId xmlns:a16="http://schemas.microsoft.com/office/drawing/2014/main" id="{3FBA4774-16E7-3FC5-B302-B30CEAC3709C}"/>
              </a:ext>
            </a:extLst>
          </p:cNvPr>
          <p:cNvPicPr>
            <a:picLocks noChangeAspect="1"/>
          </p:cNvPicPr>
          <p:nvPr/>
        </p:nvPicPr>
        <p:blipFill>
          <a:blip r:embed="rId2"/>
          <a:srcRect l="19796" r="27544" b="-2"/>
          <a:stretch>
            <a:fillRect/>
          </a:stretch>
        </p:blipFill>
        <p:spPr>
          <a:xfrm>
            <a:off x="-2" y="-2"/>
            <a:ext cx="4308265" cy="6858002"/>
          </a:xfrm>
          <a:prstGeom prst="rect">
            <a:avLst/>
          </a:prstGeom>
        </p:spPr>
      </p:pic>
      <p:sp useBgFill="1">
        <p:nvSpPr>
          <p:cNvPr id="33" name="Rectangle 3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9976" y="0"/>
            <a:ext cx="6883247" cy="1119674"/>
          </a:xfrm>
        </p:spPr>
        <p:txBody>
          <a:bodyPr>
            <a:normAutofit/>
          </a:bodyPr>
          <a:lstStyle/>
          <a:p>
            <a:r>
              <a:rPr lang="en-GB" sz="3400" b="1" u="sng" dirty="0">
                <a:latin typeface="Arial" panose="020B0604020202020204" pitchFamily="34" charset="0"/>
                <a:cs typeface="Arial" panose="020B0604020202020204" pitchFamily="34" charset="0"/>
              </a:rPr>
              <a:t>Overview of Basil’s Bakery. </a:t>
            </a:r>
            <a:endParaRPr lang="en-GB" sz="3400" dirty="0"/>
          </a:p>
        </p:txBody>
      </p:sp>
      <p:graphicFrame>
        <p:nvGraphicFramePr>
          <p:cNvPr id="15" name="Content Placeholder 4">
            <a:extLst>
              <a:ext uri="{FF2B5EF4-FFF2-40B4-BE49-F238E27FC236}">
                <a16:creationId xmlns:a16="http://schemas.microsoft.com/office/drawing/2014/main" id="{ACF85C41-2D8F-B3F2-B263-0110CC5EF731}"/>
              </a:ext>
            </a:extLst>
          </p:cNvPr>
          <p:cNvGraphicFramePr>
            <a:graphicFrameLocks noGrp="1"/>
          </p:cNvGraphicFramePr>
          <p:nvPr>
            <p:ph idx="1"/>
            <p:extLst>
              <p:ext uri="{D42A27DB-BD31-4B8C-83A1-F6EECF244321}">
                <p14:modId xmlns:p14="http://schemas.microsoft.com/office/powerpoint/2010/main" val="3051340954"/>
              </p:ext>
            </p:extLst>
          </p:nvPr>
        </p:nvGraphicFramePr>
        <p:xfrm>
          <a:off x="4348482" y="849086"/>
          <a:ext cx="7716000" cy="5924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a:latin typeface="Arial" panose="020B0604020202020204" pitchFamily="34" charset="0"/>
                <a:cs typeface="Arial" panose="020B0604020202020204" pitchFamily="34" charset="0"/>
              </a:rPr>
              <a:t>Provide an insight into the problems Basil’s Bakery are facing.</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77500" lnSpcReduction="20000"/>
          </a:bodyPr>
          <a:lstStyle/>
          <a:p>
            <a:pPr fontAlgn="t"/>
            <a:r>
              <a:rPr lang="en-GB" dirty="0"/>
              <a:t>Basil’s Bakery is facing several interconnected problems, mainly linked to </a:t>
            </a:r>
            <a:r>
              <a:rPr lang="en-GB" b="1" dirty="0"/>
              <a:t>falling demand and rising costs</a:t>
            </a:r>
            <a:r>
              <a:rPr lang="en-GB" dirty="0"/>
              <a:t>.</a:t>
            </a:r>
          </a:p>
          <a:p>
            <a:pPr fontAlgn="t"/>
            <a:r>
              <a:rPr lang="en-GB" dirty="0"/>
              <a:t>Firstly, there has been a </a:t>
            </a:r>
            <a:r>
              <a:rPr lang="en-GB" b="1" dirty="0"/>
              <a:t>decline in footfall</a:t>
            </a:r>
            <a:r>
              <a:rPr lang="en-GB" dirty="0"/>
              <a:t> at the retail park. Shops are closing and fewer people are visiting, reducing the number of customers. This reflects wider retail trends linked to the growth of online shopping and changing consumer patterns (Johnson, Scholes and Whittington, 2017).</a:t>
            </a:r>
          </a:p>
          <a:p>
            <a:pPr fontAlgn="t"/>
            <a:r>
              <a:rPr lang="en-GB" dirty="0"/>
              <a:t>Secondly, there has been a shift in </a:t>
            </a:r>
            <a:r>
              <a:rPr lang="en-GB" b="1" dirty="0"/>
              <a:t>customer behaviour</a:t>
            </a:r>
            <a:r>
              <a:rPr lang="en-GB" dirty="0"/>
              <a:t>, particularly due to </a:t>
            </a:r>
            <a:r>
              <a:rPr lang="en-GB" b="1" dirty="0"/>
              <a:t>remote and hybrid working</a:t>
            </a:r>
            <a:r>
              <a:rPr lang="en-GB" dirty="0"/>
              <a:t>, meaning fewer office workers are purchasing food daily. In addition, customers increasingly expect </a:t>
            </a:r>
            <a:r>
              <a:rPr lang="en-GB" b="1" dirty="0"/>
              <a:t>convenience services</a:t>
            </a:r>
            <a:r>
              <a:rPr lang="en-GB" dirty="0"/>
              <a:t>, such as delivery and pre-ordering (Kotler and Keller, 2016).</a:t>
            </a:r>
          </a:p>
          <a:p>
            <a:pPr fontAlgn="t"/>
            <a:r>
              <a:rPr lang="en-GB" dirty="0"/>
              <a:t>Thirdly, Basil’s business model is still heavily reliant on </a:t>
            </a:r>
            <a:r>
              <a:rPr lang="en-GB" b="1" dirty="0"/>
              <a:t>walk-in sales</a:t>
            </a:r>
            <a:r>
              <a:rPr lang="en-GB" dirty="0"/>
              <a:t>, leading to missed opportunities and long waiting times, which can reduce customer satisfaction and sales.</a:t>
            </a:r>
          </a:p>
          <a:p>
            <a:pPr fontAlgn="t"/>
            <a:r>
              <a:rPr lang="en-GB" dirty="0"/>
              <a:t>Finally, rising costs such as </a:t>
            </a:r>
            <a:r>
              <a:rPr lang="en-GB" b="1" dirty="0"/>
              <a:t>rent, utilities, and organic ingredients</a:t>
            </a:r>
            <a:r>
              <a:rPr lang="en-GB" dirty="0"/>
              <a:t> are putting pressure on profitability, especially as revenue has not recovered.</a:t>
            </a:r>
          </a:p>
          <a:p>
            <a:pPr fontAlgn="t"/>
            <a:r>
              <a:rPr lang="en-GB" dirty="0"/>
              <a:t>Overall, the key issue is a </a:t>
            </a:r>
            <a:r>
              <a:rPr lang="en-GB" b="1" dirty="0"/>
              <a:t>mismatch between changing external conditions and Basil’s current business model</a:t>
            </a:r>
            <a:r>
              <a:rPr lang="en-GB" dirty="0"/>
              <a:t>, limiting sales growth.</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Freeform: Shape 8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365760" y="1017037"/>
            <a:ext cx="2885440" cy="4432650"/>
          </a:xfrm>
        </p:spPr>
        <p:txBody>
          <a:bodyPr>
            <a:normAutofit/>
          </a:bodyPr>
          <a:lstStyle/>
          <a:p>
            <a:r>
              <a:rPr lang="en-GB" sz="3600" b="1" u="sng" dirty="0">
                <a:solidFill>
                  <a:srgbClr val="FFFFFF"/>
                </a:solidFill>
                <a:latin typeface="Arial" panose="020B0604020202020204" pitchFamily="34" charset="0"/>
                <a:cs typeface="Arial" panose="020B0604020202020204" pitchFamily="34" charset="0"/>
              </a:rPr>
              <a:t>Provide a critique of the PESTEL Framework </a:t>
            </a:r>
            <a:endParaRPr lang="en-GB" sz="3600" dirty="0">
              <a:solidFill>
                <a:srgbClr val="FFFFFF"/>
              </a:solidFill>
              <a:latin typeface="Arial" panose="020B0604020202020204" pitchFamily="34" charset="0"/>
              <a:cs typeface="Arial" panose="020B0604020202020204" pitchFamily="34" charset="0"/>
            </a:endParaRPr>
          </a:p>
        </p:txBody>
      </p:sp>
      <p:sp>
        <p:nvSpPr>
          <p:cNvPr id="90" name="Arc 8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413380" y="121298"/>
            <a:ext cx="7412860" cy="6533502"/>
          </a:xfrm>
        </p:spPr>
        <p:txBody>
          <a:bodyPr anchor="ctr">
            <a:noAutofit/>
          </a:bodyPr>
          <a:lstStyle/>
          <a:p>
            <a:pPr fontAlgn="t"/>
            <a:r>
              <a:rPr lang="en-GB" sz="1600" b="1" dirty="0"/>
              <a:t>What is PESTEL?</a:t>
            </a:r>
            <a:br>
              <a:rPr lang="en-GB" sz="1600" dirty="0"/>
            </a:br>
            <a:r>
              <a:rPr lang="en-GB" sz="1400" dirty="0"/>
              <a:t>A tool used to analyse the </a:t>
            </a:r>
            <a:r>
              <a:rPr lang="en-GB" sz="1400" b="1" dirty="0"/>
              <a:t>external factors</a:t>
            </a:r>
            <a:r>
              <a:rPr lang="en-GB" sz="1400" dirty="0"/>
              <a:t> affecting a business: Political, Economic, Social, Technological, Environmental and Legal.</a:t>
            </a:r>
          </a:p>
          <a:p>
            <a:pPr fontAlgn="t"/>
            <a:r>
              <a:rPr lang="en-GB" sz="1600" b="1" dirty="0"/>
              <a:t>Why is it used?</a:t>
            </a:r>
            <a:endParaRPr lang="en-GB" sz="1600" dirty="0"/>
          </a:p>
          <a:p>
            <a:pPr marL="0" indent="0" fontAlgn="t">
              <a:buNone/>
            </a:pPr>
            <a:r>
              <a:rPr lang="en-GB" sz="1400" dirty="0"/>
              <a:t>Helps identify </a:t>
            </a:r>
            <a:r>
              <a:rPr lang="en-GB" sz="1400" b="1" dirty="0"/>
              <a:t>opportunities and threats</a:t>
            </a:r>
          </a:p>
          <a:p>
            <a:pPr marL="0" indent="0" fontAlgn="t">
              <a:buNone/>
            </a:pPr>
            <a:r>
              <a:rPr lang="en-GB" sz="1400" dirty="0"/>
              <a:t>Supports </a:t>
            </a:r>
            <a:r>
              <a:rPr lang="en-GB" sz="1400" b="1" dirty="0"/>
              <a:t>strategic decision-making</a:t>
            </a:r>
            <a:endParaRPr lang="en-GB" sz="1400" dirty="0"/>
          </a:p>
          <a:p>
            <a:pPr marL="0" indent="0" fontAlgn="t">
              <a:buNone/>
            </a:pPr>
            <a:r>
              <a:rPr lang="en-GB" sz="1400" dirty="0"/>
              <a:t>Improves understanding of the </a:t>
            </a:r>
            <a:r>
              <a:rPr lang="en-GB" sz="1400" b="1" dirty="0"/>
              <a:t>business environment</a:t>
            </a:r>
            <a:endParaRPr lang="en-GB" sz="1400" dirty="0"/>
          </a:p>
          <a:p>
            <a:pPr fontAlgn="t"/>
            <a:r>
              <a:rPr lang="en-GB" sz="1600" b="1" dirty="0"/>
              <a:t>Where/how is it used?</a:t>
            </a:r>
            <a:endParaRPr lang="en-GB" sz="1600" dirty="0"/>
          </a:p>
          <a:p>
            <a:pPr marL="0" indent="0" fontAlgn="t">
              <a:buNone/>
            </a:pPr>
            <a:r>
              <a:rPr lang="en-GB" sz="1400" dirty="0"/>
              <a:t>Used in </a:t>
            </a:r>
            <a:r>
              <a:rPr lang="en-GB" sz="1400" b="1" dirty="0"/>
              <a:t>business planning and strategy</a:t>
            </a:r>
            <a:endParaRPr lang="en-GB" sz="1400" dirty="0"/>
          </a:p>
          <a:p>
            <a:pPr marL="0" indent="0" fontAlgn="t">
              <a:buNone/>
            </a:pPr>
            <a:r>
              <a:rPr lang="en-GB" sz="1400" dirty="0"/>
              <a:t>Applied when analysing </a:t>
            </a:r>
            <a:r>
              <a:rPr lang="en-GB" sz="1400" b="1" dirty="0"/>
              <a:t>market changes or declining performance</a:t>
            </a:r>
            <a:endParaRPr lang="en-GB" sz="1400" dirty="0"/>
          </a:p>
          <a:p>
            <a:pPr fontAlgn="t"/>
            <a:r>
              <a:rPr lang="en-GB" sz="1600" b="1" dirty="0"/>
              <a:t>Benefits</a:t>
            </a:r>
            <a:endParaRPr lang="en-GB" sz="1600" dirty="0"/>
          </a:p>
          <a:p>
            <a:pPr marL="0" indent="0" fontAlgn="t">
              <a:buNone/>
            </a:pPr>
            <a:r>
              <a:rPr lang="en-GB" sz="1400" dirty="0"/>
              <a:t>Simple and easy to use</a:t>
            </a:r>
          </a:p>
          <a:p>
            <a:pPr marL="0" indent="0" fontAlgn="t">
              <a:buNone/>
            </a:pPr>
            <a:r>
              <a:rPr lang="en-GB" sz="1400" dirty="0"/>
              <a:t>Provides a </a:t>
            </a:r>
            <a:r>
              <a:rPr lang="en-GB" sz="1400" b="1" dirty="0"/>
              <a:t>structured overview</a:t>
            </a:r>
            <a:endParaRPr lang="en-GB" sz="1400" dirty="0"/>
          </a:p>
          <a:p>
            <a:pPr marL="0" indent="0" fontAlgn="t">
              <a:buNone/>
            </a:pPr>
            <a:r>
              <a:rPr lang="en-GB" sz="1400" dirty="0"/>
              <a:t>Helps businesses </a:t>
            </a:r>
            <a:r>
              <a:rPr lang="en-GB" sz="1400" b="1" dirty="0"/>
              <a:t>anticipate change</a:t>
            </a:r>
            <a:endParaRPr lang="en-GB" sz="1400" dirty="0"/>
          </a:p>
          <a:p>
            <a:pPr fontAlgn="t"/>
            <a:r>
              <a:rPr lang="en-GB" sz="1600" b="1" dirty="0"/>
              <a:t>Criticisms</a:t>
            </a:r>
            <a:endParaRPr lang="en-GB" sz="1600" dirty="0"/>
          </a:p>
          <a:p>
            <a:pPr marL="0" indent="0" fontAlgn="t">
              <a:buNone/>
            </a:pPr>
            <a:r>
              <a:rPr lang="en-GB" sz="1400" dirty="0"/>
              <a:t>Can be </a:t>
            </a:r>
            <a:r>
              <a:rPr lang="en-GB" sz="1400" b="1" dirty="0"/>
              <a:t>too general</a:t>
            </a:r>
            <a:endParaRPr lang="en-GB" sz="1400" dirty="0"/>
          </a:p>
          <a:p>
            <a:pPr marL="0" indent="0" fontAlgn="t">
              <a:buNone/>
            </a:pPr>
            <a:r>
              <a:rPr lang="en-GB" sz="1400" dirty="0"/>
              <a:t>Does not prioritise key issues</a:t>
            </a:r>
          </a:p>
          <a:p>
            <a:pPr marL="0" indent="0" fontAlgn="t">
              <a:buNone/>
            </a:pPr>
            <a:r>
              <a:rPr lang="en-GB" sz="1400" dirty="0"/>
              <a:t>Focuses only on </a:t>
            </a:r>
            <a:r>
              <a:rPr lang="en-GB" sz="1400" b="1" dirty="0"/>
              <a:t>external factors</a:t>
            </a:r>
          </a:p>
          <a:p>
            <a:pPr fontAlgn="t"/>
            <a:r>
              <a:rPr lang="en-GB" sz="1600" b="1" dirty="0"/>
              <a:t>References: </a:t>
            </a:r>
            <a:r>
              <a:rPr lang="en-GB" sz="1400" dirty="0"/>
              <a:t>Johnson, Scholes &amp; Whittington (2017), Kotler &amp; Keller (2016),</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307910"/>
            <a:ext cx="10827390" cy="1259633"/>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952281849"/>
              </p:ext>
            </p:extLst>
          </p:nvPr>
        </p:nvGraphicFramePr>
        <p:xfrm>
          <a:off x="494522" y="1567544"/>
          <a:ext cx="11234058" cy="4674637"/>
        </p:xfrm>
        <a:graphic>
          <a:graphicData uri="http://schemas.openxmlformats.org/drawingml/2006/table">
            <a:tbl>
              <a:tblPr firstRow="1" bandRow="1">
                <a:tableStyleId>{5C22544A-7EE6-4342-B048-85BDC9FD1C3A}</a:tableStyleId>
              </a:tblPr>
              <a:tblGrid>
                <a:gridCol w="1931811">
                  <a:extLst>
                    <a:ext uri="{9D8B030D-6E8A-4147-A177-3AD203B41FA5}">
                      <a16:colId xmlns:a16="http://schemas.microsoft.com/office/drawing/2014/main" val="1284065850"/>
                    </a:ext>
                  </a:extLst>
                </a:gridCol>
                <a:gridCol w="1918931">
                  <a:extLst>
                    <a:ext uri="{9D8B030D-6E8A-4147-A177-3AD203B41FA5}">
                      <a16:colId xmlns:a16="http://schemas.microsoft.com/office/drawing/2014/main" val="1858564028"/>
                    </a:ext>
                  </a:extLst>
                </a:gridCol>
                <a:gridCol w="1794279">
                  <a:extLst>
                    <a:ext uri="{9D8B030D-6E8A-4147-A177-3AD203B41FA5}">
                      <a16:colId xmlns:a16="http://schemas.microsoft.com/office/drawing/2014/main" val="1949424782"/>
                    </a:ext>
                  </a:extLst>
                </a:gridCol>
                <a:gridCol w="1979619">
                  <a:extLst>
                    <a:ext uri="{9D8B030D-6E8A-4147-A177-3AD203B41FA5}">
                      <a16:colId xmlns:a16="http://schemas.microsoft.com/office/drawing/2014/main" val="446382655"/>
                    </a:ext>
                  </a:extLst>
                </a:gridCol>
                <a:gridCol w="1717900">
                  <a:extLst>
                    <a:ext uri="{9D8B030D-6E8A-4147-A177-3AD203B41FA5}">
                      <a16:colId xmlns:a16="http://schemas.microsoft.com/office/drawing/2014/main" val="3644160467"/>
                    </a:ext>
                  </a:extLst>
                </a:gridCol>
                <a:gridCol w="1891518">
                  <a:extLst>
                    <a:ext uri="{9D8B030D-6E8A-4147-A177-3AD203B41FA5}">
                      <a16:colId xmlns:a16="http://schemas.microsoft.com/office/drawing/2014/main" val="66830876"/>
                    </a:ext>
                  </a:extLst>
                </a:gridCol>
              </a:tblGrid>
              <a:tr h="1172302">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371174">
                <a:tc>
                  <a:txBody>
                    <a:bodyPr/>
                    <a:lstStyle/>
                    <a:p>
                      <a:pPr fontAlgn="t">
                        <a:lnSpc>
                          <a:spcPts val="1500"/>
                        </a:lnSpc>
                        <a:buNone/>
                      </a:pPr>
                      <a:r>
                        <a:rPr lang="en-GB" sz="1600" b="1" i="0" dirty="0">
                          <a:effectLst/>
                          <a:latin typeface="Segoe UI" panose="020B0502040204020203" pitchFamily="34" charset="0"/>
                        </a:rPr>
                        <a:t>Business rates &amp; taxes</a:t>
                      </a:r>
                    </a:p>
                    <a:p>
                      <a:pPr fontAlgn="t">
                        <a:lnSpc>
                          <a:spcPts val="1500"/>
                        </a:lnSpc>
                        <a:buNone/>
                      </a:pPr>
                      <a:endParaRPr lang="en-GB" sz="1600" b="1"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Increase costs, reduce profits</a:t>
                      </a:r>
                    </a:p>
                  </a:txBody>
                  <a:tcPr>
                    <a:pattFill prst="pct40">
                      <a:fgClr>
                        <a:srgbClr val="FF00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Falling retail activity</a:t>
                      </a:r>
                    </a:p>
                    <a:p>
                      <a:pPr fontAlgn="t">
                        <a:lnSpc>
                          <a:spcPts val="1500"/>
                        </a:lnSpc>
                        <a:buNone/>
                      </a:pPr>
                      <a:endParaRPr lang="en-GB" sz="1600" b="1"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Fewer customers, lower sales</a:t>
                      </a:r>
                    </a:p>
                  </a:txBody>
                  <a:tcPr>
                    <a:pattFill prst="pct40">
                      <a:fgClr>
                        <a:srgbClr val="FFC0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Remote working trends</a:t>
                      </a: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Fewer daily customers</a:t>
                      </a:r>
                    </a:p>
                  </a:txBody>
                  <a:tcPr>
                    <a:pattFill prst="pct40">
                      <a:fgClr>
                        <a:srgbClr val="FFFF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Lack of online ordering system</a:t>
                      </a:r>
                    </a:p>
                    <a:p>
                      <a:pPr fontAlgn="t">
                        <a:lnSpc>
                          <a:spcPts val="1500"/>
                        </a:lnSpc>
                        <a:buNone/>
                      </a:pPr>
                      <a:endParaRPr lang="en-GB" sz="1600" b="1"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Missed sales opportunities</a:t>
                      </a:r>
                    </a:p>
                  </a:txBody>
                  <a:tcPr>
                    <a:pattFill prst="pct40">
                      <a:fgClr>
                        <a:srgbClr val="92D05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Food safety &amp; hygiene laws</a:t>
                      </a:r>
                    </a:p>
                    <a:p>
                      <a:pPr fontAlgn="t">
                        <a:lnSpc>
                          <a:spcPts val="1500"/>
                        </a:lnSpc>
                        <a:buNone/>
                      </a:pPr>
                      <a:endParaRPr lang="en-GB" sz="1600" b="1"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Compliance costs and inspections</a:t>
                      </a:r>
                    </a:p>
                  </a:txBody>
                  <a:tcPr>
                    <a:pattFill prst="pct40">
                      <a:fgClr>
                        <a:srgbClr val="00B0F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Use of organic ingredients</a:t>
                      </a:r>
                      <a:endParaRPr lang="en-GB" sz="1600" b="0" i="0" dirty="0">
                        <a:effectLst/>
                        <a:latin typeface="Segoe UI" panose="020B0502040204020203" pitchFamily="34" charset="0"/>
                      </a:endParaRP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Higher costs &amp; supply uncertainty</a:t>
                      </a:r>
                    </a:p>
                  </a:txBody>
                  <a:tcPr>
                    <a:pattFill prst="pct40">
                      <a:fgClr>
                        <a:srgbClr val="0070C0"/>
                      </a:fgClr>
                      <a:bgClr>
                        <a:schemeClr val="bg1"/>
                      </a:bgClr>
                    </a:pattFill>
                  </a:tcPr>
                </a:tc>
                <a:extLst>
                  <a:ext uri="{0D108BD9-81ED-4DB2-BD59-A6C34878D82A}">
                    <a16:rowId xmlns:a16="http://schemas.microsoft.com/office/drawing/2014/main" val="654891230"/>
                  </a:ext>
                </a:extLst>
              </a:tr>
              <a:tr h="320398">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FF0000"/>
                      </a:fgClr>
                      <a:bgClr>
                        <a:schemeClr val="bg1"/>
                      </a:bgClr>
                    </a:pattFill>
                  </a:tcPr>
                </a:tc>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FFC000"/>
                      </a:fgClr>
                      <a:bgClr>
                        <a:schemeClr val="bg1"/>
                      </a:bgClr>
                    </a:pattFill>
                  </a:tcPr>
                </a:tc>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FFFF00"/>
                      </a:fgClr>
                      <a:bgClr>
                        <a:schemeClr val="bg1"/>
                      </a:bgClr>
                    </a:pattFill>
                  </a:tcPr>
                </a:tc>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92D050"/>
                      </a:fgClr>
                      <a:bgClr>
                        <a:schemeClr val="bg1"/>
                      </a:bgClr>
                    </a:pattFill>
                  </a:tcPr>
                </a:tc>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00B0F0"/>
                      </a:fgClr>
                      <a:bgClr>
                        <a:schemeClr val="bg1"/>
                      </a:bgClr>
                    </a:pattFill>
                  </a:tcPr>
                </a:tc>
                <a:tc>
                  <a:txBody>
                    <a:bodyPr/>
                    <a:lstStyle/>
                    <a:p>
                      <a:pPr fontAlgn="t">
                        <a:lnSpc>
                          <a:spcPts val="1500"/>
                        </a:lnSpc>
                        <a:buNone/>
                      </a:pPr>
                      <a:endParaRPr lang="en-GB" sz="1600" b="0" i="0" dirty="0">
                        <a:effectLst/>
                        <a:latin typeface="Segoe UI" panose="020B0502040204020203" pitchFamily="34" charset="0"/>
                      </a:endParaRPr>
                    </a:p>
                  </a:txBody>
                  <a:tcPr>
                    <a:pattFill prst="pct40">
                      <a:fgClr>
                        <a:srgbClr val="0070C0"/>
                      </a:fgClr>
                      <a:bgClr>
                        <a:schemeClr val="bg1"/>
                      </a:bgClr>
                    </a:pattFill>
                  </a:tcPr>
                </a:tc>
                <a:extLst>
                  <a:ext uri="{0D108BD9-81ED-4DB2-BD59-A6C34878D82A}">
                    <a16:rowId xmlns:a16="http://schemas.microsoft.com/office/drawing/2014/main" val="4203557225"/>
                  </a:ext>
                </a:extLst>
              </a:tr>
              <a:tr h="1810763">
                <a:tc>
                  <a:txBody>
                    <a:bodyPr/>
                    <a:lstStyle/>
                    <a:p>
                      <a:pPr fontAlgn="t">
                        <a:lnSpc>
                          <a:spcPts val="1500"/>
                        </a:lnSpc>
                        <a:buNone/>
                      </a:pPr>
                      <a:r>
                        <a:rPr lang="en-GB" sz="1600" b="1" i="0" dirty="0">
                          <a:effectLst/>
                          <a:latin typeface="Segoe UI" panose="020B0502040204020203" pitchFamily="34" charset="0"/>
                        </a:rPr>
                        <a:t>Minimum wage laws</a:t>
                      </a: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Raise staff costs</a:t>
                      </a:r>
                    </a:p>
                    <a:p>
                      <a:endParaRPr lang="en-GB" sz="1600" dirty="0"/>
                    </a:p>
                  </a:txBody>
                  <a:tcPr>
                    <a:pattFill prst="pct40">
                      <a:fgClr>
                        <a:srgbClr val="FF00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Rising costs (inflation &amp; ingredients)</a:t>
                      </a:r>
                      <a:endParaRPr lang="en-GB" sz="1600" b="0" i="0" dirty="0">
                        <a:effectLst/>
                        <a:latin typeface="Segoe UI" panose="020B0502040204020203" pitchFamily="34" charset="0"/>
                      </a:endParaRP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Higher expenses, reduced profit</a:t>
                      </a:r>
                    </a:p>
                    <a:p>
                      <a:endParaRPr lang="en-GB" sz="1600" dirty="0"/>
                    </a:p>
                  </a:txBody>
                  <a:tcPr>
                    <a:pattFill prst="pct40">
                      <a:fgClr>
                        <a:srgbClr val="FFC0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Changing consumer habits</a:t>
                      </a:r>
                      <a:endParaRPr lang="en-GB" sz="1600" b="0" i="0" dirty="0">
                        <a:effectLst/>
                        <a:latin typeface="Segoe UI" panose="020B0502040204020203" pitchFamily="34" charset="0"/>
                      </a:endParaRP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Demand for convenience (delivery/pre-order)</a:t>
                      </a:r>
                    </a:p>
                    <a:p>
                      <a:endParaRPr lang="en-GB" sz="1600" dirty="0"/>
                    </a:p>
                  </a:txBody>
                  <a:tcPr>
                    <a:pattFill prst="pct40">
                      <a:fgClr>
                        <a:srgbClr val="FFFF0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No delivery platform use</a:t>
                      </a:r>
                      <a:r>
                        <a:rPr lang="en-GB" sz="1600" b="0" i="0" dirty="0">
                          <a:effectLst/>
                          <a:latin typeface="Segoe UI" panose="020B0502040204020203" pitchFamily="34" charset="0"/>
                        </a:rPr>
                        <a:t> </a:t>
                      </a: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Reduced customer convenience</a:t>
                      </a:r>
                    </a:p>
                    <a:p>
                      <a:endParaRPr lang="en-GB" sz="1600" dirty="0"/>
                    </a:p>
                  </a:txBody>
                  <a:tcPr>
                    <a:pattFill prst="pct40">
                      <a:fgClr>
                        <a:srgbClr val="92D05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Employment regulations</a:t>
                      </a:r>
                      <a:endParaRPr lang="en-GB" sz="1600" b="0" i="0" dirty="0">
                        <a:effectLst/>
                        <a:latin typeface="Segoe UI" panose="020B0502040204020203" pitchFamily="34" charset="0"/>
                      </a:endParaRP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Increase staffing and administrative costs</a:t>
                      </a:r>
                    </a:p>
                    <a:p>
                      <a:endParaRPr lang="en-GB" sz="1600" dirty="0"/>
                    </a:p>
                  </a:txBody>
                  <a:tcPr>
                    <a:pattFill prst="pct40">
                      <a:fgClr>
                        <a:srgbClr val="00B0F0"/>
                      </a:fgClr>
                      <a:bgClr>
                        <a:schemeClr val="bg1"/>
                      </a:bgClr>
                    </a:pattFill>
                  </a:tcPr>
                </a:tc>
                <a:tc>
                  <a:txBody>
                    <a:bodyPr/>
                    <a:lstStyle/>
                    <a:p>
                      <a:pPr fontAlgn="t">
                        <a:lnSpc>
                          <a:spcPts val="1500"/>
                        </a:lnSpc>
                        <a:buNone/>
                      </a:pPr>
                      <a:r>
                        <a:rPr lang="en-GB" sz="1600" b="1" i="0" dirty="0">
                          <a:effectLst/>
                          <a:latin typeface="Segoe UI" panose="020B0502040204020203" pitchFamily="34" charset="0"/>
                        </a:rPr>
                        <a:t>Sustainability expectations</a:t>
                      </a:r>
                      <a:endParaRPr lang="en-GB" sz="1600" b="0" i="0" dirty="0">
                        <a:effectLst/>
                        <a:latin typeface="Segoe UI" panose="020B0502040204020203" pitchFamily="34" charset="0"/>
                      </a:endParaRPr>
                    </a:p>
                    <a:p>
                      <a:pPr fontAlgn="t">
                        <a:lnSpc>
                          <a:spcPts val="1500"/>
                        </a:lnSpc>
                        <a:buNone/>
                      </a:pPr>
                      <a:endParaRPr lang="en-GB" sz="1600" b="0" i="0" dirty="0">
                        <a:effectLst/>
                        <a:latin typeface="Segoe UI" panose="020B0502040204020203" pitchFamily="34" charset="0"/>
                      </a:endParaRPr>
                    </a:p>
                    <a:p>
                      <a:pPr fontAlgn="t">
                        <a:lnSpc>
                          <a:spcPts val="1500"/>
                        </a:lnSpc>
                        <a:buNone/>
                      </a:pPr>
                      <a:r>
                        <a:rPr lang="en-GB" sz="1600" b="0" i="0" dirty="0">
                          <a:effectLst/>
                          <a:latin typeface="Segoe UI" panose="020B0502040204020203" pitchFamily="34" charset="0"/>
                        </a:rPr>
                        <a:t>Pressure to use eco-friendly sourcing and packaging</a:t>
                      </a:r>
                    </a:p>
                    <a:p>
                      <a:endParaRPr lang="en-GB" sz="1600" dirty="0"/>
                    </a:p>
                  </a:txBody>
                  <a:tcPr>
                    <a:pattFill prst="pct40">
                      <a:fgClr>
                        <a:srgbClr val="0070C0"/>
                      </a:fgClr>
                      <a:bgClr>
                        <a:schemeClr val="bg1"/>
                      </a:bgClr>
                    </a:pattFill>
                  </a:tcPr>
                </a:tc>
                <a:extLst>
                  <a:ext uri="{0D108BD9-81ED-4DB2-BD59-A6C34878D82A}">
                    <a16:rowId xmlns:a16="http://schemas.microsoft.com/office/drawing/2014/main" val="2537450901"/>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358106" y="838612"/>
            <a:ext cx="3092686" cy="4461163"/>
          </a:xfrm>
        </p:spPr>
        <p:txBody>
          <a:bodyPr>
            <a:normAutofit/>
          </a:bodyPr>
          <a:lstStyle/>
          <a:p>
            <a:r>
              <a:rPr lang="en-GB" sz="3600" b="1" u="sng" dirty="0">
                <a:solidFill>
                  <a:srgbClr val="FFFFFF"/>
                </a:solidFill>
                <a:latin typeface="Arial" panose="020B0604020202020204" pitchFamily="34" charset="0"/>
                <a:cs typeface="Arial" panose="020B0604020202020204" pitchFamily="34" charset="0"/>
              </a:rPr>
              <a:t>Provide a critique of the Cause-and-Effect model </a:t>
            </a:r>
            <a:endParaRPr lang="en-GB" sz="3600"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977349" y="205264"/>
            <a:ext cx="6094761" cy="6447472"/>
          </a:xfrm>
        </p:spPr>
        <p:txBody>
          <a:bodyPr anchor="ctr">
            <a:normAutofit fontScale="40000" lnSpcReduction="20000"/>
          </a:bodyPr>
          <a:lstStyle/>
          <a:p>
            <a:pPr fontAlgn="t"/>
            <a:r>
              <a:rPr lang="en-GB" sz="4500" b="1" dirty="0"/>
              <a:t>Why is it used?</a:t>
            </a:r>
            <a:endParaRPr lang="en-GB" sz="4500" dirty="0"/>
          </a:p>
          <a:p>
            <a:pPr marL="0" indent="0" fontAlgn="t">
              <a:buNone/>
            </a:pPr>
            <a:r>
              <a:rPr lang="en-GB" sz="4000" dirty="0"/>
              <a:t>To </a:t>
            </a:r>
            <a:r>
              <a:rPr lang="en-GB" sz="4000" b="1" dirty="0"/>
              <a:t>analyse root causes</a:t>
            </a:r>
            <a:r>
              <a:rPr lang="en-GB" sz="4000" dirty="0"/>
              <a:t> of problems</a:t>
            </a:r>
          </a:p>
          <a:p>
            <a:pPr marL="0" indent="0" fontAlgn="t">
              <a:buNone/>
            </a:pPr>
            <a:r>
              <a:rPr lang="en-GB" sz="4000" dirty="0"/>
              <a:t>To support </a:t>
            </a:r>
            <a:r>
              <a:rPr lang="en-GB" sz="4000" b="1" dirty="0"/>
              <a:t>problem-solving and decision-making</a:t>
            </a:r>
            <a:br>
              <a:rPr lang="en-GB" sz="4800" dirty="0"/>
            </a:br>
            <a:endParaRPr lang="en-GB" sz="4800" dirty="0"/>
          </a:p>
          <a:p>
            <a:pPr fontAlgn="t"/>
            <a:r>
              <a:rPr lang="en-GB" sz="4500" b="1" dirty="0"/>
              <a:t>Where/how is it used?</a:t>
            </a:r>
            <a:endParaRPr lang="en-GB" sz="4500" dirty="0"/>
          </a:p>
          <a:p>
            <a:pPr marL="0" indent="0" fontAlgn="t">
              <a:buNone/>
            </a:pPr>
            <a:r>
              <a:rPr lang="en-GB" sz="4000" dirty="0"/>
              <a:t>Used in </a:t>
            </a:r>
            <a:r>
              <a:rPr lang="en-GB" sz="4000" b="1" dirty="0"/>
              <a:t>business, quality management, and operations</a:t>
            </a:r>
            <a:endParaRPr lang="en-GB" sz="4000" dirty="0"/>
          </a:p>
          <a:p>
            <a:pPr marL="0" indent="0" fontAlgn="t">
              <a:buNone/>
            </a:pPr>
            <a:r>
              <a:rPr lang="en-GB" sz="4000" dirty="0"/>
              <a:t>Created by brainstorming causes and grouping them into categories (e.g. people, process, environment)</a:t>
            </a:r>
            <a:br>
              <a:rPr lang="en-GB" sz="4800" dirty="0"/>
            </a:br>
            <a:endParaRPr lang="en-GB" sz="4800" dirty="0"/>
          </a:p>
          <a:p>
            <a:pPr fontAlgn="t"/>
            <a:r>
              <a:rPr lang="en-GB" sz="4500" b="1" dirty="0"/>
              <a:t>Benefits</a:t>
            </a:r>
            <a:endParaRPr lang="en-GB" sz="4500" dirty="0"/>
          </a:p>
          <a:p>
            <a:pPr marL="0" indent="0" fontAlgn="t">
              <a:buNone/>
            </a:pPr>
            <a:r>
              <a:rPr lang="en-GB" sz="4000" dirty="0"/>
              <a:t>Simple and </a:t>
            </a:r>
            <a:r>
              <a:rPr lang="en-GB" sz="4000" b="1" dirty="0"/>
              <a:t>easy to understand</a:t>
            </a:r>
            <a:endParaRPr lang="en-GB" sz="4000" dirty="0"/>
          </a:p>
          <a:p>
            <a:pPr marL="0" indent="0" fontAlgn="t">
              <a:buNone/>
            </a:pPr>
            <a:r>
              <a:rPr lang="en-GB" sz="4000" dirty="0"/>
              <a:t>Encourages </a:t>
            </a:r>
            <a:r>
              <a:rPr lang="en-GB" sz="4000" b="1" dirty="0"/>
              <a:t>structured thinking</a:t>
            </a:r>
            <a:endParaRPr lang="en-GB" sz="4000" dirty="0"/>
          </a:p>
          <a:p>
            <a:pPr marL="0" indent="0" fontAlgn="t">
              <a:buNone/>
            </a:pPr>
            <a:r>
              <a:rPr lang="en-GB" sz="4000" dirty="0"/>
              <a:t>Helps identify </a:t>
            </a:r>
            <a:r>
              <a:rPr lang="en-GB" sz="4000" b="1" dirty="0"/>
              <a:t>multiple contributing factors</a:t>
            </a:r>
            <a:br>
              <a:rPr lang="en-GB" sz="4800" dirty="0"/>
            </a:br>
            <a:endParaRPr lang="en-GB" sz="4800" dirty="0"/>
          </a:p>
          <a:p>
            <a:pPr fontAlgn="t"/>
            <a:r>
              <a:rPr lang="en-GB" sz="4500" b="1" dirty="0"/>
              <a:t>Criticisms</a:t>
            </a:r>
            <a:endParaRPr lang="en-GB" sz="4500" dirty="0"/>
          </a:p>
          <a:p>
            <a:pPr marL="0" indent="0" fontAlgn="t">
              <a:buNone/>
            </a:pPr>
            <a:r>
              <a:rPr lang="en-GB" sz="4000" dirty="0"/>
              <a:t>Can be </a:t>
            </a:r>
            <a:r>
              <a:rPr lang="en-GB" sz="4000" b="1" dirty="0"/>
              <a:t>too simplistic</a:t>
            </a:r>
            <a:r>
              <a:rPr lang="en-GB" sz="4000" dirty="0"/>
              <a:t> for complex problems</a:t>
            </a:r>
          </a:p>
          <a:p>
            <a:pPr marL="0" indent="0" fontAlgn="t">
              <a:buNone/>
            </a:pPr>
            <a:r>
              <a:rPr lang="en-GB" sz="4000" dirty="0"/>
              <a:t>Based on </a:t>
            </a:r>
            <a:r>
              <a:rPr lang="en-GB" sz="4000" b="1" dirty="0"/>
              <a:t>subjective judgement</a:t>
            </a:r>
            <a:endParaRPr lang="en-GB" sz="4000" dirty="0"/>
          </a:p>
          <a:p>
            <a:pPr marL="0" indent="0" fontAlgn="t">
              <a:buNone/>
            </a:pPr>
            <a:r>
              <a:rPr lang="en-GB" sz="4000" dirty="0"/>
              <a:t>Does not </a:t>
            </a:r>
            <a:r>
              <a:rPr lang="en-GB" sz="4000" b="1" dirty="0"/>
              <a:t>prioritise key causes</a:t>
            </a:r>
            <a:endParaRPr lang="en-GB" sz="4000" dirty="0"/>
          </a:p>
          <a:p>
            <a:pPr marL="0" indent="0" fontAlgn="t">
              <a:buNone/>
            </a:pPr>
            <a:r>
              <a:rPr lang="en-GB" sz="4000" dirty="0"/>
              <a:t>Identifies problems but </a:t>
            </a:r>
            <a:r>
              <a:rPr lang="en-GB" sz="4000" b="1" dirty="0"/>
              <a:t>does not provide solutions</a:t>
            </a:r>
            <a:endParaRPr lang="en-GB" sz="4000" dirty="0"/>
          </a:p>
          <a:p>
            <a:pPr fontAlgn="t"/>
            <a:r>
              <a:rPr lang="en-GB" sz="4500" b="1" dirty="0"/>
              <a:t>References</a:t>
            </a:r>
            <a:endParaRPr lang="en-GB" sz="4500" dirty="0"/>
          </a:p>
          <a:p>
            <a:pPr marL="0" indent="0" fontAlgn="t">
              <a:buNone/>
            </a:pPr>
            <a:r>
              <a:rPr lang="en-GB" sz="4000" dirty="0"/>
              <a:t>Ishikawa, K. (1985) Slack, N. et al. (2019)</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Business Decline (Sales 25%)</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338554"/>
          </a:xfrm>
          <a:prstGeom prst="rect">
            <a:avLst/>
          </a:prstGeom>
          <a:noFill/>
          <a:ln w="12700">
            <a:solidFill>
              <a:schemeClr val="tx1"/>
            </a:solidFill>
          </a:ln>
        </p:spPr>
        <p:txBody>
          <a:bodyPr wrap="square" rtlCol="0">
            <a:spAutoFit/>
          </a:bodyPr>
          <a:lstStyle/>
          <a:p>
            <a:r>
              <a:rPr lang="en-GB" sz="1600" dirty="0"/>
              <a:t>Shift to hybrid working</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861774"/>
          </a:xfrm>
          <a:prstGeom prst="rect">
            <a:avLst/>
          </a:prstGeom>
          <a:noFill/>
          <a:ln w="12700">
            <a:solidFill>
              <a:schemeClr val="tx1"/>
            </a:solidFill>
          </a:ln>
        </p:spPr>
        <p:txBody>
          <a:bodyPr wrap="square" rtlCol="0">
            <a:spAutoFit/>
          </a:bodyPr>
          <a:lstStyle/>
          <a:p>
            <a:r>
              <a:rPr lang="en-GB" sz="1600" dirty="0"/>
              <a:t>Declining retail park footfall </a:t>
            </a:r>
          </a:p>
          <a:p>
            <a:endParaRPr lang="en-GB" dirty="0"/>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369332"/>
          </a:xfrm>
          <a:prstGeom prst="rect">
            <a:avLst/>
          </a:prstGeom>
          <a:noFill/>
          <a:ln w="12700">
            <a:solidFill>
              <a:schemeClr val="tx1"/>
            </a:solidFill>
          </a:ln>
        </p:spPr>
        <p:txBody>
          <a:bodyPr wrap="square" rtlCol="0">
            <a:spAutoFit/>
          </a:bodyPr>
          <a:lstStyle/>
          <a:p>
            <a:r>
              <a:rPr lang="en-GB" dirty="0"/>
              <a:t>Reduced customer</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369332"/>
          </a:xfrm>
          <a:prstGeom prst="rect">
            <a:avLst/>
          </a:prstGeom>
          <a:noFill/>
          <a:ln w="12700">
            <a:solidFill>
              <a:schemeClr val="tx1"/>
            </a:solidFill>
          </a:ln>
        </p:spPr>
        <p:txBody>
          <a:bodyPr wrap="square" rtlCol="0">
            <a:spAutoFit/>
          </a:bodyPr>
          <a:lstStyle/>
          <a:p>
            <a:r>
              <a:rPr lang="en-GB" dirty="0"/>
              <a:t>Changing behaviour</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553998"/>
          </a:xfrm>
          <a:prstGeom prst="rect">
            <a:avLst/>
          </a:prstGeom>
          <a:noFill/>
          <a:ln w="12700">
            <a:solidFill>
              <a:schemeClr val="tx1"/>
            </a:solidFill>
          </a:ln>
        </p:spPr>
        <p:txBody>
          <a:bodyPr wrap="square" rtlCol="0">
            <a:spAutoFit/>
          </a:bodyPr>
          <a:lstStyle/>
          <a:p>
            <a:r>
              <a:rPr lang="en-GB" sz="1500" dirty="0"/>
              <a:t>Difficulty planning stock &amp; staffing</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553998"/>
          </a:xfrm>
          <a:prstGeom prst="rect">
            <a:avLst/>
          </a:prstGeom>
          <a:noFill/>
          <a:ln w="12700">
            <a:solidFill>
              <a:schemeClr val="tx1"/>
            </a:solidFill>
          </a:ln>
        </p:spPr>
        <p:txBody>
          <a:bodyPr wrap="square" rtlCol="0">
            <a:spAutoFit/>
          </a:bodyPr>
          <a:lstStyle/>
          <a:p>
            <a:pPr fontAlgn="t"/>
            <a:r>
              <a:rPr lang="en-GB" sz="1500" dirty="0"/>
              <a:t>Limited understanding of trends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338554"/>
          </a:xfrm>
          <a:prstGeom prst="rect">
            <a:avLst/>
          </a:prstGeom>
          <a:noFill/>
          <a:ln w="12700">
            <a:solidFill>
              <a:schemeClr val="tx1"/>
            </a:solidFill>
          </a:ln>
        </p:spPr>
        <p:txBody>
          <a:bodyPr wrap="square" rtlCol="0">
            <a:spAutoFit/>
          </a:bodyPr>
          <a:lstStyle/>
          <a:p>
            <a:r>
              <a:rPr lang="en-GB" sz="1600" dirty="0"/>
              <a:t>Unpredictable supply</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584775"/>
          </a:xfrm>
          <a:prstGeom prst="rect">
            <a:avLst/>
          </a:prstGeom>
          <a:noFill/>
          <a:ln w="12700">
            <a:solidFill>
              <a:schemeClr val="tx1"/>
            </a:solidFill>
          </a:ln>
        </p:spPr>
        <p:txBody>
          <a:bodyPr wrap="square" rtlCol="0">
            <a:spAutoFit/>
          </a:bodyPr>
          <a:lstStyle/>
          <a:p>
            <a:r>
              <a:rPr lang="en-GB" sz="1600" dirty="0"/>
              <a:t>High cost of organic ingredients</a:t>
            </a:r>
            <a:endParaRPr lang="en-GB" sz="16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369332"/>
          </a:xfrm>
          <a:prstGeom prst="rect">
            <a:avLst/>
          </a:prstGeom>
          <a:noFill/>
          <a:ln w="12700">
            <a:solidFill>
              <a:schemeClr val="tx1"/>
            </a:solidFill>
          </a:ln>
        </p:spPr>
        <p:txBody>
          <a:bodyPr wrap="square" rtlCol="0">
            <a:spAutoFit/>
          </a:bodyPr>
          <a:lstStyle/>
          <a:p>
            <a:r>
              <a:rPr lang="en-GB" dirty="0">
                <a:cs typeface="Arial" panose="020B0604020202020204" pitchFamily="34" charset="0"/>
              </a:rPr>
              <a:t>Limited production</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369332"/>
          </a:xfrm>
          <a:prstGeom prst="rect">
            <a:avLst/>
          </a:prstGeom>
          <a:noFill/>
          <a:ln w="12700">
            <a:solidFill>
              <a:schemeClr val="tx1"/>
            </a:solidFill>
          </a:ln>
        </p:spPr>
        <p:txBody>
          <a:bodyPr wrap="square" rtlCol="0">
            <a:spAutoFit/>
          </a:bodyPr>
          <a:lstStyle/>
          <a:p>
            <a:r>
              <a:rPr lang="en-GB" dirty="0">
                <a:cs typeface="Arial" panose="020B0604020202020204" pitchFamily="34" charset="0"/>
              </a:rPr>
              <a:t>Lack of Technology</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369332"/>
          </a:xfrm>
          <a:prstGeom prst="rect">
            <a:avLst/>
          </a:prstGeom>
          <a:noFill/>
          <a:ln w="12700">
            <a:solidFill>
              <a:schemeClr val="tx1"/>
            </a:solidFill>
          </a:ln>
        </p:spPr>
        <p:txBody>
          <a:bodyPr wrap="square" rtlCol="0">
            <a:spAutoFit/>
          </a:bodyPr>
          <a:lstStyle/>
          <a:p>
            <a:pPr fontAlgn="t"/>
            <a:r>
              <a:rPr lang="en-GB" dirty="0"/>
              <a:t>walk-in sales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369332"/>
          </a:xfrm>
          <a:prstGeom prst="rect">
            <a:avLst/>
          </a:prstGeom>
          <a:noFill/>
          <a:ln w="12700">
            <a:solidFill>
              <a:schemeClr val="tx1"/>
            </a:solidFill>
          </a:ln>
        </p:spPr>
        <p:txBody>
          <a:bodyPr wrap="square" rtlCol="0">
            <a:spAutoFit/>
          </a:bodyPr>
          <a:lstStyle/>
          <a:p>
            <a:pPr fontAlgn="t"/>
            <a:r>
              <a:rPr lang="en-GB"/>
              <a:t>long wait times</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 </a:t>
            </a:r>
            <a:r>
              <a:rPr lang="en-GB" sz="2800" dirty="0">
                <a:latin typeface="Arial" panose="020B0604020202020204" pitchFamily="34" charset="0"/>
                <a:cs typeface="Arial" panose="020B0604020202020204" pitchFamily="34" charset="0"/>
              </a:rPr>
              <a:t>(approx. 1 minute 30 seconds).</a:t>
            </a:r>
          </a:p>
        </p:txBody>
      </p:sp>
      <p:sp>
        <p:nvSpPr>
          <p:cNvPr id="9" name="TextBox 8">
            <a:extLst>
              <a:ext uri="{FF2B5EF4-FFF2-40B4-BE49-F238E27FC236}">
                <a16:creationId xmlns:a16="http://schemas.microsoft.com/office/drawing/2014/main" id="{61E62149-100D-392D-3127-3D301273C6F0}"/>
              </a:ext>
            </a:extLst>
          </p:cNvPr>
          <p:cNvSpPr txBox="1"/>
          <p:nvPr/>
        </p:nvSpPr>
        <p:spPr>
          <a:xfrm>
            <a:off x="2164702" y="5687323"/>
            <a:ext cx="9809210" cy="369332"/>
          </a:xfrm>
          <a:prstGeom prst="rect">
            <a:avLst/>
          </a:prstGeom>
          <a:noFill/>
        </p:spPr>
        <p:txBody>
          <a:bodyPr wrap="square">
            <a:spAutoFit/>
          </a:bodyPr>
          <a:lstStyle/>
          <a:p>
            <a:r>
              <a:rPr lang="en-GB" dirty="0"/>
              <a:t>.</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1325563"/>
          </a:xfrm>
        </p:spPr>
        <p:txBody>
          <a:bodyPr>
            <a:normAutofit/>
          </a:bodyPr>
          <a:lstStyle/>
          <a:p>
            <a:r>
              <a:rPr lang="en-GB" sz="4200" b="1" u="sng">
                <a:latin typeface="Arial" panose="020B0604020202020204" pitchFamily="34" charset="0"/>
                <a:cs typeface="Arial" panose="020B0604020202020204" pitchFamily="34" charset="0"/>
              </a:rPr>
              <a:t>Provide a summary of your Key Findings </a:t>
            </a:r>
            <a:endParaRPr lang="en-GB" sz="420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929384"/>
            <a:ext cx="10515600" cy="4251960"/>
          </a:xfrm>
        </p:spPr>
        <p:txBody>
          <a:bodyPr>
            <a:normAutofit/>
          </a:bodyPr>
          <a:lstStyle/>
          <a:p>
            <a:pPr lvl="2"/>
            <a:r>
              <a:rPr lang="en-GB" sz="2200" b="1" dirty="0">
                <a:latin typeface="Arial" panose="020B0604020202020204" pitchFamily="34" charset="0"/>
                <a:cs typeface="Arial" panose="020B0604020202020204" pitchFamily="34" charset="0"/>
              </a:rPr>
              <a:t>Key Finding 1</a:t>
            </a:r>
            <a:r>
              <a:rPr lang="en-GB" sz="2200" dirty="0">
                <a:latin typeface="Arial" panose="020B0604020202020204" pitchFamily="34" charset="0"/>
                <a:cs typeface="Arial" panose="020B0604020202020204" pitchFamily="34" charset="0"/>
              </a:rPr>
              <a:t>: </a:t>
            </a:r>
            <a:r>
              <a:rPr lang="en-GB" sz="2200" dirty="0"/>
              <a:t>Declining footfall → Fewer customers, reduced sales (external, no control)</a:t>
            </a:r>
          </a:p>
          <a:p>
            <a:pPr lvl="2"/>
            <a:endParaRPr lang="en-GB" sz="2200" dirty="0">
              <a:latin typeface="Arial" panose="020B0604020202020204" pitchFamily="34" charset="0"/>
              <a:cs typeface="Arial" panose="020B0604020202020204" pitchFamily="34" charset="0"/>
            </a:endParaRPr>
          </a:p>
          <a:p>
            <a:pPr lvl="2"/>
            <a:r>
              <a:rPr lang="en-GB" sz="2200" b="1" dirty="0">
                <a:latin typeface="Arial" panose="020B0604020202020204" pitchFamily="34" charset="0"/>
                <a:cs typeface="Arial" panose="020B0604020202020204" pitchFamily="34" charset="0"/>
              </a:rPr>
              <a:t>Key Finding 2</a:t>
            </a:r>
            <a:r>
              <a:rPr lang="en-GB" sz="2200" dirty="0">
                <a:latin typeface="Arial" panose="020B0604020202020204" pitchFamily="34" charset="0"/>
                <a:cs typeface="Arial" panose="020B0604020202020204" pitchFamily="34" charset="0"/>
              </a:rPr>
              <a:t>: </a:t>
            </a:r>
            <a:r>
              <a:rPr lang="en-GB" sz="2200" dirty="0"/>
              <a:t>Changing behaviour → Remote working lowers daily demand (external)</a:t>
            </a:r>
          </a:p>
          <a:p>
            <a:pPr lvl="2"/>
            <a:endParaRPr lang="en-GB" sz="2200" dirty="0"/>
          </a:p>
          <a:p>
            <a:pPr lvl="2"/>
            <a:r>
              <a:rPr lang="en-GB" sz="2200" b="1" dirty="0">
                <a:latin typeface="Arial" panose="020B0604020202020204" pitchFamily="34" charset="0"/>
                <a:cs typeface="Arial" panose="020B0604020202020204" pitchFamily="34" charset="0"/>
              </a:rPr>
              <a:t>Key Finding 3</a:t>
            </a:r>
            <a:r>
              <a:rPr lang="en-GB" sz="2200" dirty="0">
                <a:latin typeface="Arial" panose="020B0604020202020204" pitchFamily="34" charset="0"/>
                <a:cs typeface="Arial" panose="020B0604020202020204" pitchFamily="34" charset="0"/>
              </a:rPr>
              <a:t>: </a:t>
            </a:r>
            <a:r>
              <a:rPr lang="en-GB" sz="2200" dirty="0"/>
              <a:t>Over-reliance on walk-ins → Missed sales opportunities (internal)</a:t>
            </a:r>
          </a:p>
          <a:p>
            <a:pPr lvl="2"/>
            <a:endParaRPr lang="en-GB" sz="2200" b="1" dirty="0">
              <a:latin typeface="Arial" panose="020B0604020202020204" pitchFamily="34" charset="0"/>
              <a:cs typeface="Arial" panose="020B0604020202020204" pitchFamily="34" charset="0"/>
            </a:endParaRPr>
          </a:p>
          <a:p>
            <a:pPr lvl="2"/>
            <a:r>
              <a:rPr lang="en-GB" sz="2200" b="1" dirty="0">
                <a:latin typeface="Arial" panose="020B0604020202020204" pitchFamily="34" charset="0"/>
                <a:cs typeface="Arial" panose="020B0604020202020204" pitchFamily="34" charset="0"/>
              </a:rPr>
              <a:t>Key Finding 4</a:t>
            </a:r>
            <a:r>
              <a:rPr lang="en-GB" sz="2200" dirty="0">
                <a:latin typeface="Arial" panose="020B0604020202020204" pitchFamily="34" charset="0"/>
                <a:cs typeface="Arial" panose="020B0604020202020204" pitchFamily="34" charset="0"/>
              </a:rPr>
              <a:t>: </a:t>
            </a:r>
            <a:r>
              <a:rPr lang="en-GB" sz="2200" dirty="0"/>
              <a:t>Rising costs → Reduced profitability despite stagnant sales (limited control)</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35000" y="640823"/>
            <a:ext cx="3418659" cy="5583148"/>
          </a:xfrm>
        </p:spPr>
        <p:txBody>
          <a:bodyPr anchor="ctr">
            <a:normAutofit/>
          </a:bodyPr>
          <a:lstStyle/>
          <a:p>
            <a:r>
              <a:rPr lang="en-GB" sz="5000" b="1">
                <a:latin typeface="Arial" panose="020B0604020202020204" pitchFamily="34" charset="0"/>
                <a:cs typeface="Arial" panose="020B0604020202020204" pitchFamily="34" charset="0"/>
              </a:rPr>
              <a:t>Reference List:</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8A9A0A-5835-11D1-62E8-2C44A3C08722}"/>
              </a:ext>
            </a:extLst>
          </p:cNvPr>
          <p:cNvGraphicFramePr>
            <a:graphicFrameLocks noGrp="1"/>
          </p:cNvGraphicFramePr>
          <p:nvPr>
            <p:ph idx="1"/>
            <p:extLst>
              <p:ext uri="{D42A27DB-BD31-4B8C-83A1-F6EECF244321}">
                <p14:modId xmlns:p14="http://schemas.microsoft.com/office/powerpoint/2010/main" val="187403183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a:p>
            <a:pPr marL="0" indent="0" algn="ctr">
              <a:buNone/>
            </a:pPr>
            <a:endParaRPr lang="en-GB" sz="4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10718</TotalTime>
  <Words>1053</Words>
  <Application>Microsoft Office PowerPoint</Application>
  <PresentationFormat>Widescreen</PresentationFormat>
  <Paragraphs>164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Segoe UI</vt:lpstr>
      <vt:lpstr>Office Theme</vt:lpstr>
      <vt:lpstr>PowerPoint Presentation</vt:lpstr>
      <vt:lpstr>Provide an Overview of your presentation. </vt:lpstr>
      <vt:lpstr>Overview of Basil’s Bakery. </vt:lpstr>
      <vt:lpstr>Provide an insight into the problems Basil’s Bakery are facing.</vt:lpstr>
      <vt:lpstr>Provide a critique of the PESTEL Framework </vt:lpstr>
      <vt:lpstr>  Provide an application and discuss the information provided in your PESTEL Framework   </vt:lpstr>
      <vt:lpstr>Provide a critique of the Cause-and-Effect model </vt:lpstr>
      <vt:lpstr>PowerPoint Presentation</vt:lpstr>
      <vt:lpstr>Provide a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Mohammad Wassem (2530866)</cp:lastModifiedBy>
  <cp:revision>103</cp:revision>
  <dcterms:created xsi:type="dcterms:W3CDTF">2024-01-29T11:42:05Z</dcterms:created>
  <dcterms:modified xsi:type="dcterms:W3CDTF">2026-06-14T10:53:30Z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