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handoutMasterIdLst>
    <p:handoutMasterId r:id="rId23"/>
  </p:handoutMasterIdLst>
  <p:sldIdLst>
    <p:sldId id="309" r:id="rId2"/>
    <p:sldId id="329" r:id="rId3"/>
    <p:sldId id="330" r:id="rId4"/>
    <p:sldId id="331" r:id="rId5"/>
    <p:sldId id="332" r:id="rId6"/>
    <p:sldId id="333" r:id="rId7"/>
    <p:sldId id="334" r:id="rId8"/>
    <p:sldId id="335" r:id="rId9"/>
    <p:sldId id="341" r:id="rId10"/>
    <p:sldId id="342" r:id="rId11"/>
    <p:sldId id="336" r:id="rId12"/>
    <p:sldId id="337" r:id="rId13"/>
    <p:sldId id="338" r:id="rId14"/>
    <p:sldId id="339" r:id="rId15"/>
    <p:sldId id="340" r:id="rId16"/>
    <p:sldId id="343" r:id="rId17"/>
    <p:sldId id="345" r:id="rId18"/>
    <p:sldId id="344" r:id="rId19"/>
    <p:sldId id="346" r:id="rId20"/>
    <p:sldId id="347"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304" autoAdjust="0"/>
  </p:normalViewPr>
  <p:slideViewPr>
    <p:cSldViewPr>
      <p:cViewPr varScale="1">
        <p:scale>
          <a:sx n="86" d="100"/>
          <a:sy n="86" d="100"/>
        </p:scale>
        <p:origin x="7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B37D71DF-499B-4270-B636-352AA7CF00D4}" type="datetimeFigureOut">
              <a:rPr lang="en-GB" smtClean="0"/>
              <a:t>14/11/2019</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F26BB680-CEFB-4803-8BC2-6C823CCAF5A5}" type="slidenum">
              <a:rPr lang="en-GB" smtClean="0"/>
              <a:t>‹#›</a:t>
            </a:fld>
            <a:endParaRPr lang="en-GB"/>
          </a:p>
        </p:txBody>
      </p:sp>
    </p:spTree>
    <p:extLst>
      <p:ext uri="{BB962C8B-B14F-4D97-AF65-F5344CB8AC3E}">
        <p14:creationId xmlns:p14="http://schemas.microsoft.com/office/powerpoint/2010/main" val="7042083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B59DB984-4E7D-4C2C-A634-0840C371CF01}" type="datetimeFigureOut">
              <a:rPr lang="en-GB" smtClean="0"/>
              <a:t>14/11/2019</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DFC271B-2EAC-41C2-AEB8-8E61FC0BE00A}" type="slidenum">
              <a:rPr lang="en-GB" smtClean="0"/>
              <a:t>‹#›</a:t>
            </a:fld>
            <a:endParaRPr lang="en-GB" dirty="0"/>
          </a:p>
        </p:txBody>
      </p:sp>
    </p:spTree>
    <p:extLst>
      <p:ext uri="{BB962C8B-B14F-4D97-AF65-F5344CB8AC3E}">
        <p14:creationId xmlns:p14="http://schemas.microsoft.com/office/powerpoint/2010/main" val="2663541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41350" y="779463"/>
            <a:ext cx="5202238" cy="3903662"/>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defTabSz="897849">
              <a:defRPr/>
            </a:pPr>
            <a:fld id="{F262209C-33C9-4B70-B2CD-F5D88FA77FF5}" type="slidenum">
              <a:rPr lang="en-US">
                <a:solidFill>
                  <a:prstClr val="black"/>
                </a:solidFill>
                <a:latin typeface="Calibri" panose="020F0502020204030204"/>
              </a:rPr>
              <a:pPr defTabSz="897849">
                <a:defRPr/>
              </a:pPr>
              <a:t>1</a:t>
            </a:fld>
            <a:endParaRPr lang="en-US" dirty="0">
              <a:solidFill>
                <a:prstClr val="black"/>
              </a:solidFill>
              <a:latin typeface="Calibri" panose="020F0502020204030204"/>
            </a:endParaRPr>
          </a:p>
        </p:txBody>
      </p:sp>
    </p:spTree>
    <p:extLst>
      <p:ext uri="{BB962C8B-B14F-4D97-AF65-F5344CB8AC3E}">
        <p14:creationId xmlns:p14="http://schemas.microsoft.com/office/powerpoint/2010/main" val="656344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0" indent="-168340">
              <a:buFont typeface="Arial" panose="020B0604020202020204" pitchFamily="34" charset="0"/>
              <a:buChar char="•"/>
            </a:pPr>
            <a:r>
              <a:rPr lang="en-GB" dirty="0" smtClean="0"/>
              <a:t>By</a:t>
            </a:r>
            <a:r>
              <a:rPr lang="en-GB" baseline="0" dirty="0" smtClean="0"/>
              <a:t> the mid-1500s, a French presence was established in and around Hispaniola</a:t>
            </a:r>
          </a:p>
          <a:p>
            <a:pPr marL="168340" indent="-168340">
              <a:buFont typeface="Arial" panose="020B0604020202020204" pitchFamily="34" charset="0"/>
              <a:buChar char="•"/>
            </a:pPr>
            <a:r>
              <a:rPr lang="en-GB" dirty="0" smtClean="0"/>
              <a:t>French pirates entrenched themselves firmly on Tortue Island and other islands off the western end of Hispaniola,</a:t>
            </a:r>
            <a:r>
              <a:rPr lang="en-GB" baseline="0" dirty="0" smtClean="0"/>
              <a:t> with </a:t>
            </a:r>
            <a:r>
              <a:rPr lang="en-GB" dirty="0" smtClean="0"/>
              <a:t>both French and British buccaneers holding bases there subsequently</a:t>
            </a:r>
            <a:r>
              <a:rPr lang="en-GB" baseline="0" dirty="0" smtClean="0"/>
              <a:t> </a:t>
            </a:r>
          </a:p>
          <a:p>
            <a:pPr marL="168340" indent="-168340">
              <a:buFont typeface="Arial" panose="020B0604020202020204" pitchFamily="34" charset="0"/>
              <a:buChar char="•"/>
            </a:pPr>
            <a:r>
              <a:rPr lang="en-GB" dirty="0" smtClean="0"/>
              <a:t>Permanent settlements began to develop, including plantations on</a:t>
            </a:r>
            <a:r>
              <a:rPr lang="en-GB" baseline="0" dirty="0" smtClean="0"/>
              <a:t> the mainland</a:t>
            </a:r>
            <a:r>
              <a:rPr lang="en-GB" dirty="0" smtClean="0"/>
              <a:t>. </a:t>
            </a:r>
          </a:p>
          <a:p>
            <a:pPr marL="168340" indent="-168340">
              <a:buFont typeface="Arial" panose="020B0604020202020204" pitchFamily="34" charset="0"/>
              <a:buChar char="•"/>
            </a:pPr>
            <a:r>
              <a:rPr lang="en-GB" dirty="0" smtClean="0"/>
              <a:t>In the 1660s the French founded Port-de-Paix in the northwest, with the</a:t>
            </a:r>
            <a:r>
              <a:rPr lang="en-GB" baseline="0" dirty="0" smtClean="0"/>
              <a:t> French monarchy officially recognising the colony in 1665</a:t>
            </a:r>
            <a:endParaRPr lang="en-GB" dirty="0" smtClean="0"/>
          </a:p>
          <a:p>
            <a:pPr marL="168340" indent="-168340">
              <a:buFont typeface="Arial" panose="020B0604020202020204" pitchFamily="34" charset="0"/>
              <a:buChar char="•"/>
            </a:pPr>
            <a:r>
              <a:rPr lang="en-GB" dirty="0" smtClean="0"/>
              <a:t>The French West Indies Corporation took control of the area, and in 1697 the terms of Treaty of Rijswijk which resolved the</a:t>
            </a:r>
            <a:r>
              <a:rPr lang="en-GB" baseline="0" dirty="0" smtClean="0"/>
              <a:t> War of the League of Augsburg in Europe formally ceded the western portion of the island to France</a:t>
            </a:r>
          </a:p>
          <a:p>
            <a:pPr marL="168340" indent="-168340">
              <a:buFont typeface="Arial" panose="020B0604020202020204" pitchFamily="34" charset="0"/>
              <a:buChar char="•"/>
            </a:pPr>
            <a:r>
              <a:rPr lang="en-GB" baseline="0" dirty="0" smtClean="0"/>
              <a:t>Thereafter the French colony of Saint-Domingue was established in the West, with the Spanish concentrated in the eastern portion named Santo Domingo</a:t>
            </a:r>
          </a:p>
          <a:p>
            <a:pPr marL="168340" indent="-168340">
              <a:buFont typeface="Arial" panose="020B0604020202020204" pitchFamily="34" charset="0"/>
              <a:buChar char="•"/>
            </a:pPr>
            <a:r>
              <a:rPr lang="en-GB" baseline="0" dirty="0" smtClean="0"/>
              <a:t>Both these names refer to St Dominic, the founder of a mendicant order of the Catholic Church committed to an ascetic lifestyle of poverty, travelling, and living in urban areas for purposes of preaching, evangelization, and ministry, especially to the poor. Dominican priests were missionaries, with Dominican orders being established in new world colonies and in Asia. Adds to the sense that there was – in theory at least – a missionary, evangelical zeal behind colonisation – a ‘civilising mission’ whereby Europeans converted heathens to Christianity.</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2</a:t>
            </a:fld>
            <a:endParaRPr lang="en-GB" dirty="0"/>
          </a:p>
        </p:txBody>
      </p:sp>
    </p:spTree>
    <p:extLst>
      <p:ext uri="{BB962C8B-B14F-4D97-AF65-F5344CB8AC3E}">
        <p14:creationId xmlns:p14="http://schemas.microsoft.com/office/powerpoint/2010/main" val="2970968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3</a:t>
            </a:fld>
            <a:endParaRPr lang="en-GB" dirty="0"/>
          </a:p>
        </p:txBody>
      </p:sp>
    </p:spTree>
    <p:extLst>
      <p:ext uri="{BB962C8B-B14F-4D97-AF65-F5344CB8AC3E}">
        <p14:creationId xmlns:p14="http://schemas.microsoft.com/office/powerpoint/2010/main" val="3051842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0" indent="-168340" defTabSz="897816">
              <a:buFont typeface="Arial" panose="020B0604020202020204" pitchFamily="34" charset="0"/>
              <a:buChar char="•"/>
              <a:defRPr/>
            </a:pPr>
            <a:r>
              <a:rPr lang="en-GB" dirty="0"/>
              <a:t>Supplementing the enslaved indigenous population,  landowners in western Hispaniola began importing slaves from Africa in the 17</a:t>
            </a:r>
            <a:r>
              <a:rPr lang="en-GB" baseline="30000" dirty="0"/>
              <a:t>th</a:t>
            </a:r>
            <a:r>
              <a:rPr lang="en-GB" dirty="0"/>
              <a:t> century, so that the African population of Saint-Domingue totalled about 5,000 by the turn of the 18th century.</a:t>
            </a:r>
          </a:p>
          <a:p>
            <a:pPr marL="168340" indent="-168340">
              <a:buFont typeface="Arial" panose="020B0604020202020204" pitchFamily="34" charset="0"/>
              <a:buChar char="•"/>
            </a:pPr>
            <a:r>
              <a:rPr lang="en-GB" dirty="0"/>
              <a:t>The colony of Saint-Domingue grew rapidly in wealth and population after the Treaty of Rijswijk – largely thanks to the profitability of plantation farms manned by imported slaves.</a:t>
            </a:r>
          </a:p>
          <a:p>
            <a:pPr marL="168340" indent="-168340">
              <a:buFont typeface="Arial" panose="020B0604020202020204" pitchFamily="34" charset="0"/>
              <a:buChar char="•"/>
            </a:pPr>
            <a:r>
              <a:rPr lang="en-GB" dirty="0"/>
              <a:t>The second half of the seventeenth century had seen a massive increase transatlantic trade between the New and Old Worlds. There was high demand for crops from the Americas and the Caribbean – tobacco, cotton, sugar, rice and metallic deposits – in Europe, and to meet this demand the colonial powers – France, Britain, Spain, Portugal and the Netherlands – began importing people captured and enslaved in West Africa, transported across the Atlantic in the brutal Middle Passage.</a:t>
            </a:r>
          </a:p>
          <a:p>
            <a:pPr marL="168340" indent="-168340">
              <a:buFont typeface="Arial" panose="020B0604020202020204" pitchFamily="34" charset="0"/>
              <a:buChar char="•"/>
            </a:pPr>
            <a:r>
              <a:rPr lang="en-GB" dirty="0"/>
              <a:t>Always worth emphasising the extent of the triangular slave trade: two hundred years from 1650 up to the American Civil War in the 1860s, somewhere in the region of ten to fifteen million Africans were enslaved and forcibly transported to the New World –the majority  ending up in Brazil and the West Indie. Likewise, we should be conscious that while the southern part of what became the United States dominates popular imaginary of slave life, a relatively small number of Africans were imported there: only c. 500,000 as opposed to 4.5 million to the Caribbean and 5 million to Brazil. Sometimes goes overlooked in British discourse about race and slavery especially.</a:t>
            </a:r>
          </a:p>
          <a:p>
            <a:pPr marL="168340" indent="-168340">
              <a:buFont typeface="Arial" panose="020B0604020202020204" pitchFamily="34" charset="0"/>
              <a:buChar char="•"/>
            </a:pPr>
            <a:r>
              <a:rPr lang="en-GB" dirty="0" smtClean="0"/>
              <a:t>Anyway,</a:t>
            </a:r>
            <a:r>
              <a:rPr lang="en-GB" baseline="0" dirty="0" smtClean="0"/>
              <a:t> as a direct result of this trade expansions, the </a:t>
            </a:r>
            <a:r>
              <a:rPr lang="en-GB" dirty="0" smtClean="0"/>
              <a:t>early</a:t>
            </a:r>
            <a:r>
              <a:rPr lang="en-GB" baseline="0" dirty="0" smtClean="0"/>
              <a:t> 1700s saw Saint-Domingue become </a:t>
            </a:r>
            <a:r>
              <a:rPr lang="en-GB" dirty="0" smtClean="0"/>
              <a:t>became France’s most prosperous New World possession, exporting coffee, cacao, indigo, and cotton</a:t>
            </a:r>
            <a:r>
              <a:rPr lang="en-GB" baseline="0" dirty="0" smtClean="0"/>
              <a:t> – but especially sugar.</a:t>
            </a:r>
          </a:p>
          <a:p>
            <a:pPr marL="168340" indent="-168340">
              <a:buFont typeface="Arial" panose="020B0604020202020204" pitchFamily="34" charset="0"/>
              <a:buChar char="•"/>
            </a:pPr>
            <a:r>
              <a:rPr lang="en-US" dirty="0"/>
              <a:t>Agricultural and manufacturing activities in Saint-Domingue constituted about 40 percent of France's foreign trade </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4</a:t>
            </a:fld>
            <a:endParaRPr lang="en-GB" dirty="0"/>
          </a:p>
        </p:txBody>
      </p:sp>
    </p:spTree>
    <p:extLst>
      <p:ext uri="{BB962C8B-B14F-4D97-AF65-F5344CB8AC3E}">
        <p14:creationId xmlns:p14="http://schemas.microsoft.com/office/powerpoint/2010/main" val="29159615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5</a:t>
            </a:fld>
            <a:endParaRPr lang="en-GB" dirty="0"/>
          </a:p>
        </p:txBody>
      </p:sp>
    </p:spTree>
    <p:extLst>
      <p:ext uri="{BB962C8B-B14F-4D97-AF65-F5344CB8AC3E}">
        <p14:creationId xmlns:p14="http://schemas.microsoft.com/office/powerpoint/2010/main" val="2845986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6</a:t>
            </a:fld>
            <a:endParaRPr lang="en-GB" dirty="0"/>
          </a:p>
        </p:txBody>
      </p:sp>
    </p:spTree>
    <p:extLst>
      <p:ext uri="{BB962C8B-B14F-4D97-AF65-F5344CB8AC3E}">
        <p14:creationId xmlns:p14="http://schemas.microsoft.com/office/powerpoint/2010/main" val="38297946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7</a:t>
            </a:fld>
            <a:endParaRPr lang="en-GB" dirty="0"/>
          </a:p>
        </p:txBody>
      </p:sp>
    </p:spTree>
    <p:extLst>
      <p:ext uri="{BB962C8B-B14F-4D97-AF65-F5344CB8AC3E}">
        <p14:creationId xmlns:p14="http://schemas.microsoft.com/office/powerpoint/2010/main" val="257640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8</a:t>
            </a:fld>
            <a:endParaRPr lang="en-GB" dirty="0"/>
          </a:p>
        </p:txBody>
      </p:sp>
    </p:spTree>
    <p:extLst>
      <p:ext uri="{BB962C8B-B14F-4D97-AF65-F5344CB8AC3E}">
        <p14:creationId xmlns:p14="http://schemas.microsoft.com/office/powerpoint/2010/main" val="2459672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0" indent="-168340" defTabSz="897816">
              <a:buFont typeface="Arial" panose="020B0604020202020204" pitchFamily="34" charset="0"/>
              <a:buChar char="•"/>
              <a:defRPr/>
            </a:pPr>
            <a:r>
              <a:rPr lang="en-US" dirty="0"/>
              <a:t>The development of plantation agriculture profoundly affected the island’s ecology. </a:t>
            </a:r>
          </a:p>
          <a:p>
            <a:pPr marL="168340" indent="-168340" defTabSz="897816">
              <a:buFont typeface="Arial" panose="020B0604020202020204" pitchFamily="34" charset="0"/>
              <a:buChar char="•"/>
              <a:defRPr/>
            </a:pPr>
            <a:r>
              <a:rPr lang="en-US" dirty="0"/>
              <a:t>African slaves toiled ceaselessly to clear forests for sugar fields, and massive erosion ensued, particularly on the steep marginal slopes that had been allocated to slaves for their subsistence crops. </a:t>
            </a:r>
          </a:p>
          <a:p>
            <a:pPr marL="168340" indent="-168340" defTabSz="897816">
              <a:buFont typeface="Arial" panose="020B0604020202020204" pitchFamily="34" charset="0"/>
              <a:buChar char="•"/>
              <a:defRPr/>
            </a:pPr>
            <a:r>
              <a:rPr lang="en-US" dirty="0"/>
              <a:t>Soil productivity declined markedly in many areas, and formerly bountiful streams dried up; however, European investors and landowners remained unconcerned about or unaware of the long-term consequences of their actions, believing instead that an overpopulation of slaves was the key to wringing more profits from the region.</a:t>
            </a:r>
          </a:p>
          <a:p>
            <a:pPr marL="168340" indent="-168340" defTabSz="897816">
              <a:buFont typeface="Arial" panose="020B0604020202020204" pitchFamily="34" charset="0"/>
              <a:buChar char="•"/>
              <a:defRPr/>
            </a:pPr>
            <a:r>
              <a:rPr lang="en-US" dirty="0"/>
              <a:t>The impact of this is still felt today, with Haiti widely reckoned to be the poorest nation in the western hemisphere.</a:t>
            </a:r>
          </a:p>
          <a:p>
            <a:pPr marL="168340" indent="-168340" defTabSz="897816">
              <a:buFont typeface="Arial" panose="020B0604020202020204" pitchFamily="34" charset="0"/>
              <a:buChar char="•"/>
              <a:defRPr/>
            </a:pPr>
            <a:r>
              <a:rPr lang="en-US" dirty="0"/>
              <a:t>Of course, the immediate term was also a tragedy for those Africans employed in the plantation economy.</a:t>
            </a:r>
          </a:p>
          <a:p>
            <a:pPr marL="168340" indent="-168340" defTabSz="897816">
              <a:buFont typeface="Arial" panose="020B0604020202020204" pitchFamily="34" charset="0"/>
              <a:buChar char="•"/>
              <a:defRPr/>
            </a:pPr>
            <a:r>
              <a:rPr lang="en-GB" dirty="0"/>
              <a:t>The vast majority of Africans in Saint-Domingue were field-workers, although some had more specialised occupations, working as household servants, boilermen (at the sugar mills), and even slave drivers. S</a:t>
            </a:r>
          </a:p>
          <a:p>
            <a:pPr marL="168340" indent="-168340" defTabSz="897816">
              <a:buFont typeface="Arial" panose="020B0604020202020204" pitchFamily="34" charset="0"/>
              <a:buChar char="•"/>
              <a:defRPr/>
            </a:pPr>
            <a:r>
              <a:rPr lang="en-GB" dirty="0"/>
              <a:t>Slaves in the colony, like those throughout the Caribbean, endured lengthy, backbreaking workdays and often died from injuries, infections, and tropical diseases. </a:t>
            </a:r>
          </a:p>
          <a:p>
            <a:pPr marL="168340" indent="-168340" defTabSz="897816">
              <a:buFont typeface="Arial" panose="020B0604020202020204" pitchFamily="34" charset="0"/>
              <a:buChar char="•"/>
              <a:defRPr/>
            </a:pPr>
            <a:r>
              <a:rPr lang="en-GB" dirty="0"/>
              <a:t>Malnutrition and starvation also were common, because plantation owners failed to plan adequately for food shortages, drought, and natural disasters, and slaves were allowed scarce time to tend their own crops. </a:t>
            </a:r>
          </a:p>
        </p:txBody>
      </p:sp>
      <p:sp>
        <p:nvSpPr>
          <p:cNvPr id="4" name="Slide Number Placeholder 3"/>
          <p:cNvSpPr>
            <a:spLocks noGrp="1"/>
          </p:cNvSpPr>
          <p:nvPr>
            <p:ph type="sldNum" sz="quarter" idx="10"/>
          </p:nvPr>
        </p:nvSpPr>
        <p:spPr/>
        <p:txBody>
          <a:bodyPr/>
          <a:lstStyle/>
          <a:p>
            <a:fld id="{0DFC271B-2EAC-41C2-AEB8-8E61FC0BE00A}" type="slidenum">
              <a:rPr lang="en-GB" smtClean="0"/>
              <a:t>9</a:t>
            </a:fld>
            <a:endParaRPr lang="en-GB" dirty="0"/>
          </a:p>
        </p:txBody>
      </p:sp>
    </p:spTree>
    <p:extLst>
      <p:ext uri="{BB962C8B-B14F-4D97-AF65-F5344CB8AC3E}">
        <p14:creationId xmlns:p14="http://schemas.microsoft.com/office/powerpoint/2010/main" val="2099332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10</a:t>
            </a:fld>
            <a:endParaRPr lang="en-GB" dirty="0"/>
          </a:p>
        </p:txBody>
      </p:sp>
    </p:spTree>
    <p:extLst>
      <p:ext uri="{BB962C8B-B14F-4D97-AF65-F5344CB8AC3E}">
        <p14:creationId xmlns:p14="http://schemas.microsoft.com/office/powerpoint/2010/main" val="29590552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11</a:t>
            </a:fld>
            <a:endParaRPr lang="en-GB" dirty="0"/>
          </a:p>
        </p:txBody>
      </p:sp>
    </p:spTree>
    <p:extLst>
      <p:ext uri="{BB962C8B-B14F-4D97-AF65-F5344CB8AC3E}">
        <p14:creationId xmlns:p14="http://schemas.microsoft.com/office/powerpoint/2010/main" val="1998036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12</a:t>
            </a:fld>
            <a:endParaRPr lang="en-GB" dirty="0"/>
          </a:p>
        </p:txBody>
      </p:sp>
    </p:spTree>
    <p:extLst>
      <p:ext uri="{BB962C8B-B14F-4D97-AF65-F5344CB8AC3E}">
        <p14:creationId xmlns:p14="http://schemas.microsoft.com/office/powerpoint/2010/main" val="17291062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13</a:t>
            </a:fld>
            <a:endParaRPr lang="en-GB" dirty="0"/>
          </a:p>
        </p:txBody>
      </p:sp>
    </p:spTree>
    <p:extLst>
      <p:ext uri="{BB962C8B-B14F-4D97-AF65-F5344CB8AC3E}">
        <p14:creationId xmlns:p14="http://schemas.microsoft.com/office/powerpoint/2010/main" val="16940844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14</a:t>
            </a:fld>
            <a:endParaRPr lang="en-GB" dirty="0"/>
          </a:p>
        </p:txBody>
      </p:sp>
    </p:spTree>
    <p:extLst>
      <p:ext uri="{BB962C8B-B14F-4D97-AF65-F5344CB8AC3E}">
        <p14:creationId xmlns:p14="http://schemas.microsoft.com/office/powerpoint/2010/main" val="23374185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15</a:t>
            </a:fld>
            <a:endParaRPr lang="en-GB" dirty="0"/>
          </a:p>
        </p:txBody>
      </p:sp>
    </p:spTree>
    <p:extLst>
      <p:ext uri="{BB962C8B-B14F-4D97-AF65-F5344CB8AC3E}">
        <p14:creationId xmlns:p14="http://schemas.microsoft.com/office/powerpoint/2010/main" val="2115981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0" indent="-168340">
              <a:buFont typeface="Arial" panose="020B0604020202020204" pitchFamily="34" charset="0"/>
              <a:buChar char="•"/>
            </a:pPr>
            <a:r>
              <a:rPr lang="en-GB" dirty="0"/>
              <a:t>By the onset of the French Revolution in 1789, Saint-Domingue had an estimated population of 556,000</a:t>
            </a:r>
          </a:p>
          <a:p>
            <a:pPr marL="168340" indent="-168340">
              <a:buFont typeface="Arial" panose="020B0604020202020204" pitchFamily="34" charset="0"/>
              <a:buChar char="•"/>
            </a:pPr>
            <a:r>
              <a:rPr lang="en-GB" dirty="0"/>
              <a:t>Of this, roughly 500,000 were African slaves—a hundredfold increase over the previous century. The slave population, most of whom were </a:t>
            </a:r>
            <a:r>
              <a:rPr lang="en-GB" i="1" dirty="0"/>
              <a:t>bosal</a:t>
            </a:r>
            <a:r>
              <a:rPr lang="en-GB" dirty="0"/>
              <a:t> (African-born), were an admixture of West African ethnic groups – important not to think of them as homogenous group</a:t>
            </a:r>
          </a:p>
          <a:p>
            <a:pPr marL="168340" indent="-168340">
              <a:buFont typeface="Arial" panose="020B0604020202020204" pitchFamily="34" charset="0"/>
              <a:buChar char="•"/>
            </a:pPr>
            <a:r>
              <a:rPr lang="en-GB" dirty="0"/>
              <a:t>Despite being the overwhelming majority, African slaves sat at the bottom of a rigidly hierarchical society</a:t>
            </a:r>
          </a:p>
          <a:p>
            <a:pPr marL="168340" indent="-168340">
              <a:buFont typeface="Arial" panose="020B0604020202020204" pitchFamily="34" charset="0"/>
              <a:buChar char="•"/>
            </a:pPr>
            <a:r>
              <a:rPr lang="en-GB" dirty="0"/>
              <a:t>The rest of the population was divided between 32,000 white-skinned European colonists, and 24,000 </a:t>
            </a:r>
            <a:r>
              <a:rPr lang="en-GB" i="1" dirty="0"/>
              <a:t>affranchis</a:t>
            </a:r>
            <a:r>
              <a:rPr lang="en-GB" dirty="0"/>
              <a:t>, free people of colour, mainly so-called mulattoes, people of mixed African and European descent, and some black former-slaves</a:t>
            </a:r>
          </a:p>
          <a:p>
            <a:pPr marL="168340" indent="-168340">
              <a:buFont typeface="Arial" panose="020B0604020202020204" pitchFamily="34" charset="0"/>
              <a:buChar char="•"/>
            </a:pPr>
            <a:r>
              <a:rPr lang="en-GB" dirty="0"/>
              <a:t>Haitian society was deeply fragmented by skin colour, class, and gender. </a:t>
            </a:r>
          </a:p>
          <a:p>
            <a:pPr marL="168340" indent="-168340">
              <a:buFont typeface="Arial" panose="020B0604020202020204" pitchFamily="34" charset="0"/>
              <a:buChar char="•"/>
            </a:pPr>
            <a:r>
              <a:rPr lang="en-GB" dirty="0"/>
              <a:t>The “white” population comprised </a:t>
            </a:r>
            <a:r>
              <a:rPr lang="en-GB" i="1" dirty="0"/>
              <a:t>grands blancs</a:t>
            </a:r>
            <a:r>
              <a:rPr lang="en-GB" dirty="0"/>
              <a:t> (elite merchants and landowners, often of royal lineage), </a:t>
            </a:r>
            <a:r>
              <a:rPr lang="en-GB" i="1" dirty="0"/>
              <a:t>petits blancs</a:t>
            </a:r>
            <a:r>
              <a:rPr lang="en-GB" dirty="0"/>
              <a:t> (overseers, craftsmen, and the like), and </a:t>
            </a:r>
            <a:r>
              <a:rPr lang="en-GB" i="1" dirty="0"/>
              <a:t>blancs menants</a:t>
            </a:r>
            <a:r>
              <a:rPr lang="en-GB" dirty="0"/>
              <a:t> (labourers and peasants). </a:t>
            </a:r>
          </a:p>
          <a:p>
            <a:pPr marL="168340" indent="-168340">
              <a:buFont typeface="Arial" panose="020B0604020202020204" pitchFamily="34" charset="0"/>
              <a:buChar char="•"/>
            </a:pPr>
            <a:r>
              <a:rPr lang="en-GB" dirty="0"/>
              <a:t>The </a:t>
            </a:r>
            <a:r>
              <a:rPr lang="en-GB" i="1" dirty="0"/>
              <a:t>affranchis</a:t>
            </a:r>
            <a:r>
              <a:rPr lang="en-GB" dirty="0"/>
              <a:t>, who were mostly mulattoes, were sometimes slave owners themselves. They aspired to the economic and social levels of the Europeans, and they feared and spurned the slave majority</a:t>
            </a:r>
          </a:p>
          <a:p>
            <a:pPr marL="168340" indent="-168340">
              <a:buFont typeface="Arial" panose="020B0604020202020204" pitchFamily="34" charset="0"/>
              <a:buChar char="•"/>
            </a:pPr>
            <a:r>
              <a:rPr lang="en-GB" dirty="0"/>
              <a:t>T</a:t>
            </a:r>
            <a:r>
              <a:rPr lang="en-GB" dirty="0" smtClean="0"/>
              <a:t>he </a:t>
            </a:r>
            <a:r>
              <a:rPr lang="en-GB" i="1" dirty="0" smtClean="0"/>
              <a:t>affranchis</a:t>
            </a:r>
            <a:r>
              <a:rPr lang="en-GB" dirty="0" smtClean="0"/>
              <a:t> had legal and social advantages over enslaved Africans. They became a distinct class in the society between whites and slaves. They could get some education, were able to own land, and could attend some French colonial entertainments</a:t>
            </a:r>
          </a:p>
          <a:p>
            <a:pPr marL="168340" indent="-168340">
              <a:buFont typeface="Arial" panose="020B0604020202020204" pitchFamily="34" charset="0"/>
              <a:buChar char="•"/>
            </a:pPr>
            <a:r>
              <a:rPr lang="en-GB" dirty="0" smtClean="0"/>
              <a:t>Planters who took slave women or free women of colour as concubines often sent their sons to France for education and, in some cases, to enter the military. </a:t>
            </a:r>
          </a:p>
          <a:p>
            <a:pPr marL="168340" indent="-168340">
              <a:buFont typeface="Arial" panose="020B0604020202020204" pitchFamily="34" charset="0"/>
              <a:buChar char="•"/>
            </a:pPr>
            <a:r>
              <a:rPr lang="en-GB" dirty="0" smtClean="0"/>
              <a:t>The colonists passed so many restrictions that the </a:t>
            </a:r>
            <a:r>
              <a:rPr lang="en-GB" i="1" dirty="0" smtClean="0"/>
              <a:t>affranchis</a:t>
            </a:r>
            <a:r>
              <a:rPr lang="en-GB" dirty="0" smtClean="0"/>
              <a:t> were effectively</a:t>
            </a:r>
            <a:r>
              <a:rPr lang="en-GB" baseline="0" dirty="0" smtClean="0"/>
              <a:t> treated </a:t>
            </a:r>
            <a:r>
              <a:rPr lang="en-GB" dirty="0" smtClean="0"/>
              <a:t>as a separate caste: they could not vote or hold colonial administrative posts, or work in professional careers as doctors or lawyers. </a:t>
            </a:r>
          </a:p>
          <a:p>
            <a:pPr marL="168340" indent="-168340">
              <a:buFont typeface="Arial" panose="020B0604020202020204" pitchFamily="34" charset="0"/>
              <a:buChar char="•"/>
            </a:pPr>
            <a:r>
              <a:rPr lang="en-GB" dirty="0" smtClean="0"/>
              <a:t>Other laws: the free people of colour were forbidden to wear the style of clothes favoured by the wealthy white colonists. </a:t>
            </a:r>
          </a:p>
          <a:p>
            <a:pPr marL="168340" indent="-168340">
              <a:buFont typeface="Arial" panose="020B0604020202020204" pitchFamily="34" charset="0"/>
              <a:buChar char="•"/>
            </a:pPr>
            <a:r>
              <a:rPr lang="en-GB" dirty="0" smtClean="0"/>
              <a:t>In spite of the disadvantages, many educated </a:t>
            </a:r>
            <a:r>
              <a:rPr lang="en-GB" i="1" dirty="0" smtClean="0"/>
              <a:t>affranchis</a:t>
            </a:r>
            <a:r>
              <a:rPr lang="en-GB" dirty="0" smtClean="0"/>
              <a:t> identified culturally with France rather than with the enslaved population. A class in between, the free people of colour sometimes had tensions with both whites and enslaved Africans.</a:t>
            </a:r>
          </a:p>
        </p:txBody>
      </p:sp>
      <p:sp>
        <p:nvSpPr>
          <p:cNvPr id="4" name="Slide Number Placeholder 3"/>
          <p:cNvSpPr>
            <a:spLocks noGrp="1"/>
          </p:cNvSpPr>
          <p:nvPr>
            <p:ph type="sldNum" sz="quarter" idx="10"/>
          </p:nvPr>
        </p:nvSpPr>
        <p:spPr/>
        <p:txBody>
          <a:bodyPr/>
          <a:lstStyle/>
          <a:p>
            <a:fld id="{0DFC271B-2EAC-41C2-AEB8-8E61FC0BE00A}" type="slidenum">
              <a:rPr lang="en-GB" smtClean="0"/>
              <a:t>16</a:t>
            </a:fld>
            <a:endParaRPr lang="en-GB" dirty="0"/>
          </a:p>
        </p:txBody>
      </p:sp>
    </p:spTree>
    <p:extLst>
      <p:ext uri="{BB962C8B-B14F-4D97-AF65-F5344CB8AC3E}">
        <p14:creationId xmlns:p14="http://schemas.microsoft.com/office/powerpoint/2010/main" val="6558787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17</a:t>
            </a:fld>
            <a:endParaRPr lang="en-GB" dirty="0"/>
          </a:p>
        </p:txBody>
      </p:sp>
    </p:spTree>
    <p:extLst>
      <p:ext uri="{BB962C8B-B14F-4D97-AF65-F5344CB8AC3E}">
        <p14:creationId xmlns:p14="http://schemas.microsoft.com/office/powerpoint/2010/main" val="11999019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DFC271B-2EAC-41C2-AEB8-8E61FC0BE00A}" type="slidenum">
              <a:rPr lang="en-GB" smtClean="0"/>
              <a:t>18</a:t>
            </a:fld>
            <a:endParaRPr lang="en-GB" dirty="0"/>
          </a:p>
        </p:txBody>
      </p:sp>
    </p:spTree>
    <p:extLst>
      <p:ext uri="{BB962C8B-B14F-4D97-AF65-F5344CB8AC3E}">
        <p14:creationId xmlns:p14="http://schemas.microsoft.com/office/powerpoint/2010/main" val="37738866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0" indent="-168340">
              <a:buFont typeface="Arial" panose="020B0604020202020204" pitchFamily="34" charset="0"/>
              <a:buChar char="•"/>
            </a:pPr>
            <a:r>
              <a:rPr lang="en-GB" dirty="0" smtClean="0"/>
              <a:t>Some slaves managed to escape into the island’s mountainous interior, where they became known as Maroons</a:t>
            </a:r>
          </a:p>
          <a:p>
            <a:pPr marL="168340" indent="-168340">
              <a:buFont typeface="Arial" panose="020B0604020202020204" pitchFamily="34" charset="0"/>
              <a:buChar char="•"/>
            </a:pPr>
            <a:r>
              <a:rPr lang="en-GB" dirty="0" smtClean="0"/>
              <a:t>The maroons formed close-knit communities that practised small-scale agriculture and hunting. They were known to return to plantations to free family members and friends. </a:t>
            </a:r>
          </a:p>
          <a:p>
            <a:pPr marL="168340" indent="-168340">
              <a:buFont typeface="Arial" panose="020B0604020202020204" pitchFamily="34" charset="0"/>
              <a:buChar char="•"/>
            </a:pPr>
            <a:r>
              <a:rPr lang="en-GB" dirty="0" smtClean="0"/>
              <a:t>On a few occasions they also joined the Taíno settlements, who had escaped the Spanish in the 17th century</a:t>
            </a:r>
          </a:p>
          <a:p>
            <a:pPr marL="168340" indent="-168340">
              <a:buFont typeface="Arial" panose="020B0604020202020204" pitchFamily="34" charset="0"/>
              <a:buChar char="•"/>
            </a:pPr>
            <a:r>
              <a:rPr lang="en-GB" dirty="0" smtClean="0"/>
              <a:t>Active resistance:</a:t>
            </a:r>
            <a:r>
              <a:rPr lang="en-GB" baseline="0" dirty="0" smtClean="0"/>
              <a:t> </a:t>
            </a:r>
            <a:r>
              <a:rPr lang="en-GB" dirty="0" smtClean="0"/>
              <a:t>fought guerrilla battles against colonial militia,</a:t>
            </a:r>
            <a:r>
              <a:rPr lang="en-GB" baseline="0" dirty="0" smtClean="0"/>
              <a:t> plus sabotage of colonists’ activities</a:t>
            </a:r>
          </a:p>
          <a:p>
            <a:pPr marL="168340" indent="-168340">
              <a:buFont typeface="Arial" panose="020B0604020202020204" pitchFamily="34" charset="0"/>
              <a:buChar char="•"/>
            </a:pPr>
            <a:r>
              <a:rPr lang="en-GB" dirty="0" smtClean="0"/>
              <a:t>In 1750s, the Maroon</a:t>
            </a:r>
            <a:r>
              <a:rPr lang="en-GB" baseline="0" dirty="0" smtClean="0"/>
              <a:t> leader </a:t>
            </a:r>
            <a:r>
              <a:rPr lang="en-GB" dirty="0" smtClean="0"/>
              <a:t>Mackandal created poisons from island herbs which he distributed the poison to slaves, who added it to the meals and refreshments they served the French plantation owners and planters.</a:t>
            </a:r>
          </a:p>
          <a:p>
            <a:pPr marL="168340" indent="-168340">
              <a:buFont typeface="Arial" panose="020B0604020202020204" pitchFamily="34" charset="0"/>
              <a:buChar char="•"/>
            </a:pPr>
            <a:r>
              <a:rPr lang="en-GB" dirty="0" smtClean="0"/>
              <a:t>He became a charismatic guerrilla leader who united the different Maroon bands and created a network of secret organizations connected with slaves still on plantations. He led Maroons to raid plantations at night, torch property, and kill the owners.</a:t>
            </a:r>
          </a:p>
          <a:p>
            <a:pPr marL="168340" indent="-168340">
              <a:buFont typeface="Arial" panose="020B0604020202020204" pitchFamily="34" charset="0"/>
              <a:buChar char="•"/>
            </a:pPr>
            <a:r>
              <a:rPr lang="en-GB" dirty="0" smtClean="0"/>
              <a:t>Few details about Mackandal’s</a:t>
            </a:r>
            <a:r>
              <a:rPr lang="en-GB" baseline="0" dirty="0" smtClean="0"/>
              <a:t> life, but became a key figure in Haitian national identity in 19</a:t>
            </a:r>
            <a:r>
              <a:rPr lang="en-GB" baseline="30000" dirty="0" smtClean="0"/>
              <a:t>th</a:t>
            </a:r>
            <a:r>
              <a:rPr lang="en-GB" baseline="0" dirty="0" smtClean="0"/>
              <a:t> and 20</a:t>
            </a:r>
            <a:r>
              <a:rPr lang="en-GB" baseline="30000" dirty="0" smtClean="0"/>
              <a:t>th</a:t>
            </a:r>
            <a:r>
              <a:rPr lang="en-GB" baseline="0" dirty="0" smtClean="0"/>
              <a:t> centuries – as did the Maroons in general</a:t>
            </a:r>
            <a:endParaRPr lang="en-GB" dirty="0" smtClean="0"/>
          </a:p>
        </p:txBody>
      </p:sp>
      <p:sp>
        <p:nvSpPr>
          <p:cNvPr id="4" name="Slide Number Placeholder 3"/>
          <p:cNvSpPr>
            <a:spLocks noGrp="1"/>
          </p:cNvSpPr>
          <p:nvPr>
            <p:ph type="sldNum" sz="quarter" idx="10"/>
          </p:nvPr>
        </p:nvSpPr>
        <p:spPr/>
        <p:txBody>
          <a:bodyPr/>
          <a:lstStyle/>
          <a:p>
            <a:fld id="{0DFC271B-2EAC-41C2-AEB8-8E61FC0BE00A}" type="slidenum">
              <a:rPr lang="en-GB" smtClean="0"/>
              <a:t>19</a:t>
            </a:fld>
            <a:endParaRPr lang="en-GB" dirty="0"/>
          </a:p>
        </p:txBody>
      </p:sp>
    </p:spTree>
    <p:extLst>
      <p:ext uri="{BB962C8B-B14F-4D97-AF65-F5344CB8AC3E}">
        <p14:creationId xmlns:p14="http://schemas.microsoft.com/office/powerpoint/2010/main" val="39468657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0" indent="-168340">
              <a:buFont typeface="Arial" panose="020B0604020202020204" pitchFamily="34" charset="0"/>
              <a:buChar char="•"/>
            </a:pPr>
            <a:r>
              <a:rPr lang="en-GB" dirty="0" smtClean="0"/>
              <a:t>Large numbers of slaves, Maroons, and some affranchis found solace in Vodou (Voodoo), a syncretic religion incorporating West African belief systems and aspects of Roman Catholicism</a:t>
            </a:r>
          </a:p>
          <a:p>
            <a:pPr marL="168340" indent="-168340">
              <a:buFont typeface="Arial" panose="020B0604020202020204" pitchFamily="34" charset="0"/>
              <a:buChar char="•"/>
            </a:pPr>
            <a:r>
              <a:rPr lang="en-GB" dirty="0" smtClean="0"/>
              <a:t>Spirit belief</a:t>
            </a:r>
            <a:r>
              <a:rPr lang="en-GB" baseline="0" dirty="0" smtClean="0"/>
              <a:t> f</a:t>
            </a:r>
            <a:r>
              <a:rPr lang="en-GB" dirty="0" smtClean="0"/>
              <a:t>orged by descendants of Dahomean, Kongo, Yoruba, and other African ethnic groups who had been enslaved and brought to colonial Saint-Domingue </a:t>
            </a:r>
          </a:p>
          <a:p>
            <a:pPr marL="168340" indent="-168340">
              <a:buFont typeface="Arial" panose="020B0604020202020204" pitchFamily="34" charset="0"/>
              <a:buChar char="•"/>
            </a:pPr>
            <a:r>
              <a:rPr lang="en-GB" dirty="0" smtClean="0"/>
              <a:t>Voodoo is</a:t>
            </a:r>
            <a:r>
              <a:rPr lang="en-GB" baseline="0" dirty="0" smtClean="0"/>
              <a:t> an official religion in independent Haiti – although its influence somewhat exaggerated and romanticised by European and North American tales emphasising some of its more lurid and eye-catching aspects </a:t>
            </a:r>
            <a:endParaRPr lang="en-GB" dirty="0" smtClean="0"/>
          </a:p>
          <a:p>
            <a:pPr marL="168340" indent="-168340">
              <a:buFont typeface="Arial" panose="020B0604020202020204" pitchFamily="34" charset="0"/>
              <a:buChar char="•"/>
            </a:pPr>
            <a:r>
              <a:rPr lang="en-GB" dirty="0" smtClean="0"/>
              <a:t>Indeed, a</a:t>
            </a:r>
            <a:r>
              <a:rPr lang="en-GB" baseline="0" dirty="0" smtClean="0"/>
              <a:t> majority of African slaves </a:t>
            </a:r>
            <a:r>
              <a:rPr lang="en-GB" dirty="0" smtClean="0"/>
              <a:t>became adherents of Roman Catholicism</a:t>
            </a:r>
            <a:r>
              <a:rPr lang="en-GB" baseline="0" dirty="0" smtClean="0"/>
              <a:t> – the independence leader Toussaint Louverture was a devout Christian, staunchly opposed to Voodoo practices</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20</a:t>
            </a:fld>
            <a:endParaRPr lang="en-GB" dirty="0"/>
          </a:p>
        </p:txBody>
      </p:sp>
    </p:spTree>
    <p:extLst>
      <p:ext uri="{BB962C8B-B14F-4D97-AF65-F5344CB8AC3E}">
        <p14:creationId xmlns:p14="http://schemas.microsoft.com/office/powerpoint/2010/main" val="2349220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14/11/2019</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457200" y="2052960"/>
            <a:ext cx="63246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871803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14/11/2019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926872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7162803" y="2892277"/>
            <a:ext cx="16002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14/11/2019</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381000" y="2892277"/>
            <a:ext cx="63246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254958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14/11/2019</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094170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7"/>
            <a:ext cx="4040188"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9" y="1722438"/>
            <a:ext cx="4041775"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9" y="2438407"/>
            <a:ext cx="4041775"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14/11/2019</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804192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14/11/2019</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483652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14/11/2019</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853273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609600" y="304808"/>
            <a:ext cx="5867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14/11/2019</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7159752" y="457200"/>
            <a:ext cx="1675660"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80064618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14/11/2019</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7162800" y="460248"/>
            <a:ext cx="16764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62638816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14/11/2019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4239063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7162800" y="274646"/>
            <a:ext cx="1676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46"/>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14/11/2019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4182457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3" y="152408"/>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14/11/2019</a:t>
            </a:fld>
            <a:endParaRPr lang="en-GB" dirty="0">
              <a:solidFill>
                <a:srgbClr val="534949"/>
              </a:solidFill>
            </a:endParaRPr>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789228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hyperlink" Target="https://www.slavevoyages.org/voyage/database#maps" TargetMode="Externa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hyperlink" Target="https://www.bbc.co.uk/programmes/m000117y" TargetMode="Externa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miMGQ1xuIKg"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hyperlink" Target="http://www.archive.org/stream/recueildevuesdes00ponc#page/n51/mode/2up"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a:t>
            </a:r>
            <a:r>
              <a:rPr lang="en-GB" dirty="0" smtClean="0"/>
              <a:t>convenor</a:t>
            </a:r>
            <a:endParaRPr lang="en-GB" dirty="0" smtClean="0"/>
          </a:p>
        </p:txBody>
      </p:sp>
      <p:sp>
        <p:nvSpPr>
          <p:cNvPr id="2" name="Title 1"/>
          <p:cNvSpPr>
            <a:spLocks noGrp="1"/>
          </p:cNvSpPr>
          <p:nvPr>
            <p:ph type="title"/>
          </p:nvPr>
        </p:nvSpPr>
        <p:spPr>
          <a:xfrm>
            <a:off x="285750" y="764704"/>
            <a:ext cx="6315075" cy="4392488"/>
          </a:xfrm>
        </p:spPr>
        <p:txBody>
          <a:bodyPr/>
          <a:lstStyle/>
          <a:p>
            <a:r>
              <a:rPr lang="en-GB" sz="2400" b="1" dirty="0" smtClean="0">
                <a:solidFill>
                  <a:schemeClr val="accent2">
                    <a:lumMod val="60000"/>
                    <a:lumOff val="40000"/>
                  </a:schemeClr>
                </a:solidFill>
              </a:rPr>
              <a:t>HPHI4005</a:t>
            </a:r>
            <a:br>
              <a:rPr lang="en-GB" sz="2400" b="1" dirty="0" smtClean="0">
                <a:solidFill>
                  <a:schemeClr val="accent2">
                    <a:lumMod val="60000"/>
                    <a:lumOff val="40000"/>
                  </a:schemeClr>
                </a:solidFill>
              </a:rPr>
            </a:br>
            <a:r>
              <a:rPr lang="en-GB" sz="2400" b="1" dirty="0" smtClean="0">
                <a:solidFill>
                  <a:schemeClr val="accent2">
                    <a:lumMod val="60000"/>
                    <a:lumOff val="40000"/>
                  </a:schemeClr>
                </a:solidFill>
              </a:rPr>
              <a:t>Age of Revolution:</a:t>
            </a:r>
            <a:br>
              <a:rPr lang="en-GB" sz="2400" b="1" dirty="0" smtClean="0">
                <a:solidFill>
                  <a:schemeClr val="accent2">
                    <a:lumMod val="60000"/>
                    <a:lumOff val="40000"/>
                  </a:schemeClr>
                </a:solidFill>
              </a:rPr>
            </a:br>
            <a:r>
              <a:rPr lang="en-US" sz="2400" dirty="0" smtClean="0">
                <a:solidFill>
                  <a:schemeClr val="accent2">
                    <a:lumMod val="60000"/>
                    <a:lumOff val="40000"/>
                  </a:schemeClr>
                </a:solidFill>
              </a:rPr>
              <a:t>lecture 14</a:t>
            </a:r>
            <a:br>
              <a:rPr lang="en-US" sz="2400" dirty="0" smtClean="0">
                <a:solidFill>
                  <a:schemeClr val="accent2">
                    <a:lumMod val="60000"/>
                    <a:lumOff val="40000"/>
                  </a:schemeClr>
                </a:solidFill>
              </a:rPr>
            </a:br>
            <a:r>
              <a:rPr lang="en-GB" sz="3300" dirty="0" smtClean="0">
                <a:solidFill>
                  <a:srgbClr val="FFFF00"/>
                </a:solidFill>
              </a:rPr>
              <a:t>Haitian Revolution: </a:t>
            </a:r>
            <a:br>
              <a:rPr lang="en-GB" sz="3300" dirty="0" smtClean="0">
                <a:solidFill>
                  <a:srgbClr val="FFFF00"/>
                </a:solidFill>
              </a:rPr>
            </a:br>
            <a:r>
              <a:rPr lang="en-GB" sz="4050" dirty="0" smtClean="0">
                <a:solidFill>
                  <a:srgbClr val="92D050"/>
                </a:solidFill>
              </a:rPr>
              <a:t>slavery </a:t>
            </a:r>
            <a:r>
              <a:rPr lang="en-GB" sz="4050" smtClean="0">
                <a:solidFill>
                  <a:srgbClr val="92D050"/>
                </a:solidFill>
              </a:rPr>
              <a:t>in Saint-Domingue</a:t>
            </a:r>
            <a:endParaRPr lang="en-GB" dirty="0">
              <a:solidFill>
                <a:srgbClr val="FFFF00"/>
              </a:solidFill>
            </a:endParaRPr>
          </a:p>
        </p:txBody>
      </p:sp>
    </p:spTree>
    <p:extLst>
      <p:ext uri="{BB962C8B-B14F-4D97-AF65-F5344CB8AC3E}">
        <p14:creationId xmlns:p14="http://schemas.microsoft.com/office/powerpoint/2010/main" val="30470649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79512" y="4653136"/>
            <a:ext cx="8833326" cy="2141212"/>
          </a:xfrm>
        </p:spPr>
        <p:txBody>
          <a:bodyPr>
            <a:normAutofit fontScale="70000" lnSpcReduction="20000"/>
          </a:bodyPr>
          <a:lstStyle/>
          <a:p>
            <a:r>
              <a:rPr lang="en-GB" dirty="0" smtClean="0"/>
              <a:t>Mid 16</a:t>
            </a:r>
            <a:r>
              <a:rPr lang="en-GB" baseline="30000" dirty="0" smtClean="0"/>
              <a:t>th</a:t>
            </a:r>
            <a:r>
              <a:rPr lang="en-GB" dirty="0" smtClean="0"/>
              <a:t> century: French pirates set up on western coast of Hispaniola and nearby Tortue [Tortuga] Island</a:t>
            </a:r>
          </a:p>
          <a:p>
            <a:r>
              <a:rPr lang="en-GB" dirty="0" smtClean="0"/>
              <a:t>French crown recognises colonisation of the island, 1665</a:t>
            </a:r>
          </a:p>
          <a:p>
            <a:r>
              <a:rPr lang="en-GB" dirty="0" smtClean="0"/>
              <a:t>Western territories formally ceded from Spain to France, 1697</a:t>
            </a:r>
          </a:p>
          <a:p>
            <a:r>
              <a:rPr lang="en-GB" dirty="0" smtClean="0"/>
              <a:t>French colony Saint-Domingue est. (Spanish eastern portion of island named Santo Domingo)</a:t>
            </a:r>
            <a:endParaRPr lang="en-GB" dirty="0"/>
          </a:p>
        </p:txBody>
      </p:sp>
      <p:sp>
        <p:nvSpPr>
          <p:cNvPr id="4" name="Title 3"/>
          <p:cNvSpPr>
            <a:spLocks noGrp="1"/>
          </p:cNvSpPr>
          <p:nvPr>
            <p:ph type="title"/>
          </p:nvPr>
        </p:nvSpPr>
        <p:spPr/>
        <p:txBody>
          <a:bodyPr/>
          <a:lstStyle/>
          <a:p>
            <a:r>
              <a:rPr lang="en-GB" dirty="0" smtClean="0"/>
              <a:t>French colonisation</a:t>
            </a:r>
            <a:endParaRPr lang="en-GB" dirty="0"/>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1858" y="1633594"/>
            <a:ext cx="4560980" cy="29475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2678" y="1630775"/>
            <a:ext cx="3779812" cy="29503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444519" y="3854070"/>
            <a:ext cx="2718048" cy="646331"/>
          </a:xfrm>
          <a:prstGeom prst="rect">
            <a:avLst/>
          </a:prstGeom>
        </p:spPr>
        <p:txBody>
          <a:bodyPr wrap="square">
            <a:spAutoFit/>
          </a:bodyPr>
          <a:lstStyle/>
          <a:p>
            <a:r>
              <a:rPr lang="en-GB" dirty="0" smtClean="0"/>
              <a:t>Drawing of Tortuga island, 17th century</a:t>
            </a:r>
            <a:endParaRPr lang="en-GB" dirty="0"/>
          </a:p>
        </p:txBody>
      </p:sp>
    </p:spTree>
    <p:extLst>
      <p:ext uri="{BB962C8B-B14F-4D97-AF65-F5344CB8AC3E}">
        <p14:creationId xmlns:p14="http://schemas.microsoft.com/office/powerpoint/2010/main" val="12686489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10000"/>
          </a:bodyPr>
          <a:lstStyle/>
          <a:p>
            <a:r>
              <a:rPr lang="en-GB" dirty="0" smtClean="0"/>
              <a:t>What </a:t>
            </a:r>
            <a:r>
              <a:rPr lang="en-GB" dirty="0"/>
              <a:t>is the purpose of this text?</a:t>
            </a:r>
          </a:p>
          <a:p>
            <a:r>
              <a:rPr lang="en-GB" dirty="0" smtClean="0"/>
              <a:t>How </a:t>
            </a:r>
            <a:r>
              <a:rPr lang="en-GB" dirty="0"/>
              <a:t>does Moreau de Saint-</a:t>
            </a:r>
            <a:r>
              <a:rPr lang="en-GB" dirty="0" err="1"/>
              <a:t>Méry</a:t>
            </a:r>
            <a:r>
              <a:rPr lang="en-GB" dirty="0"/>
              <a:t> describe the a) economy and b) topography of Saint-Domingue?</a:t>
            </a:r>
          </a:p>
          <a:p>
            <a:r>
              <a:rPr lang="en-GB" dirty="0" smtClean="0"/>
              <a:t>Does </a:t>
            </a:r>
            <a:r>
              <a:rPr lang="en-GB" dirty="0"/>
              <a:t>the extract offer any evidence of Enlightenment thought?</a:t>
            </a:r>
          </a:p>
          <a:p>
            <a:endParaRPr lang="en-GB" dirty="0"/>
          </a:p>
        </p:txBody>
      </p:sp>
      <p:pic>
        <p:nvPicPr>
          <p:cNvPr id="5" name="Content Placeholder 4"/>
          <p:cNvPicPr>
            <a:picLocks noGrp="1" noChangeAspect="1"/>
          </p:cNvPicPr>
          <p:nvPr>
            <p:ph sz="half" idx="2"/>
          </p:nvPr>
        </p:nvPicPr>
        <p:blipFill>
          <a:blip r:embed="rId3"/>
          <a:stretch>
            <a:fillRect/>
          </a:stretch>
        </p:blipFill>
        <p:spPr>
          <a:xfrm>
            <a:off x="5508104" y="1916832"/>
            <a:ext cx="2592288" cy="3193227"/>
          </a:xfrm>
          <a:prstGeom prst="rect">
            <a:avLst/>
          </a:prstGeom>
        </p:spPr>
      </p:pic>
      <p:sp>
        <p:nvSpPr>
          <p:cNvPr id="4" name="Title 3"/>
          <p:cNvSpPr>
            <a:spLocks noGrp="1"/>
          </p:cNvSpPr>
          <p:nvPr>
            <p:ph type="title"/>
          </p:nvPr>
        </p:nvSpPr>
        <p:spPr/>
        <p:txBody>
          <a:bodyPr/>
          <a:lstStyle/>
          <a:p>
            <a:r>
              <a:rPr lang="fr-FR" dirty="0"/>
              <a:t>Moreau de </a:t>
            </a:r>
            <a:r>
              <a:rPr lang="fr-FR" dirty="0" err="1"/>
              <a:t>Saint-Méry</a:t>
            </a:r>
            <a:r>
              <a:rPr lang="fr-FR" dirty="0"/>
              <a:t>, ‘Saint Domingue: </a:t>
            </a:r>
            <a:r>
              <a:rPr lang="fr-FR" dirty="0" err="1"/>
              <a:t>Some</a:t>
            </a:r>
            <a:r>
              <a:rPr lang="fr-FR" dirty="0"/>
              <a:t> </a:t>
            </a:r>
            <a:r>
              <a:rPr lang="fr-FR" dirty="0" err="1"/>
              <a:t>Geography</a:t>
            </a:r>
            <a:r>
              <a:rPr lang="fr-FR" dirty="0"/>
              <a:t>’ (1798)</a:t>
            </a:r>
            <a:endParaRPr lang="en-GB" dirty="0"/>
          </a:p>
        </p:txBody>
      </p:sp>
      <p:sp>
        <p:nvSpPr>
          <p:cNvPr id="3" name="Rectangle 2"/>
          <p:cNvSpPr/>
          <p:nvPr/>
        </p:nvSpPr>
        <p:spPr>
          <a:xfrm>
            <a:off x="4571630" y="5373216"/>
            <a:ext cx="4207306" cy="923330"/>
          </a:xfrm>
          <a:prstGeom prst="rect">
            <a:avLst/>
          </a:prstGeom>
        </p:spPr>
        <p:txBody>
          <a:bodyPr wrap="none">
            <a:spAutoFit/>
          </a:bodyPr>
          <a:lstStyle/>
          <a:p>
            <a:pPr algn="ctr"/>
            <a:r>
              <a:rPr lang="fr-FR" dirty="0"/>
              <a:t>Médéric Louis Élie Moreau de </a:t>
            </a:r>
            <a:r>
              <a:rPr lang="fr-FR" dirty="0" err="1" smtClean="0"/>
              <a:t>Saint-Méry</a:t>
            </a:r>
            <a:endParaRPr lang="fr-FR" dirty="0" smtClean="0"/>
          </a:p>
          <a:p>
            <a:pPr algn="ctr"/>
            <a:r>
              <a:rPr lang="fr-FR" dirty="0" smtClean="0"/>
              <a:t>(1750–1819)</a:t>
            </a:r>
          </a:p>
          <a:p>
            <a:endParaRPr lang="en-GB" dirty="0"/>
          </a:p>
        </p:txBody>
      </p:sp>
    </p:spTree>
    <p:extLst>
      <p:ext uri="{BB962C8B-B14F-4D97-AF65-F5344CB8AC3E}">
        <p14:creationId xmlns:p14="http://schemas.microsoft.com/office/powerpoint/2010/main" val="32789881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Slavery on </a:t>
            </a:r>
            <a:r>
              <a:rPr lang="en-GB" dirty="0"/>
              <a:t>Saint-Domingue</a:t>
            </a:r>
            <a:r>
              <a:rPr lang="en-GB" dirty="0" smtClean="0"/>
              <a:t> </a:t>
            </a:r>
            <a:endParaRPr lang="en-GB" dirty="0"/>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3384780"/>
            <a:ext cx="5218948" cy="33227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498405" y="1945365"/>
            <a:ext cx="3500455" cy="1323439"/>
          </a:xfrm>
          <a:prstGeom prst="rect">
            <a:avLst/>
          </a:prstGeom>
        </p:spPr>
        <p:txBody>
          <a:bodyPr wrap="square">
            <a:spAutoFit/>
          </a:bodyPr>
          <a:lstStyle/>
          <a:p>
            <a:r>
              <a:rPr lang="en-GB" sz="1600" dirty="0" smtClean="0"/>
              <a:t>Depiction of a sugar plantation in Saint-Domingue, from Jean-Baptiste du Tertre, </a:t>
            </a:r>
            <a:r>
              <a:rPr lang="en-GB" sz="1600" i="1" dirty="0" smtClean="0"/>
              <a:t>Histoire générale des Antilles habitées par les Français</a:t>
            </a:r>
            <a:r>
              <a:rPr lang="en-GB" sz="1600" dirty="0"/>
              <a:t> </a:t>
            </a:r>
            <a:r>
              <a:rPr lang="en-GB" sz="1600" dirty="0" smtClean="0"/>
              <a:t>(1667)</a:t>
            </a:r>
            <a:endParaRPr lang="en-GB" sz="1600" dirty="0"/>
          </a:p>
        </p:txBody>
      </p:sp>
      <p:pic>
        <p:nvPicPr>
          <p:cNvPr id="3" name="Picture 2"/>
          <p:cNvPicPr>
            <a:picLocks noChangeAspect="1"/>
          </p:cNvPicPr>
          <p:nvPr/>
        </p:nvPicPr>
        <p:blipFill>
          <a:blip r:embed="rId4"/>
          <a:stretch>
            <a:fillRect/>
          </a:stretch>
        </p:blipFill>
        <p:spPr>
          <a:xfrm>
            <a:off x="179513" y="1504494"/>
            <a:ext cx="4464496" cy="2849679"/>
          </a:xfrm>
          <a:prstGeom prst="rect">
            <a:avLst/>
          </a:prstGeom>
        </p:spPr>
      </p:pic>
    </p:spTree>
    <p:extLst>
      <p:ext uri="{BB962C8B-B14F-4D97-AF65-F5344CB8AC3E}">
        <p14:creationId xmlns:p14="http://schemas.microsoft.com/office/powerpoint/2010/main" val="22532664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3"/>
          <a:stretch>
            <a:fillRect/>
          </a:stretch>
        </p:blipFill>
        <p:spPr>
          <a:xfrm>
            <a:off x="164826" y="620688"/>
            <a:ext cx="8597434" cy="5490939"/>
          </a:xfrm>
          <a:prstGeom prst="rect">
            <a:avLst/>
          </a:prstGeom>
        </p:spPr>
      </p:pic>
    </p:spTree>
    <p:extLst>
      <p:ext uri="{BB962C8B-B14F-4D97-AF65-F5344CB8AC3E}">
        <p14:creationId xmlns:p14="http://schemas.microsoft.com/office/powerpoint/2010/main" val="18126642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stretch>
            <a:fillRect/>
          </a:stretch>
        </p:blipFill>
        <p:spPr>
          <a:xfrm>
            <a:off x="827584" y="25896"/>
            <a:ext cx="6927957" cy="6480720"/>
          </a:xfrm>
          <a:prstGeom prst="rect">
            <a:avLst/>
          </a:prstGeom>
        </p:spPr>
      </p:pic>
    </p:spTree>
    <p:extLst>
      <p:ext uri="{BB962C8B-B14F-4D97-AF65-F5344CB8AC3E}">
        <p14:creationId xmlns:p14="http://schemas.microsoft.com/office/powerpoint/2010/main" val="2230441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rotWithShape="1">
          <a:blip r:embed="rId3"/>
          <a:srcRect l="2160" t="19270" r="3931" b="8512"/>
          <a:stretch/>
        </p:blipFill>
        <p:spPr>
          <a:xfrm>
            <a:off x="179512" y="169166"/>
            <a:ext cx="8802595" cy="5204050"/>
          </a:xfrm>
          <a:prstGeom prst="rect">
            <a:avLst/>
          </a:prstGeom>
        </p:spPr>
      </p:pic>
      <p:pic>
        <p:nvPicPr>
          <p:cNvPr id="5" name="Picture 4"/>
          <p:cNvPicPr>
            <a:picLocks noChangeAspect="1"/>
          </p:cNvPicPr>
          <p:nvPr/>
        </p:nvPicPr>
        <p:blipFill rotWithShape="1">
          <a:blip r:embed="rId4"/>
          <a:srcRect l="46456" t="65365" r="35235" b="22342"/>
          <a:stretch/>
        </p:blipFill>
        <p:spPr>
          <a:xfrm>
            <a:off x="6300192" y="5373215"/>
            <a:ext cx="2697517" cy="1392267"/>
          </a:xfrm>
          <a:prstGeom prst="rect">
            <a:avLst/>
          </a:prstGeom>
        </p:spPr>
      </p:pic>
      <p:sp>
        <p:nvSpPr>
          <p:cNvPr id="6" name="Rectangle 5"/>
          <p:cNvSpPr/>
          <p:nvPr/>
        </p:nvSpPr>
        <p:spPr>
          <a:xfrm>
            <a:off x="2285630" y="4616723"/>
            <a:ext cx="4572000" cy="923330"/>
          </a:xfrm>
          <a:prstGeom prst="rect">
            <a:avLst/>
          </a:prstGeom>
        </p:spPr>
        <p:txBody>
          <a:bodyPr>
            <a:spAutoFit/>
          </a:bodyPr>
          <a:lstStyle/>
          <a:p>
            <a:r>
              <a:rPr lang="en-GB" dirty="0">
                <a:hlinkClick r:id="rId5"/>
              </a:rPr>
              <a:t>https://</a:t>
            </a:r>
            <a:r>
              <a:rPr lang="en-GB" dirty="0" smtClean="0">
                <a:hlinkClick r:id="rId5"/>
              </a:rPr>
              <a:t>www.slavevoyages.org/voyage/database#maps</a:t>
            </a:r>
            <a:endParaRPr lang="en-GB" dirty="0" smtClean="0"/>
          </a:p>
          <a:p>
            <a:endParaRPr lang="en-GB" dirty="0"/>
          </a:p>
        </p:txBody>
      </p:sp>
      <p:pic>
        <p:nvPicPr>
          <p:cNvPr id="7" name="Picture 6"/>
          <p:cNvPicPr>
            <a:picLocks noChangeAspect="1"/>
          </p:cNvPicPr>
          <p:nvPr/>
        </p:nvPicPr>
        <p:blipFill rotWithShape="1">
          <a:blip r:embed="rId6"/>
          <a:srcRect l="22241" t="46927" r="60041" b="35403"/>
          <a:stretch/>
        </p:blipFill>
        <p:spPr>
          <a:xfrm>
            <a:off x="125390" y="5120133"/>
            <a:ext cx="2160240" cy="1656184"/>
          </a:xfrm>
          <a:prstGeom prst="rect">
            <a:avLst/>
          </a:prstGeom>
        </p:spPr>
      </p:pic>
    </p:spTree>
    <p:extLst>
      <p:ext uri="{BB962C8B-B14F-4D97-AF65-F5344CB8AC3E}">
        <p14:creationId xmlns:p14="http://schemas.microsoft.com/office/powerpoint/2010/main" val="2097103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00808"/>
            <a:ext cx="6192688" cy="5022297"/>
          </a:xfrm>
        </p:spPr>
        <p:txBody>
          <a:bodyPr>
            <a:normAutofit/>
          </a:bodyPr>
          <a:lstStyle/>
          <a:p>
            <a:pPr algn="just"/>
            <a:r>
              <a:rPr lang="en-GB" b="1" dirty="0" smtClean="0"/>
              <a:t>What </a:t>
            </a:r>
            <a:r>
              <a:rPr lang="en-GB" b="1" dirty="0"/>
              <a:t>rules does the Code Noir institute with respect to the following:</a:t>
            </a:r>
            <a:endParaRPr lang="en-GB" dirty="0"/>
          </a:p>
          <a:p>
            <a:pPr lvl="1" algn="just"/>
            <a:r>
              <a:rPr lang="en-GB" b="1" dirty="0"/>
              <a:t>Religion</a:t>
            </a:r>
            <a:endParaRPr lang="en-GB" dirty="0"/>
          </a:p>
          <a:p>
            <a:pPr lvl="1" algn="just"/>
            <a:r>
              <a:rPr lang="en-GB" b="1" dirty="0"/>
              <a:t>Gender roles</a:t>
            </a:r>
            <a:endParaRPr lang="en-GB" dirty="0"/>
          </a:p>
          <a:p>
            <a:pPr lvl="1" algn="just"/>
            <a:r>
              <a:rPr lang="en-GB" b="1" dirty="0"/>
              <a:t>Sexual relations and marriage </a:t>
            </a:r>
            <a:endParaRPr lang="en-GB" dirty="0"/>
          </a:p>
          <a:p>
            <a:pPr lvl="1" algn="just"/>
            <a:r>
              <a:rPr lang="en-GB" b="1" dirty="0"/>
              <a:t>Children</a:t>
            </a:r>
            <a:endParaRPr lang="en-GB" dirty="0"/>
          </a:p>
          <a:p>
            <a:pPr lvl="1" algn="just"/>
            <a:r>
              <a:rPr lang="en-GB" b="1" dirty="0"/>
              <a:t>Rights and behaviour of slaves?</a:t>
            </a:r>
            <a:endParaRPr lang="en-GB" dirty="0"/>
          </a:p>
          <a:p>
            <a:pPr lvl="0" algn="just"/>
            <a:r>
              <a:rPr lang="en-GB" b="1" dirty="0"/>
              <a:t>What punishments for slaves (and slave-masters) are listed in the code?</a:t>
            </a:r>
            <a:endParaRPr lang="en-GB" dirty="0"/>
          </a:p>
          <a:p>
            <a:pPr lvl="0" algn="just"/>
            <a:r>
              <a:rPr lang="en-GB" b="1" dirty="0"/>
              <a:t>What conditions for slaves obtaining freedom are listed in the code?</a:t>
            </a:r>
            <a:endParaRPr lang="en-GB" dirty="0"/>
          </a:p>
          <a:p>
            <a:pPr lvl="0" algn="just"/>
            <a:r>
              <a:rPr lang="en-GB" b="1" dirty="0"/>
              <a:t>Where and by whom was the code produced, and why might this be significant?</a:t>
            </a:r>
            <a:endParaRPr lang="en-GB" dirty="0"/>
          </a:p>
          <a:p>
            <a:endParaRPr lang="en-GB" dirty="0"/>
          </a:p>
        </p:txBody>
      </p:sp>
      <p:sp>
        <p:nvSpPr>
          <p:cNvPr id="3" name="Title 2"/>
          <p:cNvSpPr>
            <a:spLocks noGrp="1"/>
          </p:cNvSpPr>
          <p:nvPr>
            <p:ph type="title"/>
          </p:nvPr>
        </p:nvSpPr>
        <p:spPr/>
        <p:txBody>
          <a:bodyPr/>
          <a:lstStyle/>
          <a:p>
            <a:r>
              <a:rPr lang="en-GB" b="1" dirty="0"/>
              <a:t>Code Noir</a:t>
            </a:r>
            <a:r>
              <a:rPr lang="en-GB" b="1" i="1" dirty="0"/>
              <a:t> </a:t>
            </a:r>
            <a:r>
              <a:rPr lang="en-GB" b="1" dirty="0"/>
              <a:t>(March 1685</a:t>
            </a:r>
            <a:r>
              <a:rPr lang="en-GB" b="1" dirty="0" smtClean="0"/>
              <a:t>)</a:t>
            </a:r>
            <a:endParaRPr lang="en-GB" dirty="0"/>
          </a:p>
        </p:txBody>
      </p:sp>
      <p:pic>
        <p:nvPicPr>
          <p:cNvPr id="4" name="Picture 3"/>
          <p:cNvPicPr>
            <a:picLocks noChangeAspect="1"/>
          </p:cNvPicPr>
          <p:nvPr/>
        </p:nvPicPr>
        <p:blipFill rotWithShape="1">
          <a:blip r:embed="rId3"/>
          <a:srcRect l="5755" t="8821" r="6438" b="8021"/>
          <a:stretch/>
        </p:blipFill>
        <p:spPr>
          <a:xfrm>
            <a:off x="6588224" y="1484784"/>
            <a:ext cx="2448272" cy="3312368"/>
          </a:xfrm>
          <a:prstGeom prst="rect">
            <a:avLst/>
          </a:prstGeom>
        </p:spPr>
      </p:pic>
    </p:spTree>
    <p:extLst>
      <p:ext uri="{BB962C8B-B14F-4D97-AF65-F5344CB8AC3E}">
        <p14:creationId xmlns:p14="http://schemas.microsoft.com/office/powerpoint/2010/main" val="11518592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Plantation economy: </a:t>
            </a:r>
            <a:br>
              <a:rPr lang="en-GB" dirty="0" smtClean="0"/>
            </a:br>
            <a:r>
              <a:rPr lang="en-GB" dirty="0" smtClean="0"/>
              <a:t>ecological transformation</a:t>
            </a:r>
            <a:endParaRPr lang="en-GB" dirty="0"/>
          </a:p>
        </p:txBody>
      </p:sp>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3860" y="3057550"/>
            <a:ext cx="5715000" cy="3638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1628800"/>
            <a:ext cx="45720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20987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45720" indent="0" algn="just">
              <a:buNone/>
            </a:pPr>
            <a:r>
              <a:rPr lang="en-GB" sz="2400" dirty="0" smtClean="0"/>
              <a:t>“In </a:t>
            </a:r>
            <a:r>
              <a:rPr lang="en-GB" sz="2400" dirty="0"/>
              <a:t>general, the French Part or Saint </a:t>
            </a:r>
            <a:r>
              <a:rPr lang="en-GB" sz="2400" dirty="0" err="1"/>
              <a:t>Domingue</a:t>
            </a:r>
            <a:r>
              <a:rPr lang="en-GB" sz="2400" dirty="0"/>
              <a:t> is warmer and more exposed to droughts than the Spanish Part. The droughts are becoming longer and more frequent. This arises from a greediness which counts the future for nothing ...  People have cut down the trees which covered the higher points and which summoned the life-giving rains and held onto the abundant dews. There was also a humidity whose beneficial influence was prolonged by the forests</a:t>
            </a:r>
            <a:r>
              <a:rPr lang="en-GB" sz="2400" dirty="0" smtClean="0"/>
              <a:t>.”</a:t>
            </a:r>
          </a:p>
          <a:p>
            <a:pPr algn="just">
              <a:buFontTx/>
              <a:buChar char="-"/>
            </a:pPr>
            <a:r>
              <a:rPr lang="fr-FR" sz="2400" dirty="0" smtClean="0"/>
              <a:t>Moreau </a:t>
            </a:r>
            <a:r>
              <a:rPr lang="fr-FR" sz="2400" dirty="0"/>
              <a:t>de </a:t>
            </a:r>
            <a:r>
              <a:rPr lang="fr-FR" sz="2400" dirty="0" err="1"/>
              <a:t>Saint-Méry</a:t>
            </a:r>
            <a:r>
              <a:rPr lang="fr-FR" sz="2400" dirty="0"/>
              <a:t>, ‘Saint Domingue: </a:t>
            </a:r>
            <a:r>
              <a:rPr lang="fr-FR" sz="2400" dirty="0" err="1"/>
              <a:t>Some</a:t>
            </a:r>
            <a:r>
              <a:rPr lang="fr-FR" sz="2400" dirty="0"/>
              <a:t> </a:t>
            </a:r>
            <a:r>
              <a:rPr lang="fr-FR" sz="2400" dirty="0" err="1"/>
              <a:t>Geography</a:t>
            </a:r>
            <a:r>
              <a:rPr lang="fr-FR" sz="2400" dirty="0"/>
              <a:t>’ (1798</a:t>
            </a:r>
            <a:r>
              <a:rPr lang="fr-FR" sz="2400" dirty="0" smtClean="0"/>
              <a:t>)</a:t>
            </a:r>
          </a:p>
          <a:p>
            <a:pPr algn="just">
              <a:buFontTx/>
              <a:buChar char="-"/>
            </a:pPr>
            <a:endParaRPr lang="en-GB" dirty="0"/>
          </a:p>
        </p:txBody>
      </p:sp>
      <p:sp>
        <p:nvSpPr>
          <p:cNvPr id="2" name="Title 1"/>
          <p:cNvSpPr>
            <a:spLocks noGrp="1"/>
          </p:cNvSpPr>
          <p:nvPr>
            <p:ph type="title"/>
          </p:nvPr>
        </p:nvSpPr>
        <p:spPr/>
        <p:txBody>
          <a:bodyPr/>
          <a:lstStyle/>
          <a:p>
            <a:r>
              <a:rPr lang="en-GB"/>
              <a:t>Plantation economy: </a:t>
            </a:r>
            <a:br>
              <a:rPr lang="en-GB"/>
            </a:br>
            <a:r>
              <a:rPr lang="en-GB"/>
              <a:t>ecological transformation</a:t>
            </a:r>
          </a:p>
        </p:txBody>
      </p:sp>
    </p:spTree>
    <p:extLst>
      <p:ext uri="{BB962C8B-B14F-4D97-AF65-F5344CB8AC3E}">
        <p14:creationId xmlns:p14="http://schemas.microsoft.com/office/powerpoint/2010/main" val="23425503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New–Old World connections:</a:t>
            </a:r>
            <a:br>
              <a:rPr lang="en-GB" dirty="0" smtClean="0"/>
            </a:br>
            <a:r>
              <a:rPr lang="en-GB" dirty="0" smtClean="0"/>
              <a:t>‘Let them eat cake’</a:t>
            </a:r>
            <a:br>
              <a:rPr lang="en-GB" dirty="0" smtClean="0"/>
            </a:br>
            <a:endParaRPr lang="en-GB" dirty="0"/>
          </a:p>
        </p:txBody>
      </p:sp>
      <p:sp>
        <p:nvSpPr>
          <p:cNvPr id="3" name="Content Placeholder 1"/>
          <p:cNvSpPr txBox="1">
            <a:spLocks/>
          </p:cNvSpPr>
          <p:nvPr/>
        </p:nvSpPr>
        <p:spPr>
          <a:xfrm>
            <a:off x="1907705" y="1628800"/>
            <a:ext cx="5244863" cy="5472608"/>
          </a:xfrm>
          <a:prstGeom prst="rect">
            <a:avLst/>
          </a:prstGeom>
        </p:spPr>
        <p:txBody>
          <a:bodyPr lIns="180000" tIns="180000" rIns="180000" bIns="180000">
            <a:normAutofit fontScale="92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GB" dirty="0" smtClean="0"/>
              <a:t>Rousseau on food shortages experienced by peasants in France:</a:t>
            </a:r>
          </a:p>
          <a:p>
            <a:pPr marL="45720" indent="0" algn="just">
              <a:buNone/>
            </a:pPr>
            <a:r>
              <a:rPr lang="en-GB" dirty="0" smtClean="0"/>
              <a:t>“… </a:t>
            </a:r>
            <a:r>
              <a:rPr lang="en-GB" i="1" dirty="0" smtClean="0"/>
              <a:t>Enfin </a:t>
            </a:r>
            <a:r>
              <a:rPr lang="en-GB" i="1" dirty="0"/>
              <a:t>je me rappelai le pis-aller d’une grande princesse à qui l’on disait que les paysans n’avaient pas de pain, et qui </a:t>
            </a:r>
            <a:r>
              <a:rPr lang="en-GB" i="1" dirty="0" smtClean="0"/>
              <a:t>répondit: </a:t>
            </a:r>
            <a:r>
              <a:rPr lang="en-GB" i="1" dirty="0"/>
              <a:t>Qu’ils mangent de la </a:t>
            </a:r>
            <a:r>
              <a:rPr lang="en-GB" i="1" dirty="0" smtClean="0"/>
              <a:t>brioche.”</a:t>
            </a:r>
            <a:endParaRPr lang="en-GB" dirty="0"/>
          </a:p>
          <a:p>
            <a:pPr marL="45720" indent="0" algn="just">
              <a:buNone/>
            </a:pPr>
            <a:r>
              <a:rPr lang="en-GB" dirty="0" smtClean="0"/>
              <a:t>	“…Finally </a:t>
            </a:r>
            <a:r>
              <a:rPr lang="en-GB" dirty="0"/>
              <a:t>I recalled the stopgap solution of a great princess who was told that the peasants had no bread, and who responded: </a:t>
            </a:r>
            <a:r>
              <a:rPr lang="en-GB" dirty="0" smtClean="0"/>
              <a:t>‘</a:t>
            </a:r>
            <a:r>
              <a:rPr lang="en-GB" dirty="0" smtClean="0">
                <a:solidFill>
                  <a:srgbClr val="C00000"/>
                </a:solidFill>
              </a:rPr>
              <a:t>Let </a:t>
            </a:r>
            <a:r>
              <a:rPr lang="en-GB" dirty="0">
                <a:solidFill>
                  <a:srgbClr val="C00000"/>
                </a:solidFill>
              </a:rPr>
              <a:t>them eat </a:t>
            </a:r>
            <a:r>
              <a:rPr lang="en-GB" dirty="0" smtClean="0">
                <a:solidFill>
                  <a:srgbClr val="C00000"/>
                </a:solidFill>
              </a:rPr>
              <a:t>brioche.’”</a:t>
            </a:r>
            <a:endParaRPr lang="en-GB" dirty="0">
              <a:solidFill>
                <a:srgbClr val="C00000"/>
              </a:solidFill>
            </a:endParaRPr>
          </a:p>
          <a:p>
            <a:pPr algn="r">
              <a:buFontTx/>
              <a:buChar char="-"/>
            </a:pPr>
            <a:r>
              <a:rPr lang="en-GB" dirty="0" smtClean="0"/>
              <a:t>Rousseau, </a:t>
            </a:r>
            <a:r>
              <a:rPr lang="en-GB" i="1" dirty="0" smtClean="0"/>
              <a:t>Confessions </a:t>
            </a:r>
            <a:r>
              <a:rPr lang="en-GB" dirty="0" smtClean="0"/>
              <a:t>(written 1765, published 1782)</a:t>
            </a:r>
          </a:p>
          <a:p>
            <a:pPr algn="just">
              <a:buFontTx/>
              <a:buChar char="-"/>
            </a:pPr>
            <a:endParaRPr lang="en-GB" dirty="0"/>
          </a:p>
          <a:p>
            <a:pPr algn="just"/>
            <a:r>
              <a:rPr lang="en-GB" dirty="0" smtClean="0"/>
              <a:t>Later misattributed as having been said by Marie Antoinette (first citation in 1843) and (mis)translated as ‘let them eat cake.’</a:t>
            </a:r>
            <a:endParaRPr lang="en-GB"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3" y="1628800"/>
            <a:ext cx="1728192" cy="2407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179513" y="4060115"/>
            <a:ext cx="1261875" cy="1754326"/>
          </a:xfrm>
          <a:prstGeom prst="rect">
            <a:avLst/>
          </a:prstGeom>
        </p:spPr>
        <p:txBody>
          <a:bodyPr wrap="square">
            <a:spAutoFit/>
          </a:bodyPr>
          <a:lstStyle/>
          <a:p>
            <a:r>
              <a:rPr lang="en-US" dirty="0"/>
              <a:t>Jean-Jacques </a:t>
            </a:r>
            <a:r>
              <a:rPr lang="en-US" dirty="0" smtClean="0"/>
              <a:t>Rousseau</a:t>
            </a:r>
          </a:p>
          <a:p>
            <a:r>
              <a:rPr lang="en-US" dirty="0" smtClean="0"/>
              <a:t>(1712–1778)</a:t>
            </a:r>
          </a:p>
          <a:p>
            <a:endParaRPr lang="en-US" dirty="0"/>
          </a:p>
        </p:txBody>
      </p:sp>
      <p:pic>
        <p:nvPicPr>
          <p:cNvPr id="1024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52568" y="1628799"/>
            <a:ext cx="1839914" cy="24079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7236295" y="4036787"/>
            <a:ext cx="1756187" cy="2585323"/>
          </a:xfrm>
          <a:prstGeom prst="rect">
            <a:avLst/>
          </a:prstGeom>
        </p:spPr>
        <p:txBody>
          <a:bodyPr wrap="square">
            <a:spAutoFit/>
          </a:bodyPr>
          <a:lstStyle/>
          <a:p>
            <a:pPr algn="r"/>
            <a:r>
              <a:rPr lang="en-US" dirty="0" smtClean="0"/>
              <a:t>Marie Antoinette (1755–1793)</a:t>
            </a:r>
          </a:p>
          <a:p>
            <a:pPr algn="r"/>
            <a:r>
              <a:rPr lang="en-US" dirty="0" smtClean="0"/>
              <a:t>See: </a:t>
            </a:r>
            <a:r>
              <a:rPr lang="en-US" dirty="0" smtClean="0">
                <a:hlinkClick r:id="rId5"/>
              </a:rPr>
              <a:t>https</a:t>
            </a:r>
            <a:r>
              <a:rPr lang="en-US" dirty="0">
                <a:hlinkClick r:id="rId5"/>
              </a:rPr>
              <a:t>://</a:t>
            </a:r>
            <a:r>
              <a:rPr lang="en-US" dirty="0" smtClean="0">
                <a:hlinkClick r:id="rId5"/>
              </a:rPr>
              <a:t>www.bbc.co.uk/programmes/m000117y</a:t>
            </a:r>
            <a:endParaRPr lang="en-US" dirty="0" smtClean="0"/>
          </a:p>
          <a:p>
            <a:pPr algn="r"/>
            <a:endParaRPr lang="en-US" dirty="0"/>
          </a:p>
        </p:txBody>
      </p:sp>
    </p:spTree>
    <p:extLst>
      <p:ext uri="{BB962C8B-B14F-4D97-AF65-F5344CB8AC3E}">
        <p14:creationId xmlns:p14="http://schemas.microsoft.com/office/powerpoint/2010/main" val="35530196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 them eat cake’</a:t>
            </a:r>
            <a:br>
              <a:rPr lang="en-GB" dirty="0" smtClean="0"/>
            </a:br>
            <a:r>
              <a:rPr lang="en-GB" dirty="0" smtClean="0"/>
              <a:t>insight into </a:t>
            </a:r>
            <a:r>
              <a:rPr lang="en-GB" i="1" dirty="0" smtClean="0"/>
              <a:t>Philosophes</a:t>
            </a:r>
            <a:r>
              <a:rPr lang="en-GB" dirty="0" smtClean="0"/>
              <a:t>’ sexism</a:t>
            </a:r>
            <a:endParaRPr lang="en-GB" dirty="0"/>
          </a:p>
        </p:txBody>
      </p:sp>
      <p:sp>
        <p:nvSpPr>
          <p:cNvPr id="3" name="Content Placeholder 1"/>
          <p:cNvSpPr txBox="1">
            <a:spLocks/>
          </p:cNvSpPr>
          <p:nvPr/>
        </p:nvSpPr>
        <p:spPr>
          <a:xfrm>
            <a:off x="1907705" y="1628800"/>
            <a:ext cx="7056783" cy="5093648"/>
          </a:xfrm>
          <a:prstGeom prst="rect">
            <a:avLst/>
          </a:prstGeom>
        </p:spPr>
        <p:txBody>
          <a:bodyPr lIns="180000" tIns="180000" rIns="180000" bIns="180000">
            <a:normAutofit fontScale="77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GB" sz="2600" dirty="0" smtClean="0"/>
              <a:t>“Woman </a:t>
            </a:r>
            <a:r>
              <a:rPr lang="en-GB" sz="2600" dirty="0"/>
              <a:t>and man are made for each other, but </a:t>
            </a:r>
            <a:r>
              <a:rPr lang="en-GB" sz="2600" dirty="0">
                <a:solidFill>
                  <a:srgbClr val="FF0000"/>
                </a:solidFill>
              </a:rPr>
              <a:t>their mutual dependence is not equal</a:t>
            </a:r>
            <a:r>
              <a:rPr lang="en-GB" sz="2600" dirty="0"/>
              <a:t>: men are dependent on women because of their desires; women are dependent on men because of both their desires and their needs. We men could subsist more easily without women than they could without </a:t>
            </a:r>
            <a:r>
              <a:rPr lang="en-GB" sz="2600" dirty="0" smtClean="0"/>
              <a:t>us </a:t>
            </a:r>
          </a:p>
          <a:p>
            <a:pPr marL="45720" indent="0" algn="just">
              <a:buNone/>
            </a:pPr>
            <a:r>
              <a:rPr lang="en-GB" sz="2600" dirty="0" smtClean="0"/>
              <a:t>	“… On the care </a:t>
            </a:r>
            <a:r>
              <a:rPr lang="en-GB" sz="2600" dirty="0"/>
              <a:t>of women depends the early education of men; and on women, again, depend their morals, their passions, their tastes, their pleasures, and even their happiness. </a:t>
            </a:r>
            <a:r>
              <a:rPr lang="en-GB" sz="2600" dirty="0">
                <a:solidFill>
                  <a:srgbClr val="FF0000"/>
                </a:solidFill>
              </a:rPr>
              <a:t>Thus the whole education of women ought to be relative to men</a:t>
            </a:r>
            <a:r>
              <a:rPr lang="en-GB" sz="2600" dirty="0"/>
              <a:t>. </a:t>
            </a:r>
            <a:r>
              <a:rPr lang="en-GB" sz="2600" dirty="0">
                <a:solidFill>
                  <a:srgbClr val="7030A0"/>
                </a:solidFill>
              </a:rPr>
              <a:t>To please them, to be useful to them, to make themselves loved and </a:t>
            </a:r>
            <a:r>
              <a:rPr lang="en-GB" sz="2600" dirty="0" smtClean="0">
                <a:solidFill>
                  <a:srgbClr val="7030A0"/>
                </a:solidFill>
              </a:rPr>
              <a:t>honoured </a:t>
            </a:r>
            <a:r>
              <a:rPr lang="en-GB" sz="2600" dirty="0">
                <a:solidFill>
                  <a:srgbClr val="7030A0"/>
                </a:solidFill>
              </a:rPr>
              <a:t>by them, to educate them when young, to care for them when grown, to council them, to console them, and to make life agreeable and sweet to them</a:t>
            </a:r>
            <a:r>
              <a:rPr lang="en-GB" sz="2600" dirty="0">
                <a:solidFill>
                  <a:srgbClr val="C00000"/>
                </a:solidFill>
              </a:rPr>
              <a:t>—these are the duties of women at all times, and should be taught them from their infancy</a:t>
            </a:r>
            <a:r>
              <a:rPr lang="en-GB" sz="2600" dirty="0" smtClean="0"/>
              <a:t>.”</a:t>
            </a:r>
          </a:p>
          <a:p>
            <a:pPr marL="45720" indent="0" algn="r">
              <a:buNone/>
            </a:pPr>
            <a:r>
              <a:rPr lang="en-GB" dirty="0" smtClean="0"/>
              <a:t>-  From Rousseau</a:t>
            </a:r>
            <a:r>
              <a:rPr lang="en-GB" dirty="0"/>
              <a:t>, </a:t>
            </a:r>
            <a:r>
              <a:rPr lang="en-GB" i="1" dirty="0"/>
              <a:t>Emile, or On </a:t>
            </a:r>
            <a:r>
              <a:rPr lang="en-GB" i="1" dirty="0" smtClean="0"/>
              <a:t>Education </a:t>
            </a:r>
            <a:r>
              <a:rPr lang="en-GB" dirty="0" smtClean="0"/>
              <a:t>(1762)</a:t>
            </a:r>
            <a:endParaRPr lang="en-GB" i="1"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3" y="1628800"/>
            <a:ext cx="1728192" cy="2407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rotWithShape="1">
          <a:blip r:embed="rId4"/>
          <a:srcRect l="4057" t="1500" r="1" b="1"/>
          <a:stretch/>
        </p:blipFill>
        <p:spPr>
          <a:xfrm>
            <a:off x="192205" y="4036579"/>
            <a:ext cx="1702807" cy="2645376"/>
          </a:xfrm>
          <a:prstGeom prst="rect">
            <a:avLst/>
          </a:prstGeom>
        </p:spPr>
      </p:pic>
    </p:spTree>
    <p:extLst>
      <p:ext uri="{BB962C8B-B14F-4D97-AF65-F5344CB8AC3E}">
        <p14:creationId xmlns:p14="http://schemas.microsoft.com/office/powerpoint/2010/main" val="27789674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New–Old World connections:</a:t>
            </a:r>
            <a:br>
              <a:rPr lang="en-GB" dirty="0"/>
            </a:br>
            <a:r>
              <a:rPr lang="en-GB" dirty="0" smtClean="0"/>
              <a:t>the Gironde</a:t>
            </a:r>
            <a:endParaRPr lang="en-GB" dirty="0"/>
          </a:p>
        </p:txBody>
      </p:sp>
      <p:sp>
        <p:nvSpPr>
          <p:cNvPr id="3" name="Rectangle 2"/>
          <p:cNvSpPr/>
          <p:nvPr/>
        </p:nvSpPr>
        <p:spPr>
          <a:xfrm>
            <a:off x="160403" y="4941168"/>
            <a:ext cx="1642773" cy="1477328"/>
          </a:xfrm>
          <a:prstGeom prst="rect">
            <a:avLst/>
          </a:prstGeom>
        </p:spPr>
        <p:txBody>
          <a:bodyPr wrap="square">
            <a:spAutoFit/>
          </a:bodyPr>
          <a:lstStyle/>
          <a:p>
            <a:r>
              <a:rPr lang="en-GB" dirty="0">
                <a:hlinkClick r:id="rId3"/>
              </a:rPr>
              <a:t>https://</a:t>
            </a:r>
            <a:r>
              <a:rPr lang="en-GB" dirty="0" smtClean="0">
                <a:hlinkClick r:id="rId3"/>
              </a:rPr>
              <a:t>www.youtube.com/watch?v=miMGQ1xuIKg</a:t>
            </a:r>
            <a:endParaRPr lang="en-GB" dirty="0" smtClean="0"/>
          </a:p>
          <a:p>
            <a:endParaRPr lang="en-GB" dirty="0"/>
          </a:p>
        </p:txBody>
      </p:sp>
      <p:pic>
        <p:nvPicPr>
          <p:cNvPr id="4" name="Picture 3"/>
          <p:cNvPicPr>
            <a:picLocks noChangeAspect="1"/>
          </p:cNvPicPr>
          <p:nvPr/>
        </p:nvPicPr>
        <p:blipFill>
          <a:blip r:embed="rId4"/>
          <a:stretch>
            <a:fillRect/>
          </a:stretch>
        </p:blipFill>
        <p:spPr>
          <a:xfrm>
            <a:off x="4856880" y="1628800"/>
            <a:ext cx="4128406" cy="3034379"/>
          </a:xfrm>
          <a:prstGeom prst="rect">
            <a:avLst/>
          </a:prstGeom>
        </p:spPr>
      </p:pic>
      <p:pic>
        <p:nvPicPr>
          <p:cNvPr id="5" name="Picture 4"/>
          <p:cNvPicPr>
            <a:picLocks noChangeAspect="1"/>
          </p:cNvPicPr>
          <p:nvPr/>
        </p:nvPicPr>
        <p:blipFill>
          <a:blip r:embed="rId5"/>
          <a:stretch>
            <a:fillRect/>
          </a:stretch>
        </p:blipFill>
        <p:spPr>
          <a:xfrm>
            <a:off x="4860204" y="3933055"/>
            <a:ext cx="4125082" cy="2752555"/>
          </a:xfrm>
          <a:prstGeom prst="rect">
            <a:avLst/>
          </a:prstGeom>
        </p:spPr>
      </p:pic>
      <p:sp>
        <p:nvSpPr>
          <p:cNvPr id="6" name="Rectangle 5"/>
          <p:cNvSpPr/>
          <p:nvPr/>
        </p:nvSpPr>
        <p:spPr>
          <a:xfrm>
            <a:off x="3548390" y="1837059"/>
            <a:ext cx="1319459" cy="3754874"/>
          </a:xfrm>
          <a:prstGeom prst="rect">
            <a:avLst/>
          </a:prstGeom>
        </p:spPr>
        <p:txBody>
          <a:bodyPr wrap="square">
            <a:spAutoFit/>
          </a:bodyPr>
          <a:lstStyle/>
          <a:p>
            <a:r>
              <a:rPr lang="en-GB" sz="1400" dirty="0"/>
              <a:t>S</a:t>
            </a:r>
            <a:r>
              <a:rPr lang="en-GB" sz="1400" dirty="0" smtClean="0"/>
              <a:t>tatue </a:t>
            </a:r>
            <a:r>
              <a:rPr lang="en-GB" sz="1400" dirty="0"/>
              <a:t>of </a:t>
            </a:r>
            <a:r>
              <a:rPr lang="en-GB" sz="1400" dirty="0" smtClean="0"/>
              <a:t>Toussaint </a:t>
            </a:r>
            <a:r>
              <a:rPr lang="en-GB" sz="1400" dirty="0" err="1"/>
              <a:t>Louverture</a:t>
            </a:r>
            <a:r>
              <a:rPr lang="en-GB" sz="1400" dirty="0"/>
              <a:t>, </a:t>
            </a:r>
            <a:r>
              <a:rPr lang="en-GB" sz="1400" dirty="0" smtClean="0"/>
              <a:t>donated </a:t>
            </a:r>
            <a:r>
              <a:rPr lang="en-GB" sz="1400" dirty="0"/>
              <a:t>to the city of Bordeaux by the Republic of Haiti in 2005; </a:t>
            </a:r>
            <a:r>
              <a:rPr lang="en-GB" sz="1400" dirty="0" smtClean="0"/>
              <a:t>African visage in one of the </a:t>
            </a:r>
            <a:r>
              <a:rPr lang="en-GB" sz="1400" dirty="0" err="1" smtClean="0"/>
              <a:t>mascarons</a:t>
            </a:r>
            <a:r>
              <a:rPr lang="en-GB" sz="1400" dirty="0" smtClean="0"/>
              <a:t> [facial ornament on public building] of </a:t>
            </a:r>
            <a:r>
              <a:rPr lang="en-GB" sz="1400" dirty="0"/>
              <a:t>Bordeaux</a:t>
            </a:r>
          </a:p>
        </p:txBody>
      </p:sp>
      <p:pic>
        <p:nvPicPr>
          <p:cNvPr id="7" name="Picture 6"/>
          <p:cNvPicPr>
            <a:picLocks noChangeAspect="1"/>
          </p:cNvPicPr>
          <p:nvPr/>
        </p:nvPicPr>
        <p:blipFill>
          <a:blip r:embed="rId6"/>
          <a:stretch>
            <a:fillRect/>
          </a:stretch>
        </p:blipFill>
        <p:spPr>
          <a:xfrm>
            <a:off x="160403" y="1625189"/>
            <a:ext cx="3387987" cy="3387987"/>
          </a:xfrm>
          <a:prstGeom prst="rect">
            <a:avLst/>
          </a:prstGeom>
        </p:spPr>
      </p:pic>
    </p:spTree>
    <p:extLst>
      <p:ext uri="{BB962C8B-B14F-4D97-AF65-F5344CB8AC3E}">
        <p14:creationId xmlns:p14="http://schemas.microsoft.com/office/powerpoint/2010/main" val="18729861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New–Old World connections:</a:t>
            </a:r>
            <a:br>
              <a:rPr lang="en-GB" dirty="0"/>
            </a:br>
            <a:r>
              <a:rPr lang="en-GB" dirty="0" smtClean="0"/>
              <a:t>Liverpool</a:t>
            </a:r>
            <a:endParaRPr lang="en-GB" dirty="0"/>
          </a:p>
        </p:txBody>
      </p:sp>
      <p:pic>
        <p:nvPicPr>
          <p:cNvPr id="3" name="Picture 2"/>
          <p:cNvPicPr>
            <a:picLocks noChangeAspect="1"/>
          </p:cNvPicPr>
          <p:nvPr/>
        </p:nvPicPr>
        <p:blipFill>
          <a:blip r:embed="rId3"/>
          <a:stretch>
            <a:fillRect/>
          </a:stretch>
        </p:blipFill>
        <p:spPr>
          <a:xfrm>
            <a:off x="179513" y="1628800"/>
            <a:ext cx="8771236" cy="3256058"/>
          </a:xfrm>
          <a:prstGeom prst="rect">
            <a:avLst/>
          </a:prstGeom>
        </p:spPr>
      </p:pic>
      <p:sp>
        <p:nvSpPr>
          <p:cNvPr id="4" name="Rectangle 3"/>
          <p:cNvSpPr/>
          <p:nvPr/>
        </p:nvSpPr>
        <p:spPr>
          <a:xfrm>
            <a:off x="7343800" y="4884858"/>
            <a:ext cx="1800200" cy="1200329"/>
          </a:xfrm>
          <a:prstGeom prst="rect">
            <a:avLst/>
          </a:prstGeom>
        </p:spPr>
        <p:txBody>
          <a:bodyPr wrap="square">
            <a:spAutoFit/>
          </a:bodyPr>
          <a:lstStyle/>
          <a:p>
            <a:r>
              <a:rPr lang="en-GB" dirty="0"/>
              <a:t>African visage </a:t>
            </a:r>
            <a:r>
              <a:rPr lang="en-GB" dirty="0" smtClean="0"/>
              <a:t>on Liverpool Town Hall (rebuilt 1802)</a:t>
            </a:r>
            <a:endParaRPr lang="en-GB" dirty="0"/>
          </a:p>
        </p:txBody>
      </p:sp>
      <p:sp>
        <p:nvSpPr>
          <p:cNvPr id="5" name="Rectangle 4"/>
          <p:cNvSpPr/>
          <p:nvPr/>
        </p:nvSpPr>
        <p:spPr>
          <a:xfrm>
            <a:off x="3428026" y="4915034"/>
            <a:ext cx="3915773" cy="1754326"/>
          </a:xfrm>
          <a:prstGeom prst="rect">
            <a:avLst/>
          </a:prstGeom>
        </p:spPr>
        <p:txBody>
          <a:bodyPr wrap="square">
            <a:spAutoFit/>
          </a:bodyPr>
          <a:lstStyle/>
          <a:p>
            <a:r>
              <a:rPr lang="en-GB" dirty="0" smtClean="0"/>
              <a:t>Penny Lane: named after James Penny (unknown–1799), Liverpool slave-ship owner and merchant. Gave evidence to Parliament against abolition during hearings on </a:t>
            </a:r>
            <a:r>
              <a:rPr lang="en-GB" i="1" dirty="0" err="1"/>
              <a:t>Zong</a:t>
            </a:r>
            <a:r>
              <a:rPr lang="en-GB" dirty="0"/>
              <a:t> </a:t>
            </a:r>
            <a:r>
              <a:rPr lang="en-GB" dirty="0" smtClean="0"/>
              <a:t>massacre (1781)</a:t>
            </a:r>
            <a:endParaRPr lang="en-GB" dirty="0"/>
          </a:p>
        </p:txBody>
      </p:sp>
      <p:pic>
        <p:nvPicPr>
          <p:cNvPr id="6" name="Picture 5"/>
          <p:cNvPicPr>
            <a:picLocks noChangeAspect="1"/>
          </p:cNvPicPr>
          <p:nvPr/>
        </p:nvPicPr>
        <p:blipFill>
          <a:blip r:embed="rId4"/>
          <a:stretch>
            <a:fillRect/>
          </a:stretch>
        </p:blipFill>
        <p:spPr>
          <a:xfrm>
            <a:off x="194793" y="4884858"/>
            <a:ext cx="3217954" cy="1784502"/>
          </a:xfrm>
          <a:prstGeom prst="rect">
            <a:avLst/>
          </a:prstGeom>
        </p:spPr>
      </p:pic>
    </p:spTree>
    <p:extLst>
      <p:ext uri="{BB962C8B-B14F-4D97-AF65-F5344CB8AC3E}">
        <p14:creationId xmlns:p14="http://schemas.microsoft.com/office/powerpoint/2010/main" val="36423163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a:blip r:embed="rId3"/>
          <a:stretch>
            <a:fillRect/>
          </a:stretch>
        </p:blipFill>
        <p:spPr>
          <a:xfrm>
            <a:off x="-12314" y="-34530"/>
            <a:ext cx="9156314" cy="6876177"/>
          </a:xfrm>
          <a:prstGeom prst="rect">
            <a:avLst/>
          </a:prstGeom>
        </p:spPr>
      </p:pic>
      <p:sp>
        <p:nvSpPr>
          <p:cNvPr id="4" name="Rectangle 3"/>
          <p:cNvSpPr/>
          <p:nvPr/>
        </p:nvSpPr>
        <p:spPr>
          <a:xfrm>
            <a:off x="4788023" y="47503"/>
            <a:ext cx="4171263" cy="2585323"/>
          </a:xfrm>
          <a:prstGeom prst="rect">
            <a:avLst/>
          </a:prstGeom>
        </p:spPr>
        <p:txBody>
          <a:bodyPr wrap="square">
            <a:spAutoFit/>
          </a:bodyPr>
          <a:lstStyle/>
          <a:p>
            <a:endParaRPr lang="en-GB" dirty="0" smtClean="0">
              <a:solidFill>
                <a:srgbClr val="7030A0"/>
              </a:solidFill>
              <a:effectLst>
                <a:outerShdw blurRad="38100" dist="38100" dir="2700000" algn="tl">
                  <a:srgbClr val="000000">
                    <a:alpha val="43137"/>
                  </a:srgbClr>
                </a:outerShdw>
              </a:effectLst>
            </a:endParaRPr>
          </a:p>
          <a:p>
            <a:pPr algn="r"/>
            <a:r>
              <a:rPr lang="en-GB" sz="1600" dirty="0" smtClean="0">
                <a:solidFill>
                  <a:srgbClr val="7030A0"/>
                </a:solidFill>
                <a:effectLst>
                  <a:outerShdw blurRad="38100" dist="38100" dir="2700000" algn="tl">
                    <a:srgbClr val="000000">
                      <a:alpha val="43137"/>
                    </a:srgbClr>
                  </a:outerShdw>
                </a:effectLst>
              </a:rPr>
              <a:t>Inspired </a:t>
            </a:r>
            <a:r>
              <a:rPr lang="en-GB" sz="1600" dirty="0">
                <a:solidFill>
                  <a:srgbClr val="7030A0"/>
                </a:solidFill>
                <a:effectLst>
                  <a:outerShdw blurRad="38100" dist="38100" dir="2700000" algn="tl">
                    <a:srgbClr val="000000">
                      <a:alpha val="43137"/>
                    </a:srgbClr>
                  </a:outerShdw>
                </a:effectLst>
              </a:rPr>
              <a:t>by the </a:t>
            </a:r>
            <a:r>
              <a:rPr lang="en-GB" sz="1600" i="1" dirty="0" err="1">
                <a:solidFill>
                  <a:srgbClr val="7030A0"/>
                </a:solidFill>
                <a:effectLst>
                  <a:outerShdw blurRad="38100" dist="38100" dir="2700000" algn="tl">
                    <a:srgbClr val="000000">
                      <a:alpha val="43137"/>
                    </a:srgbClr>
                  </a:outerShdw>
                </a:effectLst>
              </a:rPr>
              <a:t>Zong</a:t>
            </a:r>
            <a:r>
              <a:rPr lang="en-GB" sz="1600" dirty="0">
                <a:solidFill>
                  <a:srgbClr val="7030A0"/>
                </a:solidFill>
                <a:effectLst>
                  <a:outerShdw blurRad="38100" dist="38100" dir="2700000" algn="tl">
                    <a:srgbClr val="000000">
                      <a:alpha val="43137"/>
                    </a:srgbClr>
                  </a:outerShdw>
                </a:effectLst>
              </a:rPr>
              <a:t> </a:t>
            </a:r>
            <a:r>
              <a:rPr lang="en-GB" sz="1600" dirty="0" smtClean="0">
                <a:solidFill>
                  <a:srgbClr val="7030A0"/>
                </a:solidFill>
                <a:effectLst>
                  <a:outerShdw blurRad="38100" dist="38100" dir="2700000" algn="tl">
                    <a:srgbClr val="000000">
                      <a:alpha val="43137"/>
                    </a:srgbClr>
                  </a:outerShdw>
                </a:effectLst>
              </a:rPr>
              <a:t>massacres</a:t>
            </a:r>
            <a:r>
              <a:rPr lang="en-GB" sz="1600" dirty="0">
                <a:solidFill>
                  <a:srgbClr val="7030A0"/>
                </a:solidFill>
                <a:effectLst>
                  <a:outerShdw blurRad="38100" dist="38100" dir="2700000" algn="tl">
                    <a:srgbClr val="000000">
                      <a:alpha val="43137"/>
                    </a:srgbClr>
                  </a:outerShdw>
                </a:effectLst>
              </a:rPr>
              <a:t>, mass killing of 133 African slaves by the crew of the British slave </a:t>
            </a:r>
            <a:r>
              <a:rPr lang="en-GB" sz="1600" dirty="0" smtClean="0">
                <a:solidFill>
                  <a:srgbClr val="7030A0"/>
                </a:solidFill>
                <a:effectLst>
                  <a:outerShdw blurRad="38100" dist="38100" dir="2700000" algn="tl">
                    <a:srgbClr val="000000">
                      <a:alpha val="43137"/>
                    </a:srgbClr>
                  </a:outerShdw>
                </a:effectLst>
              </a:rPr>
              <a:t>ship</a:t>
            </a:r>
            <a:r>
              <a:rPr lang="en-GB" sz="1600" dirty="0">
                <a:solidFill>
                  <a:srgbClr val="7030A0"/>
                </a:solidFill>
                <a:effectLst>
                  <a:outerShdw blurRad="38100" dist="38100" dir="2700000" algn="tl">
                    <a:srgbClr val="000000">
                      <a:alpha val="43137"/>
                    </a:srgbClr>
                  </a:outerShdw>
                </a:effectLst>
              </a:rPr>
              <a:t>, owned by  Gregson </a:t>
            </a:r>
            <a:r>
              <a:rPr lang="en-GB" sz="1600" dirty="0" smtClean="0">
                <a:solidFill>
                  <a:srgbClr val="7030A0"/>
                </a:solidFill>
                <a:effectLst>
                  <a:outerShdw blurRad="38100" dist="38100" dir="2700000" algn="tl">
                    <a:srgbClr val="000000">
                      <a:alpha val="43137"/>
                    </a:srgbClr>
                  </a:outerShdw>
                </a:effectLst>
              </a:rPr>
              <a:t>syndicate</a:t>
            </a:r>
            <a:r>
              <a:rPr lang="en-GB" sz="1600" dirty="0">
                <a:solidFill>
                  <a:srgbClr val="7030A0"/>
                </a:solidFill>
                <a:effectLst>
                  <a:outerShdw blurRad="38100" dist="38100" dir="2700000" algn="tl">
                    <a:srgbClr val="000000">
                      <a:alpha val="43137"/>
                    </a:srgbClr>
                  </a:outerShdw>
                </a:effectLst>
              </a:rPr>
              <a:t>, Liverpool</a:t>
            </a:r>
            <a:r>
              <a:rPr lang="en-GB" sz="1600" dirty="0" smtClean="0">
                <a:solidFill>
                  <a:srgbClr val="7030A0"/>
                </a:solidFill>
                <a:effectLst>
                  <a:outerShdw blurRad="38100" dist="38100" dir="2700000" algn="tl">
                    <a:srgbClr val="000000">
                      <a:alpha val="43137"/>
                    </a:srgbClr>
                  </a:outerShdw>
                </a:effectLst>
              </a:rPr>
              <a:t>. </a:t>
            </a:r>
            <a:r>
              <a:rPr lang="en-GB" sz="1600" i="1" dirty="0" err="1" smtClean="0">
                <a:solidFill>
                  <a:srgbClr val="7030A0"/>
                </a:solidFill>
                <a:effectLst>
                  <a:outerShdw blurRad="38100" dist="38100" dir="2700000" algn="tl">
                    <a:srgbClr val="000000">
                      <a:alpha val="43137"/>
                    </a:srgbClr>
                  </a:outerShdw>
                </a:effectLst>
              </a:rPr>
              <a:t>Zong</a:t>
            </a:r>
            <a:r>
              <a:rPr lang="en-GB" sz="1600" dirty="0" err="1" smtClean="0">
                <a:solidFill>
                  <a:srgbClr val="7030A0"/>
                </a:solidFill>
                <a:effectLst>
                  <a:outerShdw blurRad="38100" dist="38100" dir="2700000" algn="tl">
                    <a:srgbClr val="000000">
                      <a:alpha val="43137"/>
                    </a:srgbClr>
                  </a:outerShdw>
                </a:effectLst>
              </a:rPr>
              <a:t>'s</a:t>
            </a:r>
            <a:r>
              <a:rPr lang="en-GB" sz="1600" dirty="0" smtClean="0">
                <a:solidFill>
                  <a:srgbClr val="7030A0"/>
                </a:solidFill>
                <a:effectLst>
                  <a:outerShdw blurRad="38100" dist="38100" dir="2700000" algn="tl">
                    <a:srgbClr val="000000">
                      <a:alpha val="43137"/>
                    </a:srgbClr>
                  </a:outerShdw>
                </a:effectLst>
              </a:rPr>
              <a:t> </a:t>
            </a:r>
            <a:r>
              <a:rPr lang="en-GB" sz="1600" dirty="0">
                <a:solidFill>
                  <a:srgbClr val="7030A0"/>
                </a:solidFill>
                <a:effectLst>
                  <a:outerShdw blurRad="38100" dist="38100" dir="2700000" algn="tl">
                    <a:srgbClr val="000000">
                      <a:alpha val="43137"/>
                    </a:srgbClr>
                  </a:outerShdw>
                </a:effectLst>
              </a:rPr>
              <a:t>owners made a claim to their insurers for the loss of the </a:t>
            </a:r>
            <a:r>
              <a:rPr lang="en-GB" sz="1600" dirty="0" smtClean="0">
                <a:solidFill>
                  <a:srgbClr val="7030A0"/>
                </a:solidFill>
                <a:effectLst>
                  <a:outerShdw blurRad="38100" dist="38100" dir="2700000" algn="tl">
                    <a:srgbClr val="000000">
                      <a:alpha val="43137"/>
                    </a:srgbClr>
                  </a:outerShdw>
                </a:effectLst>
              </a:rPr>
              <a:t>slaves; eventually Lord </a:t>
            </a:r>
            <a:r>
              <a:rPr lang="en-GB" sz="1600" dirty="0">
                <a:solidFill>
                  <a:srgbClr val="7030A0"/>
                </a:solidFill>
                <a:effectLst>
                  <a:outerShdw blurRad="38100" dist="38100" dir="2700000" algn="tl">
                    <a:srgbClr val="000000">
                      <a:alpha val="43137"/>
                    </a:srgbClr>
                  </a:outerShdw>
                </a:effectLst>
              </a:rPr>
              <a:t>Chief Justice, the Earl of Mansfield, ruled against the </a:t>
            </a:r>
            <a:r>
              <a:rPr lang="en-GB" sz="1600" dirty="0" smtClean="0">
                <a:solidFill>
                  <a:srgbClr val="7030A0"/>
                </a:solidFill>
                <a:effectLst>
                  <a:outerShdw blurRad="38100" dist="38100" dir="2700000" algn="tl">
                    <a:srgbClr val="000000">
                      <a:alpha val="43137"/>
                    </a:srgbClr>
                  </a:outerShdw>
                </a:effectLst>
              </a:rPr>
              <a:t>syndicate – seen as important step towards abolition of slave trade (1807)</a:t>
            </a:r>
            <a:endParaRPr lang="en-GB" sz="1600" dirty="0">
              <a:solidFill>
                <a:srgbClr val="7030A0"/>
              </a:solidFill>
              <a:effectLst>
                <a:outerShdw blurRad="38100" dist="38100" dir="2700000" algn="tl">
                  <a:srgbClr val="000000">
                    <a:alpha val="43137"/>
                  </a:srgbClr>
                </a:outerShdw>
              </a:effectLst>
            </a:endParaRPr>
          </a:p>
        </p:txBody>
      </p:sp>
      <p:sp>
        <p:nvSpPr>
          <p:cNvPr id="5" name="Rectangle 4"/>
          <p:cNvSpPr/>
          <p:nvPr/>
        </p:nvSpPr>
        <p:spPr>
          <a:xfrm>
            <a:off x="2267744" y="97930"/>
            <a:ext cx="2119543" cy="1200329"/>
          </a:xfrm>
          <a:prstGeom prst="rect">
            <a:avLst/>
          </a:prstGeom>
        </p:spPr>
        <p:txBody>
          <a:bodyPr wrap="square">
            <a:spAutoFit/>
          </a:bodyPr>
          <a:lstStyle/>
          <a:p>
            <a:pPr algn="ctr"/>
            <a:r>
              <a:rPr lang="en-GB" sz="2400" dirty="0">
                <a:solidFill>
                  <a:srgbClr val="7030A0"/>
                </a:solidFill>
                <a:effectLst>
                  <a:outerShdw blurRad="38100" dist="38100" dir="2700000" algn="tl">
                    <a:srgbClr val="000000">
                      <a:alpha val="43137"/>
                    </a:srgbClr>
                  </a:outerShdw>
                </a:effectLst>
              </a:rPr>
              <a:t>JMW </a:t>
            </a:r>
            <a:r>
              <a:rPr lang="en-GB" sz="2400" dirty="0" smtClean="0">
                <a:solidFill>
                  <a:srgbClr val="7030A0"/>
                </a:solidFill>
                <a:effectLst>
                  <a:outerShdw blurRad="38100" dist="38100" dir="2700000" algn="tl">
                    <a:srgbClr val="000000">
                      <a:alpha val="43137"/>
                    </a:srgbClr>
                  </a:outerShdw>
                </a:effectLst>
              </a:rPr>
              <a:t>Turner, </a:t>
            </a:r>
            <a:r>
              <a:rPr lang="en-GB" sz="2400" i="1" dirty="0" smtClean="0">
                <a:solidFill>
                  <a:srgbClr val="7030A0"/>
                </a:solidFill>
                <a:effectLst>
                  <a:outerShdw blurRad="38100" dist="38100" dir="2700000" algn="tl">
                    <a:srgbClr val="000000">
                      <a:alpha val="43137"/>
                    </a:srgbClr>
                  </a:outerShdw>
                </a:effectLst>
              </a:rPr>
              <a:t>The </a:t>
            </a:r>
            <a:r>
              <a:rPr lang="en-GB" sz="2400" i="1" dirty="0">
                <a:solidFill>
                  <a:srgbClr val="7030A0"/>
                </a:solidFill>
                <a:effectLst>
                  <a:outerShdw blurRad="38100" dist="38100" dir="2700000" algn="tl">
                    <a:srgbClr val="000000">
                      <a:alpha val="43137"/>
                    </a:srgbClr>
                  </a:outerShdw>
                </a:effectLst>
              </a:rPr>
              <a:t>Slave Ship </a:t>
            </a:r>
            <a:r>
              <a:rPr lang="en-GB" sz="2400" dirty="0">
                <a:solidFill>
                  <a:srgbClr val="7030A0"/>
                </a:solidFill>
                <a:effectLst>
                  <a:outerShdw blurRad="38100" dist="38100" dir="2700000" algn="tl">
                    <a:srgbClr val="000000">
                      <a:alpha val="43137"/>
                    </a:srgbClr>
                  </a:outerShdw>
                </a:effectLst>
              </a:rPr>
              <a:t>(1840)</a:t>
            </a:r>
          </a:p>
        </p:txBody>
      </p:sp>
    </p:spTree>
    <p:extLst>
      <p:ext uri="{BB962C8B-B14F-4D97-AF65-F5344CB8AC3E}">
        <p14:creationId xmlns:p14="http://schemas.microsoft.com/office/powerpoint/2010/main" val="4247088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Colonial society</a:t>
            </a:r>
            <a:endParaRPr lang="en-GB" dirty="0"/>
          </a:p>
        </p:txBody>
      </p:sp>
      <p:sp>
        <p:nvSpPr>
          <p:cNvPr id="3" name="Content Placeholder 1"/>
          <p:cNvSpPr txBox="1">
            <a:spLocks/>
          </p:cNvSpPr>
          <p:nvPr/>
        </p:nvSpPr>
        <p:spPr>
          <a:xfrm>
            <a:off x="165459" y="1628800"/>
            <a:ext cx="6591641" cy="468052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800" dirty="0" smtClean="0">
                <a:solidFill>
                  <a:schemeClr val="accent6">
                    <a:lumMod val="50000"/>
                  </a:schemeClr>
                </a:solidFill>
              </a:rPr>
              <a:t>1789, Saint Domingue population = c. 556,000</a:t>
            </a:r>
          </a:p>
          <a:p>
            <a:pPr lvl="1">
              <a:buFontTx/>
              <a:buChar char="-"/>
            </a:pPr>
            <a:r>
              <a:rPr lang="en-GB" dirty="0" smtClean="0">
                <a:solidFill>
                  <a:schemeClr val="accent6">
                    <a:lumMod val="50000"/>
                  </a:schemeClr>
                </a:solidFill>
              </a:rPr>
              <a:t>500,000 African slaves</a:t>
            </a:r>
          </a:p>
          <a:p>
            <a:pPr lvl="1">
              <a:buFontTx/>
              <a:buChar char="-"/>
            </a:pPr>
            <a:r>
              <a:rPr lang="en-GB" dirty="0" smtClean="0">
                <a:solidFill>
                  <a:schemeClr val="accent6">
                    <a:lumMod val="50000"/>
                  </a:schemeClr>
                </a:solidFill>
              </a:rPr>
              <a:t>32,000 white European colonists</a:t>
            </a:r>
          </a:p>
          <a:p>
            <a:pPr lvl="1">
              <a:buFontTx/>
              <a:buChar char="-"/>
            </a:pPr>
            <a:r>
              <a:rPr lang="en-GB" dirty="0" smtClean="0">
                <a:solidFill>
                  <a:schemeClr val="accent6">
                    <a:lumMod val="50000"/>
                  </a:schemeClr>
                </a:solidFill>
              </a:rPr>
              <a:t>28,000 </a:t>
            </a:r>
            <a:r>
              <a:rPr lang="en-GB" i="1" dirty="0" smtClean="0">
                <a:solidFill>
                  <a:schemeClr val="accent6">
                    <a:lumMod val="50000"/>
                  </a:schemeClr>
                </a:solidFill>
              </a:rPr>
              <a:t>affranchis </a:t>
            </a:r>
            <a:r>
              <a:rPr lang="en-GB" dirty="0" smtClean="0">
                <a:solidFill>
                  <a:schemeClr val="accent6">
                    <a:lumMod val="50000"/>
                  </a:schemeClr>
                </a:solidFill>
              </a:rPr>
              <a:t>– free people of colour, mainly </a:t>
            </a:r>
            <a:r>
              <a:rPr lang="en-GB" i="1" dirty="0" smtClean="0">
                <a:solidFill>
                  <a:schemeClr val="accent6">
                    <a:lumMod val="50000"/>
                  </a:schemeClr>
                </a:solidFill>
              </a:rPr>
              <a:t>mulattoes </a:t>
            </a:r>
            <a:r>
              <a:rPr lang="en-GB" dirty="0" smtClean="0">
                <a:solidFill>
                  <a:schemeClr val="accent6">
                    <a:lumMod val="50000"/>
                  </a:schemeClr>
                </a:solidFill>
              </a:rPr>
              <a:t>(mixed race) but some black ex-slaves</a:t>
            </a:r>
          </a:p>
          <a:p>
            <a:pPr marL="45720" indent="0">
              <a:buNone/>
            </a:pPr>
            <a:endParaRPr lang="en-GB" sz="800" dirty="0" smtClean="0">
              <a:solidFill>
                <a:schemeClr val="accent6">
                  <a:lumMod val="50000"/>
                </a:schemeClr>
              </a:solidFill>
            </a:endParaRPr>
          </a:p>
          <a:p>
            <a:r>
              <a:rPr lang="en-GB" sz="1800" dirty="0" smtClean="0">
                <a:solidFill>
                  <a:schemeClr val="accent6">
                    <a:lumMod val="50000"/>
                  </a:schemeClr>
                </a:solidFill>
              </a:rPr>
              <a:t>Free white population organised into: </a:t>
            </a:r>
          </a:p>
          <a:p>
            <a:pPr lvl="1">
              <a:buFontTx/>
              <a:buChar char="-"/>
            </a:pPr>
            <a:r>
              <a:rPr lang="en-GB" i="1" dirty="0" smtClean="0">
                <a:solidFill>
                  <a:schemeClr val="accent6">
                    <a:lumMod val="50000"/>
                  </a:schemeClr>
                </a:solidFill>
              </a:rPr>
              <a:t>grands </a:t>
            </a:r>
            <a:r>
              <a:rPr lang="en-GB" i="1" dirty="0">
                <a:solidFill>
                  <a:schemeClr val="accent6">
                    <a:lumMod val="50000"/>
                  </a:schemeClr>
                </a:solidFill>
              </a:rPr>
              <a:t>blancs</a:t>
            </a:r>
            <a:r>
              <a:rPr lang="en-GB" dirty="0">
                <a:solidFill>
                  <a:schemeClr val="accent6">
                    <a:lumMod val="50000"/>
                  </a:schemeClr>
                </a:solidFill>
              </a:rPr>
              <a:t> (elite merchants and landowners, often of royal </a:t>
            </a:r>
            <a:r>
              <a:rPr lang="en-GB" dirty="0" smtClean="0">
                <a:solidFill>
                  <a:schemeClr val="accent6">
                    <a:lumMod val="50000"/>
                  </a:schemeClr>
                </a:solidFill>
              </a:rPr>
              <a:t>lineage)</a:t>
            </a:r>
          </a:p>
          <a:p>
            <a:pPr lvl="1">
              <a:buFontTx/>
              <a:buChar char="-"/>
            </a:pPr>
            <a:r>
              <a:rPr lang="en-GB" i="1" dirty="0" smtClean="0">
                <a:solidFill>
                  <a:schemeClr val="accent6">
                    <a:lumMod val="50000"/>
                  </a:schemeClr>
                </a:solidFill>
              </a:rPr>
              <a:t>petits </a:t>
            </a:r>
            <a:r>
              <a:rPr lang="en-GB" i="1" dirty="0">
                <a:solidFill>
                  <a:schemeClr val="accent6">
                    <a:lumMod val="50000"/>
                  </a:schemeClr>
                </a:solidFill>
              </a:rPr>
              <a:t>blancs</a:t>
            </a:r>
            <a:r>
              <a:rPr lang="en-GB" dirty="0">
                <a:solidFill>
                  <a:schemeClr val="accent6">
                    <a:lumMod val="50000"/>
                  </a:schemeClr>
                </a:solidFill>
              </a:rPr>
              <a:t> (overseers, </a:t>
            </a:r>
            <a:r>
              <a:rPr lang="en-GB" dirty="0" smtClean="0">
                <a:solidFill>
                  <a:schemeClr val="accent6">
                    <a:lumMod val="50000"/>
                  </a:schemeClr>
                </a:solidFill>
              </a:rPr>
              <a:t>craftsmen)</a:t>
            </a:r>
          </a:p>
          <a:p>
            <a:pPr lvl="1">
              <a:buFontTx/>
              <a:buChar char="-"/>
            </a:pPr>
            <a:r>
              <a:rPr lang="en-GB" i="1" dirty="0" smtClean="0">
                <a:solidFill>
                  <a:schemeClr val="accent6">
                    <a:lumMod val="50000"/>
                  </a:schemeClr>
                </a:solidFill>
              </a:rPr>
              <a:t>blancs </a:t>
            </a:r>
            <a:r>
              <a:rPr lang="en-GB" i="1" dirty="0">
                <a:solidFill>
                  <a:schemeClr val="accent6">
                    <a:lumMod val="50000"/>
                  </a:schemeClr>
                </a:solidFill>
              </a:rPr>
              <a:t>menants</a:t>
            </a:r>
            <a:r>
              <a:rPr lang="en-GB" dirty="0">
                <a:solidFill>
                  <a:schemeClr val="accent6">
                    <a:lumMod val="50000"/>
                  </a:schemeClr>
                </a:solidFill>
              </a:rPr>
              <a:t> </a:t>
            </a:r>
            <a:r>
              <a:rPr lang="en-GB" dirty="0" smtClean="0">
                <a:solidFill>
                  <a:schemeClr val="accent6">
                    <a:lumMod val="50000"/>
                  </a:schemeClr>
                </a:solidFill>
              </a:rPr>
              <a:t>[aka </a:t>
            </a:r>
            <a:r>
              <a:rPr lang="en-GB" i="1" dirty="0" smtClean="0">
                <a:solidFill>
                  <a:schemeClr val="accent6">
                    <a:lumMod val="50000"/>
                  </a:schemeClr>
                </a:solidFill>
              </a:rPr>
              <a:t>pauvre blancs</a:t>
            </a:r>
            <a:r>
              <a:rPr lang="en-GB" dirty="0" smtClean="0">
                <a:solidFill>
                  <a:schemeClr val="accent6">
                    <a:lumMod val="50000"/>
                  </a:schemeClr>
                </a:solidFill>
              </a:rPr>
              <a:t>] (labourers </a:t>
            </a:r>
            <a:r>
              <a:rPr lang="en-GB" dirty="0">
                <a:solidFill>
                  <a:schemeClr val="accent6">
                    <a:lumMod val="50000"/>
                  </a:schemeClr>
                </a:solidFill>
              </a:rPr>
              <a:t>and peasants</a:t>
            </a:r>
            <a:r>
              <a:rPr lang="en-GB" dirty="0" smtClean="0">
                <a:solidFill>
                  <a:schemeClr val="accent6">
                    <a:lumMod val="50000"/>
                  </a:schemeClr>
                </a:solidFill>
              </a:rPr>
              <a:t>)</a:t>
            </a:r>
          </a:p>
          <a:p>
            <a:pPr marL="45720" indent="0">
              <a:buNone/>
            </a:pPr>
            <a:endParaRPr lang="en-GB" sz="800" dirty="0" smtClean="0">
              <a:solidFill>
                <a:schemeClr val="accent6">
                  <a:lumMod val="50000"/>
                </a:schemeClr>
              </a:solidFill>
            </a:endParaRPr>
          </a:p>
          <a:p>
            <a:r>
              <a:rPr lang="en-GB" sz="1800" i="1" dirty="0" smtClean="0">
                <a:solidFill>
                  <a:schemeClr val="accent6">
                    <a:lumMod val="50000"/>
                  </a:schemeClr>
                </a:solidFill>
              </a:rPr>
              <a:t>Affranchi </a:t>
            </a:r>
            <a:r>
              <a:rPr lang="en-GB" sz="1800" dirty="0" smtClean="0">
                <a:solidFill>
                  <a:schemeClr val="accent6">
                    <a:lumMod val="50000"/>
                  </a:schemeClr>
                </a:solidFill>
              </a:rPr>
              <a:t>population had some social status – some education, property-ownership (inc. slaves) </a:t>
            </a:r>
            <a:r>
              <a:rPr lang="en-GB" sz="1800" i="1" dirty="0" smtClean="0">
                <a:solidFill>
                  <a:schemeClr val="accent6">
                    <a:lumMod val="50000"/>
                  </a:schemeClr>
                </a:solidFill>
              </a:rPr>
              <a:t>but </a:t>
            </a:r>
            <a:r>
              <a:rPr lang="en-GB" sz="1800" dirty="0" smtClean="0">
                <a:solidFill>
                  <a:schemeClr val="accent6">
                    <a:lumMod val="50000"/>
                  </a:schemeClr>
                </a:solidFill>
              </a:rPr>
              <a:t>few political rights</a:t>
            </a:r>
            <a:endParaRPr lang="en-GB" sz="1800" i="1" dirty="0" smtClean="0">
              <a:solidFill>
                <a:schemeClr val="accent6">
                  <a:lumMod val="50000"/>
                </a:schemeClr>
              </a:solidFill>
            </a:endParaRPr>
          </a:p>
          <a:p>
            <a:pPr marL="45720" indent="0">
              <a:buNone/>
            </a:pPr>
            <a:r>
              <a:rPr lang="en-GB" sz="1800" dirty="0" smtClean="0"/>
              <a:t> </a:t>
            </a:r>
            <a:endParaRPr lang="en-GB" sz="1800" dirty="0"/>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7101" y="1481656"/>
            <a:ext cx="2384003" cy="2648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4423" b="3465"/>
          <a:stretch/>
        </p:blipFill>
        <p:spPr bwMode="auto">
          <a:xfrm>
            <a:off x="6757101" y="4095640"/>
            <a:ext cx="2384005" cy="2719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51520" y="6361583"/>
            <a:ext cx="6409972" cy="307777"/>
          </a:xfrm>
          <a:prstGeom prst="rect">
            <a:avLst/>
          </a:prstGeom>
        </p:spPr>
        <p:txBody>
          <a:bodyPr wrap="square">
            <a:spAutoFit/>
          </a:bodyPr>
          <a:lstStyle/>
          <a:p>
            <a:pPr algn="r"/>
            <a:r>
              <a:rPr lang="fr-FR" sz="1400" dirty="0"/>
              <a:t>Nicolas Ponce, </a:t>
            </a:r>
            <a:r>
              <a:rPr lang="fr-FR" sz="1400" dirty="0" smtClean="0"/>
              <a:t>illustrations of in habitants of Saint-Domingue </a:t>
            </a:r>
            <a:r>
              <a:rPr lang="fr-FR" sz="1400" dirty="0"/>
              <a:t>(Paris, 1791</a:t>
            </a:r>
            <a:r>
              <a:rPr lang="fr-FR" sz="1400" dirty="0" smtClean="0"/>
              <a:t>)</a:t>
            </a:r>
            <a:endParaRPr lang="en-GB" sz="1400" dirty="0"/>
          </a:p>
        </p:txBody>
      </p:sp>
    </p:spTree>
    <p:extLst>
      <p:ext uri="{BB962C8B-B14F-4D97-AF65-F5344CB8AC3E}">
        <p14:creationId xmlns:p14="http://schemas.microsoft.com/office/powerpoint/2010/main" val="34573293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Colonial society</a:t>
            </a:r>
          </a:p>
        </p:txBody>
      </p:sp>
      <p:pic>
        <p:nvPicPr>
          <p:cNvPr id="5" name="Content Placeholder 4" descr="http://chnm.gmu.edu/revolution/files/original/1daae4cc1d116076348d74d365a8b0cd.jpg"/>
          <p:cNvPicPr>
            <a:picLocks noGrp="1"/>
          </p:cNvPicPr>
          <p:nvPr>
            <p:ph idx="1"/>
          </p:nvPr>
        </p:nvPicPr>
        <p:blipFill rotWithShape="1">
          <a:blip r:embed="rId3">
            <a:extLst>
              <a:ext uri="{28A0092B-C50C-407E-A947-70E740481C1C}">
                <a14:useLocalDpi xmlns:a14="http://schemas.microsoft.com/office/drawing/2010/main" val="0"/>
              </a:ext>
            </a:extLst>
          </a:blip>
          <a:srcRect t="64286"/>
          <a:stretch/>
        </p:blipFill>
        <p:spPr bwMode="auto">
          <a:xfrm>
            <a:off x="179511" y="3779590"/>
            <a:ext cx="4361688" cy="1809650"/>
          </a:xfrm>
          <a:prstGeom prst="rect">
            <a:avLst/>
          </a:prstGeom>
          <a:noFill/>
          <a:ln>
            <a:noFill/>
          </a:ln>
        </p:spPr>
      </p:pic>
      <p:sp>
        <p:nvSpPr>
          <p:cNvPr id="7" name="Rectangle 6"/>
          <p:cNvSpPr/>
          <p:nvPr/>
        </p:nvSpPr>
        <p:spPr>
          <a:xfrm>
            <a:off x="5004048" y="2204864"/>
            <a:ext cx="2952328" cy="2166875"/>
          </a:xfrm>
          <a:prstGeom prst="rect">
            <a:avLst/>
          </a:prstGeom>
        </p:spPr>
        <p:txBody>
          <a:bodyPr wrap="square">
            <a:spAutoFit/>
          </a:bodyPr>
          <a:lstStyle/>
          <a:p>
            <a:pPr algn="just">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Demographics of Saint </a:t>
            </a:r>
            <a:r>
              <a:rPr lang="en-GB" dirty="0" err="1">
                <a:latin typeface="Calibri" panose="020F0502020204030204" pitchFamily="34" charset="0"/>
                <a:ea typeface="Calibri" panose="020F0502020204030204" pitchFamily="34" charset="0"/>
                <a:cs typeface="Times New Roman" panose="02020603050405020304" pitchFamily="18" charset="0"/>
              </a:rPr>
              <a:t>Domingue</a:t>
            </a:r>
            <a:r>
              <a:rPr lang="en-GB" dirty="0" smtClean="0">
                <a:latin typeface="Calibri" panose="020F0502020204030204" pitchFamily="34" charset="0"/>
                <a:ea typeface="Calibri" panose="020F0502020204030204" pitchFamily="34" charset="0"/>
                <a:cs typeface="Times New Roman" panose="02020603050405020304" pitchFamily="18" charset="0"/>
              </a:rPr>
              <a:t>, from James </a:t>
            </a:r>
            <a:r>
              <a:rPr lang="en-GB" dirty="0">
                <a:latin typeface="Calibri" panose="020F0502020204030204" pitchFamily="34" charset="0"/>
                <a:ea typeface="Calibri" panose="020F0502020204030204" pitchFamily="34" charset="0"/>
                <a:cs typeface="Times New Roman" panose="02020603050405020304" pitchFamily="18" charset="0"/>
              </a:rPr>
              <a:t>E. McClellan III, </a:t>
            </a:r>
            <a:r>
              <a:rPr lang="en-GB" i="1" dirty="0">
                <a:latin typeface="Calibri" panose="020F0502020204030204" pitchFamily="34" charset="0"/>
                <a:ea typeface="Calibri" panose="020F0502020204030204" pitchFamily="34" charset="0"/>
                <a:cs typeface="Times New Roman" panose="02020603050405020304" pitchFamily="18" charset="0"/>
              </a:rPr>
              <a:t>Colonialism and Science: Saint </a:t>
            </a:r>
            <a:r>
              <a:rPr lang="en-GB" i="1" dirty="0" err="1">
                <a:latin typeface="Calibri" panose="020F0502020204030204" pitchFamily="34" charset="0"/>
                <a:ea typeface="Calibri" panose="020F0502020204030204" pitchFamily="34" charset="0"/>
                <a:cs typeface="Times New Roman" panose="02020603050405020304" pitchFamily="18" charset="0"/>
              </a:rPr>
              <a:t>Domingue</a:t>
            </a:r>
            <a:r>
              <a:rPr lang="en-GB" i="1" dirty="0">
                <a:latin typeface="Calibri" panose="020F0502020204030204" pitchFamily="34" charset="0"/>
                <a:ea typeface="Calibri" panose="020F0502020204030204" pitchFamily="34" charset="0"/>
                <a:cs typeface="Times New Roman" panose="02020603050405020304" pitchFamily="18" charset="0"/>
              </a:rPr>
              <a:t> in the Old Regime,</a:t>
            </a:r>
            <a:r>
              <a:rPr lang="en-GB" dirty="0">
                <a:latin typeface="Calibri" panose="020F0502020204030204" pitchFamily="34" charset="0"/>
                <a:ea typeface="Calibri" panose="020F0502020204030204" pitchFamily="34" charset="0"/>
                <a:cs typeface="Times New Roman" panose="02020603050405020304" pitchFamily="18" charset="0"/>
              </a:rPr>
              <a:t>(Baltimore: Johns Hopkins University Press, 1992), p. 47.</a:t>
            </a:r>
          </a:p>
        </p:txBody>
      </p:sp>
      <p:pic>
        <p:nvPicPr>
          <p:cNvPr id="8" name="Content Placeholder 4" descr="http://chnm.gmu.edu/revolution/files/original/1daae4cc1d116076348d74d365a8b0cd.jpg"/>
          <p:cNvPicPr>
            <a:picLocks/>
          </p:cNvPicPr>
          <p:nvPr/>
        </p:nvPicPr>
        <p:blipFill rotWithShape="1">
          <a:blip r:embed="rId3">
            <a:extLst>
              <a:ext uri="{28A0092B-C50C-407E-A947-70E740481C1C}">
                <a14:useLocalDpi xmlns:a14="http://schemas.microsoft.com/office/drawing/2010/main" val="0"/>
              </a:ext>
            </a:extLst>
          </a:blip>
          <a:srcRect l="-713" t="-1429" r="713" b="58738"/>
          <a:stretch/>
        </p:blipFill>
        <p:spPr bwMode="auto">
          <a:xfrm>
            <a:off x="179511" y="1627734"/>
            <a:ext cx="4361687" cy="2151856"/>
          </a:xfrm>
          <a:prstGeom prst="rect">
            <a:avLst/>
          </a:prstGeom>
          <a:noFill/>
          <a:ln>
            <a:noFill/>
          </a:ln>
        </p:spPr>
      </p:pic>
    </p:spTree>
    <p:extLst>
      <p:ext uri="{BB962C8B-B14F-4D97-AF65-F5344CB8AC3E}">
        <p14:creationId xmlns:p14="http://schemas.microsoft.com/office/powerpoint/2010/main" val="37661755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 name="Picture 2"/>
          <p:cNvPicPr>
            <a:picLocks noChangeAspect="1"/>
          </p:cNvPicPr>
          <p:nvPr/>
        </p:nvPicPr>
        <p:blipFill rotWithShape="1">
          <a:blip r:embed="rId3"/>
          <a:srcRect l="28738" t="29256" r="17516" b="15427"/>
          <a:stretch/>
        </p:blipFill>
        <p:spPr>
          <a:xfrm>
            <a:off x="536335" y="344387"/>
            <a:ext cx="8070589" cy="6385521"/>
          </a:xfrm>
          <a:prstGeom prst="rect">
            <a:avLst/>
          </a:prstGeom>
        </p:spPr>
      </p:pic>
      <p:sp>
        <p:nvSpPr>
          <p:cNvPr id="4" name="Rectangle 3"/>
          <p:cNvSpPr/>
          <p:nvPr/>
        </p:nvSpPr>
        <p:spPr>
          <a:xfrm>
            <a:off x="3707904" y="5934670"/>
            <a:ext cx="4572000" cy="923330"/>
          </a:xfrm>
          <a:prstGeom prst="rect">
            <a:avLst/>
          </a:prstGeom>
        </p:spPr>
        <p:txBody>
          <a:bodyPr>
            <a:spAutoFit/>
          </a:bodyPr>
          <a:lstStyle/>
          <a:p>
            <a:r>
              <a:rPr lang="en-GB" dirty="0">
                <a:hlinkClick r:id="rId4"/>
              </a:rPr>
              <a:t>http://</a:t>
            </a:r>
            <a:r>
              <a:rPr lang="en-GB" dirty="0" smtClean="0">
                <a:hlinkClick r:id="rId4"/>
              </a:rPr>
              <a:t>www.archive.org/stream/recueildevuesdes00ponc#page/n51/mode/2up</a:t>
            </a:r>
            <a:endParaRPr lang="en-GB" dirty="0" smtClean="0"/>
          </a:p>
          <a:p>
            <a:endParaRPr lang="en-GB" dirty="0"/>
          </a:p>
        </p:txBody>
      </p:sp>
    </p:spTree>
    <p:extLst>
      <p:ext uri="{BB962C8B-B14F-4D97-AF65-F5344CB8AC3E}">
        <p14:creationId xmlns:p14="http://schemas.microsoft.com/office/powerpoint/2010/main" val="26195252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maroons</a:t>
            </a:r>
            <a:endParaRPr lang="en-GB" dirty="0"/>
          </a:p>
        </p:txBody>
      </p:sp>
      <p:pic>
        <p:nvPicPr>
          <p:cNvPr id="1331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628099"/>
            <a:ext cx="5472608" cy="38581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2413" y="3048000"/>
            <a:ext cx="1019175" cy="76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27584" y="5877272"/>
            <a:ext cx="3456384" cy="646331"/>
          </a:xfrm>
          <a:prstGeom prst="rect">
            <a:avLst/>
          </a:prstGeom>
        </p:spPr>
        <p:txBody>
          <a:bodyPr wrap="square">
            <a:spAutoFit/>
          </a:bodyPr>
          <a:lstStyle/>
          <a:p>
            <a:r>
              <a:rPr lang="en-GB" dirty="0" smtClean="0"/>
              <a:t>Statue of the Unknown Maroon, Port-Au-Prince, Haiti</a:t>
            </a:r>
            <a:endParaRPr lang="en-GB" dirty="0"/>
          </a:p>
        </p:txBody>
      </p:sp>
      <p:pic>
        <p:nvPicPr>
          <p:cNvPr id="13318"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00195" y="3810000"/>
            <a:ext cx="4279404" cy="2852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6216" y="1641321"/>
            <a:ext cx="2520280" cy="2520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620167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Voodoo (Vodou)</a:t>
            </a:r>
            <a:endParaRPr lang="en-GB" dirty="0"/>
          </a:p>
        </p:txBody>
      </p:sp>
      <p:sp>
        <p:nvSpPr>
          <p:cNvPr id="4" name="Rectangle 3"/>
          <p:cNvSpPr/>
          <p:nvPr/>
        </p:nvSpPr>
        <p:spPr>
          <a:xfrm>
            <a:off x="107504" y="6021288"/>
            <a:ext cx="3672408" cy="646331"/>
          </a:xfrm>
          <a:prstGeom prst="rect">
            <a:avLst/>
          </a:prstGeom>
        </p:spPr>
        <p:txBody>
          <a:bodyPr wrap="square">
            <a:spAutoFit/>
          </a:bodyPr>
          <a:lstStyle/>
          <a:p>
            <a:r>
              <a:rPr lang="en-GB" dirty="0" smtClean="0"/>
              <a:t>The Petwo/Kongo altar, UCLA Fowler Museum</a:t>
            </a:r>
            <a:endParaRPr lang="en-GB" dirty="0"/>
          </a:p>
        </p:txBody>
      </p:sp>
      <p:pic>
        <p:nvPicPr>
          <p:cNvPr id="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72053" y="1628800"/>
            <a:ext cx="5064979"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1628800"/>
            <a:ext cx="3929817" cy="440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5076056" y="4725144"/>
            <a:ext cx="3672408" cy="369332"/>
          </a:xfrm>
          <a:prstGeom prst="rect">
            <a:avLst/>
          </a:prstGeom>
        </p:spPr>
        <p:txBody>
          <a:bodyPr wrap="square">
            <a:spAutoFit/>
          </a:bodyPr>
          <a:lstStyle/>
          <a:p>
            <a:r>
              <a:rPr lang="en-GB" dirty="0" smtClean="0"/>
              <a:t>Haitian vodou devotees, 1864</a:t>
            </a:r>
            <a:endParaRPr lang="en-GB" dirty="0"/>
          </a:p>
        </p:txBody>
      </p:sp>
    </p:spTree>
    <p:extLst>
      <p:ext uri="{BB962C8B-B14F-4D97-AF65-F5344CB8AC3E}">
        <p14:creationId xmlns:p14="http://schemas.microsoft.com/office/powerpoint/2010/main" val="53864404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1351</TotalTime>
  <Words>2289</Words>
  <Application>Microsoft Office PowerPoint</Application>
  <PresentationFormat>On-screen Show (4:3)</PresentationFormat>
  <Paragraphs>141</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Franklin Gothic Medium</vt:lpstr>
      <vt:lpstr>Times New Roman</vt:lpstr>
      <vt:lpstr>Wingdings</vt:lpstr>
      <vt:lpstr>Wingdings 2</vt:lpstr>
      <vt:lpstr>1_Grid</vt:lpstr>
      <vt:lpstr>HPHI4005 Age of Revolution: lecture 14 Haitian Revolution:  slavery in Saint-Domingue</vt:lpstr>
      <vt:lpstr>French colonisation</vt:lpstr>
      <vt:lpstr>Moreau de Saint-Méry, ‘Saint Domingue: Some Geography’ (1798)</vt:lpstr>
      <vt:lpstr>Slavery on Saint-Domingue </vt:lpstr>
      <vt:lpstr>PowerPoint Presentation</vt:lpstr>
      <vt:lpstr>PowerPoint Presentation</vt:lpstr>
      <vt:lpstr>PowerPoint Presentation</vt:lpstr>
      <vt:lpstr>Code Noir (March 1685)</vt:lpstr>
      <vt:lpstr>Plantation economy:  ecological transformation</vt:lpstr>
      <vt:lpstr>Plantation economy:  ecological transformation</vt:lpstr>
      <vt:lpstr> New–Old World connections: ‘Let them eat cake’ </vt:lpstr>
      <vt:lpstr>‘Let them eat cake’ insight into Philosophes’ sexism</vt:lpstr>
      <vt:lpstr>New–Old World connections: the Gironde</vt:lpstr>
      <vt:lpstr>New–Old World connections: Liverpool</vt:lpstr>
      <vt:lpstr>PowerPoint Presentation</vt:lpstr>
      <vt:lpstr>Colonial society</vt:lpstr>
      <vt:lpstr>Colonial society</vt:lpstr>
      <vt:lpstr>PowerPoint Presentation</vt:lpstr>
      <vt:lpstr>maroons</vt:lpstr>
      <vt:lpstr>Voodoo (Vodou)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AHHI4001 An Age of Revolution, c. 1789–1848 Week 4 lecture 1  Haitian revolution:  Key events and outcomes</dc:title>
  <dc:creator>Alex</dc:creator>
  <cp:lastModifiedBy>Alexander Scott</cp:lastModifiedBy>
  <cp:revision>83</cp:revision>
  <cp:lastPrinted>2019-11-12T13:24:38Z</cp:lastPrinted>
  <dcterms:created xsi:type="dcterms:W3CDTF">2016-10-23T10:50:36Z</dcterms:created>
  <dcterms:modified xsi:type="dcterms:W3CDTF">2019-11-14T09:54:32Z</dcterms:modified>
</cp:coreProperties>
</file>