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ink/ink3.xml" ContentType="application/inkml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99" r:id="rId2"/>
    <p:sldId id="329" r:id="rId3"/>
    <p:sldId id="657" r:id="rId4"/>
    <p:sldId id="658" r:id="rId5"/>
    <p:sldId id="659" r:id="rId6"/>
    <p:sldId id="677" r:id="rId7"/>
    <p:sldId id="660" r:id="rId8"/>
    <p:sldId id="661" r:id="rId9"/>
    <p:sldId id="662" r:id="rId10"/>
    <p:sldId id="663" r:id="rId11"/>
    <p:sldId id="664" r:id="rId12"/>
    <p:sldId id="665" r:id="rId13"/>
    <p:sldId id="666" r:id="rId14"/>
    <p:sldId id="667" r:id="rId15"/>
    <p:sldId id="668" r:id="rId16"/>
    <p:sldId id="669" r:id="rId17"/>
    <p:sldId id="670" r:id="rId18"/>
    <p:sldId id="671" r:id="rId19"/>
    <p:sldId id="672" r:id="rId20"/>
    <p:sldId id="673" r:id="rId21"/>
    <p:sldId id="688" r:id="rId22"/>
    <p:sldId id="678" r:id="rId23"/>
    <p:sldId id="674" r:id="rId24"/>
    <p:sldId id="675" r:id="rId25"/>
    <p:sldId id="679" r:id="rId26"/>
    <p:sldId id="680" r:id="rId27"/>
    <p:sldId id="683" r:id="rId28"/>
    <p:sldId id="681" r:id="rId29"/>
    <p:sldId id="682" r:id="rId30"/>
    <p:sldId id="676" r:id="rId31"/>
    <p:sldId id="684" r:id="rId32"/>
    <p:sldId id="685" r:id="rId33"/>
    <p:sldId id="690" r:id="rId34"/>
    <p:sldId id="689" r:id="rId35"/>
    <p:sldId id="687" r:id="rId36"/>
    <p:sldId id="686" r:id="rId37"/>
    <p:sldId id="691" r:id="rId38"/>
    <p:sldId id="692" r:id="rId39"/>
    <p:sldId id="65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A11299-D438-4D19-BDE4-3D285FD76205}" v="103" dt="2023-02-03T01:53:14.5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89413" autoAdjust="0"/>
  </p:normalViewPr>
  <p:slideViewPr>
    <p:cSldViewPr snapToGrid="0">
      <p:cViewPr varScale="1">
        <p:scale>
          <a:sx n="140" d="100"/>
          <a:sy n="140" d="100"/>
        </p:scale>
        <p:origin x="13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3T21:17:02.6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310 95 24575,'-6'1'0,"0"0"0,0-1 0,0 2 0,0-1 0,1 1 0,-1 0 0,0 0 0,1 0 0,-1 1 0,1 0 0,0 0 0,0 0 0,0 1 0,0 0 0,-4 5 0,-9 9 0,1 1 0,-20 28 0,7-7 0,15-20 0,2 0 0,0 1 0,1 0 0,2 1 0,-15 40 0,17-34 0,2 1 0,0 0 0,-2 58 0,9 92 0,2-69 0,-3-96 0,1 1 0,1-1 0,0 0 0,1 0 0,0 0 0,1-1 0,1 1 0,0-1 0,1 0 0,0 0 0,11 16 0,-1-4 0,0-1 0,2-1 0,0-1 0,2 0 0,0-1 0,2-2 0,39 30 0,-23-14 0,-33-29 0,2 1 0,-1-1 0,1 0 0,0-1 0,8 6 0,36 22 0,-31-20 0,0-1 0,26 12 0,-13-9 0,-16-7 0,-1-1 0,1 0 0,28 6 0,142 35 0,-161-43 0,0-1 0,0-2 0,1 0 0,-1-2 0,32-4 0,17 2 0,-25 1 0,-6 0 0,0 2 0,70 11 0,-63-6 0,0-2 0,0-2 0,54-5 0,-3 1 0,-52 2 0,-6 1 0,0-2 0,70-10 0,87-12 0,-150 19 0,57-13 0,17-2 0,-32 2 0,-69 12 0,1 0 0,-1 1 0,28 0 0,109-14 0,-104 17 0,85-11 0,-99 8 0,1 2 0,54 4 0,-47 0 0,55-5 0,-48-5 0,-38 4 0,0 1 0,26 0 0,243-15 0,-246 17 0,76-12 0,-89 10 0,48 2 0,-54 1 0,0 0 0,0-2 0,37-6 0,16-3 0,-60 9 0,1 0 0,-1-1 0,0 0 0,21-8 0,-10 2 0,1 2 0,54-8 0,0 1 0,-51 5 0,-1-2 0,-1-1 0,57-31 0,-54 25 0,2-1 0,36-29 0,-11 7 0,-5 3 0,-1-2 0,95-92 0,-144 126 0,0 0 0,0-1 0,-1 1 0,1-1 0,-1 0 0,-1 0 0,1-1 0,-1 1 0,-1-1 0,1 0 0,-1 1 0,-1-1 0,2-14 0,-1-4 0,-2 0 0,-5-48 0,4 66 0,-1 1 0,0 0 0,0-1 0,-1 1 0,0 1 0,-1-1 0,1 0 0,-1 1 0,0-1 0,-10-10 0,-59-59 0,48 53 0,-110-93 0,120 102 0,-1 1 0,-1 1 0,-27-16 0,-15-10 0,35 23 0,-1 2 0,0 0 0,-1 1 0,-1 2 0,0 1 0,-42-10 0,23 9 0,-69-6 0,15-1 0,71 11 0,0 1 0,-48-2 0,50 5 0,1-1 0,-46-10 0,45 7 0,1 1 0,-48-3 0,27 8 0,-90-12 0,86 6 0,1 3 0,-86 5 0,34 1 0,-1177-3 0,1180 10 0,36-1 0,1-2 0,18-2 0,-48 0 0,64-4 0,-48 9 0,19-2 0,17-3 0,0 2 0,1 2 0,-48 17 0,67-20 0,0-1 0,-1 0 0,0-2 0,-33 2 0,35-4 0,-88 17 0,67-13 0,-1 1 0,-59 0 0,-765-6 0,857 0-136,1 1-1,-1-1 1,0 2-1,1-1 1,0 1-1,-1 1 1,1-1-1,0 1 0,-11 6 1,8-4-6690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3T21:17:05.9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180 331 24575,'-2'0'0,"-1"1"0,1 0 0,0 0 0,0 0 0,0 0 0,0 0 0,0 1 0,0-1 0,0 0 0,1 1 0,-1 0 0,0-1 0,1 1 0,-1 0 0,-2 4 0,-20 31 0,23-36 0,-12 21 0,6-12 0,0 1 0,1 0 0,0 0 0,1 1 0,0-1 0,0 1 0,1 0 0,1 1 0,0-1 0,1 0 0,0 1 0,1 14 0,0 38 0,3 69 0,2-126 0,0 1 0,0-1 0,1 0 0,0 0 0,0 0 0,1-1 0,0 0 0,0 0 0,0 0 0,13 8 0,0 1 0,1-1 0,26 14 0,-18-17 0,2-1 0,-1-2 0,1-1 0,1-1 0,57 6 0,8 2 0,99 14 0,-119-19 0,72 26 0,-23-18 0,-83-13 0,0 1 0,0 2 0,56 20 0,-70-20 0,0-1 0,1-1 0,34 2 0,12 3 0,76 25 0,-28-15 0,-65-16 0,0-2 0,74-5 0,-23-1 0,1117 3 0,-1105 10 0,9-1 0,-41-8 0,73-3 0,-143-1 0,-1-1 0,0-1 0,-1 0 0,1-2 0,19-9 0,37-13 0,-28 15 0,25-8 0,98-17 0,-148 34 0,1 0 0,29-12 0,21-6 0,-18 14 0,-40 8 0,0-2 0,1 1 0,-1-1 0,-1-1 0,1-1 0,23-10 0,-28 9 0,-1 0 0,1 0 0,-1-1 0,-1 0 0,1 0 0,-1-1 0,0 0 0,-1 0 0,0-1 0,0 0 0,-1 0 0,0 0 0,0 0 0,3-13 0,-1-2 0,-1 0 0,-1-1 0,-1 0 0,-1 0 0,-1 0 0,-2-1 0,-3-34 0,2-7 0,0 53 0,0 1 0,-1-1 0,0 1 0,-1 0 0,0 0 0,-1 0 0,-8-18 0,-3 2 0,-33-52 0,39 65 0,-1 0 0,0 1 0,-2 0 0,1 1 0,-2 0 0,0 1 0,-1 0 0,0 1 0,-18-11 0,10 9 0,-1 2 0,-1 0 0,0 2 0,-1 0 0,0 2 0,-38-8 0,10-2 0,44 14 0,0 1 0,-1 0 0,1 0 0,-1 1 0,-14-2 0,-114-15 0,24 1 0,26 1 0,70 12 0,-1 0 0,-1 2 0,-33-3 0,5 7 0,21 0 0,0-1 0,0-1 0,-50-9 0,42 4 0,0 2 0,0 2 0,1 1 0,-42 4 0,-9 0 0,-761-3 0,695 18 0,4-9 0,-13 0 0,-62 9 0,151-18 0,-97 14 0,68-9 0,77-6 0,0 2 0,0 1 0,-31 5 0,52-6 0,-132 25 0,7-8 0,-91 16 0,191-28 0,9-2 0,-1-1 0,1 0 0,-24 0 0,-43 7 0,26-1 0,16-3 0,1 2 0,-51 16 0,65-16 0,-36 5 0,52-12 0,1 1 0,0 0 0,0 0 0,0 1 0,0 1 0,0 0 0,1 0 0,-1 1 0,1 0 0,0 1 0,1 0 0,-11 9 0,8-6 0,1 1 0,-2-1 0,-13 7 0,14-9 0,0 1 0,0 0 0,-18 17 0,-18 17-1365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3T21:22:49.427"/>
    </inkml:context>
    <inkml:brush xml:id="br0">
      <inkml:brushProperty name="width" value="0.2" units="cm"/>
      <inkml:brushProperty name="height" value="0.2" units="cm"/>
      <inkml:brushProperty name="color" value="#AE198D"/>
      <inkml:brushProperty name="inkEffects" value="galaxy"/>
      <inkml:brushProperty name="anchorX" value="-59551.92188"/>
      <inkml:brushProperty name="anchorY" value="-12437.60156"/>
      <inkml:brushProperty name="scaleFactor" value="0.5"/>
    </inkml:brush>
  </inkml:definitions>
  <inkml:trace contextRef="#ctx0" brushRef="#br0">0 236 24575,'0'0'0,"4"0"0,3-3 0,4-1 0,3-3 0,3 0 0,0 1 0,2 1 0,0-1 0,3 1 0,0 0 0,0 2 0,0-3 0,-2 1 0,0 1 0,-2 1 0,1 1 0,-1 1 0,-4-3 0,4 0 0,0 0 0,0 2 0,4-4 0,4 1 0,0 1 0,0 0 0,-3-2 0,3 2 0,-2-1 0,2-1 0,-1 0 0,2 1 0,-1 2 0,-1 0 0,1 2 0,2-3 0,-1 0 0,1 0 0,-1-2 0,6 0 0,-3 1 0,-2 2 0,1 0 0,5 2 0,-2-3 0,1 0 0,-2 0 0,-1 1 0,5-2 0,-2 0-743,1 1 956,0-3-320,0 1 107,1 1 0,1 1 0,-4 2 0,0 0 0,1 2 0,0 0 0,1 0 0,0 0 0,-2 0 0,0 1 0,4-1 0,1 0 0,-3 0 0,0 0 0,-4 0 0,1 0 0,3 0 0,-2 0 0,2 0 0,-1 0 0,-2 0 0,4 0 0,-3 0 0,-3 0 0,0 0 0,1 0 0,2 0 0,-3 0 0,2 0 0,1 0 0,-3 4 0,1-1 0,-3 1 0,6-1 0,-3-1 0,-2 3 0,1 4 0,1-2 0,-2 0 0,-2-2 0,1 2 0,-2-1 0,-2 2 0,2 3 0,-1-2 0,-1-1 0,2-2 0,-1 1 0,-1 2 0,2-1 0,-1-1 0,-1 2 743,-2-3-955,3 3 318,2 3-106,0-3 0,-1-1 0,-2 1 0,-1 2 0,1-1 0,-4 1 0,-1 1 0,3-1 0,3 1 0,1 1 0,-2-2 0,0 1 0,-2-2 0,-1 1 0,-1 1 0,-1-2 0,0 2 0,0-3 0,0 2 0,0 1 0,0-2 0,-1 2 0,1 1 0,4-2 0,-4 4 0,3-1 0,1 0 0,-5 1 0,3-2 0,0 0 0,3 0 0,-4 2 0,0-3 0,3 1 0,-1 1 0,4 1 0,-4 0 0,-2-1 0,3-1 0,0 5 0,-1-3 0,-1 1 0,0 1 0,17 10 0,0-2 0,-1 3-3823,-3-5 1093,0-1 2344,-4-3 106,-4-1 147,1 3 133,-2-3 0,2-1 0,-1 0 0,-2-1 0,-1 1 0,-1 1 0,1-1 0,1 1 0,-2 0 0,4 0 0,-2 0 0,4 0 0,-2 0 0,-1 0 0,-1 0 0,1 0 0,3 0 0,-1 0 0,-1 0 0,-2 0 0,2 0 0,-2 0 0,0 0 0,2 0 0,2 0 0,-1 0 0,0 0 0,-3 0 0,2 0 0,-2 0 0,3 0 0,-1 0 0,3-3 0,1 2 0,-1 2 0,-2-1 0,2 1 0,-3 0 0,2 0 0,-1-5 0,-2 4 0,2 1 0,-2-1 0,3 1 0,-2 0 0,-1 3 0,1-3 0,0-1 0,-2 0 0,2 2 0,-1-2 0,2 3 0,0-1 0,-3 1 0,3-5 0,2 4 0,-1-1 0,2 0 0,-2 0 0,2 0-421,-3-1 541,3 4-180,-3-3 60,2 2 0,-2 0 0,-2 0 0,2-1 0,-5 0 0,2-1 0,-2-1 0,4 1 0,-2-1 0,4-1 0,-5 1 0,2 0 0,-2 0 0,0-4 0,-5 4 3823,2-3-1360,0 0-1969,-4 0-262,0 1-94,0 0-138,0-2 657,1-1-845,1-2 282,-3 0-94,0 1 0,0-2 0,1 2 0,1 1 0,1-3 0,-3 2 0,0 1 0,0-2 0,-3 1 0,2-2 0,0-3 0,-3 1 0,2 3 0,-2 1 0,0-1 0,2 1 0,2-2 0,-2 1 0,1-2 0,0 1 0,-1 2 0,0-2 0,1 1 0,2 2 0,1-2 0,-3 1 0,-3 1 0,0-2 0,2-2 0,-3 0 0,2-1 0,-2 1 0,1-2 0,-1 2 0,-3 3 0,2-2 0,2-2 0,-1 1 0,1-2 0,-1 2 0,2-1 0,-3 1 0,-1 3 0,1-3 0,2-1 0,-1 2 0,-2-7 0,-5-4 0,-3-7 0,-1-3 0,0-4 0,-4-3 0,1 0 0,0-1 0,1 0 0,2 0 0,0 0 0,1 0 0,-3 1 0,1 0 0,-1 0 0,1 0 0,1 0 0,1 0 0,0 0 0,1 0 0,0 0 0,0 0 0,0 0 0,0-4 0,1 1 0,-5-1 0,1 1 0,-1 1 0,1 0 0,1 2 0,0-1 0,2 1 0,-1 0 0,1-3 0,-3-1 0,-1 1 0,1 0 0,0-3 0,0 1 0,2 0 0,0 2 0,1 1 0,0 0 0,0-2 0,0 0 0,0 1 0,0 0 0,1 1 0,-1 1 0,0 0 0,0 1 0,0 0 0,0-4 0,-4 4 0,1-3 0,-1 0 0,1 0 0,1 1 0,0 1 0,2 0 0,-1 0 0,-2 5 0,-1-1 0,0 1 0,1-1 0,1-1 0,-3 3 0,1 7 0,4 7 0,0 6 0,2 5 0,3 4 0,1 2 0,-1 0 0,-2 2 0,4-1 0,-2 0 0,0 0 0,-2-1 0,3 1 0,-1-1 0,-1 0 0,3 0 0,-2 0 0,0 0 0,-1 0 0,-2 0 0,3-4 0,-1 0 0,0 1 0,-1 0 0,-1 0 0,-1 2 0,0 0 0,3 1 0,-1 4 0,1-1 0,-2 5 0,0-1 0,3-1 0,0-2 0,-1-1 0,-1-1 0,2-4 0,0-2 0,0 0 0,-2 1 0,-1 0 0,-1 2 0,0 0 0,-1 0 0,0 1 0,0 0 0,-1 0 0,1 1 0,0-1 0,0 0 0,0 0 0,0 0 0,3-3 0,1-1 0,0 0 0,-1 1 0,-1 1 0,-1 1 0,0 0 0,-1 1 0,0-1 0,0 2 0,0-1 0,0 0 0,0 0 0,0 0 0,0 0 0,0 0 0,0 0 0,0 0 0,0 0 0,0 0 0,0 0 0,0 0 0,0 0 0,0 0 0,0 0 0,0 0 0,0 1 0,0-1 0,0 0 0,0 0 0,-4-4 0,-3-3 0,-4-4 0,-3-3 0,-2-2 0,-2-2 0,0 0 0,-1-1 0,0 0 0,4-3 0,0 0 0,1 0 0,-1 1 0,-1 0 0,-1 2 0,0 0 0,-4-3 0,-1 1 0,0-1 0,5-2 0,0 0 0,-2 1 0,-1 1 0,0 2 0,0 0 0,1 2 0,0 0 0,1 0 0,-1-4 0,1 1 0,0-1 0,-3 1 0,-1 1 0,0 1 0,1 0 0,1 1 0,1 0 0,0 0 0,1 0 0,0 0 0,0 0 0,0 0 0,0 0 0,0 0 0,0 0 0,0 0 0,0 0 0,0 0 0,0 0 0,0 0 0,0 0 0,0 0 0,0 0 0,0 0 0,0 0 0,0 0 0,0 0 0,0 0 0,0 0 0,0 0 0,0 0 0,0 0 0,0 0 0,0 0 0,0 0 0,0 0 0,4 4 0,-1 0 0,1 0 0,-1-1 0,-1-1 0,-1-1 0,0 0 0,0-1 0,-1 1 0,3-2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44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825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91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38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497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8868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652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715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968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9691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299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4914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932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0951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483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44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885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861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9189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3562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098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9782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1580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5321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579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005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3658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88870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2112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0044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6350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975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273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19078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16438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4697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34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5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eg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Indie Game Dev.</a:t>
            </a:r>
          </a:p>
          <a:p>
            <a:pPr algn="ctr"/>
            <a:r>
              <a:rPr lang="en-GB" sz="3500" b="1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UE5: Creating Variables and Functions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The Basic Run-Down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4770" y="1285103"/>
            <a:ext cx="10726376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bg1"/>
                </a:solidFill>
                <a:latin typeface="Arial" charset="0"/>
              </a:rPr>
              <a:t>Today we’re creating a simple “Coin Pickup” system using variables, functions and blueprinting in Unreal Engine 5.</a:t>
            </a:r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28" name="Picture 4" descr="One Penny Coin Stock Photo - Download Image Now - US Penny, One Pence Coin,  Coin - iStock">
            <a:extLst>
              <a:ext uri="{FF2B5EF4-FFF2-40B4-BE49-F238E27FC236}">
                <a16:creationId xmlns:a16="http://schemas.microsoft.com/office/drawing/2014/main" id="{7F6B4F0F-A49F-6A22-9DF6-C9C25AE84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589" y="4955057"/>
            <a:ext cx="1720822" cy="114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Young Man Running Stock Photo, Picture And Royalty Free Image. Image  20680588.">
            <a:extLst>
              <a:ext uri="{FF2B5EF4-FFF2-40B4-BE49-F238E27FC236}">
                <a16:creationId xmlns:a16="http://schemas.microsoft.com/office/drawing/2014/main" id="{743529AE-B376-EF3E-FA08-E6189413B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02" y="4775886"/>
            <a:ext cx="2078501" cy="159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EE46D55E-EFB9-184F-0860-A284BBDEC96D}"/>
              </a:ext>
            </a:extLst>
          </p:cNvPr>
          <p:cNvSpPr txBox="1">
            <a:spLocks noChangeArrowheads="1"/>
          </p:cNvSpPr>
          <p:nvPr/>
        </p:nvSpPr>
        <p:spPr bwMode="auto">
          <a:xfrm rot="684814">
            <a:off x="6594727" y="4017052"/>
            <a:ext cx="2441972" cy="703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accent4"/>
                </a:solidFill>
                <a:latin typeface="Arial" charset="0"/>
              </a:rPr>
              <a:t>+1 Coin!</a:t>
            </a:r>
            <a:endParaRPr lang="en-GB" altLang="en-US" sz="3200" b="1" dirty="0">
              <a:solidFill>
                <a:schemeClr val="accent4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6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46 0.01644 L 0.03346 0.01644 C 0.04258 0.01597 0.05169 0.0162 0.06081 0.01551 C 0.06263 0.01528 0.06458 0.01481 0.06641 0.01366 C 0.07331 0.00903 0.07995 0.0037 0.08607 -0.00347 C 0.08984 -0.00787 0.09362 -0.0125 0.09727 -0.01713 C 0.09935 -0.01968 0.1013 -0.02245 0.10338 -0.02523 C 0.10521 -0.02778 0.1069 -0.03102 0.10898 -0.03333 C 0.11081 -0.03542 0.11263 -0.03773 0.11445 -0.03958 C 0.12148 -0.04722 0.11562 -0.04051 0.11953 -0.04514 C 0.12018 -0.04468 0.12096 -0.04491 0.12161 -0.04421 C 0.12461 -0.0412 0.13021 -0.03426 0.13021 -0.03426 C 0.1345 -0.02338 0.13255 -0.02639 0.13828 -0.01898 C 0.13932 -0.01759 0.14023 -0.01597 0.14141 -0.01528 C 0.14297 -0.01412 0.14479 -0.01412 0.14648 -0.01343 C 0.15052 -0.01528 0.15469 -0.0162 0.15859 -0.01898 C 0.16107 -0.0206 0.16302 -0.02384 0.16523 -0.02616 C 0.16875 -0.02986 0.1737 -0.03426 0.17734 -0.03704 C 0.18073 -0.03935 0.18398 -0.04167 0.1875 -0.04329 C 0.19401 -0.04606 0.19935 -0.04676 0.20573 -0.04769 C 0.21185 -0.04514 0.21237 -0.04653 0.21693 -0.03796 C 0.21849 -0.03495 0.21966 -0.03125 0.22096 -0.02801 C 0.22383 -0.02037 0.22331 -0.01806 0.2276 -0.01343 C 0.23021 -0.01065 0.2362 -0.01111 0.23815 -0.01088 C 0.24687 -0.01134 0.25885 -0.01088 0.26706 -0.01713 C 0.272 -0.02083 0.27565 -0.02847 0.28021 -0.03333 C 0.28229 -0.03542 0.28411 -0.03819 0.28633 -0.03958 C 0.28711 -0.04028 0.30026 -0.04329 0.30052 -0.04329 C 0.30482 -0.04167 0.30573 -0.04259 0.30859 -0.03611 C 0.31654 -0.01875 0.30703 -0.03495 0.31471 -0.01898 C 0.31562 -0.01713 0.31654 -0.01551 0.31771 -0.01435 C 0.32083 -0.01157 0.32904 -0.01181 0.33099 -0.01157 C 0.34388 -0.01343 0.34518 -0.01227 0.35729 -0.01806 C 0.37513 -0.02639 0.36172 -0.02361 0.37708 -0.02523 C 0.38385 -0.02431 0.38346 -0.02639 0.38828 -0.01991 C 0.39193 -0.01481 0.38945 -0.0162 0.39284 -0.0125 C 0.39297 -0.0125 0.3931 -0.0125 0.39336 -0.0125 " pathEditMode="relative" ptsTypes="AAAAAAAAAAAAAAAAAAAAAAAAAAAAAAAAAAA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11" y="1594538"/>
            <a:ext cx="5310206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bg1"/>
                </a:solidFill>
                <a:latin typeface="Arial" charset="0"/>
              </a:rPr>
              <a:t>For this example, we’re going to create a simple Third Person Character project from the project browser.</a:t>
            </a:r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153F7D-B921-1CE4-2E42-2428D5B25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028" y="1594538"/>
            <a:ext cx="6548179" cy="3927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6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AAA668-E5F7-9D0A-7B87-380451946A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366" y="2831805"/>
            <a:ext cx="5540793" cy="3669514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41" y="1110929"/>
            <a:ext cx="6978292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We’ll be presented with a simple project that contains a third person character and some basic movement inputs.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754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UE5: Creating Variables and Functions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Creating the Variables and Functions needed.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0398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9785" y="3797039"/>
            <a:ext cx="3335533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The first thing we’ll want to do is open up the content drawer.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46D3A3-7E62-D412-BCD8-39A3E9323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29" y="971333"/>
            <a:ext cx="8302643" cy="565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157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2969" y="1156325"/>
            <a:ext cx="697829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This is our main desktop for anything we add into engine.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50E46-19EF-10B9-2A8D-BEF952060D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4722" y="2313624"/>
            <a:ext cx="9490413" cy="439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6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41" y="1110929"/>
            <a:ext cx="78300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Navigate to the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ThirdPerson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content folder, and open up Blueprints.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6C71F1-9F00-3A33-CC5E-6F718EA853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412" y="2248720"/>
            <a:ext cx="7954485" cy="27626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0F786A-7A80-1D2E-FB40-70EAFD6F2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9775" y="3949429"/>
            <a:ext cx="6522813" cy="259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02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706265"/>
            <a:ext cx="530513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Double click on the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BP_ThirdPersonCharacter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to open up its blueprint.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F4C592-071B-C8F2-505D-51E2718396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211" y="1494769"/>
            <a:ext cx="3328487" cy="4651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0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52" y="1247761"/>
            <a:ext cx="3523925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Today, we’ll be focusing on </a:t>
            </a:r>
            <a:r>
              <a:rPr lang="en-GB" altLang="en-US" sz="3200" b="1" u="sng" dirty="0">
                <a:solidFill>
                  <a:schemeClr val="bg1"/>
                </a:solidFill>
                <a:latin typeface="Arial" charset="0"/>
              </a:rPr>
              <a:t>Variables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and </a:t>
            </a:r>
            <a:r>
              <a:rPr lang="en-GB" altLang="en-US" sz="3200" b="1" u="sng" dirty="0">
                <a:solidFill>
                  <a:schemeClr val="bg1"/>
                </a:solidFill>
                <a:latin typeface="Arial" charset="0"/>
              </a:rPr>
              <a:t>Functions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in the blueprint.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BE00A0-22B0-1656-B151-474873F8C6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4629" y="894424"/>
            <a:ext cx="8256945" cy="585066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EDA1632-F8C9-3D22-571F-74F42DEF65E9}"/>
                  </a:ext>
                </a:extLst>
              </p14:cNvPr>
              <p14:cNvContentPartPr/>
              <p14:nvPr/>
            </p14:nvContentPartPr>
            <p14:xfrm>
              <a:off x="3513498" y="4161340"/>
              <a:ext cx="1890360" cy="5616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EDA1632-F8C9-3D22-571F-74F42DEF65E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504498" y="4152700"/>
                <a:ext cx="1908000" cy="57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453D64D-BB29-B1F1-0CD6-70239AE4232A}"/>
                  </a:ext>
                </a:extLst>
              </p14:cNvPr>
              <p14:cNvContentPartPr/>
              <p14:nvPr/>
            </p14:nvContentPartPr>
            <p14:xfrm>
              <a:off x="3566778" y="3707020"/>
              <a:ext cx="1746360" cy="4568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453D64D-BB29-B1F1-0CD6-70239AE4232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557778" y="3698380"/>
                <a:ext cx="1764000" cy="474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042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 rot="20975039">
            <a:off x="3380849" y="4121133"/>
            <a:ext cx="497951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bg1"/>
                </a:solidFill>
                <a:latin typeface="Arial" charset="0"/>
              </a:rPr>
              <a:t>Now, lets add a variable to our character!</a:t>
            </a:r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288C4F-1E1A-BE2C-2359-B4737A42B2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8853" y="1849097"/>
            <a:ext cx="7414772" cy="315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78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599" y="1674404"/>
            <a:ext cx="69782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Lets rename it to something like…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9DB0BA-4738-E2CB-1179-E94871D171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46" y="2364775"/>
            <a:ext cx="7506839" cy="7712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A30924-ECC5-2988-26CB-17D42B1EA9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65718" y="4478919"/>
            <a:ext cx="9189130" cy="819413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01C90B53-C21F-B618-ECEF-DA972C6CD7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6854" y="3867523"/>
            <a:ext cx="69782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82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599" y="1674404"/>
            <a:ext cx="647754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Next, we need to change from a Boolean type variable to an Integer.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6ED5F-1921-6952-AE30-5CE16019FE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602" y="3538201"/>
            <a:ext cx="6736908" cy="2603194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19CCBF4F-C8D6-0B53-B6B9-AB4B0E6D4CF6}"/>
                  </a:ext>
                </a:extLst>
              </p14:cNvPr>
              <p14:cNvContentPartPr/>
              <p14:nvPr/>
            </p14:nvContentPartPr>
            <p14:xfrm>
              <a:off x="6225378" y="4421980"/>
              <a:ext cx="2406600" cy="113040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19CCBF4F-C8D6-0B53-B6B9-AB4B0E6D4CF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189378" y="4386340"/>
                <a:ext cx="2478240" cy="1202040"/>
              </a:xfrm>
              <a:prstGeom prst="rect">
                <a:avLst/>
              </a:prstGeom>
            </p:spPr>
          </p:pic>
        </mc:Fallback>
      </mc:AlternateContent>
      <p:pic>
        <p:nvPicPr>
          <p:cNvPr id="20" name="Picture 19">
            <a:extLst>
              <a:ext uri="{FF2B5EF4-FFF2-40B4-BE49-F238E27FC236}">
                <a16:creationId xmlns:a16="http://schemas.microsoft.com/office/drawing/2014/main" id="{1CCA52F5-0D1D-B80C-FFE9-89E4BD00AC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372654">
            <a:off x="7016795" y="5545743"/>
            <a:ext cx="4622958" cy="45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56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5472" y="1512347"/>
            <a:ext cx="841658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Now we’re going to create a function called “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AddCoins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” to well… add coins to our characters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variable.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8C98FA-6AD4-3FC0-156C-567E1C72F1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3171" y="3396971"/>
            <a:ext cx="4258269" cy="7430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E6F7E9-4253-335F-1F81-216D24CFB1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744" y="4561114"/>
            <a:ext cx="9144000" cy="1419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65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61" y="935102"/>
            <a:ext cx="6477541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Now, we want to reference “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” in the function so we can set it in an increment by 1 each time we pick up a coin.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019480-02E2-D544-F2C0-8268287D08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843" y="1709717"/>
            <a:ext cx="4927802" cy="1719283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93A1E4FA-E9D1-29A3-8956-162D926932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9761" y="366355"/>
            <a:ext cx="378297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1. Hold left click on “</a:t>
            </a:r>
            <a:r>
              <a:rPr lang="en-GB" altLang="en-US" sz="20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” and drag into an empty space in the “</a:t>
            </a:r>
            <a:r>
              <a:rPr lang="en-GB" altLang="en-US" sz="2000" b="1" dirty="0" err="1">
                <a:solidFill>
                  <a:schemeClr val="bg1"/>
                </a:solidFill>
                <a:latin typeface="Arial" charset="0"/>
              </a:rPr>
              <a:t>AddCoins</a:t>
            </a: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” workspace.</a:t>
            </a:r>
            <a:endParaRPr lang="en-GB" altLang="en-US" sz="16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EF8D7D-5E91-59FF-1887-D179CB19D1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858" y="4094048"/>
            <a:ext cx="4248743" cy="1667108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F964A8D0-E90E-7085-DBA1-7655AEB384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0241" y="3586216"/>
            <a:ext cx="378297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2. Release the left mouse button and select “Set </a:t>
            </a:r>
            <a:r>
              <a:rPr lang="en-GB" altLang="en-US" sz="20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2000" b="1" dirty="0">
                <a:solidFill>
                  <a:schemeClr val="bg1"/>
                </a:solidFill>
                <a:latin typeface="Arial" charset="0"/>
              </a:rPr>
              <a:t>”</a:t>
            </a:r>
            <a:endParaRPr lang="en-GB" altLang="en-US" sz="16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AADF4A7-C04F-5933-BF2A-6B363908A2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19217" y="3831247"/>
            <a:ext cx="6266925" cy="2565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694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8254" y="1586747"/>
            <a:ext cx="647754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Next, we’ll do the same thing but we’ll “Get” the value of the “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” variable.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23976A-41D2-17EE-A3C4-295717F9EF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9266" y="1398461"/>
            <a:ext cx="4334480" cy="2114845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D82DCD82-8C4E-5B45-2F63-5D0861674E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4883" y="4036092"/>
            <a:ext cx="6477541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From the node attached to the Get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, drag a line into the empty space in the blueprint.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D186F5-8F70-E0E8-83A5-D06271C94F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254" y="3680793"/>
            <a:ext cx="4723972" cy="2941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966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82113" y="1050089"/>
            <a:ext cx="64775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Type: +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5D6F4D-5C9D-B674-5080-60BF554C27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55" y="1714627"/>
            <a:ext cx="6024664" cy="27626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7027FD-7DBD-71BC-CE7D-0E2AC65A2A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0933" y="3594469"/>
            <a:ext cx="5649113" cy="2924583"/>
          </a:xfrm>
          <a:prstGeom prst="rect">
            <a:avLst/>
          </a:prstGeom>
        </p:spPr>
      </p:pic>
      <p:sp>
        <p:nvSpPr>
          <p:cNvPr id="12" name="TextBox 3">
            <a:extLst>
              <a:ext uri="{FF2B5EF4-FFF2-40B4-BE49-F238E27FC236}">
                <a16:creationId xmlns:a16="http://schemas.microsoft.com/office/drawing/2014/main" id="{3D782927-0FA2-53DD-5E77-AB92C049B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9283" y="2178342"/>
            <a:ext cx="502589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As we’re adding 1 to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per coin picked up, we’ll add 1.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718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346" y="1366897"/>
            <a:ext cx="457092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Connect up the ‘Add’ node to the ‘Set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’ node.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F1B689-ACF5-573C-2A43-344ED2E59C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3172" y="1047043"/>
            <a:ext cx="5782482" cy="2819794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55F2D5B1-27CA-15E1-9774-8DFA4B0B2D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9201" y="4303454"/>
            <a:ext cx="9593598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 dirty="0">
                <a:solidFill>
                  <a:schemeClr val="bg1"/>
                </a:solidFill>
                <a:latin typeface="Arial" charset="0"/>
              </a:rPr>
              <a:t>Now, every time ‘Add Coin’ is triggered in a blueprint, it’ll add 1 to the players “</a:t>
            </a:r>
            <a:r>
              <a:rPr lang="en-GB" altLang="en-US" sz="40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4000" b="1" dirty="0">
                <a:solidFill>
                  <a:schemeClr val="bg1"/>
                </a:solidFill>
                <a:latin typeface="Arial" charset="0"/>
              </a:rPr>
              <a:t>”.</a:t>
            </a:r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07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5440" y="819849"/>
            <a:ext cx="3572213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Lets create a print string to show us onscreen if our blueprint is working!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27B398-635D-C138-8FC2-B95AF088F3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8840" y="1028075"/>
            <a:ext cx="8738270" cy="2722434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3EFE3D15-DD69-9496-D17E-FFBA49FD6A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141" y="4273203"/>
            <a:ext cx="5350213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Link it to the value of ‘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TotalCoins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’, so that it displays the information that we actually want! 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601C79-032B-D55B-AE10-694DD9563E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8495" y="4169674"/>
            <a:ext cx="5087060" cy="212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57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3EFE3D15-DD69-9496-D17E-FFBA49FD6A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104" y="4472733"/>
            <a:ext cx="535021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Ensure you always </a:t>
            </a:r>
            <a:r>
              <a:rPr lang="en-GB" altLang="en-US" sz="3200" b="1" u="sng" dirty="0">
                <a:solidFill>
                  <a:schemeClr val="bg1"/>
                </a:solidFill>
                <a:latin typeface="Arial" charset="0"/>
              </a:rPr>
              <a:t>COMPILE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whenever you edit or change blueprints!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BCEE95-3A76-F055-CB56-0166F1763C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4953" y="1600437"/>
            <a:ext cx="4323326" cy="176535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D984B80-2420-2DEB-9C15-9300810EAD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999" y="1162821"/>
            <a:ext cx="4410955" cy="282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191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UE5: Creating Variables and Functions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Creating the Coin Actor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2101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2279" y="2351611"/>
            <a:ext cx="5686359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Right click in the content drawer, and select ‘Blueprint Class’, as we’re creating an actor – which uses blueprints to operate.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075B8C-8450-15CE-A2F1-A796FEC7F6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999" y="1125559"/>
            <a:ext cx="4720077" cy="535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833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102" y="2047310"/>
            <a:ext cx="375379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Select: ‘Actor’.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3ED758-40D8-F813-09B0-C1CE334499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578" y="1110929"/>
            <a:ext cx="3670897" cy="28190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EF0844-B263-316C-F029-35340F3859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2400" y="3300666"/>
            <a:ext cx="2300713" cy="3131338"/>
          </a:xfrm>
          <a:prstGeom prst="rect">
            <a:avLst/>
          </a:prstGeom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A908B1D9-15E2-3ADA-A502-C7D952BBC0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3642" y="4866335"/>
            <a:ext cx="54503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bg1"/>
                </a:solidFill>
                <a:latin typeface="Arial" charset="0"/>
              </a:rPr>
              <a:t>Rename it accordingly!</a:t>
            </a:r>
          </a:p>
          <a:p>
            <a:pPr algn="ctr" eaLnBrk="1" hangingPunct="1"/>
            <a:r>
              <a:rPr lang="en-GB" altLang="en-US" sz="2400" b="1" u="sng" dirty="0">
                <a:solidFill>
                  <a:schemeClr val="bg1"/>
                </a:solidFill>
                <a:latin typeface="Arial" charset="0"/>
              </a:rPr>
              <a:t>(Don’t have Actor1, Actor2, Actor3 etc. – Just don’t.)</a:t>
            </a:r>
          </a:p>
        </p:txBody>
      </p:sp>
    </p:spTree>
    <p:extLst>
      <p:ext uri="{BB962C8B-B14F-4D97-AF65-F5344CB8AC3E}">
        <p14:creationId xmlns:p14="http://schemas.microsoft.com/office/powerpoint/2010/main" val="111842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567" y="1816970"/>
            <a:ext cx="528168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Double click the actor to open up its workspace..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3B959-C17C-B1EF-03E8-1878DAA831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4334" y="875675"/>
            <a:ext cx="5217428" cy="28837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6113FD-99BF-9E26-433A-A093328276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0135" y="3429000"/>
            <a:ext cx="4204747" cy="3187302"/>
          </a:xfrm>
          <a:prstGeom prst="rect">
            <a:avLst/>
          </a:prstGeom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BDF08541-5313-6AE7-4C1B-C3CD8206FC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7890" y="4484042"/>
            <a:ext cx="528168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Double click the actor to open up its workspace..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03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1619813"/>
            <a:ext cx="6477541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Let’s add a ‘Sphere’ and a ‘Box Collision’.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D09670-F99D-2954-03B6-033F688814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3152" y="2697031"/>
            <a:ext cx="6669206" cy="370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2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7928" y="5321817"/>
            <a:ext cx="6477541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Scale the Box so it’s around the object used.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611665-BC92-57E4-0980-C3A3F0D6CA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6783" y="1334640"/>
            <a:ext cx="4168917" cy="3826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78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92239" y="2835786"/>
            <a:ext cx="2490185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Open up the Actors Event Graph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624BC3-5E97-85AA-CDAA-A16A830524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566" y="1203941"/>
            <a:ext cx="8675959" cy="518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739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9335" y="1745740"/>
            <a:ext cx="5525628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We’re going to be using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ActorBeginOverlap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as the starting node for this actor.</a:t>
            </a:r>
          </a:p>
          <a:p>
            <a:pPr algn="ctr" eaLnBrk="1" hangingPunct="1"/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This triggers any blueprinting we have at the point that one specified actor overlaps another.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2A9298-3D9D-5736-1148-20E21054B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1156" y="842985"/>
            <a:ext cx="5068928" cy="5562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01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063510"/>
            <a:ext cx="4330972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bg1"/>
                </a:solidFill>
                <a:latin typeface="Arial" charset="0"/>
              </a:rPr>
              <a:t>We want to ‘cast’ to our character.</a:t>
            </a:r>
          </a:p>
          <a:p>
            <a:pPr algn="ctr" eaLnBrk="1" hangingPunct="1"/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  <a:p>
            <a:pPr algn="ctr" eaLnBrk="1" hangingPunct="1"/>
            <a:r>
              <a:rPr lang="en-GB" altLang="en-US" sz="2400" b="1" dirty="0">
                <a:solidFill>
                  <a:schemeClr val="bg1"/>
                </a:solidFill>
                <a:latin typeface="Arial" charset="0"/>
              </a:rPr>
              <a:t>This tells Unreal that we’re using the character as a reference point – allowing us to us variables and functions inside the characters blueprint.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096594-F0BF-CC55-A608-1F3BE3B830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3466" y="1028075"/>
            <a:ext cx="6358421" cy="24346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4B1643-226F-CC48-DF33-325A1E41BB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3466" y="3881017"/>
            <a:ext cx="6192114" cy="167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09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006" y="1512347"/>
            <a:ext cx="626451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From the Cast, we want to trigger the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AddCoin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function we made earlier.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4F29F2-7F57-9A7A-74F5-BA05D071F0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895" y="3213609"/>
            <a:ext cx="8081867" cy="18701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500779C-77FA-2428-3729-16FDE50BD3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0873" y="4767772"/>
            <a:ext cx="8535591" cy="1867161"/>
          </a:xfrm>
          <a:prstGeom prst="rect">
            <a:avLst/>
          </a:prstGeom>
        </p:spPr>
      </p:pic>
      <p:sp>
        <p:nvSpPr>
          <p:cNvPr id="19" name="TextBox 3">
            <a:extLst>
              <a:ext uri="{FF2B5EF4-FFF2-40B4-BE49-F238E27FC236}">
                <a16:creationId xmlns:a16="http://schemas.microsoft.com/office/drawing/2014/main" id="{22A7F16E-1B17-14C3-8413-9259E1315D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48707" y="3567443"/>
            <a:ext cx="387606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Making sure the target is the </a:t>
            </a:r>
            <a:r>
              <a:rPr lang="en-GB" altLang="en-US" b="1" dirty="0" err="1">
                <a:solidFill>
                  <a:schemeClr val="bg1"/>
                </a:solidFill>
                <a:latin typeface="Arial" charset="0"/>
              </a:rPr>
              <a:t>ThirdPersonCharacter</a:t>
            </a:r>
            <a:r>
              <a:rPr lang="en-GB" altLang="en-US" b="1" dirty="0">
                <a:solidFill>
                  <a:schemeClr val="bg1"/>
                </a:solidFill>
                <a:latin typeface="Arial" charset="0"/>
              </a:rPr>
              <a:t> as that’s where we want the function to trigger!</a:t>
            </a:r>
            <a:endParaRPr lang="en-GB" altLang="en-US" sz="14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040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1245" y="4778749"/>
            <a:ext cx="647754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Next, add a Destroy Actor node.  This will </a:t>
            </a:r>
            <a:r>
              <a:rPr lang="en-GB" altLang="en-US" sz="3200" b="1" u="sng" dirty="0">
                <a:solidFill>
                  <a:schemeClr val="bg1"/>
                </a:solidFill>
                <a:latin typeface="Arial" charset="0"/>
              </a:rPr>
              <a:t>POOF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the coin when we pick it up.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C32D23-613F-DD45-0090-EBB860A86C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3131" y="1385265"/>
            <a:ext cx="8434136" cy="329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344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3EFE3D15-DD69-9496-D17E-FFBA49FD6A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104" y="4472733"/>
            <a:ext cx="535021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Ensure you always </a:t>
            </a:r>
            <a:r>
              <a:rPr lang="en-GB" altLang="en-US" sz="3200" b="1" u="sng" dirty="0">
                <a:solidFill>
                  <a:schemeClr val="bg1"/>
                </a:solidFill>
                <a:latin typeface="Arial" charset="0"/>
              </a:rPr>
              <a:t>COMPILE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whenever you edit or change blueprints!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BCEE95-3A76-F055-CB56-0166F1763C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4953" y="1600437"/>
            <a:ext cx="4323326" cy="176535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D984B80-2420-2DEB-9C15-9300810EAD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999" y="1162821"/>
            <a:ext cx="4410955" cy="282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77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UE5: Creating Variables and Functions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Testing our Blueprints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32077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693" y="1340204"/>
            <a:ext cx="6477541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Now we add our ‘Coin’ actor into the game world by simply dragging it in from the content drawer.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A8F274-DAD7-0140-8BDD-4E98E8CD8E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0927" y="704095"/>
            <a:ext cx="4267796" cy="3162742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E013713E-4449-52AB-DC97-DF7803B7AB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6220" y="4629602"/>
            <a:ext cx="380658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Position it where you want it!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66C704-3C4F-0F8C-F78C-ED6717B145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0303" y="3611154"/>
            <a:ext cx="3376193" cy="3114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8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F3A4D3-4A8C-CCA0-6F33-4879C99882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0573" y="1313712"/>
            <a:ext cx="8630854" cy="3439005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6611C35D-47AA-C737-75ED-8DF84F6BF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0184" y="4930617"/>
            <a:ext cx="380658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Press the Play button to start the game.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85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6611C35D-47AA-C737-75ED-8DF84F6BF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4120" y="4937441"/>
            <a:ext cx="3806588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Now walk into the pickup 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F51433-ECB6-67DA-0072-7B690AC49A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352" y="1320058"/>
            <a:ext cx="4330125" cy="3429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2ECAE3-6A0B-B360-155E-29FBD56990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3163" y="1180650"/>
            <a:ext cx="4174163" cy="3208803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9A3E880F-8845-4DF4-E49E-7D9F550496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93708" y="4444998"/>
            <a:ext cx="3806588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And you should see the print string in the top left of the screen.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4A98C6C-9E68-77E3-3185-187FAAB686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98203" y="1241823"/>
            <a:ext cx="1447968" cy="308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49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6611C35D-47AA-C737-75ED-8DF84F6BF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014" y="4282956"/>
            <a:ext cx="6443564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600" b="1">
                <a:solidFill>
                  <a:schemeClr val="bg1"/>
                </a:solidFill>
                <a:latin typeface="Arial" charset="0"/>
              </a:rPr>
              <a:t>Well done!  </a:t>
            </a:r>
          </a:p>
          <a:p>
            <a:pPr algn="ctr" eaLnBrk="1" hangingPunct="1"/>
            <a:r>
              <a:rPr lang="en-GB" altLang="en-US" sz="3600" b="1">
                <a:solidFill>
                  <a:schemeClr val="bg1"/>
                </a:solidFill>
                <a:latin typeface="Arial" charset="0"/>
              </a:rPr>
              <a:t>You’ve just created a functional system in Unreal Engine 5!</a:t>
            </a:r>
            <a:endParaRPr lang="en-GB" altLang="en-US" sz="28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2050" name="Picture 2" descr="57,280 Man Thumbs Up Stock Photos - Free &amp; Royalty-Free ...">
            <a:extLst>
              <a:ext uri="{FF2B5EF4-FFF2-40B4-BE49-F238E27FC236}">
                <a16:creationId xmlns:a16="http://schemas.microsoft.com/office/drawing/2014/main" id="{D877804D-9BCB-AF21-AF3F-EB191C6F9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59" y="899074"/>
            <a:ext cx="10960481" cy="338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04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Any Questions?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Foundation Workshop - Art and Design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7483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1223</TotalTime>
  <Words>1239</Words>
  <Application>Microsoft Office PowerPoint</Application>
  <PresentationFormat>Widescreen</PresentationFormat>
  <Paragraphs>180</Paragraphs>
  <Slides>39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Adam Head</cp:lastModifiedBy>
  <cp:revision>106</cp:revision>
  <dcterms:created xsi:type="dcterms:W3CDTF">2016-10-04T14:07:26Z</dcterms:created>
  <dcterms:modified xsi:type="dcterms:W3CDTF">2023-02-24T01:39:29Z</dcterms:modified>
</cp:coreProperties>
</file>