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3"/>
  </p:notesMasterIdLst>
  <p:sldIdLst>
    <p:sldId id="256" r:id="rId2"/>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778" y="5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g14ac1727ed9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g14ac1727ed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p:nvPr/>
        </p:nvSpPr>
        <p:spPr>
          <a:xfrm>
            <a:off x="2942075" y="1299575"/>
            <a:ext cx="1899300" cy="1218000"/>
          </a:xfrm>
          <a:prstGeom prst="ellipse">
            <a:avLst/>
          </a:prstGeom>
          <a:solidFill>
            <a:srgbClr val="CFE2F3"/>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a:t>Pillars of sustainability</a:t>
            </a:r>
            <a:endParaRPr/>
          </a:p>
        </p:txBody>
      </p:sp>
      <p:sp>
        <p:nvSpPr>
          <p:cNvPr id="55" name="Google Shape;55;p13"/>
          <p:cNvSpPr/>
          <p:nvPr/>
        </p:nvSpPr>
        <p:spPr>
          <a:xfrm>
            <a:off x="4552650" y="188525"/>
            <a:ext cx="1370400" cy="1101900"/>
          </a:xfrm>
          <a:prstGeom prst="ellipse">
            <a:avLst/>
          </a:prstGeom>
          <a:solidFill>
            <a:srgbClr val="CFE2F3"/>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a:t>Customer Value</a:t>
            </a:r>
            <a:endParaRPr/>
          </a:p>
          <a:p>
            <a:pPr marL="0" lvl="0" indent="0" algn="l" rtl="0">
              <a:spcBef>
                <a:spcPts val="0"/>
              </a:spcBef>
              <a:spcAft>
                <a:spcPts val="0"/>
              </a:spcAft>
              <a:buNone/>
            </a:pPr>
            <a:endParaRPr/>
          </a:p>
        </p:txBody>
      </p:sp>
      <p:sp>
        <p:nvSpPr>
          <p:cNvPr id="56" name="Google Shape;56;p13"/>
          <p:cNvSpPr/>
          <p:nvPr/>
        </p:nvSpPr>
        <p:spPr>
          <a:xfrm>
            <a:off x="8149400" y="0"/>
            <a:ext cx="3039900" cy="2841900"/>
          </a:xfrm>
          <a:prstGeom prst="ellipse">
            <a:avLst/>
          </a:prstGeom>
          <a:solidFill>
            <a:srgbClr val="CFE2F3"/>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sz="1100"/>
              <a:t>Customer value allows customers the ability to empower and satisfy customers through fair prices and choices through multiple stores and brands furthermore another need for customers value is safety for example if a microwave has a habit of exploding then that is not a safe product. For customer value the items need to be reliable price for the customer so they can buy them.</a:t>
            </a:r>
            <a:endParaRPr sz="1100"/>
          </a:p>
        </p:txBody>
      </p:sp>
      <p:sp>
        <p:nvSpPr>
          <p:cNvPr id="57" name="Google Shape;57;p13"/>
          <p:cNvSpPr/>
          <p:nvPr/>
        </p:nvSpPr>
        <p:spPr>
          <a:xfrm>
            <a:off x="2153188" y="86975"/>
            <a:ext cx="1899300" cy="1101900"/>
          </a:xfrm>
          <a:prstGeom prst="ellipse">
            <a:avLst/>
          </a:prstGeom>
          <a:solidFill>
            <a:srgbClr val="CFE2F3"/>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a:t>Environmental footprint</a:t>
            </a:r>
            <a:endParaRPr/>
          </a:p>
          <a:p>
            <a:pPr marL="0" lvl="0" indent="0" algn="l" rtl="0">
              <a:spcBef>
                <a:spcPts val="0"/>
              </a:spcBef>
              <a:spcAft>
                <a:spcPts val="0"/>
              </a:spcAft>
              <a:buNone/>
            </a:pPr>
            <a:endParaRPr/>
          </a:p>
        </p:txBody>
      </p:sp>
      <p:cxnSp>
        <p:nvCxnSpPr>
          <p:cNvPr id="58" name="Google Shape;58;p13"/>
          <p:cNvCxnSpPr>
            <a:stCxn id="57" idx="2"/>
          </p:cNvCxnSpPr>
          <p:nvPr/>
        </p:nvCxnSpPr>
        <p:spPr>
          <a:xfrm rot="10800000">
            <a:off x="1747288" y="434825"/>
            <a:ext cx="405900" cy="203100"/>
          </a:xfrm>
          <a:prstGeom prst="straightConnector1">
            <a:avLst/>
          </a:prstGeom>
          <a:noFill/>
          <a:ln w="9525" cap="flat" cmpd="sng">
            <a:solidFill>
              <a:srgbClr val="000000"/>
            </a:solidFill>
            <a:prstDash val="solid"/>
            <a:round/>
            <a:headEnd type="none" w="med" len="med"/>
            <a:tailEnd type="none" w="med" len="med"/>
          </a:ln>
        </p:spPr>
      </p:cxnSp>
      <p:sp>
        <p:nvSpPr>
          <p:cNvPr id="59" name="Google Shape;59;p13"/>
          <p:cNvSpPr/>
          <p:nvPr/>
        </p:nvSpPr>
        <p:spPr>
          <a:xfrm>
            <a:off x="159500" y="0"/>
            <a:ext cx="1740000" cy="1942800"/>
          </a:xfrm>
          <a:prstGeom prst="ellipse">
            <a:avLst/>
          </a:prstGeom>
          <a:solidFill>
            <a:srgbClr val="CFE2F3"/>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sz="1100"/>
              <a:t>For environmental footprint it is all about making the environment clean and healthy for future generations to come.</a:t>
            </a:r>
            <a:endParaRPr sz="1100"/>
          </a:p>
        </p:txBody>
      </p:sp>
      <p:sp>
        <p:nvSpPr>
          <p:cNvPr id="60" name="Google Shape;60;p13"/>
          <p:cNvSpPr/>
          <p:nvPr/>
        </p:nvSpPr>
        <p:spPr>
          <a:xfrm>
            <a:off x="232100" y="2073300"/>
            <a:ext cx="2551800" cy="2711400"/>
          </a:xfrm>
          <a:prstGeom prst="ellipse">
            <a:avLst/>
          </a:prstGeom>
          <a:solidFill>
            <a:srgbClr val="CFE2F3"/>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sz="1100"/>
              <a:t>Such as having clean water not just in the ocean but also having clean drinking water and protecting habitats as well as waste management, for waste management that could be eliminating all need for plastic and using only things that doesn't have any negative impacts on the environment.</a:t>
            </a:r>
            <a:endParaRPr sz="1100"/>
          </a:p>
        </p:txBody>
      </p:sp>
      <p:cxnSp>
        <p:nvCxnSpPr>
          <p:cNvPr id="61" name="Google Shape;61;p13"/>
          <p:cNvCxnSpPr>
            <a:stCxn id="55" idx="4"/>
            <a:endCxn id="54" idx="0"/>
          </p:cNvCxnSpPr>
          <p:nvPr/>
        </p:nvCxnSpPr>
        <p:spPr>
          <a:xfrm flipH="1">
            <a:off x="3891750" y="1290425"/>
            <a:ext cx="1346100" cy="9300"/>
          </a:xfrm>
          <a:prstGeom prst="straightConnector1">
            <a:avLst/>
          </a:prstGeom>
          <a:noFill/>
          <a:ln w="9525" cap="flat" cmpd="sng">
            <a:solidFill>
              <a:srgbClr val="000000"/>
            </a:solidFill>
            <a:prstDash val="solid"/>
            <a:round/>
            <a:headEnd type="none" w="med" len="med"/>
            <a:tailEnd type="none" w="med" len="med"/>
          </a:ln>
        </p:spPr>
      </p:cxnSp>
      <p:sp>
        <p:nvSpPr>
          <p:cNvPr id="62" name="Google Shape;62;p13"/>
          <p:cNvSpPr/>
          <p:nvPr/>
        </p:nvSpPr>
        <p:spPr>
          <a:xfrm>
            <a:off x="5262800" y="2189313"/>
            <a:ext cx="1392000" cy="1218000"/>
          </a:xfrm>
          <a:prstGeom prst="ellipse">
            <a:avLst/>
          </a:prstGeom>
          <a:solidFill>
            <a:srgbClr val="CFE2F3"/>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a:t>Quality workforce</a:t>
            </a:r>
            <a:endParaRPr/>
          </a:p>
        </p:txBody>
      </p:sp>
      <p:sp>
        <p:nvSpPr>
          <p:cNvPr id="63" name="Google Shape;63;p13"/>
          <p:cNvSpPr/>
          <p:nvPr/>
        </p:nvSpPr>
        <p:spPr>
          <a:xfrm>
            <a:off x="7538600" y="4765425"/>
            <a:ext cx="3039900" cy="3393000"/>
          </a:xfrm>
          <a:prstGeom prst="ellipse">
            <a:avLst/>
          </a:prstGeom>
          <a:solidFill>
            <a:srgbClr val="CFE2F3"/>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sz="1100"/>
              <a:t>This pillar is more focused on the quality life of the worker job for instance safety of the work that means how safe it is for example a desk job is a lot safer then working in a coal mine this pillar wants for all workers to be safe. Health in a job is a problem because a desk job is really bad for your health because for many hours you are sitting down which can be bad for your heart and looking at a monitor can strain your eyes leaving lots of damage.</a:t>
            </a:r>
            <a:endParaRPr sz="1100"/>
          </a:p>
          <a:p>
            <a:pPr marL="0" lvl="0" indent="0" algn="l" rtl="0">
              <a:spcBef>
                <a:spcPts val="0"/>
              </a:spcBef>
              <a:spcAft>
                <a:spcPts val="0"/>
              </a:spcAft>
              <a:buNone/>
            </a:pPr>
            <a:endParaRPr/>
          </a:p>
        </p:txBody>
      </p:sp>
      <p:cxnSp>
        <p:nvCxnSpPr>
          <p:cNvPr id="64" name="Google Shape;64;p13"/>
          <p:cNvCxnSpPr>
            <a:stCxn id="57" idx="5"/>
            <a:endCxn id="54" idx="1"/>
          </p:cNvCxnSpPr>
          <p:nvPr/>
        </p:nvCxnSpPr>
        <p:spPr>
          <a:xfrm flipH="1">
            <a:off x="3220241" y="1027505"/>
            <a:ext cx="554100" cy="450300"/>
          </a:xfrm>
          <a:prstGeom prst="straightConnector1">
            <a:avLst/>
          </a:prstGeom>
          <a:noFill/>
          <a:ln w="9525" cap="flat" cmpd="sng">
            <a:solidFill>
              <a:srgbClr val="000000"/>
            </a:solidFill>
            <a:prstDash val="solid"/>
            <a:round/>
            <a:headEnd type="none" w="med" len="med"/>
            <a:tailEnd type="none" w="med" len="med"/>
          </a:ln>
        </p:spPr>
      </p:cxnSp>
      <p:cxnSp>
        <p:nvCxnSpPr>
          <p:cNvPr id="65" name="Google Shape;65;p13"/>
          <p:cNvCxnSpPr>
            <a:stCxn id="62" idx="1"/>
            <a:endCxn id="62" idx="1"/>
          </p:cNvCxnSpPr>
          <p:nvPr/>
        </p:nvCxnSpPr>
        <p:spPr>
          <a:xfrm>
            <a:off x="5466654" y="2367684"/>
            <a:ext cx="0" cy="0"/>
          </a:xfrm>
          <a:prstGeom prst="straightConnector1">
            <a:avLst/>
          </a:prstGeom>
          <a:noFill/>
          <a:ln w="9525" cap="flat" cmpd="sng">
            <a:solidFill>
              <a:srgbClr val="000000"/>
            </a:solidFill>
            <a:prstDash val="solid"/>
            <a:round/>
            <a:headEnd type="none" w="med" len="med"/>
            <a:tailEnd type="none" w="med" len="med"/>
          </a:ln>
        </p:spPr>
      </p:cxnSp>
      <p:cxnSp>
        <p:nvCxnSpPr>
          <p:cNvPr id="66" name="Google Shape;66;p13"/>
          <p:cNvCxnSpPr>
            <a:stCxn id="62" idx="1"/>
            <a:endCxn id="54" idx="5"/>
          </p:cNvCxnSpPr>
          <p:nvPr/>
        </p:nvCxnSpPr>
        <p:spPr>
          <a:xfrm rot="10800000">
            <a:off x="4563354" y="2339184"/>
            <a:ext cx="903300" cy="28500"/>
          </a:xfrm>
          <a:prstGeom prst="straightConnector1">
            <a:avLst/>
          </a:prstGeom>
          <a:noFill/>
          <a:ln w="9525" cap="flat" cmpd="sng">
            <a:solidFill>
              <a:srgbClr val="000000"/>
            </a:solidFill>
            <a:prstDash val="solid"/>
            <a:round/>
            <a:headEnd type="none" w="med" len="med"/>
            <a:tailEnd type="none" w="med" len="med"/>
          </a:ln>
        </p:spPr>
      </p:cxnSp>
      <p:cxnSp>
        <p:nvCxnSpPr>
          <p:cNvPr id="67" name="Google Shape;67;p13"/>
          <p:cNvCxnSpPr>
            <a:stCxn id="62" idx="5"/>
            <a:endCxn id="63" idx="1"/>
          </p:cNvCxnSpPr>
          <p:nvPr/>
        </p:nvCxnSpPr>
        <p:spPr>
          <a:xfrm>
            <a:off x="6450946" y="3228941"/>
            <a:ext cx="1532700" cy="2033400"/>
          </a:xfrm>
          <a:prstGeom prst="straightConnector1">
            <a:avLst/>
          </a:prstGeom>
          <a:noFill/>
          <a:ln w="9525" cap="flat" cmpd="sng">
            <a:solidFill>
              <a:srgbClr val="000000"/>
            </a:solidFill>
            <a:prstDash val="solid"/>
            <a:round/>
            <a:headEnd type="none" w="med" len="med"/>
            <a:tailEnd type="none" w="med" len="med"/>
          </a:ln>
        </p:spPr>
      </p:cxnSp>
      <p:cxnSp>
        <p:nvCxnSpPr>
          <p:cNvPr id="68" name="Google Shape;68;p13"/>
          <p:cNvCxnSpPr>
            <a:endCxn id="60" idx="0"/>
          </p:cNvCxnSpPr>
          <p:nvPr/>
        </p:nvCxnSpPr>
        <p:spPr>
          <a:xfrm>
            <a:off x="1029500" y="1942800"/>
            <a:ext cx="478500" cy="130500"/>
          </a:xfrm>
          <a:prstGeom prst="straightConnector1">
            <a:avLst/>
          </a:prstGeom>
          <a:noFill/>
          <a:ln w="9525" cap="flat" cmpd="sng">
            <a:solidFill>
              <a:srgbClr val="000000"/>
            </a:solidFill>
            <a:prstDash val="solid"/>
            <a:round/>
            <a:headEnd type="none" w="med" len="med"/>
            <a:tailEnd type="none" w="med" len="med"/>
          </a:ln>
        </p:spPr>
      </p:cxnSp>
      <p:sp>
        <p:nvSpPr>
          <p:cNvPr id="69" name="Google Shape;69;p13"/>
          <p:cNvSpPr/>
          <p:nvPr/>
        </p:nvSpPr>
        <p:spPr>
          <a:xfrm rot="-1627304">
            <a:off x="2766839" y="3045809"/>
            <a:ext cx="1739922" cy="884718"/>
          </a:xfrm>
          <a:prstGeom prst="ellipse">
            <a:avLst/>
          </a:prstGeom>
          <a:solidFill>
            <a:srgbClr val="CFE2F3"/>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a:t>Responsible management</a:t>
            </a:r>
            <a:endParaRPr/>
          </a:p>
          <a:p>
            <a:pPr marL="0" lvl="0" indent="0" algn="l" rtl="0">
              <a:spcBef>
                <a:spcPts val="0"/>
              </a:spcBef>
              <a:spcAft>
                <a:spcPts val="0"/>
              </a:spcAft>
              <a:buNone/>
            </a:pPr>
            <a:endParaRPr/>
          </a:p>
        </p:txBody>
      </p:sp>
      <p:cxnSp>
        <p:nvCxnSpPr>
          <p:cNvPr id="70" name="Google Shape;70;p13"/>
          <p:cNvCxnSpPr>
            <a:stCxn id="69" idx="7"/>
            <a:endCxn id="54" idx="3"/>
          </p:cNvCxnSpPr>
          <p:nvPr/>
        </p:nvCxnSpPr>
        <p:spPr>
          <a:xfrm rot="10800000">
            <a:off x="3220360" y="2339206"/>
            <a:ext cx="821400" cy="590100"/>
          </a:xfrm>
          <a:prstGeom prst="straightConnector1">
            <a:avLst/>
          </a:prstGeom>
          <a:noFill/>
          <a:ln w="9525" cap="flat" cmpd="sng">
            <a:solidFill>
              <a:srgbClr val="000000"/>
            </a:solidFill>
            <a:prstDash val="solid"/>
            <a:round/>
            <a:headEnd type="none" w="med" len="med"/>
            <a:tailEnd type="none" w="med" len="med"/>
          </a:ln>
        </p:spPr>
      </p:cxnSp>
      <p:sp>
        <p:nvSpPr>
          <p:cNvPr id="71" name="Google Shape;71;p13"/>
          <p:cNvSpPr/>
          <p:nvPr/>
        </p:nvSpPr>
        <p:spPr>
          <a:xfrm rot="-3616345">
            <a:off x="2544060" y="4469822"/>
            <a:ext cx="2835583" cy="1377158"/>
          </a:xfrm>
          <a:prstGeom prst="ellipse">
            <a:avLst/>
          </a:prstGeom>
          <a:solidFill>
            <a:srgbClr val="CFE2F3"/>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sz="1100"/>
              <a:t>This pillar makes sure that business holders are held responsible for their actions and protection such as giving shareholders returns giving back what they put in stable prices for their customers.</a:t>
            </a:r>
            <a:endParaRPr sz="1100"/>
          </a:p>
        </p:txBody>
      </p:sp>
      <p:cxnSp>
        <p:nvCxnSpPr>
          <p:cNvPr id="72" name="Google Shape;72;p13"/>
          <p:cNvCxnSpPr>
            <a:stCxn id="69" idx="4"/>
            <a:endCxn id="71" idx="7"/>
          </p:cNvCxnSpPr>
          <p:nvPr/>
        </p:nvCxnSpPr>
        <p:spPr>
          <a:xfrm>
            <a:off x="3838400" y="3881918"/>
            <a:ext cx="197700" cy="164400"/>
          </a:xfrm>
          <a:prstGeom prst="straightConnector1">
            <a:avLst/>
          </a:prstGeom>
          <a:noFill/>
          <a:ln w="9525" cap="flat" cmpd="sng">
            <a:solidFill>
              <a:srgbClr val="000000"/>
            </a:solidFill>
            <a:prstDash val="solid"/>
            <a:round/>
            <a:headEnd type="none" w="med" len="med"/>
            <a:tailEnd type="none" w="med" len="med"/>
          </a:ln>
        </p:spPr>
      </p:cxnSp>
      <p:sp>
        <p:nvSpPr>
          <p:cNvPr id="73" name="Google Shape;73;p13"/>
          <p:cNvSpPr/>
          <p:nvPr/>
        </p:nvSpPr>
        <p:spPr>
          <a:xfrm>
            <a:off x="0" y="4830775"/>
            <a:ext cx="2784000" cy="1942800"/>
          </a:xfrm>
          <a:prstGeom prst="ellipse">
            <a:avLst/>
          </a:prstGeom>
          <a:solidFill>
            <a:srgbClr val="CFE2F3"/>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sz="1100"/>
              <a:t>An important thing with responsible management is cyber security where all important documents information and private details are given to crucial members without any chance of leaks furthermore not allowing other to impersonate or release false information about it.</a:t>
            </a:r>
            <a:endParaRPr sz="1100"/>
          </a:p>
        </p:txBody>
      </p:sp>
      <p:cxnSp>
        <p:nvCxnSpPr>
          <p:cNvPr id="74" name="Google Shape;74;p13"/>
          <p:cNvCxnSpPr>
            <a:stCxn id="73" idx="6"/>
            <a:endCxn id="71" idx="1"/>
          </p:cNvCxnSpPr>
          <p:nvPr/>
        </p:nvCxnSpPr>
        <p:spPr>
          <a:xfrm rot="10800000" flipH="1">
            <a:off x="2784000" y="5787475"/>
            <a:ext cx="258000" cy="14700"/>
          </a:xfrm>
          <a:prstGeom prst="straightConnector1">
            <a:avLst/>
          </a:prstGeom>
          <a:noFill/>
          <a:ln w="9525" cap="flat" cmpd="sng">
            <a:solidFill>
              <a:srgbClr val="000000"/>
            </a:solidFill>
            <a:prstDash val="solid"/>
            <a:round/>
            <a:headEnd type="none" w="med" len="med"/>
            <a:tailEnd type="none" w="med" len="med"/>
          </a:ln>
        </p:spPr>
      </p:cxnSp>
      <p:sp>
        <p:nvSpPr>
          <p:cNvPr id="75" name="Google Shape;75;p13"/>
          <p:cNvSpPr/>
          <p:nvPr/>
        </p:nvSpPr>
        <p:spPr>
          <a:xfrm rot="3151016">
            <a:off x="4384226" y="3446027"/>
            <a:ext cx="1850206" cy="663153"/>
          </a:xfrm>
          <a:prstGeom prst="ellipse">
            <a:avLst/>
          </a:prstGeom>
          <a:solidFill>
            <a:srgbClr val="CFE2F3"/>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a:t>Strong communities</a:t>
            </a:r>
            <a:endParaRPr/>
          </a:p>
        </p:txBody>
      </p:sp>
      <p:cxnSp>
        <p:nvCxnSpPr>
          <p:cNvPr id="76" name="Google Shape;76;p13"/>
          <p:cNvCxnSpPr>
            <a:stCxn id="54" idx="4"/>
            <a:endCxn id="75" idx="2"/>
          </p:cNvCxnSpPr>
          <p:nvPr/>
        </p:nvCxnSpPr>
        <p:spPr>
          <a:xfrm>
            <a:off x="3891725" y="2517575"/>
            <a:ext cx="854700" cy="525900"/>
          </a:xfrm>
          <a:prstGeom prst="straightConnector1">
            <a:avLst/>
          </a:prstGeom>
          <a:noFill/>
          <a:ln w="9525" cap="flat" cmpd="sng">
            <a:solidFill>
              <a:srgbClr val="000000"/>
            </a:solidFill>
            <a:prstDash val="solid"/>
            <a:round/>
            <a:headEnd type="none" w="med" len="med"/>
            <a:tailEnd type="none" w="med" len="med"/>
          </a:ln>
        </p:spPr>
      </p:cxnSp>
      <p:sp>
        <p:nvSpPr>
          <p:cNvPr id="77" name="Google Shape;77;p13"/>
          <p:cNvSpPr/>
          <p:nvPr/>
        </p:nvSpPr>
        <p:spPr>
          <a:xfrm>
            <a:off x="4195725" y="5031225"/>
            <a:ext cx="3264000" cy="3145500"/>
          </a:xfrm>
          <a:prstGeom prst="ellipse">
            <a:avLst/>
          </a:prstGeom>
          <a:solidFill>
            <a:srgbClr val="CFE2F3"/>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sz="1100"/>
              <a:t>This pillar involves investing ones own community through the selling of products to make the community better it also know as community investment. Economic development is a drive of production through investment by businesses furthermore public safety is the requirement of the product to meet certain standards such as if its toxic if it dangerous for little kids and if its negative for the community such as drugs, harmful toys (lawn darts) and asbestos.</a:t>
            </a:r>
            <a:endParaRPr sz="1100"/>
          </a:p>
          <a:p>
            <a:pPr marL="0" lvl="0" indent="0" algn="l" rtl="0">
              <a:spcBef>
                <a:spcPts val="0"/>
              </a:spcBef>
              <a:spcAft>
                <a:spcPts val="0"/>
              </a:spcAft>
              <a:buNone/>
            </a:pPr>
            <a:endParaRPr sz="1100"/>
          </a:p>
        </p:txBody>
      </p:sp>
      <p:cxnSp>
        <p:nvCxnSpPr>
          <p:cNvPr id="78" name="Google Shape;78;p13"/>
          <p:cNvCxnSpPr>
            <a:stCxn id="75" idx="6"/>
            <a:endCxn id="77" idx="0"/>
          </p:cNvCxnSpPr>
          <p:nvPr/>
        </p:nvCxnSpPr>
        <p:spPr>
          <a:xfrm flipH="1">
            <a:off x="5827579" y="4511704"/>
            <a:ext cx="44700" cy="519600"/>
          </a:xfrm>
          <a:prstGeom prst="straightConnector1">
            <a:avLst/>
          </a:prstGeom>
          <a:noFill/>
          <a:ln w="9525" cap="flat" cmpd="sng">
            <a:solidFill>
              <a:srgbClr val="000000"/>
            </a:solidFill>
            <a:prstDash val="solid"/>
            <a:round/>
            <a:headEnd type="none" w="med" len="med"/>
            <a:tailEnd type="none" w="med" len="med"/>
          </a:ln>
        </p:spPr>
      </p:cxnSp>
      <p:cxnSp>
        <p:nvCxnSpPr>
          <p:cNvPr id="79" name="Google Shape;79;p13"/>
          <p:cNvCxnSpPr>
            <a:stCxn id="55" idx="6"/>
            <a:endCxn id="56" idx="2"/>
          </p:cNvCxnSpPr>
          <p:nvPr/>
        </p:nvCxnSpPr>
        <p:spPr>
          <a:xfrm>
            <a:off x="5923050" y="739475"/>
            <a:ext cx="2226300" cy="681600"/>
          </a:xfrm>
          <a:prstGeom prst="straightConnector1">
            <a:avLst/>
          </a:prstGeom>
          <a:noFill/>
          <a:ln w="9525" cap="flat" cmpd="sng">
            <a:solidFill>
              <a:srgbClr val="000000"/>
            </a:solidFill>
            <a:prstDash val="solid"/>
            <a:round/>
            <a:headEnd type="none" w="med" len="med"/>
            <a:tailEnd type="none" w="med" len="med"/>
          </a:ln>
        </p:spPr>
      </p:cxnSp>
      <p:sp>
        <p:nvSpPr>
          <p:cNvPr id="80" name="Google Shape;80;p13"/>
          <p:cNvSpPr/>
          <p:nvPr/>
        </p:nvSpPr>
        <p:spPr>
          <a:xfrm>
            <a:off x="4999550" y="1510150"/>
            <a:ext cx="1951800" cy="590100"/>
          </a:xfrm>
          <a:prstGeom prst="ellipse">
            <a:avLst/>
          </a:prstGeom>
          <a:solidFill>
            <a:srgbClr val="CFE2F3"/>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sz="1100"/>
              <a:t>What is the pillars of sustainabilit</a:t>
            </a:r>
            <a:r>
              <a:rPr lang="en"/>
              <a:t>y</a:t>
            </a:r>
            <a:endParaRPr/>
          </a:p>
          <a:p>
            <a:pPr marL="0" lvl="0" indent="0" algn="l" rtl="0">
              <a:spcBef>
                <a:spcPts val="0"/>
              </a:spcBef>
              <a:spcAft>
                <a:spcPts val="0"/>
              </a:spcAft>
              <a:buNone/>
            </a:pPr>
            <a:endParaRPr/>
          </a:p>
        </p:txBody>
      </p:sp>
      <p:sp>
        <p:nvSpPr>
          <p:cNvPr id="81" name="Google Shape;81;p13"/>
          <p:cNvSpPr/>
          <p:nvPr/>
        </p:nvSpPr>
        <p:spPr>
          <a:xfrm>
            <a:off x="7171175" y="2841900"/>
            <a:ext cx="2925300" cy="1871400"/>
          </a:xfrm>
          <a:prstGeom prst="ellipse">
            <a:avLst/>
          </a:prstGeom>
          <a:solidFill>
            <a:srgbClr val="CFE2F3"/>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sz="1100"/>
              <a:t>In short the pillars of sustainability were made to be a set of guidelines for the future in a business world in other words its they show you what to do to help make a sustainable not just a sustainable business but a sustainable world.</a:t>
            </a:r>
            <a:endParaRPr sz="800"/>
          </a:p>
        </p:txBody>
      </p:sp>
      <p:cxnSp>
        <p:nvCxnSpPr>
          <p:cNvPr id="82" name="Google Shape;82;p13"/>
          <p:cNvCxnSpPr>
            <a:stCxn id="80" idx="5"/>
            <a:endCxn id="81" idx="1"/>
          </p:cNvCxnSpPr>
          <p:nvPr/>
        </p:nvCxnSpPr>
        <p:spPr>
          <a:xfrm>
            <a:off x="6665516" y="2013832"/>
            <a:ext cx="934200" cy="1102200"/>
          </a:xfrm>
          <a:prstGeom prst="straightConnector1">
            <a:avLst/>
          </a:prstGeom>
          <a:noFill/>
          <a:ln w="9525" cap="flat" cmpd="sng">
            <a:solidFill>
              <a:srgbClr val="000000"/>
            </a:solidFill>
            <a:prstDash val="solid"/>
            <a:round/>
            <a:headEnd type="none" w="med" len="med"/>
            <a:tailEnd type="none" w="med" len="med"/>
          </a:ln>
        </p:spPr>
      </p:cxn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447</Words>
  <Application>Microsoft Office PowerPoint</Application>
  <PresentationFormat>On-screen Show (16:9)</PresentationFormat>
  <Paragraphs>15</Paragraphs>
  <Slides>1</Slides>
  <Notes>1</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vt:i4>
      </vt:variant>
    </vt:vector>
  </HeadingPairs>
  <TitlesOfParts>
    <vt:vector size="3" baseType="lpstr">
      <vt:lpstr>Arial</vt:lpstr>
      <vt:lpstr>Simple Light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NAV K</dc:creator>
  <cp:lastModifiedBy>NAV K</cp:lastModifiedBy>
  <cp:revision>1</cp:revision>
  <dcterms:modified xsi:type="dcterms:W3CDTF">2022-11-07T13:56:33Z</dcterms:modified>
</cp:coreProperties>
</file>