
<file path=[Content_Types].xml><?xml version="1.0" encoding="utf-8"?>
<Types xmlns="http://schemas.openxmlformats.org/package/2006/content-types">
  <Default ContentType="application/x-fontdata" Extension="fntdata"/>
  <Default ContentType="image/jpeg" Extension="jpeg"/>
  <Default ContentType="image/png" Extension="png"/>
  <Default ContentType="application/vnd.openxmlformats-package.relationships+xml" Extension="rels"/>
  <Default ContentType="image/svg+xml" Extension="svg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notesMaster+xml" PartName="/ppt/notesMasters/notesMaster1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9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4.xml"/>
  <Override ContentType="application/vnd.openxmlformats-officedocument.presentationml.slide+xml" PartName="/ppt/slides/slide5.xml"/>
  <Override ContentType="application/vnd.openxmlformats-officedocument.presentationml.slide+xml" PartName="/ppt/slides/slide6.xml"/>
  <Override ContentType="application/vnd.openxmlformats-officedocument.presentationml.slide+xml" PartName="/ppt/slides/slide7.xml"/>
  <Override ContentType="application/vnd.openxmlformats-officedocument.presentationml.slide+xml" PartName="/ppt/slides/slide8.xml"/>
  <Override ContentType="application/vnd.openxmlformats-officedocument.presentationml.slide+xml" PartName="/ppt/slides/slide9.xml"/>
  <Override ContentType="application/vnd.openxmlformats-officedocument.presentationml.slide+xml" PartName="/ppt/slides/slide10.xml"/>
  <Override ContentType="application/vnd.openxmlformats-officedocument.presentationml.slide+xml" PartName="/ppt/slides/slide11.xml"/>
  <Override ContentType="application/vnd.openxmlformats-officedocument.presentationml.slide+xml" PartName="/ppt/slides/slide12.xml"/>
  <Override ContentType="application/vnd.openxmlformats-officedocument.presentationml.slide+xml" PartName="/ppt/slides/slide13.xml"/>
  <Override ContentType="application/vnd.openxmlformats-officedocument.presentationml.slide+xml" PartName="/ppt/slides/slide14.xml"/>
  <Override ContentType="application/vnd.openxmlformats-officedocument.presentationml.slide+xml" PartName="/ppt/slides/slide15.xml"/>
  <Override ContentType="application/vnd.openxmlformats-officedocument.presentationml.slide+xml" PartName="/ppt/slides/slide16.xml"/>
  <Override ContentType="application/vnd.openxmlformats-officedocument.presentationml.slide+xml" PartName="/ppt/slides/slide17.xml"/>
  <Override ContentType="application/vnd.openxmlformats-officedocument.presentationml.slide+xml" PartName="/ppt/slides/slide18.xml"/>
  <Override ContentType="application/vnd.openxmlformats-officedocument.presentationml.slide+xml" PartName="/ppt/slides/slide19.xml"/>
  <Override ContentType="application/vnd.openxmlformats-officedocument.presentationml.slide+xml" PartName="/ppt/slides/slide20.xml"/>
  <Override ContentType="application/vnd.openxmlformats-officedocument.presentationml.slide+xml" PartName="/ppt/slides/slide21.xml"/>
  <Override ContentType="application/vnd.openxmlformats-officedocument.presentationml.slide+xml" PartName="/ppt/slides/slide22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embedTrueTypeFonts="true">
  <p:sldMasterIdLst>
    <p:sldMasterId id="2147483648" r:id="rId1"/>
  </p:sldMasterIdLst>
  <p:notesMasterIdLst>
    <p:notesMasterId r:id="rId31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  <p:sldId id="274" r:id="rId24"/>
    <p:sldId id="275" r:id="rId25"/>
    <p:sldId id="276" r:id="rId26"/>
    <p:sldId id="277" r:id="rId27"/>
  </p:sldIdLst>
  <p:sldSz cx="18288000" cy="10287000"/>
  <p:notesSz cx="6858000" cy="9144000"/>
  <p:embeddedFontLst>
    <p:embeddedFont>
      <p:font typeface="Alatsi" charset="1" panose="00000500000000000000"/>
      <p:regular r:id="rId28"/>
    </p:embeddedFont>
    <p:embeddedFont>
      <p:font typeface="Canva Student Font" charset="1" panose="00000000000000000000"/>
      <p:regular r:id="rId29"/>
    </p:embeddedFont>
    <p:embeddedFont>
      <p:font typeface="Open Sans Bold" charset="1" panose="020B0806030504020204"/>
      <p:regular r:id="rId30"/>
    </p:embeddedFont>
    <p:embeddedFont>
      <p:font typeface="Arial Bold" charset="1" panose="020B0802020202020204"/>
      <p:regular r:id="rId42"/>
    </p:embeddedFont>
    <p:embeddedFont>
      <p:font typeface="Arial" charset="1" panose="020B0502020202020204"/>
      <p:regular r:id="rId43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10" Target="slides/slide5.xml" Type="http://schemas.openxmlformats.org/officeDocument/2006/relationships/slide"/><Relationship Id="rId11" Target="slides/slide6.xml" Type="http://schemas.openxmlformats.org/officeDocument/2006/relationships/slide"/><Relationship Id="rId12" Target="slides/slide7.xml" Type="http://schemas.openxmlformats.org/officeDocument/2006/relationships/slide"/><Relationship Id="rId13" Target="slides/slide8.xml" Type="http://schemas.openxmlformats.org/officeDocument/2006/relationships/slide"/><Relationship Id="rId14" Target="slides/slide9.xml" Type="http://schemas.openxmlformats.org/officeDocument/2006/relationships/slide"/><Relationship Id="rId15" Target="slides/slide10.xml" Type="http://schemas.openxmlformats.org/officeDocument/2006/relationships/slide"/><Relationship Id="rId16" Target="slides/slide11.xml" Type="http://schemas.openxmlformats.org/officeDocument/2006/relationships/slide"/><Relationship Id="rId17" Target="slides/slide12.xml" Type="http://schemas.openxmlformats.org/officeDocument/2006/relationships/slide"/><Relationship Id="rId18" Target="slides/slide13.xml" Type="http://schemas.openxmlformats.org/officeDocument/2006/relationships/slide"/><Relationship Id="rId19" Target="slides/slide14.xml" Type="http://schemas.openxmlformats.org/officeDocument/2006/relationships/slide"/><Relationship Id="rId2" Target="presProps.xml" Type="http://schemas.openxmlformats.org/officeDocument/2006/relationships/presProps"/><Relationship Id="rId20" Target="slides/slide15.xml" Type="http://schemas.openxmlformats.org/officeDocument/2006/relationships/slide"/><Relationship Id="rId21" Target="slides/slide16.xml" Type="http://schemas.openxmlformats.org/officeDocument/2006/relationships/slide"/><Relationship Id="rId22" Target="slides/slide17.xml" Type="http://schemas.openxmlformats.org/officeDocument/2006/relationships/slide"/><Relationship Id="rId23" Target="slides/slide18.xml" Type="http://schemas.openxmlformats.org/officeDocument/2006/relationships/slide"/><Relationship Id="rId24" Target="slides/slide19.xml" Type="http://schemas.openxmlformats.org/officeDocument/2006/relationships/slide"/><Relationship Id="rId25" Target="slides/slide20.xml" Type="http://schemas.openxmlformats.org/officeDocument/2006/relationships/slide"/><Relationship Id="rId26" Target="slides/slide21.xml" Type="http://schemas.openxmlformats.org/officeDocument/2006/relationships/slide"/><Relationship Id="rId27" Target="slides/slide22.xml" Type="http://schemas.openxmlformats.org/officeDocument/2006/relationships/slide"/><Relationship Id="rId28" Target="fonts/font28.fntdata" Type="http://schemas.openxmlformats.org/officeDocument/2006/relationships/font"/><Relationship Id="rId29" Target="fonts/font29.fntdata" Type="http://schemas.openxmlformats.org/officeDocument/2006/relationships/font"/><Relationship Id="rId3" Target="viewProps.xml" Type="http://schemas.openxmlformats.org/officeDocument/2006/relationships/viewProps"/><Relationship Id="rId30" Target="fonts/font30.fntdata" Type="http://schemas.openxmlformats.org/officeDocument/2006/relationships/font"/><Relationship Id="rId31" Target="notesMasters/notesMaster1.xml" Type="http://schemas.openxmlformats.org/officeDocument/2006/relationships/notesMaster"/><Relationship Id="rId32" Target="theme/theme2.xml" Type="http://schemas.openxmlformats.org/officeDocument/2006/relationships/theme"/><Relationship Id="rId33" Target="notesSlides/notesSlide1.xml" Type="http://schemas.openxmlformats.org/officeDocument/2006/relationships/notesSlide"/><Relationship Id="rId34" Target="notesSlides/notesSlide2.xml" Type="http://schemas.openxmlformats.org/officeDocument/2006/relationships/notesSlide"/><Relationship Id="rId35" Target="notesSlides/notesSlide3.xml" Type="http://schemas.openxmlformats.org/officeDocument/2006/relationships/notesSlide"/><Relationship Id="rId36" Target="notesSlides/notesSlide4.xml" Type="http://schemas.openxmlformats.org/officeDocument/2006/relationships/notesSlide"/><Relationship Id="rId37" Target="notesSlides/notesSlide5.xml" Type="http://schemas.openxmlformats.org/officeDocument/2006/relationships/notesSlide"/><Relationship Id="rId38" Target="notesSlides/notesSlide6.xml" Type="http://schemas.openxmlformats.org/officeDocument/2006/relationships/notesSlide"/><Relationship Id="rId39" Target="notesSlides/notesSlide7.xml" Type="http://schemas.openxmlformats.org/officeDocument/2006/relationships/notesSlide"/><Relationship Id="rId4" Target="theme/theme1.xml" Type="http://schemas.openxmlformats.org/officeDocument/2006/relationships/theme"/><Relationship Id="rId40" Target="notesSlides/notesSlide8.xml" Type="http://schemas.openxmlformats.org/officeDocument/2006/relationships/notesSlide"/><Relationship Id="rId41" Target="notesSlides/notesSlide9.xml" Type="http://schemas.openxmlformats.org/officeDocument/2006/relationships/notesSlide"/><Relationship Id="rId42" Target="fonts/font42.fntdata" Type="http://schemas.openxmlformats.org/officeDocument/2006/relationships/font"/><Relationship Id="rId43" Target="fonts/font43.fntdata" Type="http://schemas.openxmlformats.org/officeDocument/2006/relationships/font"/><Relationship Id="rId5" Target="tableStyles.xml" Type="http://schemas.openxmlformats.org/officeDocument/2006/relationships/tableStyles"/><Relationship Id="rId6" Target="slides/slide1.xml" Type="http://schemas.openxmlformats.org/officeDocument/2006/relationships/slide"/><Relationship Id="rId7" Target="slides/slide2.xml" Type="http://schemas.openxmlformats.org/officeDocument/2006/relationships/slide"/><Relationship Id="rId8" Target="slides/slide3.xml" Type="http://schemas.openxmlformats.org/officeDocument/2006/relationships/slide"/><Relationship Id="rId9" Target="slides/slide4.xml" Type="http://schemas.openxmlformats.org/officeDocument/2006/relationships/slide"/></Relationships>
</file>

<file path=ppt/notesMasters/_rels/notesMaster1.xml.rels><?xml version="1.0" encoding="UTF-8" standalone="yes"?><Relationships xmlns="http://schemas.openxmlformats.org/package/2006/relationships"><Relationship Id="rId1" Target="../theme/theme2.xml" Type="http://schemas.openxmlformats.org/officeDocument/2006/relationships/theme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268E1E-0E44-426D-905E-8AD9B19D2182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1B2431-D351-4C6E-A3CF-9DFAC0E3E0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88891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9.xml" Type="http://schemas.openxmlformats.org/officeDocument/2006/relationships/slide"/></Relationships>
</file>

<file path=ppt/notesSlides/_rels/notesSlide2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11.xml" Type="http://schemas.openxmlformats.org/officeDocument/2006/relationships/slide"/></Relationships>
</file>

<file path=ppt/notesSlides/_rels/notesSlide3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12.xml" Type="http://schemas.openxmlformats.org/officeDocument/2006/relationships/slide"/></Relationships>
</file>

<file path=ppt/notesSlides/_rels/notesSlide4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13.xml" Type="http://schemas.openxmlformats.org/officeDocument/2006/relationships/slide"/></Relationships>
</file>

<file path=ppt/notesSlides/_rels/notesSlide5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14.xml" Type="http://schemas.openxmlformats.org/officeDocument/2006/relationships/slide"/></Relationships>
</file>

<file path=ppt/notesSlides/_rels/notesSlide6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15.xml" Type="http://schemas.openxmlformats.org/officeDocument/2006/relationships/slide"/></Relationships>
</file>

<file path=ppt/notesSlides/_rels/notesSlide7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16.xml" Type="http://schemas.openxmlformats.org/officeDocument/2006/relationships/slide"/></Relationships>
</file>

<file path=ppt/notesSlides/_rels/notesSlide8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17.xml" Type="http://schemas.openxmlformats.org/officeDocument/2006/relationships/slide"/></Relationships>
</file>

<file path=ppt/notesSlides/_rels/notesSlide9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18.xml" Type="http://schemas.openxmlformats.org/officeDocument/2006/relationships/slide"/></Relationships>
</file>

<file path=ppt/notesSlides/notesSlide1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I am private singing teacher offering singing lesson to singers. Most of them are amateur singers.</a:t>
            </a:r>
          </a:p>
          <a:p>
            <a:r>
              <a:rPr lang="en-US"/>
              <a:t/>
            </a:r>
          </a:p>
          <a:p>
            <a:r>
              <a:rPr lang="en-US"/>
              <a:t>Often in my practice, my students have approached me with questions regarding vocal health practices. </a:t>
            </a:r>
          </a:p>
          <a:p>
            <a:r>
              <a:rPr lang="en-US"/>
              <a:t/>
            </a:r>
          </a:p>
          <a:p>
            <a:r>
              <a:rPr lang="en-US"/>
              <a:t>How much water to drink? should I clear my throat?</a:t>
            </a:r>
          </a:p>
          <a:p>
            <a:r>
              <a:rPr lang="en-US"/>
              <a:t>can I eat this?</a:t>
            </a:r>
          </a:p>
          <a:p>
            <a:r>
              <a:rPr lang="en-US"/>
              <a:t/>
            </a:r>
          </a:p>
          <a:p>
            <a:r>
              <a:rPr lang="en-US"/>
              <a:t>Hence, I wanted to create awareness and pass some information regarding vocal health in a systematic during their sessions.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Qualitative method - to understand the students' perspectives and observations;</a:t>
            </a:r>
          </a:p>
          <a:p>
            <a:r>
              <a:rPr lang="en-US"/>
              <a:t>as they are ones living out the experience and it is needed to understand their experience.</a:t>
            </a:r>
          </a:p>
          <a:p>
            <a:r>
              <a:rPr lang="en-US"/>
              <a:t/>
            </a:r>
          </a:p>
          <a:p>
            <a:r>
              <a:rPr lang="en-US"/>
              <a:t>Quantitative - to find data that can be measurable and quantifiable to understand trends and patterns.</a:t>
            </a:r>
          </a:p>
          <a:p>
            <a:r>
              <a:rPr lang="en-US"/>
              <a:t/>
            </a:r>
          </a:p>
          <a:p>
            <a:r>
              <a:rPr lang="en-US"/>
              <a:t>Since, sampling size was small, the results from both approaches will help double check the findings or explain complementary results.</a:t>
            </a:r>
          </a:p>
          <a:p>
            <a:r>
              <a:rPr lang="en-US"/>
              <a:t/>
            </a:r>
          </a:p>
          <a:p>
            <a:r>
              <a:rPr lang="en-US"/>
              <a:t>To add more rigor to the study, a hybrid thematic analysis was done to not just look fora priori themes but also be open to find themes that emerge out of the study.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3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The participants were explained about the study fully and their consent was obtained.</a:t>
            </a:r>
          </a:p>
          <a:p>
            <a:r>
              <a:rPr lang="en-US"/>
              <a:t/>
            </a:r>
          </a:p>
          <a:p>
            <a:r>
              <a:rPr lang="en-US"/>
              <a:t>During their singing class, the last 15 mins was allowed to VHE instruction.</a:t>
            </a:r>
          </a:p>
          <a:p>
            <a:r>
              <a:rPr lang="en-US"/>
              <a:t>- vocal physiology</a:t>
            </a:r>
          </a:p>
          <a:p>
            <a:r>
              <a:rPr lang="en-US"/>
              <a:t>- vocal abuse &amp; pathology</a:t>
            </a:r>
          </a:p>
          <a:p>
            <a:r>
              <a:rPr lang="en-US"/>
              <a:t>- Healthy vocal habits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4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A priori Themes</a:t>
            </a:r>
          </a:p>
          <a:p>
            <a:r>
              <a:rPr lang="en-US"/>
              <a:t/>
            </a:r>
          </a:p>
          <a:p>
            <a:r>
              <a:rPr lang="en-US"/>
              <a:t>1. The degree of information retrieval was used as an indicator for the effectiveness of the program.</a:t>
            </a:r>
          </a:p>
          <a:p>
            <a:r>
              <a:rPr lang="en-US"/>
              <a:t/>
            </a:r>
          </a:p>
          <a:p>
            <a:r>
              <a:rPr lang="en-US"/>
              <a:t>2. how conscious have the participants become?</a:t>
            </a:r>
          </a:p>
          <a:p>
            <a:r>
              <a:rPr lang="en-US"/>
              <a:t>Are they able to recognise it? If they have, then they would have become more reflective and aware about the VHE. This would be an indication of VHE component.</a:t>
            </a:r>
          </a:p>
          <a:p>
            <a:r>
              <a:rPr lang="en-US"/>
              <a:t/>
            </a:r>
          </a:p>
          <a:p>
            <a:r>
              <a:rPr lang="en-US"/>
              <a:t>3. Any lifestyle changes they have made to themselves.This is a sure indication of the effectiveness of the study.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5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To test the knowledge retention, the participants were asked to answer on vocal hygiene topics that were taught. Their ability to recall was studied.</a:t>
            </a:r>
          </a:p>
          <a:p>
            <a:r>
              <a:rPr lang="en-US"/>
              <a:t/>
            </a:r>
          </a:p>
          <a:p>
            <a:r>
              <a:rPr lang="en-US"/>
              <a:t>When a specific number was asked, all of them responded that many.</a:t>
            </a:r>
          </a:p>
          <a:p>
            <a:r>
              <a:rPr lang="en-US"/>
              <a:t/>
            </a:r>
          </a:p>
          <a:p>
            <a:r>
              <a:rPr lang="en-US"/>
              <a:t>overall, the SD was lower (between the expected number and the actual number of response). This lesser deviation is an indication that participants were able to retain the information.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6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qualitative data - interview</a:t>
            </a:r>
          </a:p>
          <a:p>
            <a:r>
              <a:rPr lang="en-US"/>
              <a:t/>
            </a:r>
          </a:p>
          <a:p>
            <a:r>
              <a:rPr lang="en-US"/>
              <a:t>had both deductive and inductive themes.</a:t>
            </a:r>
          </a:p>
          <a:p>
            <a:r>
              <a:rPr lang="en-US"/>
              <a:t/>
            </a:r>
          </a:p>
          <a:p>
            <a:r>
              <a:rPr lang="en-US"/>
              <a:t>1. Impact of VHE</a:t>
            </a:r>
          </a:p>
          <a:p>
            <a:r>
              <a:rPr lang="en-US"/>
              <a:t>2. Usefulness of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7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qualitative data - interview</a:t>
            </a:r>
          </a:p>
          <a:p>
            <a:r>
              <a:rPr lang="en-US"/>
              <a:t/>
            </a:r>
          </a:p>
          <a:p>
            <a:r>
              <a:rPr lang="en-US"/>
              <a:t>1. Impact of VHE</a:t>
            </a:r>
          </a:p>
          <a:p>
            <a:r>
              <a:rPr lang="en-US"/>
              <a:t>- in concurrence with the quantitative result. During the interview, which was after 3 weeks post instruction, participants were able to remember and recall. This convergence is a sure indication that knowledge transfer has happened.</a:t>
            </a:r>
          </a:p>
          <a:p>
            <a:r>
              <a:rPr lang="en-US"/>
              <a:t/>
            </a:r>
          </a:p>
          <a:p>
            <a:r>
              <a:rPr lang="en-US"/>
              <a:t>independent inquiry - inductive theme - curiosity leading to more interest in the subject.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8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.</a:t>
            </a:r>
            <a:endParaRPr lang="en-US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9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qualitative data - interview</a:t>
            </a:r>
            <a:endParaRPr lang="en-US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svg" Type="http://schemas.openxmlformats.org/officeDocument/2006/relationships/image"/></Relationships>
</file>

<file path=ppt/slides/_rels/slide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svg" Type="http://schemas.openxmlformats.org/officeDocument/2006/relationships/image"/></Relationships>
</file>

<file path=ppt/slides/_rels/slide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svg" Type="http://schemas.openxmlformats.org/officeDocument/2006/relationships/image"/></Relationships>
</file>

<file path=ppt/slides/_rels/slide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svg" Type="http://schemas.openxmlformats.org/officeDocument/2006/relationships/image"/></Relationships>
</file>

<file path=ppt/slides/_rels/slide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svg" Type="http://schemas.openxmlformats.org/officeDocument/2006/relationships/image"/></Relationships>
</file>

<file path=ppt/slides/_rels/slide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svg" Type="http://schemas.openxmlformats.org/officeDocument/2006/relationships/image"/></Relationships>
</file>

<file path=ppt/slides/_rels/slide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svg" Type="http://schemas.openxmlformats.org/officeDocument/2006/relationships/image"/></Relationships>
</file>

<file path=ppt/slides/_rels/slide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svg" Type="http://schemas.openxmlformats.org/officeDocument/2006/relationships/image"/></Relationships>
</file>

<file path=ppt/slides/_rels/slide9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1.xml" Type="http://schemas.openxmlformats.org/officeDocument/2006/relationships/notesSlide"/><Relationship Id="rId3" Target="../media/image1.png" Type="http://schemas.openxmlformats.org/officeDocument/2006/relationships/image"/><Relationship Id="rId4" Target="../media/image2.svg" Type="http://schemas.openxmlformats.org/officeDocument/2006/relationships/image"/></Relationships>
</file>

<file path=ppt/slides/_rels/slide10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svg" Type="http://schemas.openxmlformats.org/officeDocument/2006/relationships/image"/></Relationships>
</file>

<file path=ppt/slides/_rels/slide1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2.xml" Type="http://schemas.openxmlformats.org/officeDocument/2006/relationships/notesSlide"/><Relationship Id="rId3" Target="../media/image1.png" Type="http://schemas.openxmlformats.org/officeDocument/2006/relationships/image"/><Relationship Id="rId4" Target="../media/image2.svg" Type="http://schemas.openxmlformats.org/officeDocument/2006/relationships/image"/></Relationships>
</file>

<file path=ppt/slides/_rels/slide1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3.xml" Type="http://schemas.openxmlformats.org/officeDocument/2006/relationships/notesSlide"/><Relationship Id="rId3" Target="../media/image1.png" Type="http://schemas.openxmlformats.org/officeDocument/2006/relationships/image"/><Relationship Id="rId4" Target="../media/image2.svg" Type="http://schemas.openxmlformats.org/officeDocument/2006/relationships/image"/></Relationships>
</file>

<file path=ppt/slides/_rels/slide1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4.xml" Type="http://schemas.openxmlformats.org/officeDocument/2006/relationships/notesSlide"/><Relationship Id="rId3" Target="../media/image1.png" Type="http://schemas.openxmlformats.org/officeDocument/2006/relationships/image"/><Relationship Id="rId4" Target="../media/image2.svg" Type="http://schemas.openxmlformats.org/officeDocument/2006/relationships/image"/></Relationships>
</file>

<file path=ppt/slides/_rels/slide1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5.xml" Type="http://schemas.openxmlformats.org/officeDocument/2006/relationships/notesSlide"/><Relationship Id="rId3" Target="../media/image1.png" Type="http://schemas.openxmlformats.org/officeDocument/2006/relationships/image"/><Relationship Id="rId4" Target="../media/image2.svg" Type="http://schemas.openxmlformats.org/officeDocument/2006/relationships/image"/><Relationship Id="rId5" Target="../media/image3.png" Type="http://schemas.openxmlformats.org/officeDocument/2006/relationships/image"/></Relationships>
</file>

<file path=ppt/slides/_rels/slide1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6.xml" Type="http://schemas.openxmlformats.org/officeDocument/2006/relationships/notesSlide"/><Relationship Id="rId3" Target="../media/image1.png" Type="http://schemas.openxmlformats.org/officeDocument/2006/relationships/image"/><Relationship Id="rId4" Target="../media/image2.svg" Type="http://schemas.openxmlformats.org/officeDocument/2006/relationships/image"/><Relationship Id="rId5" Target="../media/image4.png" Type="http://schemas.openxmlformats.org/officeDocument/2006/relationships/image"/></Relationships>
</file>

<file path=ppt/slides/_rels/slide1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7.xml" Type="http://schemas.openxmlformats.org/officeDocument/2006/relationships/notesSlide"/><Relationship Id="rId3" Target="../media/image1.png" Type="http://schemas.openxmlformats.org/officeDocument/2006/relationships/image"/><Relationship Id="rId4" Target="../media/image2.svg" Type="http://schemas.openxmlformats.org/officeDocument/2006/relationships/image"/><Relationship Id="rId5" Target="../media/image5.png" Type="http://schemas.openxmlformats.org/officeDocument/2006/relationships/image"/></Relationships>
</file>

<file path=ppt/slides/_rels/slide1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8.xml" Type="http://schemas.openxmlformats.org/officeDocument/2006/relationships/notesSlide"/><Relationship Id="rId3" Target="../media/image1.png" Type="http://schemas.openxmlformats.org/officeDocument/2006/relationships/image"/><Relationship Id="rId4" Target="../media/image2.svg" Type="http://schemas.openxmlformats.org/officeDocument/2006/relationships/image"/></Relationships>
</file>

<file path=ppt/slides/_rels/slide1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9.xml" Type="http://schemas.openxmlformats.org/officeDocument/2006/relationships/notesSlide"/><Relationship Id="rId3" Target="../media/image1.png" Type="http://schemas.openxmlformats.org/officeDocument/2006/relationships/image"/><Relationship Id="rId4" Target="../media/image2.svg" Type="http://schemas.openxmlformats.org/officeDocument/2006/relationships/image"/></Relationships>
</file>

<file path=ppt/slides/_rels/slide19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svg" Type="http://schemas.openxmlformats.org/officeDocument/2006/relationships/image"/></Relationships>
</file>

<file path=ppt/slides/_rels/slide20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svg" Type="http://schemas.openxmlformats.org/officeDocument/2006/relationships/image"/><Relationship Id="rId4" Target="../media/image6.jpeg" Type="http://schemas.openxmlformats.org/officeDocument/2006/relationships/image"/></Relationships>
</file>

<file path=ppt/slides/_rels/slide2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svg" Type="http://schemas.openxmlformats.org/officeDocument/2006/relationships/image"/></Relationships>
</file>

<file path=ppt/slides/_rels/slide2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svg" Type="http://schemas.openxmlformats.org/officeDocument/2006/relationships/image"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6F3E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-31071" y="0"/>
            <a:ext cx="4239083" cy="10287000"/>
            <a:chOff x="0" y="0"/>
            <a:chExt cx="5652111" cy="13716000"/>
          </a:xfrm>
        </p:grpSpPr>
        <p:grpSp>
          <p:nvGrpSpPr>
            <p:cNvPr name="Group 3" id="3"/>
            <p:cNvGrpSpPr/>
            <p:nvPr/>
          </p:nvGrpSpPr>
          <p:grpSpPr>
            <a:xfrm rot="0">
              <a:off x="2826056" y="0"/>
              <a:ext cx="2826056" cy="13716000"/>
              <a:chOff x="0" y="0"/>
              <a:chExt cx="558233" cy="2709333"/>
            </a:xfrm>
          </p:grpSpPr>
          <p:sp>
            <p:nvSpPr>
              <p:cNvPr name="Freeform 4" id="4"/>
              <p:cNvSpPr/>
              <p:nvPr/>
            </p:nvSpPr>
            <p:spPr>
              <a:xfrm flipH="false" flipV="false" rot="0">
                <a:off x="0" y="0"/>
                <a:ext cx="558233" cy="2709333"/>
              </a:xfrm>
              <a:custGeom>
                <a:avLst/>
                <a:gdLst/>
                <a:ahLst/>
                <a:cxnLst/>
                <a:rect r="r" b="b" t="t" l="l"/>
                <a:pathLst>
                  <a:path h="2709333" w="558233">
                    <a:moveTo>
                      <a:pt x="0" y="0"/>
                    </a:moveTo>
                    <a:lnTo>
                      <a:pt x="558233" y="0"/>
                    </a:lnTo>
                    <a:lnTo>
                      <a:pt x="558233" y="2709333"/>
                    </a:lnTo>
                    <a:lnTo>
                      <a:pt x="0" y="2709333"/>
                    </a:lnTo>
                    <a:close/>
                  </a:path>
                </a:pathLst>
              </a:custGeom>
              <a:solidFill>
                <a:srgbClr val="E9E0D9"/>
              </a:solidFill>
            </p:spPr>
          </p:sp>
          <p:sp>
            <p:nvSpPr>
              <p:cNvPr name="TextBox 5" id="5"/>
              <p:cNvSpPr txBox="true"/>
              <p:nvPr/>
            </p:nvSpPr>
            <p:spPr>
              <a:xfrm>
                <a:off x="0" y="-47625"/>
                <a:ext cx="558233" cy="2756958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grpSp>
          <p:nvGrpSpPr>
            <p:cNvPr name="Group 6" id="6"/>
            <p:cNvGrpSpPr/>
            <p:nvPr/>
          </p:nvGrpSpPr>
          <p:grpSpPr>
            <a:xfrm rot="0">
              <a:off x="1413028" y="0"/>
              <a:ext cx="2826056" cy="13716000"/>
              <a:chOff x="0" y="0"/>
              <a:chExt cx="558233" cy="2709333"/>
            </a:xfrm>
          </p:grpSpPr>
          <p:sp>
            <p:nvSpPr>
              <p:cNvPr name="Freeform 7" id="7"/>
              <p:cNvSpPr/>
              <p:nvPr/>
            </p:nvSpPr>
            <p:spPr>
              <a:xfrm flipH="false" flipV="false" rot="0">
                <a:off x="0" y="0"/>
                <a:ext cx="558233" cy="2709333"/>
              </a:xfrm>
              <a:custGeom>
                <a:avLst/>
                <a:gdLst/>
                <a:ahLst/>
                <a:cxnLst/>
                <a:rect r="r" b="b" t="t" l="l"/>
                <a:pathLst>
                  <a:path h="2709333" w="558233">
                    <a:moveTo>
                      <a:pt x="0" y="0"/>
                    </a:moveTo>
                    <a:lnTo>
                      <a:pt x="558233" y="0"/>
                    </a:lnTo>
                    <a:lnTo>
                      <a:pt x="558233" y="2709333"/>
                    </a:lnTo>
                    <a:lnTo>
                      <a:pt x="0" y="2709333"/>
                    </a:lnTo>
                    <a:close/>
                  </a:path>
                </a:pathLst>
              </a:custGeom>
              <a:solidFill>
                <a:srgbClr val="9FC3D0"/>
              </a:solidFill>
            </p:spPr>
          </p:sp>
          <p:sp>
            <p:nvSpPr>
              <p:cNvPr name="TextBox 8" id="8"/>
              <p:cNvSpPr txBox="true"/>
              <p:nvPr/>
            </p:nvSpPr>
            <p:spPr>
              <a:xfrm>
                <a:off x="0" y="-47625"/>
                <a:ext cx="558233" cy="2756958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grpSp>
          <p:nvGrpSpPr>
            <p:cNvPr name="Group 9" id="9"/>
            <p:cNvGrpSpPr/>
            <p:nvPr/>
          </p:nvGrpSpPr>
          <p:grpSpPr>
            <a:xfrm rot="0">
              <a:off x="0" y="0"/>
              <a:ext cx="2826056" cy="13716000"/>
              <a:chOff x="0" y="0"/>
              <a:chExt cx="558233" cy="2709333"/>
            </a:xfrm>
          </p:grpSpPr>
          <p:sp>
            <p:nvSpPr>
              <p:cNvPr name="Freeform 10" id="10"/>
              <p:cNvSpPr/>
              <p:nvPr/>
            </p:nvSpPr>
            <p:spPr>
              <a:xfrm flipH="false" flipV="false" rot="0">
                <a:off x="0" y="0"/>
                <a:ext cx="558233" cy="2709333"/>
              </a:xfrm>
              <a:custGeom>
                <a:avLst/>
                <a:gdLst/>
                <a:ahLst/>
                <a:cxnLst/>
                <a:rect r="r" b="b" t="t" l="l"/>
                <a:pathLst>
                  <a:path h="2709333" w="558233">
                    <a:moveTo>
                      <a:pt x="0" y="0"/>
                    </a:moveTo>
                    <a:lnTo>
                      <a:pt x="558233" y="0"/>
                    </a:lnTo>
                    <a:lnTo>
                      <a:pt x="558233" y="2709333"/>
                    </a:lnTo>
                    <a:lnTo>
                      <a:pt x="0" y="2709333"/>
                    </a:lnTo>
                    <a:close/>
                  </a:path>
                </a:pathLst>
              </a:custGeom>
              <a:solidFill>
                <a:srgbClr val="E9C7C6"/>
              </a:solidFill>
            </p:spPr>
          </p:sp>
          <p:sp>
            <p:nvSpPr>
              <p:cNvPr name="TextBox 11" id="11"/>
              <p:cNvSpPr txBox="true"/>
              <p:nvPr/>
            </p:nvSpPr>
            <p:spPr>
              <a:xfrm>
                <a:off x="0" y="-47625"/>
                <a:ext cx="558233" cy="2756958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</p:grpSp>
      <p:sp>
        <p:nvSpPr>
          <p:cNvPr name="TextBox 12" id="12"/>
          <p:cNvSpPr txBox="true"/>
          <p:nvPr/>
        </p:nvSpPr>
        <p:spPr>
          <a:xfrm rot="0">
            <a:off x="3771174" y="2381892"/>
            <a:ext cx="13051287" cy="437515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888"/>
              </a:lnSpc>
            </a:pPr>
            <a:r>
              <a:rPr lang="en-US" sz="5039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The Effectiveness of Vocal Health Education, </a:t>
            </a:r>
          </a:p>
          <a:p>
            <a:pPr algn="ctr">
              <a:lnSpc>
                <a:spcPts val="4888"/>
              </a:lnSpc>
            </a:pPr>
          </a:p>
          <a:p>
            <a:pPr algn="ctr">
              <a:lnSpc>
                <a:spcPts val="4888"/>
              </a:lnSpc>
            </a:pPr>
            <a:r>
              <a:rPr lang="en-US" sz="5039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As a Teaching Component, </a:t>
            </a:r>
          </a:p>
          <a:p>
            <a:pPr algn="ctr">
              <a:lnSpc>
                <a:spcPts val="4888"/>
              </a:lnSpc>
            </a:pPr>
          </a:p>
          <a:p>
            <a:pPr algn="ctr">
              <a:lnSpc>
                <a:spcPts val="4888"/>
              </a:lnSpc>
            </a:pPr>
            <a:r>
              <a:rPr lang="en-US" sz="5039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For Adult Amateur Singing Students </a:t>
            </a:r>
          </a:p>
          <a:p>
            <a:pPr algn="ctr">
              <a:lnSpc>
                <a:spcPts val="4888"/>
              </a:lnSpc>
            </a:pPr>
          </a:p>
          <a:p>
            <a:pPr algn="ctr">
              <a:lnSpc>
                <a:spcPts val="4888"/>
              </a:lnSpc>
            </a:pPr>
            <a:r>
              <a:rPr lang="en-US" sz="5039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in a One-to-One setting.</a:t>
            </a:r>
          </a:p>
        </p:txBody>
      </p:sp>
      <p:sp>
        <p:nvSpPr>
          <p:cNvPr name="Freeform 13" id="13"/>
          <p:cNvSpPr/>
          <p:nvPr/>
        </p:nvSpPr>
        <p:spPr>
          <a:xfrm flipH="false" flipV="false" rot="0">
            <a:off x="12646898" y="-210192"/>
            <a:ext cx="7315200" cy="2477783"/>
          </a:xfrm>
          <a:custGeom>
            <a:avLst/>
            <a:gdLst/>
            <a:ahLst/>
            <a:cxnLst/>
            <a:rect r="r" b="b" t="t" l="l"/>
            <a:pathLst>
              <a:path h="2477783" w="7315200">
                <a:moveTo>
                  <a:pt x="0" y="0"/>
                </a:moveTo>
                <a:lnTo>
                  <a:pt x="7315200" y="0"/>
                </a:lnTo>
                <a:lnTo>
                  <a:pt x="7315200" y="2477784"/>
                </a:lnTo>
                <a:lnTo>
                  <a:pt x="0" y="247778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4" id="14"/>
          <p:cNvSpPr txBox="true"/>
          <p:nvPr/>
        </p:nvSpPr>
        <p:spPr>
          <a:xfrm rot="0">
            <a:off x="6428992" y="8361363"/>
            <a:ext cx="6853042" cy="89693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262"/>
              </a:lnSpc>
            </a:pPr>
            <a:r>
              <a:rPr lang="en-US" sz="5187">
                <a:solidFill>
                  <a:srgbClr val="000000"/>
                </a:solidFill>
                <a:latin typeface="Canva Student Font"/>
                <a:ea typeface="Canva Student Font"/>
                <a:cs typeface="Canva Student Font"/>
                <a:sym typeface="Canva Student Font"/>
              </a:rPr>
              <a:t>Presented By : Serene Yoneko D.</a:t>
            </a:r>
          </a:p>
        </p:txBody>
      </p:sp>
      <p:sp>
        <p:nvSpPr>
          <p:cNvPr name="TextBox 15" id="15"/>
          <p:cNvSpPr txBox="true"/>
          <p:nvPr/>
        </p:nvSpPr>
        <p:spPr>
          <a:xfrm rot="0">
            <a:off x="6390401" y="9518296"/>
            <a:ext cx="6882108" cy="53329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376"/>
              </a:lnSpc>
            </a:pPr>
            <a:r>
              <a:rPr lang="en-US" sz="3126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UWTSD</a:t>
            </a:r>
            <a:r>
              <a:rPr lang="en-US" sz="3126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  | 14 Feb 2025</a:t>
            </a:r>
          </a:p>
        </p:txBody>
      </p:sp>
      <p:sp>
        <p:nvSpPr>
          <p:cNvPr name="Freeform 16" id="16"/>
          <p:cNvSpPr/>
          <p:nvPr/>
        </p:nvSpPr>
        <p:spPr>
          <a:xfrm flipH="false" flipV="false" rot="0">
            <a:off x="11118095" y="9258300"/>
            <a:ext cx="7315200" cy="2477783"/>
          </a:xfrm>
          <a:custGeom>
            <a:avLst/>
            <a:gdLst/>
            <a:ahLst/>
            <a:cxnLst/>
            <a:rect r="r" b="b" t="t" l="l"/>
            <a:pathLst>
              <a:path h="2477783" w="7315200">
                <a:moveTo>
                  <a:pt x="0" y="0"/>
                </a:moveTo>
                <a:lnTo>
                  <a:pt x="7315200" y="0"/>
                </a:lnTo>
                <a:lnTo>
                  <a:pt x="7315200" y="2477783"/>
                </a:lnTo>
                <a:lnTo>
                  <a:pt x="0" y="247778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2553980" y="866775"/>
            <a:ext cx="13180039" cy="145097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1899"/>
              </a:lnSpc>
            </a:pPr>
            <a:r>
              <a:rPr lang="en-US" sz="8499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OVERVIEW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1221986" y="3305470"/>
            <a:ext cx="4480960" cy="6299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798829" indent="-399415" lvl="1">
              <a:lnSpc>
                <a:spcPts val="5179"/>
              </a:lnSpc>
              <a:buFont typeface="Arial"/>
              <a:buChar char="•"/>
            </a:pPr>
            <a:r>
              <a:rPr lang="en-US" sz="3699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Introduction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1221986" y="4408805"/>
            <a:ext cx="4480960" cy="6299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798829" indent="-399415" lvl="1">
              <a:lnSpc>
                <a:spcPts val="5179"/>
              </a:lnSpc>
              <a:buFont typeface="Arial"/>
              <a:buChar char="•"/>
            </a:pPr>
            <a:r>
              <a:rPr lang="en-US" sz="3699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Context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1221986" y="5512140"/>
            <a:ext cx="5241454" cy="6299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798829" indent="-399415" lvl="1">
              <a:lnSpc>
                <a:spcPts val="5179"/>
              </a:lnSpc>
              <a:buFont typeface="Arial"/>
              <a:buChar char="•"/>
            </a:pPr>
            <a:r>
              <a:rPr lang="en-US" sz="3699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Literary Review 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6444390" y="3305470"/>
            <a:ext cx="4480960" cy="6299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798829" indent="-399415" lvl="1">
              <a:lnSpc>
                <a:spcPts val="5179"/>
              </a:lnSpc>
              <a:buFont typeface="Arial"/>
              <a:buChar char="•"/>
            </a:pPr>
            <a:r>
              <a:rPr lang="en-US" sz="3699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Objectives</a:t>
            </a:r>
          </a:p>
        </p:txBody>
      </p:sp>
      <p:sp>
        <p:nvSpPr>
          <p:cNvPr name="TextBox 7" id="7"/>
          <p:cNvSpPr txBox="true"/>
          <p:nvPr/>
        </p:nvSpPr>
        <p:spPr>
          <a:xfrm rot="0">
            <a:off x="6444390" y="4513580"/>
            <a:ext cx="4480960" cy="6299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798829" indent="-399415" lvl="1">
              <a:lnSpc>
                <a:spcPts val="5179"/>
              </a:lnSpc>
              <a:buFont typeface="Arial"/>
              <a:buChar char="•"/>
            </a:pPr>
            <a:r>
              <a:rPr lang="en-US" sz="3699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Methodology</a:t>
            </a:r>
          </a:p>
        </p:txBody>
      </p:sp>
      <p:sp>
        <p:nvSpPr>
          <p:cNvPr name="TextBox 8" id="8"/>
          <p:cNvSpPr txBox="true"/>
          <p:nvPr/>
        </p:nvSpPr>
        <p:spPr>
          <a:xfrm rot="0">
            <a:off x="6444390" y="5512140"/>
            <a:ext cx="5055568" cy="6299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798829" indent="-399415" lvl="1">
              <a:lnSpc>
                <a:spcPts val="5179"/>
              </a:lnSpc>
              <a:buFont typeface="Arial"/>
              <a:buChar char="•"/>
            </a:pPr>
            <a:r>
              <a:rPr lang="en-US" sz="3699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Implementation</a:t>
            </a:r>
          </a:p>
        </p:txBody>
      </p:sp>
      <p:sp>
        <p:nvSpPr>
          <p:cNvPr name="TextBox 9" id="9"/>
          <p:cNvSpPr txBox="true"/>
          <p:nvPr/>
        </p:nvSpPr>
        <p:spPr>
          <a:xfrm rot="0">
            <a:off x="11890224" y="3305470"/>
            <a:ext cx="4480960" cy="6299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798829" indent="-399415" lvl="1">
              <a:lnSpc>
                <a:spcPts val="5179"/>
              </a:lnSpc>
              <a:buFont typeface="Arial"/>
              <a:buChar char="•"/>
            </a:pPr>
            <a:r>
              <a:rPr lang="en-US" sz="3699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Findings 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11890224" y="4408805"/>
            <a:ext cx="4480960" cy="6299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798829" indent="-399415" lvl="1">
              <a:lnSpc>
                <a:spcPts val="5179"/>
              </a:lnSpc>
              <a:buFont typeface="Arial"/>
              <a:buChar char="•"/>
            </a:pPr>
            <a:r>
              <a:rPr lang="en-US" sz="3699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Conclusion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11890224" y="5512140"/>
            <a:ext cx="5369076" cy="6299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798829" indent="-399415" lvl="1">
              <a:lnSpc>
                <a:spcPts val="5179"/>
              </a:lnSpc>
              <a:buFont typeface="Arial"/>
              <a:buChar char="•"/>
            </a:pPr>
            <a:r>
              <a:rPr lang="en-US" sz="3699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Recommendation</a:t>
            </a:r>
          </a:p>
        </p:txBody>
      </p:sp>
      <p:sp>
        <p:nvSpPr>
          <p:cNvPr name="AutoShape 12" id="12"/>
          <p:cNvSpPr/>
          <p:nvPr/>
        </p:nvSpPr>
        <p:spPr>
          <a:xfrm>
            <a:off x="-260599" y="9061267"/>
            <a:ext cx="7105264" cy="19050"/>
          </a:xfrm>
          <a:prstGeom prst="line">
            <a:avLst/>
          </a:prstGeom>
          <a:ln cap="flat" w="114300">
            <a:solidFill>
              <a:srgbClr val="9FC3D0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13" id="13"/>
          <p:cNvSpPr/>
          <p:nvPr/>
        </p:nvSpPr>
        <p:spPr>
          <a:xfrm>
            <a:off x="11430169" y="9061267"/>
            <a:ext cx="7105264" cy="19050"/>
          </a:xfrm>
          <a:prstGeom prst="line">
            <a:avLst/>
          </a:prstGeom>
          <a:ln cap="flat" w="114300">
            <a:solidFill>
              <a:srgbClr val="9FC3D0"/>
            </a:solidFill>
            <a:prstDash val="solid"/>
            <a:headEnd type="none" len="sm" w="sm"/>
            <a:tailEnd type="none" len="sm" w="sm"/>
          </a:ln>
        </p:spPr>
      </p:sp>
      <p:grpSp>
        <p:nvGrpSpPr>
          <p:cNvPr name="Group 14" id="14"/>
          <p:cNvGrpSpPr/>
          <p:nvPr/>
        </p:nvGrpSpPr>
        <p:grpSpPr>
          <a:xfrm rot="0">
            <a:off x="15859155" y="0"/>
            <a:ext cx="1562612" cy="1673225"/>
            <a:chOff x="0" y="0"/>
            <a:chExt cx="2083482" cy="2230967"/>
          </a:xfrm>
        </p:grpSpPr>
        <p:grpSp>
          <p:nvGrpSpPr>
            <p:cNvPr name="Group 15" id="15"/>
            <p:cNvGrpSpPr/>
            <p:nvPr/>
          </p:nvGrpSpPr>
          <p:grpSpPr>
            <a:xfrm rot="0">
              <a:off x="75599" y="0"/>
              <a:ext cx="1932284" cy="2230967"/>
              <a:chOff x="0" y="0"/>
              <a:chExt cx="703982" cy="812800"/>
            </a:xfrm>
          </p:grpSpPr>
          <p:sp>
            <p:nvSpPr>
              <p:cNvPr name="Freeform 16" id="16"/>
              <p:cNvSpPr/>
              <p:nvPr/>
            </p:nvSpPr>
            <p:spPr>
              <a:xfrm flipH="false" flipV="false" rot="0">
                <a:off x="0" y="0"/>
                <a:ext cx="703982" cy="812800"/>
              </a:xfrm>
              <a:custGeom>
                <a:avLst/>
                <a:gdLst/>
                <a:ahLst/>
                <a:cxnLst/>
                <a:rect r="r" b="b" t="t" l="l"/>
                <a:pathLst>
                  <a:path h="812800" w="703982">
                    <a:moveTo>
                      <a:pt x="234787" y="793731"/>
                    </a:moveTo>
                    <a:cubicBezTo>
                      <a:pt x="270879" y="805245"/>
                      <a:pt x="311910" y="812800"/>
                      <a:pt x="352180" y="812800"/>
                    </a:cubicBezTo>
                    <a:cubicBezTo>
                      <a:pt x="392452" y="812800"/>
                      <a:pt x="431204" y="806323"/>
                      <a:pt x="466915" y="794809"/>
                    </a:cubicBezTo>
                    <a:cubicBezTo>
                      <a:pt x="467675" y="794450"/>
                      <a:pt x="468435" y="794450"/>
                      <a:pt x="469194" y="794090"/>
                    </a:cubicBezTo>
                    <a:cubicBezTo>
                      <a:pt x="603304" y="748035"/>
                      <a:pt x="702082" y="626421"/>
                      <a:pt x="703982" y="484298"/>
                    </a:cubicBezTo>
                    <a:lnTo>
                      <a:pt x="703982" y="0"/>
                    </a:lnTo>
                    <a:lnTo>
                      <a:pt x="0" y="0"/>
                    </a:lnTo>
                    <a:lnTo>
                      <a:pt x="0" y="483939"/>
                    </a:lnTo>
                    <a:cubicBezTo>
                      <a:pt x="1900" y="627140"/>
                      <a:pt x="99158" y="748755"/>
                      <a:pt x="234787" y="793731"/>
                    </a:cubicBezTo>
                    <a:close/>
                  </a:path>
                </a:pathLst>
              </a:custGeom>
              <a:solidFill>
                <a:srgbClr val="9FC3D0"/>
              </a:solidFill>
            </p:spPr>
          </p:sp>
          <p:sp>
            <p:nvSpPr>
              <p:cNvPr name="TextBox 17" id="17"/>
              <p:cNvSpPr txBox="true"/>
              <p:nvPr/>
            </p:nvSpPr>
            <p:spPr>
              <a:xfrm>
                <a:off x="0" y="-47625"/>
                <a:ext cx="703982" cy="733425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sp>
          <p:nvSpPr>
            <p:cNvPr name="TextBox 18" id="18"/>
            <p:cNvSpPr txBox="true"/>
            <p:nvPr/>
          </p:nvSpPr>
          <p:spPr>
            <a:xfrm rot="0">
              <a:off x="0" y="437582"/>
              <a:ext cx="2083482" cy="1241504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ctr">
                <a:lnSpc>
                  <a:spcPts val="7805"/>
                </a:lnSpc>
              </a:pPr>
              <a:r>
                <a:rPr lang="en-US" sz="5575" b="true">
                  <a:solidFill>
                    <a:srgbClr val="000000"/>
                  </a:solidFill>
                  <a:latin typeface="Open Sans Bold"/>
                  <a:ea typeface="Open Sans Bold"/>
                  <a:cs typeface="Open Sans Bold"/>
                  <a:sym typeface="Open Sans Bold"/>
                </a:rPr>
                <a:t>2</a:t>
              </a:r>
            </a:p>
          </p:txBody>
        </p:sp>
      </p:grpSp>
      <p:sp>
        <p:nvSpPr>
          <p:cNvPr name="Freeform 19" id="19"/>
          <p:cNvSpPr/>
          <p:nvPr/>
        </p:nvSpPr>
        <p:spPr>
          <a:xfrm flipH="false" flipV="false" rot="0">
            <a:off x="-2845001" y="434334"/>
            <a:ext cx="7315200" cy="2477783"/>
          </a:xfrm>
          <a:custGeom>
            <a:avLst/>
            <a:gdLst/>
            <a:ahLst/>
            <a:cxnLst/>
            <a:rect r="r" b="b" t="t" l="l"/>
            <a:pathLst>
              <a:path h="2477783" w="7315200">
                <a:moveTo>
                  <a:pt x="0" y="0"/>
                </a:moveTo>
                <a:lnTo>
                  <a:pt x="7315200" y="0"/>
                </a:lnTo>
                <a:lnTo>
                  <a:pt x="7315200" y="2477783"/>
                </a:lnTo>
                <a:lnTo>
                  <a:pt x="0" y="247778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20" id="20"/>
          <p:cNvSpPr/>
          <p:nvPr/>
        </p:nvSpPr>
        <p:spPr>
          <a:xfrm flipH="false" flipV="false" rot="0">
            <a:off x="13601700" y="6142060"/>
            <a:ext cx="7315200" cy="2477783"/>
          </a:xfrm>
          <a:custGeom>
            <a:avLst/>
            <a:gdLst/>
            <a:ahLst/>
            <a:cxnLst/>
            <a:rect r="r" b="b" t="t" l="l"/>
            <a:pathLst>
              <a:path h="2477783" w="7315200">
                <a:moveTo>
                  <a:pt x="0" y="0"/>
                </a:moveTo>
                <a:lnTo>
                  <a:pt x="7315200" y="0"/>
                </a:lnTo>
                <a:lnTo>
                  <a:pt x="7315200" y="2477783"/>
                </a:lnTo>
                <a:lnTo>
                  <a:pt x="0" y="247778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21" id="21"/>
          <p:cNvSpPr txBox="true"/>
          <p:nvPr/>
        </p:nvSpPr>
        <p:spPr>
          <a:xfrm rot="0">
            <a:off x="5702946" y="8800282"/>
            <a:ext cx="6882108" cy="4648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779"/>
              </a:lnSpc>
            </a:pPr>
            <a:r>
              <a:rPr lang="en-US" sz="27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Serene</a:t>
            </a:r>
            <a:r>
              <a:rPr lang="en-US" sz="27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 Yoneko D | 2025</a:t>
            </a:r>
          </a:p>
        </p:txBody>
      </p:sp>
    </p:spTree>
  </p:cSld>
  <p:clrMapOvr>
    <a:masterClrMapping/>
  </p:clrMapOvr>
</p:sld>
</file>

<file path=ppt/slides/slide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6F3E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AutoShape 2" id="2"/>
          <p:cNvSpPr/>
          <p:nvPr/>
        </p:nvSpPr>
        <p:spPr>
          <a:xfrm>
            <a:off x="-260599" y="9061267"/>
            <a:ext cx="7105264" cy="19050"/>
          </a:xfrm>
          <a:prstGeom prst="line">
            <a:avLst/>
          </a:prstGeom>
          <a:ln cap="flat" w="114300">
            <a:solidFill>
              <a:srgbClr val="9FC3D0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3" id="3"/>
          <p:cNvSpPr/>
          <p:nvPr/>
        </p:nvSpPr>
        <p:spPr>
          <a:xfrm>
            <a:off x="11430169" y="9061267"/>
            <a:ext cx="7105264" cy="19050"/>
          </a:xfrm>
          <a:prstGeom prst="line">
            <a:avLst/>
          </a:prstGeom>
          <a:ln cap="flat" w="114300">
            <a:solidFill>
              <a:srgbClr val="9FC3D0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Freeform 4" id="4"/>
          <p:cNvSpPr/>
          <p:nvPr/>
        </p:nvSpPr>
        <p:spPr>
          <a:xfrm flipH="false" flipV="false" rot="0">
            <a:off x="12982861" y="5933231"/>
            <a:ext cx="7315200" cy="2477783"/>
          </a:xfrm>
          <a:custGeom>
            <a:avLst/>
            <a:gdLst/>
            <a:ahLst/>
            <a:cxnLst/>
            <a:rect r="r" b="b" t="t" l="l"/>
            <a:pathLst>
              <a:path h="2477783" w="7315200">
                <a:moveTo>
                  <a:pt x="0" y="0"/>
                </a:moveTo>
                <a:lnTo>
                  <a:pt x="7315200" y="0"/>
                </a:lnTo>
                <a:lnTo>
                  <a:pt x="7315200" y="2477783"/>
                </a:lnTo>
                <a:lnTo>
                  <a:pt x="0" y="247778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5" id="5"/>
          <p:cNvSpPr txBox="true"/>
          <p:nvPr/>
        </p:nvSpPr>
        <p:spPr>
          <a:xfrm rot="0">
            <a:off x="2553980" y="866775"/>
            <a:ext cx="13180039" cy="145097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1899"/>
              </a:lnSpc>
            </a:pPr>
            <a:r>
              <a:rPr lang="en-US" sz="8499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INTRODUCTION</a:t>
            </a:r>
          </a:p>
        </p:txBody>
      </p:sp>
      <p:grpSp>
        <p:nvGrpSpPr>
          <p:cNvPr name="Group 6" id="6"/>
          <p:cNvGrpSpPr/>
          <p:nvPr/>
        </p:nvGrpSpPr>
        <p:grpSpPr>
          <a:xfrm rot="0">
            <a:off x="15859155" y="0"/>
            <a:ext cx="1562612" cy="1673225"/>
            <a:chOff x="0" y="0"/>
            <a:chExt cx="2083482" cy="2230967"/>
          </a:xfrm>
        </p:grpSpPr>
        <p:grpSp>
          <p:nvGrpSpPr>
            <p:cNvPr name="Group 7" id="7"/>
            <p:cNvGrpSpPr/>
            <p:nvPr/>
          </p:nvGrpSpPr>
          <p:grpSpPr>
            <a:xfrm rot="0">
              <a:off x="75599" y="0"/>
              <a:ext cx="1932284" cy="2230967"/>
              <a:chOff x="0" y="0"/>
              <a:chExt cx="703982" cy="812800"/>
            </a:xfrm>
          </p:grpSpPr>
          <p:sp>
            <p:nvSpPr>
              <p:cNvPr name="Freeform 8" id="8"/>
              <p:cNvSpPr/>
              <p:nvPr/>
            </p:nvSpPr>
            <p:spPr>
              <a:xfrm flipH="false" flipV="false" rot="0">
                <a:off x="0" y="0"/>
                <a:ext cx="703982" cy="812800"/>
              </a:xfrm>
              <a:custGeom>
                <a:avLst/>
                <a:gdLst/>
                <a:ahLst/>
                <a:cxnLst/>
                <a:rect r="r" b="b" t="t" l="l"/>
                <a:pathLst>
                  <a:path h="812800" w="703982">
                    <a:moveTo>
                      <a:pt x="234787" y="793731"/>
                    </a:moveTo>
                    <a:cubicBezTo>
                      <a:pt x="270879" y="805245"/>
                      <a:pt x="311910" y="812800"/>
                      <a:pt x="352180" y="812800"/>
                    </a:cubicBezTo>
                    <a:cubicBezTo>
                      <a:pt x="392452" y="812800"/>
                      <a:pt x="431204" y="806323"/>
                      <a:pt x="466915" y="794809"/>
                    </a:cubicBezTo>
                    <a:cubicBezTo>
                      <a:pt x="467675" y="794450"/>
                      <a:pt x="468435" y="794450"/>
                      <a:pt x="469194" y="794090"/>
                    </a:cubicBezTo>
                    <a:cubicBezTo>
                      <a:pt x="603304" y="748035"/>
                      <a:pt x="702082" y="626421"/>
                      <a:pt x="703982" y="484298"/>
                    </a:cubicBezTo>
                    <a:lnTo>
                      <a:pt x="703982" y="0"/>
                    </a:lnTo>
                    <a:lnTo>
                      <a:pt x="0" y="0"/>
                    </a:lnTo>
                    <a:lnTo>
                      <a:pt x="0" y="483939"/>
                    </a:lnTo>
                    <a:cubicBezTo>
                      <a:pt x="1900" y="627140"/>
                      <a:pt x="99158" y="748755"/>
                      <a:pt x="234787" y="793731"/>
                    </a:cubicBezTo>
                    <a:close/>
                  </a:path>
                </a:pathLst>
              </a:custGeom>
              <a:solidFill>
                <a:srgbClr val="9FC3D0"/>
              </a:solidFill>
            </p:spPr>
          </p:sp>
          <p:sp>
            <p:nvSpPr>
              <p:cNvPr name="TextBox 9" id="9"/>
              <p:cNvSpPr txBox="true"/>
              <p:nvPr/>
            </p:nvSpPr>
            <p:spPr>
              <a:xfrm>
                <a:off x="0" y="-47625"/>
                <a:ext cx="703982" cy="733425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sp>
          <p:nvSpPr>
            <p:cNvPr name="TextBox 10" id="10"/>
            <p:cNvSpPr txBox="true"/>
            <p:nvPr/>
          </p:nvSpPr>
          <p:spPr>
            <a:xfrm rot="0">
              <a:off x="0" y="437582"/>
              <a:ext cx="2083482" cy="1241504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ctr">
                <a:lnSpc>
                  <a:spcPts val="7805"/>
                </a:lnSpc>
              </a:pPr>
              <a:r>
                <a:rPr lang="en-US" sz="5575" b="true">
                  <a:solidFill>
                    <a:srgbClr val="000000"/>
                  </a:solidFill>
                  <a:latin typeface="Open Sans Bold"/>
                  <a:ea typeface="Open Sans Bold"/>
                  <a:cs typeface="Open Sans Bold"/>
                  <a:sym typeface="Open Sans Bold"/>
                </a:rPr>
                <a:t>3</a:t>
              </a:r>
            </a:p>
          </p:txBody>
        </p:sp>
      </p:grpSp>
      <p:sp>
        <p:nvSpPr>
          <p:cNvPr name="Freeform 11" id="11"/>
          <p:cNvSpPr/>
          <p:nvPr/>
        </p:nvSpPr>
        <p:spPr>
          <a:xfrm flipH="false" flipV="false" rot="0">
            <a:off x="-3482681" y="-210192"/>
            <a:ext cx="7315200" cy="2477783"/>
          </a:xfrm>
          <a:custGeom>
            <a:avLst/>
            <a:gdLst/>
            <a:ahLst/>
            <a:cxnLst/>
            <a:rect r="r" b="b" t="t" l="l"/>
            <a:pathLst>
              <a:path h="2477783" w="7315200">
                <a:moveTo>
                  <a:pt x="0" y="0"/>
                </a:moveTo>
                <a:lnTo>
                  <a:pt x="7315200" y="0"/>
                </a:lnTo>
                <a:lnTo>
                  <a:pt x="7315200" y="2477784"/>
                </a:lnTo>
                <a:lnTo>
                  <a:pt x="0" y="247778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2" id="12"/>
          <p:cNvSpPr txBox="true"/>
          <p:nvPr/>
        </p:nvSpPr>
        <p:spPr>
          <a:xfrm rot="0">
            <a:off x="174919" y="2480712"/>
            <a:ext cx="16723055" cy="529898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923592" indent="-461796" lvl="1">
              <a:lnSpc>
                <a:spcPts val="5989"/>
              </a:lnSpc>
              <a:buFont typeface="Arial"/>
              <a:buChar char="•"/>
            </a:pPr>
            <a:r>
              <a:rPr lang="en-US" sz="4277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Singers have highest vocal demands (Nair et al., 2022).</a:t>
            </a:r>
          </a:p>
          <a:p>
            <a:pPr algn="l" marL="923592" indent="-461796" lvl="1">
              <a:lnSpc>
                <a:spcPts val="5989"/>
              </a:lnSpc>
              <a:buFont typeface="Arial"/>
              <a:buChar char="•"/>
            </a:pPr>
            <a:r>
              <a:rPr lang="en-US" sz="4277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Qualities required to express artistically - Yelling, crying, grunt, character voicing, vocal flexibility, control and power (Flynn, 2019)</a:t>
            </a:r>
          </a:p>
          <a:p>
            <a:pPr algn="l" marL="923592" indent="-461796" lvl="1">
              <a:lnSpc>
                <a:spcPts val="5989"/>
              </a:lnSpc>
              <a:buFont typeface="Arial"/>
              <a:buChar char="•"/>
            </a:pPr>
            <a:r>
              <a:rPr lang="en-US" sz="4277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Risky vocal behaviours can lead to laryngeal pathology (Pomaville, Tekerlek and Radford, 2019). </a:t>
            </a:r>
          </a:p>
          <a:p>
            <a:pPr algn="l" marL="923592" indent="-461796" lvl="1">
              <a:lnSpc>
                <a:spcPts val="5989"/>
              </a:lnSpc>
              <a:buFont typeface="Arial"/>
              <a:buChar char="•"/>
            </a:pPr>
            <a:r>
              <a:rPr lang="en-US" sz="4277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Singers need adequate training and knowledge when to seek medical attention. Singers are prone to voice disorders. 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5702946" y="8800282"/>
            <a:ext cx="6882108" cy="4648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779"/>
              </a:lnSpc>
            </a:pPr>
            <a:r>
              <a:rPr lang="en-US" sz="27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Serene</a:t>
            </a:r>
            <a:r>
              <a:rPr lang="en-US" sz="27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 Yoneko D | 2025</a:t>
            </a:r>
          </a:p>
        </p:txBody>
      </p:sp>
    </p:spTree>
  </p:cSld>
  <p:clrMapOvr>
    <a:masterClrMapping/>
  </p:clrMapOvr>
</p:sld>
</file>

<file path=ppt/slides/slide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6F3E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AutoShape 2" id="2"/>
          <p:cNvSpPr/>
          <p:nvPr/>
        </p:nvSpPr>
        <p:spPr>
          <a:xfrm>
            <a:off x="-260599" y="9061267"/>
            <a:ext cx="7105264" cy="19050"/>
          </a:xfrm>
          <a:prstGeom prst="line">
            <a:avLst/>
          </a:prstGeom>
          <a:ln cap="flat" w="114300">
            <a:solidFill>
              <a:srgbClr val="9FC3D0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3" id="3"/>
          <p:cNvSpPr/>
          <p:nvPr/>
        </p:nvSpPr>
        <p:spPr>
          <a:xfrm>
            <a:off x="11430169" y="9061267"/>
            <a:ext cx="7105264" cy="19050"/>
          </a:xfrm>
          <a:prstGeom prst="line">
            <a:avLst/>
          </a:prstGeom>
          <a:ln cap="flat" w="114300">
            <a:solidFill>
              <a:srgbClr val="9FC3D0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Freeform 4" id="4"/>
          <p:cNvSpPr/>
          <p:nvPr/>
        </p:nvSpPr>
        <p:spPr>
          <a:xfrm flipH="false" flipV="false" rot="0">
            <a:off x="12982861" y="5933231"/>
            <a:ext cx="7315200" cy="2477783"/>
          </a:xfrm>
          <a:custGeom>
            <a:avLst/>
            <a:gdLst/>
            <a:ahLst/>
            <a:cxnLst/>
            <a:rect r="r" b="b" t="t" l="l"/>
            <a:pathLst>
              <a:path h="2477783" w="7315200">
                <a:moveTo>
                  <a:pt x="0" y="0"/>
                </a:moveTo>
                <a:lnTo>
                  <a:pt x="7315200" y="0"/>
                </a:lnTo>
                <a:lnTo>
                  <a:pt x="7315200" y="2477783"/>
                </a:lnTo>
                <a:lnTo>
                  <a:pt x="0" y="247778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5" id="5"/>
          <p:cNvSpPr txBox="true"/>
          <p:nvPr/>
        </p:nvSpPr>
        <p:spPr>
          <a:xfrm rot="0">
            <a:off x="2553980" y="933450"/>
            <a:ext cx="13180039" cy="8540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000"/>
              </a:lnSpc>
            </a:pPr>
            <a:r>
              <a:rPr lang="en-US" sz="50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VOCAL HEALTH EDUCATION</a:t>
            </a:r>
          </a:p>
        </p:txBody>
      </p:sp>
      <p:grpSp>
        <p:nvGrpSpPr>
          <p:cNvPr name="Group 6" id="6"/>
          <p:cNvGrpSpPr/>
          <p:nvPr/>
        </p:nvGrpSpPr>
        <p:grpSpPr>
          <a:xfrm rot="0">
            <a:off x="15859155" y="0"/>
            <a:ext cx="1562612" cy="1673225"/>
            <a:chOff x="0" y="0"/>
            <a:chExt cx="2083482" cy="2230967"/>
          </a:xfrm>
        </p:grpSpPr>
        <p:grpSp>
          <p:nvGrpSpPr>
            <p:cNvPr name="Group 7" id="7"/>
            <p:cNvGrpSpPr/>
            <p:nvPr/>
          </p:nvGrpSpPr>
          <p:grpSpPr>
            <a:xfrm rot="0">
              <a:off x="75599" y="0"/>
              <a:ext cx="1932284" cy="2230967"/>
              <a:chOff x="0" y="0"/>
              <a:chExt cx="703982" cy="812800"/>
            </a:xfrm>
          </p:grpSpPr>
          <p:sp>
            <p:nvSpPr>
              <p:cNvPr name="Freeform 8" id="8"/>
              <p:cNvSpPr/>
              <p:nvPr/>
            </p:nvSpPr>
            <p:spPr>
              <a:xfrm flipH="false" flipV="false" rot="0">
                <a:off x="0" y="0"/>
                <a:ext cx="703982" cy="812800"/>
              </a:xfrm>
              <a:custGeom>
                <a:avLst/>
                <a:gdLst/>
                <a:ahLst/>
                <a:cxnLst/>
                <a:rect r="r" b="b" t="t" l="l"/>
                <a:pathLst>
                  <a:path h="812800" w="703982">
                    <a:moveTo>
                      <a:pt x="234787" y="793731"/>
                    </a:moveTo>
                    <a:cubicBezTo>
                      <a:pt x="270879" y="805245"/>
                      <a:pt x="311910" y="812800"/>
                      <a:pt x="352180" y="812800"/>
                    </a:cubicBezTo>
                    <a:cubicBezTo>
                      <a:pt x="392452" y="812800"/>
                      <a:pt x="431204" y="806323"/>
                      <a:pt x="466915" y="794809"/>
                    </a:cubicBezTo>
                    <a:cubicBezTo>
                      <a:pt x="467675" y="794450"/>
                      <a:pt x="468435" y="794450"/>
                      <a:pt x="469194" y="794090"/>
                    </a:cubicBezTo>
                    <a:cubicBezTo>
                      <a:pt x="603304" y="748035"/>
                      <a:pt x="702082" y="626421"/>
                      <a:pt x="703982" y="484298"/>
                    </a:cubicBezTo>
                    <a:lnTo>
                      <a:pt x="703982" y="0"/>
                    </a:lnTo>
                    <a:lnTo>
                      <a:pt x="0" y="0"/>
                    </a:lnTo>
                    <a:lnTo>
                      <a:pt x="0" y="483939"/>
                    </a:lnTo>
                    <a:cubicBezTo>
                      <a:pt x="1900" y="627140"/>
                      <a:pt x="99158" y="748755"/>
                      <a:pt x="234787" y="793731"/>
                    </a:cubicBezTo>
                    <a:close/>
                  </a:path>
                </a:pathLst>
              </a:custGeom>
              <a:solidFill>
                <a:srgbClr val="9FC3D0"/>
              </a:solidFill>
            </p:spPr>
          </p:sp>
          <p:sp>
            <p:nvSpPr>
              <p:cNvPr name="TextBox 9" id="9"/>
              <p:cNvSpPr txBox="true"/>
              <p:nvPr/>
            </p:nvSpPr>
            <p:spPr>
              <a:xfrm>
                <a:off x="0" y="-47625"/>
                <a:ext cx="703982" cy="733425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sp>
          <p:nvSpPr>
            <p:cNvPr name="TextBox 10" id="10"/>
            <p:cNvSpPr txBox="true"/>
            <p:nvPr/>
          </p:nvSpPr>
          <p:spPr>
            <a:xfrm rot="0">
              <a:off x="0" y="437582"/>
              <a:ext cx="2083482" cy="1241504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ctr">
                <a:lnSpc>
                  <a:spcPts val="7805"/>
                </a:lnSpc>
              </a:pPr>
              <a:r>
                <a:rPr lang="en-US" sz="5575" b="true">
                  <a:solidFill>
                    <a:srgbClr val="000000"/>
                  </a:solidFill>
                  <a:latin typeface="Open Sans Bold"/>
                  <a:ea typeface="Open Sans Bold"/>
                  <a:cs typeface="Open Sans Bold"/>
                  <a:sym typeface="Open Sans Bold"/>
                </a:rPr>
                <a:t>4</a:t>
              </a:r>
            </a:p>
          </p:txBody>
        </p:sp>
      </p:grpSp>
      <p:sp>
        <p:nvSpPr>
          <p:cNvPr name="Freeform 11" id="11"/>
          <p:cNvSpPr/>
          <p:nvPr/>
        </p:nvSpPr>
        <p:spPr>
          <a:xfrm flipH="false" flipV="false" rot="0">
            <a:off x="-3482681" y="-210192"/>
            <a:ext cx="7315200" cy="2477783"/>
          </a:xfrm>
          <a:custGeom>
            <a:avLst/>
            <a:gdLst/>
            <a:ahLst/>
            <a:cxnLst/>
            <a:rect r="r" b="b" t="t" l="l"/>
            <a:pathLst>
              <a:path h="2477783" w="7315200">
                <a:moveTo>
                  <a:pt x="0" y="0"/>
                </a:moveTo>
                <a:lnTo>
                  <a:pt x="7315200" y="0"/>
                </a:lnTo>
                <a:lnTo>
                  <a:pt x="7315200" y="2477784"/>
                </a:lnTo>
                <a:lnTo>
                  <a:pt x="0" y="247778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2" id="12"/>
          <p:cNvSpPr txBox="true"/>
          <p:nvPr/>
        </p:nvSpPr>
        <p:spPr>
          <a:xfrm rot="0">
            <a:off x="636455" y="2954632"/>
            <a:ext cx="16622845" cy="592314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5852"/>
              </a:lnSpc>
            </a:pPr>
            <a:r>
              <a:rPr lang="en-US" sz="418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(Saeedi et al., 2023) </a:t>
            </a:r>
          </a:p>
          <a:p>
            <a:pPr algn="l" marL="1805091" indent="-601697" lvl="2">
              <a:lnSpc>
                <a:spcPts val="5852"/>
              </a:lnSpc>
              <a:buFont typeface="Arial"/>
              <a:buChar char="⚬"/>
            </a:pPr>
            <a:r>
              <a:rPr lang="en-US" sz="418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Vocal Health Education (VHE) or Vocal Hygiene Program (VHP) is recommended to prevent voice problems in singers </a:t>
            </a:r>
          </a:p>
          <a:p>
            <a:pPr algn="l">
              <a:lnSpc>
                <a:spcPts val="5852"/>
              </a:lnSpc>
            </a:pPr>
          </a:p>
          <a:p>
            <a:pPr algn="l" marL="1805091" indent="-601697" lvl="2">
              <a:lnSpc>
                <a:spcPts val="5852"/>
              </a:lnSpc>
              <a:buFont typeface="Arial"/>
              <a:buChar char="⚬"/>
            </a:pPr>
            <a:r>
              <a:rPr lang="en-US" sz="418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Increases the awareness of certain behaviour and habits that may have negative impact on the vocal mechanism; signficantly enhance the singers’ vocal health practice.</a:t>
            </a:r>
          </a:p>
          <a:p>
            <a:pPr algn="l">
              <a:lnSpc>
                <a:spcPts val="5852"/>
              </a:lnSpc>
            </a:pPr>
          </a:p>
        </p:txBody>
      </p:sp>
      <p:sp>
        <p:nvSpPr>
          <p:cNvPr name="TextBox 13" id="13"/>
          <p:cNvSpPr txBox="true"/>
          <p:nvPr/>
        </p:nvSpPr>
        <p:spPr>
          <a:xfrm rot="0">
            <a:off x="5702946" y="8800282"/>
            <a:ext cx="6882108" cy="4648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779"/>
              </a:lnSpc>
            </a:pPr>
            <a:r>
              <a:rPr lang="en-US" sz="27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Serene</a:t>
            </a:r>
            <a:r>
              <a:rPr lang="en-US" sz="27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 Yoneko D | 2025</a:t>
            </a:r>
          </a:p>
        </p:txBody>
      </p:sp>
    </p:spTree>
  </p:cSld>
  <p:clrMapOvr>
    <a:masterClrMapping/>
  </p:clrMapOvr>
</p:sld>
</file>

<file path=ppt/slides/slide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6F3E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1028700" y="933450"/>
            <a:ext cx="16230600" cy="8540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000"/>
              </a:lnSpc>
            </a:pPr>
            <a:r>
              <a:rPr lang="en-US" sz="50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VOCAL HEALTH EDUCATION</a:t>
            </a:r>
          </a:p>
        </p:txBody>
      </p:sp>
      <p:grpSp>
        <p:nvGrpSpPr>
          <p:cNvPr name="Group 3" id="3"/>
          <p:cNvGrpSpPr/>
          <p:nvPr/>
        </p:nvGrpSpPr>
        <p:grpSpPr>
          <a:xfrm rot="0">
            <a:off x="2120084" y="2534292"/>
            <a:ext cx="1105361" cy="1105361"/>
            <a:chOff x="0" y="0"/>
            <a:chExt cx="812800" cy="812800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E9C7C6"/>
            </a:solidFill>
          </p:spPr>
        </p:sp>
        <p:sp>
          <p:nvSpPr>
            <p:cNvPr name="TextBox 5" id="5"/>
            <p:cNvSpPr txBox="true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TextBox 6" id="6"/>
          <p:cNvSpPr txBox="true"/>
          <p:nvPr/>
        </p:nvSpPr>
        <p:spPr>
          <a:xfrm rot="0">
            <a:off x="2120084" y="2608414"/>
            <a:ext cx="1105361" cy="86186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048"/>
              </a:lnSpc>
            </a:pPr>
            <a:r>
              <a:rPr lang="en-US" sz="5034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1</a:t>
            </a:r>
          </a:p>
        </p:txBody>
      </p:sp>
      <p:grpSp>
        <p:nvGrpSpPr>
          <p:cNvPr name="Group 7" id="7"/>
          <p:cNvGrpSpPr/>
          <p:nvPr/>
        </p:nvGrpSpPr>
        <p:grpSpPr>
          <a:xfrm rot="0">
            <a:off x="2120084" y="5197954"/>
            <a:ext cx="1105361" cy="1105361"/>
            <a:chOff x="0" y="0"/>
            <a:chExt cx="812800" cy="812800"/>
          </a:xfrm>
        </p:grpSpPr>
        <p:sp>
          <p:nvSpPr>
            <p:cNvPr name="Freeform 8" id="8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E9C7C6"/>
            </a:solidFill>
          </p:spPr>
        </p:sp>
        <p:sp>
          <p:nvSpPr>
            <p:cNvPr name="TextBox 9" id="9"/>
            <p:cNvSpPr txBox="true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TextBox 10" id="10"/>
          <p:cNvSpPr txBox="true"/>
          <p:nvPr/>
        </p:nvSpPr>
        <p:spPr>
          <a:xfrm rot="0">
            <a:off x="2120084" y="5272076"/>
            <a:ext cx="1105361" cy="86186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048"/>
              </a:lnSpc>
            </a:pPr>
            <a:r>
              <a:rPr lang="en-US" sz="5034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2</a:t>
            </a:r>
          </a:p>
        </p:txBody>
      </p:sp>
      <p:grpSp>
        <p:nvGrpSpPr>
          <p:cNvPr name="Group 11" id="11"/>
          <p:cNvGrpSpPr/>
          <p:nvPr/>
        </p:nvGrpSpPr>
        <p:grpSpPr>
          <a:xfrm rot="0">
            <a:off x="2120084" y="7479193"/>
            <a:ext cx="1105361" cy="1105361"/>
            <a:chOff x="0" y="0"/>
            <a:chExt cx="812800" cy="812800"/>
          </a:xfrm>
        </p:grpSpPr>
        <p:sp>
          <p:nvSpPr>
            <p:cNvPr name="Freeform 12" id="12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E9C7C6"/>
            </a:solidFill>
          </p:spPr>
        </p:sp>
        <p:sp>
          <p:nvSpPr>
            <p:cNvPr name="TextBox 13" id="13"/>
            <p:cNvSpPr txBox="true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TextBox 14" id="14"/>
          <p:cNvSpPr txBox="true"/>
          <p:nvPr/>
        </p:nvSpPr>
        <p:spPr>
          <a:xfrm rot="0">
            <a:off x="2120084" y="7553315"/>
            <a:ext cx="1105361" cy="86186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048"/>
              </a:lnSpc>
            </a:pPr>
            <a:r>
              <a:rPr lang="en-US" sz="5034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3</a:t>
            </a:r>
          </a:p>
        </p:txBody>
      </p:sp>
      <p:sp>
        <p:nvSpPr>
          <p:cNvPr name="TextBox 15" id="15"/>
          <p:cNvSpPr txBox="true"/>
          <p:nvPr/>
        </p:nvSpPr>
        <p:spPr>
          <a:xfrm rot="0">
            <a:off x="3403857" y="2470283"/>
            <a:ext cx="14232692" cy="186149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774591" indent="-387295" lvl="1">
              <a:lnSpc>
                <a:spcPts val="5022"/>
              </a:lnSpc>
              <a:buFont typeface="Arial"/>
              <a:buChar char="•"/>
            </a:pPr>
            <a:r>
              <a:rPr lang="en-US" sz="3587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1ndirect treatment of the voice </a:t>
            </a:r>
          </a:p>
          <a:p>
            <a:pPr algn="l" marL="1549182" indent="-516394" lvl="2">
              <a:lnSpc>
                <a:spcPts val="5022"/>
              </a:lnSpc>
              <a:buFont typeface="Arial"/>
              <a:buChar char="⚬"/>
            </a:pPr>
            <a:r>
              <a:rPr lang="en-US" sz="3587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Vocal behaviours (loudness, pitch)</a:t>
            </a:r>
          </a:p>
          <a:p>
            <a:pPr algn="l" marL="1549182" indent="-516394" lvl="2">
              <a:lnSpc>
                <a:spcPts val="5022"/>
              </a:lnSpc>
              <a:buFont typeface="Arial"/>
              <a:buChar char="⚬"/>
            </a:pPr>
            <a:r>
              <a:rPr lang="en-US" sz="3587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Non- vocal behaviours ( hydration, throat clearing, reflux)</a:t>
            </a:r>
          </a:p>
        </p:txBody>
      </p:sp>
      <p:sp>
        <p:nvSpPr>
          <p:cNvPr name="TextBox 16" id="16"/>
          <p:cNvSpPr txBox="true"/>
          <p:nvPr/>
        </p:nvSpPr>
        <p:spPr>
          <a:xfrm rot="0">
            <a:off x="3403857" y="4786548"/>
            <a:ext cx="14232692" cy="186149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5022"/>
              </a:lnSpc>
            </a:pPr>
            <a:r>
              <a:rPr lang="en-US" sz="3587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VHE </a:t>
            </a:r>
          </a:p>
          <a:p>
            <a:pPr algn="l" marL="774591" indent="-387295" lvl="1">
              <a:lnSpc>
                <a:spcPts val="5022"/>
              </a:lnSpc>
              <a:buFont typeface="Arial"/>
              <a:buChar char="•"/>
            </a:pPr>
            <a:r>
              <a:rPr lang="en-US" sz="3587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T</a:t>
            </a:r>
            <a:r>
              <a:rPr lang="en-US" sz="3587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herapeutic Strategy - after experiencing voice disorders</a:t>
            </a:r>
          </a:p>
          <a:p>
            <a:pPr algn="l" marL="774591" indent="-387295" lvl="1">
              <a:lnSpc>
                <a:spcPts val="5022"/>
              </a:lnSpc>
              <a:buFont typeface="Arial"/>
              <a:buChar char="•"/>
            </a:pPr>
            <a:r>
              <a:rPr lang="en-US" sz="3587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Preventive strategy</a:t>
            </a:r>
            <a:r>
              <a:rPr lang="en-US" sz="3587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  - to create awareness as a preventive measure</a:t>
            </a:r>
          </a:p>
        </p:txBody>
      </p:sp>
      <p:sp>
        <p:nvSpPr>
          <p:cNvPr name="TextBox 17" id="17"/>
          <p:cNvSpPr txBox="true"/>
          <p:nvPr/>
        </p:nvSpPr>
        <p:spPr>
          <a:xfrm rot="0">
            <a:off x="3403857" y="7412518"/>
            <a:ext cx="14232692" cy="123284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5022"/>
              </a:lnSpc>
            </a:pPr>
            <a:r>
              <a:rPr lang="en-US" sz="3587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Curriculum - mechanism of human voice, vocal abuse and healthy vocal habits.</a:t>
            </a:r>
          </a:p>
        </p:txBody>
      </p:sp>
      <p:grpSp>
        <p:nvGrpSpPr>
          <p:cNvPr name="Group 18" id="18"/>
          <p:cNvGrpSpPr/>
          <p:nvPr/>
        </p:nvGrpSpPr>
        <p:grpSpPr>
          <a:xfrm rot="0">
            <a:off x="627362" y="0"/>
            <a:ext cx="937061" cy="10287000"/>
            <a:chOff x="0" y="0"/>
            <a:chExt cx="246798" cy="2709333"/>
          </a:xfrm>
        </p:grpSpPr>
        <p:sp>
          <p:nvSpPr>
            <p:cNvPr name="Freeform 19" id="19"/>
            <p:cNvSpPr/>
            <p:nvPr/>
          </p:nvSpPr>
          <p:spPr>
            <a:xfrm flipH="false" flipV="false" rot="0">
              <a:off x="0" y="0"/>
              <a:ext cx="246798" cy="2709333"/>
            </a:xfrm>
            <a:custGeom>
              <a:avLst/>
              <a:gdLst/>
              <a:ahLst/>
              <a:cxnLst/>
              <a:rect r="r" b="b" t="t" l="l"/>
              <a:pathLst>
                <a:path h="2709333" w="246798">
                  <a:moveTo>
                    <a:pt x="0" y="0"/>
                  </a:moveTo>
                  <a:lnTo>
                    <a:pt x="246798" y="0"/>
                  </a:lnTo>
                  <a:lnTo>
                    <a:pt x="246798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F6F3EB"/>
            </a:solidFill>
          </p:spPr>
        </p:sp>
        <p:sp>
          <p:nvSpPr>
            <p:cNvPr name="TextBox 20" id="20"/>
            <p:cNvSpPr txBox="true"/>
            <p:nvPr/>
          </p:nvSpPr>
          <p:spPr>
            <a:xfrm>
              <a:off x="0" y="-38100"/>
              <a:ext cx="246798" cy="274743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TextBox 21" id="21"/>
          <p:cNvSpPr txBox="true"/>
          <p:nvPr/>
        </p:nvSpPr>
        <p:spPr>
          <a:xfrm rot="-5400000">
            <a:off x="-2373736" y="4911090"/>
            <a:ext cx="6882108" cy="4648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779"/>
              </a:lnSpc>
            </a:pPr>
            <a:r>
              <a:rPr lang="en-US" sz="27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Serene</a:t>
            </a:r>
            <a:r>
              <a:rPr lang="en-US" sz="27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 Yoneko D | 2025</a:t>
            </a:r>
          </a:p>
        </p:txBody>
      </p:sp>
      <p:sp>
        <p:nvSpPr>
          <p:cNvPr name="AutoShape 22" id="22"/>
          <p:cNvSpPr/>
          <p:nvPr/>
        </p:nvSpPr>
        <p:spPr>
          <a:xfrm flipH="true" flipV="true">
            <a:off x="1085850" y="7289441"/>
            <a:ext cx="5403" cy="2997456"/>
          </a:xfrm>
          <a:prstGeom prst="line">
            <a:avLst/>
          </a:prstGeom>
          <a:ln cap="flat" w="114300">
            <a:solidFill>
              <a:srgbClr val="9FC3D0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23" id="23"/>
          <p:cNvSpPr/>
          <p:nvPr/>
        </p:nvSpPr>
        <p:spPr>
          <a:xfrm flipH="true" flipV="true">
            <a:off x="1090490" y="-104525"/>
            <a:ext cx="5403" cy="2997456"/>
          </a:xfrm>
          <a:prstGeom prst="line">
            <a:avLst/>
          </a:prstGeom>
          <a:ln cap="flat" w="114300">
            <a:solidFill>
              <a:srgbClr val="9FC3D0"/>
            </a:solidFill>
            <a:prstDash val="solid"/>
            <a:headEnd type="none" len="sm" w="sm"/>
            <a:tailEnd type="none" len="sm" w="sm"/>
          </a:ln>
        </p:spPr>
      </p:sp>
      <p:grpSp>
        <p:nvGrpSpPr>
          <p:cNvPr name="Group 24" id="24"/>
          <p:cNvGrpSpPr/>
          <p:nvPr/>
        </p:nvGrpSpPr>
        <p:grpSpPr>
          <a:xfrm rot="0">
            <a:off x="15859155" y="0"/>
            <a:ext cx="1562612" cy="1673225"/>
            <a:chOff x="0" y="0"/>
            <a:chExt cx="2083482" cy="2230967"/>
          </a:xfrm>
        </p:grpSpPr>
        <p:grpSp>
          <p:nvGrpSpPr>
            <p:cNvPr name="Group 25" id="25"/>
            <p:cNvGrpSpPr/>
            <p:nvPr/>
          </p:nvGrpSpPr>
          <p:grpSpPr>
            <a:xfrm rot="0">
              <a:off x="75599" y="0"/>
              <a:ext cx="1932284" cy="2230967"/>
              <a:chOff x="0" y="0"/>
              <a:chExt cx="703982" cy="812800"/>
            </a:xfrm>
          </p:grpSpPr>
          <p:sp>
            <p:nvSpPr>
              <p:cNvPr name="Freeform 26" id="26"/>
              <p:cNvSpPr/>
              <p:nvPr/>
            </p:nvSpPr>
            <p:spPr>
              <a:xfrm flipH="false" flipV="false" rot="0">
                <a:off x="0" y="0"/>
                <a:ext cx="703982" cy="812800"/>
              </a:xfrm>
              <a:custGeom>
                <a:avLst/>
                <a:gdLst/>
                <a:ahLst/>
                <a:cxnLst/>
                <a:rect r="r" b="b" t="t" l="l"/>
                <a:pathLst>
                  <a:path h="812800" w="703982">
                    <a:moveTo>
                      <a:pt x="234787" y="793731"/>
                    </a:moveTo>
                    <a:cubicBezTo>
                      <a:pt x="270879" y="805245"/>
                      <a:pt x="311910" y="812800"/>
                      <a:pt x="352180" y="812800"/>
                    </a:cubicBezTo>
                    <a:cubicBezTo>
                      <a:pt x="392452" y="812800"/>
                      <a:pt x="431204" y="806323"/>
                      <a:pt x="466915" y="794809"/>
                    </a:cubicBezTo>
                    <a:cubicBezTo>
                      <a:pt x="467675" y="794450"/>
                      <a:pt x="468435" y="794450"/>
                      <a:pt x="469194" y="794090"/>
                    </a:cubicBezTo>
                    <a:cubicBezTo>
                      <a:pt x="603304" y="748035"/>
                      <a:pt x="702082" y="626421"/>
                      <a:pt x="703982" y="484298"/>
                    </a:cubicBezTo>
                    <a:lnTo>
                      <a:pt x="703982" y="0"/>
                    </a:lnTo>
                    <a:lnTo>
                      <a:pt x="0" y="0"/>
                    </a:lnTo>
                    <a:lnTo>
                      <a:pt x="0" y="483939"/>
                    </a:lnTo>
                    <a:cubicBezTo>
                      <a:pt x="1900" y="627140"/>
                      <a:pt x="99158" y="748755"/>
                      <a:pt x="234787" y="793731"/>
                    </a:cubicBezTo>
                    <a:close/>
                  </a:path>
                </a:pathLst>
              </a:custGeom>
              <a:solidFill>
                <a:srgbClr val="9FC3D0"/>
              </a:solidFill>
            </p:spPr>
          </p:sp>
          <p:sp>
            <p:nvSpPr>
              <p:cNvPr name="TextBox 27" id="27"/>
              <p:cNvSpPr txBox="true"/>
              <p:nvPr/>
            </p:nvSpPr>
            <p:spPr>
              <a:xfrm>
                <a:off x="0" y="-47625"/>
                <a:ext cx="703982" cy="733425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sp>
          <p:nvSpPr>
            <p:cNvPr name="TextBox 28" id="28"/>
            <p:cNvSpPr txBox="true"/>
            <p:nvPr/>
          </p:nvSpPr>
          <p:spPr>
            <a:xfrm rot="0">
              <a:off x="0" y="437582"/>
              <a:ext cx="2083482" cy="1241504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ctr">
                <a:lnSpc>
                  <a:spcPts val="7805"/>
                </a:lnSpc>
              </a:pPr>
              <a:r>
                <a:rPr lang="en-US" sz="5575" b="true">
                  <a:solidFill>
                    <a:srgbClr val="000000"/>
                  </a:solidFill>
                  <a:latin typeface="Open Sans Bold"/>
                  <a:ea typeface="Open Sans Bold"/>
                  <a:cs typeface="Open Sans Bold"/>
                  <a:sym typeface="Open Sans Bold"/>
                </a:rPr>
                <a:t>5</a:t>
              </a:r>
            </a:p>
          </p:txBody>
        </p:sp>
      </p:grpSp>
      <p:sp>
        <p:nvSpPr>
          <p:cNvPr name="Freeform 29" id="29"/>
          <p:cNvSpPr/>
          <p:nvPr/>
        </p:nvSpPr>
        <p:spPr>
          <a:xfrm flipH="false" flipV="false" rot="0">
            <a:off x="9697545" y="8788169"/>
            <a:ext cx="7315200" cy="2477783"/>
          </a:xfrm>
          <a:custGeom>
            <a:avLst/>
            <a:gdLst/>
            <a:ahLst/>
            <a:cxnLst/>
            <a:rect r="r" b="b" t="t" l="l"/>
            <a:pathLst>
              <a:path h="2477783" w="7315200">
                <a:moveTo>
                  <a:pt x="0" y="0"/>
                </a:moveTo>
                <a:lnTo>
                  <a:pt x="7315200" y="0"/>
                </a:lnTo>
                <a:lnTo>
                  <a:pt x="7315200" y="2477784"/>
                </a:lnTo>
                <a:lnTo>
                  <a:pt x="0" y="247778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0" id="30"/>
          <p:cNvSpPr/>
          <p:nvPr/>
        </p:nvSpPr>
        <p:spPr>
          <a:xfrm flipH="false" flipV="false" rot="0">
            <a:off x="1564423" y="-1641171"/>
            <a:ext cx="7315200" cy="2477783"/>
          </a:xfrm>
          <a:custGeom>
            <a:avLst/>
            <a:gdLst/>
            <a:ahLst/>
            <a:cxnLst/>
            <a:rect r="r" b="b" t="t" l="l"/>
            <a:pathLst>
              <a:path h="2477783" w="7315200">
                <a:moveTo>
                  <a:pt x="0" y="0"/>
                </a:moveTo>
                <a:lnTo>
                  <a:pt x="7315200" y="0"/>
                </a:lnTo>
                <a:lnTo>
                  <a:pt x="7315200" y="2477784"/>
                </a:lnTo>
                <a:lnTo>
                  <a:pt x="0" y="247778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6F3E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2275697" y="2513995"/>
            <a:ext cx="14032152" cy="674430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923252" indent="-461626" lvl="1">
              <a:lnSpc>
                <a:spcPts val="5986"/>
              </a:lnSpc>
              <a:buFont typeface="Arial"/>
              <a:buChar char="•"/>
            </a:pPr>
            <a:r>
              <a:rPr lang="en-US" sz="4276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Chan (1994)- significantly reduced vocally abusive behaviour among kindergarten teachers.</a:t>
            </a:r>
          </a:p>
          <a:p>
            <a:pPr algn="l" marL="923252" indent="-461626" lvl="1">
              <a:lnSpc>
                <a:spcPts val="5986"/>
              </a:lnSpc>
              <a:buFont typeface="Arial"/>
              <a:buChar char="•"/>
            </a:pPr>
            <a:r>
              <a:rPr lang="en-US" sz="4276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Duffy and Hazlett (2004) - longitudinal study - increase in voice wuality of teachers.</a:t>
            </a:r>
          </a:p>
          <a:p>
            <a:pPr algn="l" marL="923252" indent="-461626" lvl="1">
              <a:lnSpc>
                <a:spcPts val="5986"/>
              </a:lnSpc>
              <a:buFont typeface="Arial"/>
              <a:buChar char="•"/>
            </a:pPr>
            <a:r>
              <a:rPr lang="en-US" sz="4276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Hazlett, Duffy and Moorhead (2011) - improved singers’ awareness, knowledge and voice quality</a:t>
            </a:r>
          </a:p>
          <a:p>
            <a:pPr algn="l" marL="923252" indent="-461626" lvl="1">
              <a:lnSpc>
                <a:spcPts val="5986"/>
              </a:lnSpc>
              <a:buFont typeface="Arial"/>
              <a:buChar char="•"/>
            </a:pPr>
            <a:r>
              <a:rPr lang="en-US" sz="4276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Pomaville, Tekerlek and Radford (2019) - Performers made healthier vocal health choices and reduced at-risk vocal behaviours</a:t>
            </a:r>
          </a:p>
        </p:txBody>
      </p:sp>
      <p:grpSp>
        <p:nvGrpSpPr>
          <p:cNvPr name="Group 3" id="3"/>
          <p:cNvGrpSpPr/>
          <p:nvPr/>
        </p:nvGrpSpPr>
        <p:grpSpPr>
          <a:xfrm rot="0">
            <a:off x="627362" y="0"/>
            <a:ext cx="937061" cy="10287000"/>
            <a:chOff x="0" y="0"/>
            <a:chExt cx="246798" cy="2709333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246798" cy="2709333"/>
            </a:xfrm>
            <a:custGeom>
              <a:avLst/>
              <a:gdLst/>
              <a:ahLst/>
              <a:cxnLst/>
              <a:rect r="r" b="b" t="t" l="l"/>
              <a:pathLst>
                <a:path h="2709333" w="246798">
                  <a:moveTo>
                    <a:pt x="0" y="0"/>
                  </a:moveTo>
                  <a:lnTo>
                    <a:pt x="246798" y="0"/>
                  </a:lnTo>
                  <a:lnTo>
                    <a:pt x="246798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F6F3EB"/>
            </a:solidFill>
          </p:spPr>
        </p:sp>
        <p:sp>
          <p:nvSpPr>
            <p:cNvPr name="TextBox 5" id="5"/>
            <p:cNvSpPr txBox="true"/>
            <p:nvPr/>
          </p:nvSpPr>
          <p:spPr>
            <a:xfrm>
              <a:off x="0" y="-38100"/>
              <a:ext cx="246798" cy="274743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TextBox 6" id="6"/>
          <p:cNvSpPr txBox="true"/>
          <p:nvPr/>
        </p:nvSpPr>
        <p:spPr>
          <a:xfrm rot="-5400000">
            <a:off x="-2373736" y="4911090"/>
            <a:ext cx="6882108" cy="4648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779"/>
              </a:lnSpc>
            </a:pPr>
            <a:r>
              <a:rPr lang="en-US" sz="27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Serene</a:t>
            </a:r>
            <a:r>
              <a:rPr lang="en-US" sz="27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 Yoneko D | 2025</a:t>
            </a:r>
          </a:p>
        </p:txBody>
      </p:sp>
      <p:sp>
        <p:nvSpPr>
          <p:cNvPr name="AutoShape 7" id="7"/>
          <p:cNvSpPr/>
          <p:nvPr/>
        </p:nvSpPr>
        <p:spPr>
          <a:xfrm flipH="true" flipV="true">
            <a:off x="1085850" y="7289441"/>
            <a:ext cx="5403" cy="2997456"/>
          </a:xfrm>
          <a:prstGeom prst="line">
            <a:avLst/>
          </a:prstGeom>
          <a:ln cap="flat" w="114300">
            <a:solidFill>
              <a:srgbClr val="9FC3D0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8" id="8"/>
          <p:cNvSpPr/>
          <p:nvPr/>
        </p:nvSpPr>
        <p:spPr>
          <a:xfrm flipH="true" flipV="true">
            <a:off x="1090490" y="-104525"/>
            <a:ext cx="5403" cy="2997456"/>
          </a:xfrm>
          <a:prstGeom prst="line">
            <a:avLst/>
          </a:prstGeom>
          <a:ln cap="flat" w="114300">
            <a:solidFill>
              <a:srgbClr val="9FC3D0"/>
            </a:solidFill>
            <a:prstDash val="solid"/>
            <a:headEnd type="none" len="sm" w="sm"/>
            <a:tailEnd type="none" len="sm" w="sm"/>
          </a:ln>
        </p:spPr>
      </p:sp>
      <p:grpSp>
        <p:nvGrpSpPr>
          <p:cNvPr name="Group 9" id="9"/>
          <p:cNvGrpSpPr/>
          <p:nvPr/>
        </p:nvGrpSpPr>
        <p:grpSpPr>
          <a:xfrm rot="0">
            <a:off x="15859155" y="0"/>
            <a:ext cx="1562612" cy="1673225"/>
            <a:chOff x="0" y="0"/>
            <a:chExt cx="2083482" cy="2230967"/>
          </a:xfrm>
        </p:grpSpPr>
        <p:grpSp>
          <p:nvGrpSpPr>
            <p:cNvPr name="Group 10" id="10"/>
            <p:cNvGrpSpPr/>
            <p:nvPr/>
          </p:nvGrpSpPr>
          <p:grpSpPr>
            <a:xfrm rot="0">
              <a:off x="75599" y="0"/>
              <a:ext cx="1932284" cy="2230967"/>
              <a:chOff x="0" y="0"/>
              <a:chExt cx="703982" cy="812800"/>
            </a:xfrm>
          </p:grpSpPr>
          <p:sp>
            <p:nvSpPr>
              <p:cNvPr name="Freeform 11" id="11"/>
              <p:cNvSpPr/>
              <p:nvPr/>
            </p:nvSpPr>
            <p:spPr>
              <a:xfrm flipH="false" flipV="false" rot="0">
                <a:off x="0" y="0"/>
                <a:ext cx="703982" cy="812800"/>
              </a:xfrm>
              <a:custGeom>
                <a:avLst/>
                <a:gdLst/>
                <a:ahLst/>
                <a:cxnLst/>
                <a:rect r="r" b="b" t="t" l="l"/>
                <a:pathLst>
                  <a:path h="812800" w="703982">
                    <a:moveTo>
                      <a:pt x="234787" y="793731"/>
                    </a:moveTo>
                    <a:cubicBezTo>
                      <a:pt x="270879" y="805245"/>
                      <a:pt x="311910" y="812800"/>
                      <a:pt x="352180" y="812800"/>
                    </a:cubicBezTo>
                    <a:cubicBezTo>
                      <a:pt x="392452" y="812800"/>
                      <a:pt x="431204" y="806323"/>
                      <a:pt x="466915" y="794809"/>
                    </a:cubicBezTo>
                    <a:cubicBezTo>
                      <a:pt x="467675" y="794450"/>
                      <a:pt x="468435" y="794450"/>
                      <a:pt x="469194" y="794090"/>
                    </a:cubicBezTo>
                    <a:cubicBezTo>
                      <a:pt x="603304" y="748035"/>
                      <a:pt x="702082" y="626421"/>
                      <a:pt x="703982" y="484298"/>
                    </a:cubicBezTo>
                    <a:lnTo>
                      <a:pt x="703982" y="0"/>
                    </a:lnTo>
                    <a:lnTo>
                      <a:pt x="0" y="0"/>
                    </a:lnTo>
                    <a:lnTo>
                      <a:pt x="0" y="483939"/>
                    </a:lnTo>
                    <a:cubicBezTo>
                      <a:pt x="1900" y="627140"/>
                      <a:pt x="99158" y="748755"/>
                      <a:pt x="234787" y="793731"/>
                    </a:cubicBezTo>
                    <a:close/>
                  </a:path>
                </a:pathLst>
              </a:custGeom>
              <a:solidFill>
                <a:srgbClr val="9FC3D0"/>
              </a:solidFill>
            </p:spPr>
          </p:sp>
          <p:sp>
            <p:nvSpPr>
              <p:cNvPr name="TextBox 12" id="12"/>
              <p:cNvSpPr txBox="true"/>
              <p:nvPr/>
            </p:nvSpPr>
            <p:spPr>
              <a:xfrm>
                <a:off x="0" y="-47625"/>
                <a:ext cx="703982" cy="733425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sp>
          <p:nvSpPr>
            <p:cNvPr name="TextBox 13" id="13"/>
            <p:cNvSpPr txBox="true"/>
            <p:nvPr/>
          </p:nvSpPr>
          <p:spPr>
            <a:xfrm rot="0">
              <a:off x="0" y="437582"/>
              <a:ext cx="2083482" cy="1241504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ctr">
                <a:lnSpc>
                  <a:spcPts val="7805"/>
                </a:lnSpc>
              </a:pPr>
              <a:r>
                <a:rPr lang="en-US" sz="5575" b="true">
                  <a:solidFill>
                    <a:srgbClr val="000000"/>
                  </a:solidFill>
                  <a:latin typeface="Open Sans Bold"/>
                  <a:ea typeface="Open Sans Bold"/>
                  <a:cs typeface="Open Sans Bold"/>
                  <a:sym typeface="Open Sans Bold"/>
                </a:rPr>
                <a:t>6</a:t>
              </a:r>
            </a:p>
          </p:txBody>
        </p:sp>
      </p:grpSp>
      <p:sp>
        <p:nvSpPr>
          <p:cNvPr name="Freeform 14" id="14"/>
          <p:cNvSpPr/>
          <p:nvPr/>
        </p:nvSpPr>
        <p:spPr>
          <a:xfrm flipH="false" flipV="false" rot="0">
            <a:off x="9697545" y="8788169"/>
            <a:ext cx="7315200" cy="2477783"/>
          </a:xfrm>
          <a:custGeom>
            <a:avLst/>
            <a:gdLst/>
            <a:ahLst/>
            <a:cxnLst/>
            <a:rect r="r" b="b" t="t" l="l"/>
            <a:pathLst>
              <a:path h="2477783" w="7315200">
                <a:moveTo>
                  <a:pt x="0" y="0"/>
                </a:moveTo>
                <a:lnTo>
                  <a:pt x="7315200" y="0"/>
                </a:lnTo>
                <a:lnTo>
                  <a:pt x="7315200" y="2477784"/>
                </a:lnTo>
                <a:lnTo>
                  <a:pt x="0" y="247778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5" id="15"/>
          <p:cNvSpPr/>
          <p:nvPr/>
        </p:nvSpPr>
        <p:spPr>
          <a:xfrm flipH="false" flipV="false" rot="0">
            <a:off x="1564423" y="-1641171"/>
            <a:ext cx="7315200" cy="2477783"/>
          </a:xfrm>
          <a:custGeom>
            <a:avLst/>
            <a:gdLst/>
            <a:ahLst/>
            <a:cxnLst/>
            <a:rect r="r" b="b" t="t" l="l"/>
            <a:pathLst>
              <a:path h="2477783" w="7315200">
                <a:moveTo>
                  <a:pt x="0" y="0"/>
                </a:moveTo>
                <a:lnTo>
                  <a:pt x="7315200" y="0"/>
                </a:lnTo>
                <a:lnTo>
                  <a:pt x="7315200" y="2477784"/>
                </a:lnTo>
                <a:lnTo>
                  <a:pt x="0" y="247778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6" id="16"/>
          <p:cNvSpPr txBox="true"/>
          <p:nvPr/>
        </p:nvSpPr>
        <p:spPr>
          <a:xfrm rot="0">
            <a:off x="1028700" y="866775"/>
            <a:ext cx="16230600" cy="145097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1899"/>
              </a:lnSpc>
            </a:pPr>
            <a:r>
              <a:rPr lang="en-US" sz="8499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LITERATURE REVIEW</a:t>
            </a:r>
          </a:p>
        </p:txBody>
      </p:sp>
    </p:spTree>
  </p:cSld>
  <p:clrMapOvr>
    <a:masterClrMapping/>
  </p:clrMapOvr>
</p:sld>
</file>

<file path=ppt/slides/slide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6F3E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3155164" y="4495126"/>
            <a:ext cx="13084763" cy="279431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860918" indent="-430459" lvl="1">
              <a:lnSpc>
                <a:spcPts val="5582"/>
              </a:lnSpc>
              <a:buFont typeface="Arial"/>
              <a:buChar char="•"/>
            </a:pPr>
            <a:r>
              <a:rPr lang="en-US" sz="3987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Most studies were done on ‘trained singers’.</a:t>
            </a:r>
          </a:p>
          <a:p>
            <a:pPr algn="l" marL="860918" indent="-430459" lvl="1">
              <a:lnSpc>
                <a:spcPts val="5582"/>
              </a:lnSpc>
              <a:buFont typeface="Arial"/>
              <a:buChar char="•"/>
            </a:pPr>
            <a:r>
              <a:rPr lang="en-US" sz="3987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Broaddus-Lawrence et al. (2000) - used VHE as a preventive tool - </a:t>
            </a:r>
            <a:r>
              <a:rPr lang="en-US" sz="3987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untrained singers</a:t>
            </a:r>
          </a:p>
          <a:p>
            <a:pPr algn="l">
              <a:lnSpc>
                <a:spcPts val="5582"/>
              </a:lnSpc>
            </a:pPr>
          </a:p>
        </p:txBody>
      </p:sp>
      <p:grpSp>
        <p:nvGrpSpPr>
          <p:cNvPr name="Group 3" id="3"/>
          <p:cNvGrpSpPr/>
          <p:nvPr/>
        </p:nvGrpSpPr>
        <p:grpSpPr>
          <a:xfrm rot="0">
            <a:off x="627362" y="0"/>
            <a:ext cx="937061" cy="10287000"/>
            <a:chOff x="0" y="0"/>
            <a:chExt cx="246798" cy="2709333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246798" cy="2709333"/>
            </a:xfrm>
            <a:custGeom>
              <a:avLst/>
              <a:gdLst/>
              <a:ahLst/>
              <a:cxnLst/>
              <a:rect r="r" b="b" t="t" l="l"/>
              <a:pathLst>
                <a:path h="2709333" w="246798">
                  <a:moveTo>
                    <a:pt x="0" y="0"/>
                  </a:moveTo>
                  <a:lnTo>
                    <a:pt x="246798" y="0"/>
                  </a:lnTo>
                  <a:lnTo>
                    <a:pt x="246798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F6F3EB"/>
            </a:solidFill>
          </p:spPr>
        </p:sp>
        <p:sp>
          <p:nvSpPr>
            <p:cNvPr name="TextBox 5" id="5"/>
            <p:cNvSpPr txBox="true"/>
            <p:nvPr/>
          </p:nvSpPr>
          <p:spPr>
            <a:xfrm>
              <a:off x="0" y="-38100"/>
              <a:ext cx="246798" cy="274743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TextBox 6" id="6"/>
          <p:cNvSpPr txBox="true"/>
          <p:nvPr/>
        </p:nvSpPr>
        <p:spPr>
          <a:xfrm rot="-5400000">
            <a:off x="-2373736" y="4911090"/>
            <a:ext cx="6882108" cy="4648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779"/>
              </a:lnSpc>
            </a:pPr>
            <a:r>
              <a:rPr lang="en-US" sz="27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Serene</a:t>
            </a:r>
            <a:r>
              <a:rPr lang="en-US" sz="27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 Yoneko D | 2025</a:t>
            </a:r>
          </a:p>
        </p:txBody>
      </p:sp>
      <p:sp>
        <p:nvSpPr>
          <p:cNvPr name="AutoShape 7" id="7"/>
          <p:cNvSpPr/>
          <p:nvPr/>
        </p:nvSpPr>
        <p:spPr>
          <a:xfrm flipH="true" flipV="true">
            <a:off x="1085850" y="7289441"/>
            <a:ext cx="5403" cy="2997456"/>
          </a:xfrm>
          <a:prstGeom prst="line">
            <a:avLst/>
          </a:prstGeom>
          <a:ln cap="flat" w="114300">
            <a:solidFill>
              <a:srgbClr val="9FC3D0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8" id="8"/>
          <p:cNvSpPr/>
          <p:nvPr/>
        </p:nvSpPr>
        <p:spPr>
          <a:xfrm flipH="true" flipV="true">
            <a:off x="1090490" y="-104525"/>
            <a:ext cx="5403" cy="2997456"/>
          </a:xfrm>
          <a:prstGeom prst="line">
            <a:avLst/>
          </a:prstGeom>
          <a:ln cap="flat" w="114300">
            <a:solidFill>
              <a:srgbClr val="9FC3D0"/>
            </a:solidFill>
            <a:prstDash val="solid"/>
            <a:headEnd type="none" len="sm" w="sm"/>
            <a:tailEnd type="none" len="sm" w="sm"/>
          </a:ln>
        </p:spPr>
      </p:sp>
      <p:grpSp>
        <p:nvGrpSpPr>
          <p:cNvPr name="Group 9" id="9"/>
          <p:cNvGrpSpPr/>
          <p:nvPr/>
        </p:nvGrpSpPr>
        <p:grpSpPr>
          <a:xfrm rot="0">
            <a:off x="15859155" y="0"/>
            <a:ext cx="1562612" cy="1673225"/>
            <a:chOff x="0" y="0"/>
            <a:chExt cx="2083482" cy="2230967"/>
          </a:xfrm>
        </p:grpSpPr>
        <p:grpSp>
          <p:nvGrpSpPr>
            <p:cNvPr name="Group 10" id="10"/>
            <p:cNvGrpSpPr/>
            <p:nvPr/>
          </p:nvGrpSpPr>
          <p:grpSpPr>
            <a:xfrm rot="0">
              <a:off x="75599" y="0"/>
              <a:ext cx="1932284" cy="2230967"/>
              <a:chOff x="0" y="0"/>
              <a:chExt cx="703982" cy="812800"/>
            </a:xfrm>
          </p:grpSpPr>
          <p:sp>
            <p:nvSpPr>
              <p:cNvPr name="Freeform 11" id="11"/>
              <p:cNvSpPr/>
              <p:nvPr/>
            </p:nvSpPr>
            <p:spPr>
              <a:xfrm flipH="false" flipV="false" rot="0">
                <a:off x="0" y="0"/>
                <a:ext cx="703982" cy="812800"/>
              </a:xfrm>
              <a:custGeom>
                <a:avLst/>
                <a:gdLst/>
                <a:ahLst/>
                <a:cxnLst/>
                <a:rect r="r" b="b" t="t" l="l"/>
                <a:pathLst>
                  <a:path h="812800" w="703982">
                    <a:moveTo>
                      <a:pt x="234787" y="793731"/>
                    </a:moveTo>
                    <a:cubicBezTo>
                      <a:pt x="270879" y="805245"/>
                      <a:pt x="311910" y="812800"/>
                      <a:pt x="352180" y="812800"/>
                    </a:cubicBezTo>
                    <a:cubicBezTo>
                      <a:pt x="392452" y="812800"/>
                      <a:pt x="431204" y="806323"/>
                      <a:pt x="466915" y="794809"/>
                    </a:cubicBezTo>
                    <a:cubicBezTo>
                      <a:pt x="467675" y="794450"/>
                      <a:pt x="468435" y="794450"/>
                      <a:pt x="469194" y="794090"/>
                    </a:cubicBezTo>
                    <a:cubicBezTo>
                      <a:pt x="603304" y="748035"/>
                      <a:pt x="702082" y="626421"/>
                      <a:pt x="703982" y="484298"/>
                    </a:cubicBezTo>
                    <a:lnTo>
                      <a:pt x="703982" y="0"/>
                    </a:lnTo>
                    <a:lnTo>
                      <a:pt x="0" y="0"/>
                    </a:lnTo>
                    <a:lnTo>
                      <a:pt x="0" y="483939"/>
                    </a:lnTo>
                    <a:cubicBezTo>
                      <a:pt x="1900" y="627140"/>
                      <a:pt x="99158" y="748755"/>
                      <a:pt x="234787" y="793731"/>
                    </a:cubicBezTo>
                    <a:close/>
                  </a:path>
                </a:pathLst>
              </a:custGeom>
              <a:solidFill>
                <a:srgbClr val="9FC3D0"/>
              </a:solidFill>
            </p:spPr>
          </p:sp>
          <p:sp>
            <p:nvSpPr>
              <p:cNvPr name="TextBox 12" id="12"/>
              <p:cNvSpPr txBox="true"/>
              <p:nvPr/>
            </p:nvSpPr>
            <p:spPr>
              <a:xfrm>
                <a:off x="0" y="-47625"/>
                <a:ext cx="703982" cy="733425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sp>
          <p:nvSpPr>
            <p:cNvPr name="TextBox 13" id="13"/>
            <p:cNvSpPr txBox="true"/>
            <p:nvPr/>
          </p:nvSpPr>
          <p:spPr>
            <a:xfrm rot="0">
              <a:off x="0" y="437582"/>
              <a:ext cx="2083482" cy="1241504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ctr">
                <a:lnSpc>
                  <a:spcPts val="7805"/>
                </a:lnSpc>
              </a:pPr>
              <a:r>
                <a:rPr lang="en-US" sz="5575" b="true">
                  <a:solidFill>
                    <a:srgbClr val="000000"/>
                  </a:solidFill>
                  <a:latin typeface="Open Sans Bold"/>
                  <a:ea typeface="Open Sans Bold"/>
                  <a:cs typeface="Open Sans Bold"/>
                  <a:sym typeface="Open Sans Bold"/>
                </a:rPr>
                <a:t>7</a:t>
              </a:r>
            </a:p>
          </p:txBody>
        </p:sp>
      </p:grpSp>
      <p:sp>
        <p:nvSpPr>
          <p:cNvPr name="Freeform 14" id="14"/>
          <p:cNvSpPr/>
          <p:nvPr/>
        </p:nvSpPr>
        <p:spPr>
          <a:xfrm flipH="false" flipV="false" rot="0">
            <a:off x="9697545" y="8788169"/>
            <a:ext cx="7315200" cy="2477783"/>
          </a:xfrm>
          <a:custGeom>
            <a:avLst/>
            <a:gdLst/>
            <a:ahLst/>
            <a:cxnLst/>
            <a:rect r="r" b="b" t="t" l="l"/>
            <a:pathLst>
              <a:path h="2477783" w="7315200">
                <a:moveTo>
                  <a:pt x="0" y="0"/>
                </a:moveTo>
                <a:lnTo>
                  <a:pt x="7315200" y="0"/>
                </a:lnTo>
                <a:lnTo>
                  <a:pt x="7315200" y="2477784"/>
                </a:lnTo>
                <a:lnTo>
                  <a:pt x="0" y="247778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5" id="15"/>
          <p:cNvSpPr/>
          <p:nvPr/>
        </p:nvSpPr>
        <p:spPr>
          <a:xfrm flipH="false" flipV="false" rot="0">
            <a:off x="1564423" y="-1641171"/>
            <a:ext cx="7315200" cy="2477783"/>
          </a:xfrm>
          <a:custGeom>
            <a:avLst/>
            <a:gdLst/>
            <a:ahLst/>
            <a:cxnLst/>
            <a:rect r="r" b="b" t="t" l="l"/>
            <a:pathLst>
              <a:path h="2477783" w="7315200">
                <a:moveTo>
                  <a:pt x="0" y="0"/>
                </a:moveTo>
                <a:lnTo>
                  <a:pt x="7315200" y="0"/>
                </a:lnTo>
                <a:lnTo>
                  <a:pt x="7315200" y="2477784"/>
                </a:lnTo>
                <a:lnTo>
                  <a:pt x="0" y="247778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6" id="16"/>
          <p:cNvSpPr txBox="true"/>
          <p:nvPr/>
        </p:nvSpPr>
        <p:spPr>
          <a:xfrm rot="0">
            <a:off x="1028700" y="866775"/>
            <a:ext cx="16230600" cy="145097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1899"/>
              </a:lnSpc>
            </a:pPr>
            <a:r>
              <a:rPr lang="en-US" sz="8499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LITERARY REVIEW</a:t>
            </a:r>
          </a:p>
        </p:txBody>
      </p:sp>
    </p:spTree>
  </p:cSld>
  <p:clrMapOvr>
    <a:masterClrMapping/>
  </p:clrMapOvr>
</p:sld>
</file>

<file path=ppt/slides/slide8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3918390" y="866775"/>
            <a:ext cx="10451219" cy="145097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1899"/>
              </a:lnSpc>
            </a:pPr>
            <a:r>
              <a:rPr lang="en-US" sz="8499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GAP</a:t>
            </a:r>
          </a:p>
        </p:txBody>
      </p:sp>
      <p:grpSp>
        <p:nvGrpSpPr>
          <p:cNvPr name="Group 3" id="3"/>
          <p:cNvGrpSpPr/>
          <p:nvPr/>
        </p:nvGrpSpPr>
        <p:grpSpPr>
          <a:xfrm rot="0">
            <a:off x="4549658" y="3545716"/>
            <a:ext cx="9819952" cy="2858224"/>
            <a:chOff x="0" y="0"/>
            <a:chExt cx="13093269" cy="3810966"/>
          </a:xfrm>
        </p:grpSpPr>
        <p:grpSp>
          <p:nvGrpSpPr>
            <p:cNvPr name="Group 4" id="4"/>
            <p:cNvGrpSpPr/>
            <p:nvPr/>
          </p:nvGrpSpPr>
          <p:grpSpPr>
            <a:xfrm rot="0">
              <a:off x="0" y="0"/>
              <a:ext cx="13093269" cy="3810966"/>
              <a:chOff x="0" y="0"/>
              <a:chExt cx="1751844" cy="509897"/>
            </a:xfrm>
          </p:grpSpPr>
          <p:sp>
            <p:nvSpPr>
              <p:cNvPr name="Freeform 5" id="5"/>
              <p:cNvSpPr/>
              <p:nvPr/>
            </p:nvSpPr>
            <p:spPr>
              <a:xfrm flipH="false" flipV="false" rot="0">
                <a:off x="0" y="0"/>
                <a:ext cx="1751844" cy="509897"/>
              </a:xfrm>
              <a:custGeom>
                <a:avLst/>
                <a:gdLst/>
                <a:ahLst/>
                <a:cxnLst/>
                <a:rect r="r" b="b" t="t" l="l"/>
                <a:pathLst>
                  <a:path h="509897" w="1751844">
                    <a:moveTo>
                      <a:pt x="59360" y="0"/>
                    </a:moveTo>
                    <a:lnTo>
                      <a:pt x="1692484" y="0"/>
                    </a:lnTo>
                    <a:cubicBezTo>
                      <a:pt x="1725268" y="0"/>
                      <a:pt x="1751844" y="26577"/>
                      <a:pt x="1751844" y="59360"/>
                    </a:cubicBezTo>
                    <a:lnTo>
                      <a:pt x="1751844" y="450537"/>
                    </a:lnTo>
                    <a:cubicBezTo>
                      <a:pt x="1751844" y="466280"/>
                      <a:pt x="1745590" y="481379"/>
                      <a:pt x="1734458" y="492511"/>
                    </a:cubicBezTo>
                    <a:cubicBezTo>
                      <a:pt x="1723326" y="503643"/>
                      <a:pt x="1708227" y="509897"/>
                      <a:pt x="1692484" y="509897"/>
                    </a:cubicBezTo>
                    <a:lnTo>
                      <a:pt x="59360" y="509897"/>
                    </a:lnTo>
                    <a:cubicBezTo>
                      <a:pt x="26577" y="509897"/>
                      <a:pt x="0" y="483320"/>
                      <a:pt x="0" y="450537"/>
                    </a:cubicBezTo>
                    <a:lnTo>
                      <a:pt x="0" y="59360"/>
                    </a:lnTo>
                    <a:cubicBezTo>
                      <a:pt x="0" y="26577"/>
                      <a:pt x="26577" y="0"/>
                      <a:pt x="59360" y="0"/>
                    </a:cubicBezTo>
                    <a:close/>
                  </a:path>
                </a:pathLst>
              </a:custGeom>
              <a:solidFill>
                <a:srgbClr val="E9C7C6"/>
              </a:solidFill>
            </p:spPr>
          </p:sp>
          <p:sp>
            <p:nvSpPr>
              <p:cNvPr name="TextBox 6" id="6"/>
              <p:cNvSpPr txBox="true"/>
              <p:nvPr/>
            </p:nvSpPr>
            <p:spPr>
              <a:xfrm>
                <a:off x="0" y="-38100"/>
                <a:ext cx="1751844" cy="547997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60"/>
                  </a:lnSpc>
                </a:pPr>
              </a:p>
            </p:txBody>
          </p:sp>
        </p:grpSp>
        <p:sp>
          <p:nvSpPr>
            <p:cNvPr name="TextBox 7" id="7"/>
            <p:cNvSpPr txBox="true"/>
            <p:nvPr/>
          </p:nvSpPr>
          <p:spPr>
            <a:xfrm rot="0">
              <a:off x="1026950" y="205044"/>
              <a:ext cx="11420272" cy="3055280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>
                <a:lnSpc>
                  <a:spcPts val="6190"/>
                </a:lnSpc>
              </a:pPr>
              <a:r>
                <a:rPr lang="en-US" sz="4421">
                  <a:solidFill>
                    <a:srgbClr val="000000"/>
                  </a:solidFill>
                  <a:latin typeface="Alatsi"/>
                  <a:ea typeface="Alatsi"/>
                  <a:cs typeface="Alatsi"/>
                  <a:sym typeface="Alatsi"/>
                </a:rPr>
                <a:t>No studies have been done so far on amateur students learning in a one-to-one setting.</a:t>
              </a:r>
            </a:p>
          </p:txBody>
        </p:sp>
      </p:grpSp>
      <p:sp>
        <p:nvSpPr>
          <p:cNvPr name="AutoShape 8" id="8"/>
          <p:cNvSpPr/>
          <p:nvPr/>
        </p:nvSpPr>
        <p:spPr>
          <a:xfrm flipH="true" flipV="true">
            <a:off x="1090490" y="-104525"/>
            <a:ext cx="5403" cy="2997456"/>
          </a:xfrm>
          <a:prstGeom prst="line">
            <a:avLst/>
          </a:prstGeom>
          <a:ln cap="flat" w="114300">
            <a:solidFill>
              <a:srgbClr val="9FC3D0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9" id="9"/>
          <p:cNvSpPr/>
          <p:nvPr/>
        </p:nvSpPr>
        <p:spPr>
          <a:xfrm flipH="true" flipV="true">
            <a:off x="1085850" y="7289441"/>
            <a:ext cx="5403" cy="2997456"/>
          </a:xfrm>
          <a:prstGeom prst="line">
            <a:avLst/>
          </a:prstGeom>
          <a:ln cap="flat" w="114300">
            <a:solidFill>
              <a:srgbClr val="9FC3D0"/>
            </a:solidFill>
            <a:prstDash val="solid"/>
            <a:headEnd type="none" len="sm" w="sm"/>
            <a:tailEnd type="none" len="sm" w="sm"/>
          </a:ln>
        </p:spPr>
      </p:sp>
      <p:grpSp>
        <p:nvGrpSpPr>
          <p:cNvPr name="Group 10" id="10"/>
          <p:cNvGrpSpPr/>
          <p:nvPr/>
        </p:nvGrpSpPr>
        <p:grpSpPr>
          <a:xfrm rot="0">
            <a:off x="15859155" y="0"/>
            <a:ext cx="1562612" cy="1673225"/>
            <a:chOff x="0" y="0"/>
            <a:chExt cx="2083482" cy="2230967"/>
          </a:xfrm>
        </p:grpSpPr>
        <p:grpSp>
          <p:nvGrpSpPr>
            <p:cNvPr name="Group 11" id="11"/>
            <p:cNvGrpSpPr/>
            <p:nvPr/>
          </p:nvGrpSpPr>
          <p:grpSpPr>
            <a:xfrm rot="0">
              <a:off x="75599" y="0"/>
              <a:ext cx="1932284" cy="2230967"/>
              <a:chOff x="0" y="0"/>
              <a:chExt cx="703982" cy="812800"/>
            </a:xfrm>
          </p:grpSpPr>
          <p:sp>
            <p:nvSpPr>
              <p:cNvPr name="Freeform 12" id="12"/>
              <p:cNvSpPr/>
              <p:nvPr/>
            </p:nvSpPr>
            <p:spPr>
              <a:xfrm flipH="false" flipV="false" rot="0">
                <a:off x="0" y="0"/>
                <a:ext cx="703982" cy="812800"/>
              </a:xfrm>
              <a:custGeom>
                <a:avLst/>
                <a:gdLst/>
                <a:ahLst/>
                <a:cxnLst/>
                <a:rect r="r" b="b" t="t" l="l"/>
                <a:pathLst>
                  <a:path h="812800" w="703982">
                    <a:moveTo>
                      <a:pt x="234787" y="793731"/>
                    </a:moveTo>
                    <a:cubicBezTo>
                      <a:pt x="270879" y="805245"/>
                      <a:pt x="311910" y="812800"/>
                      <a:pt x="352180" y="812800"/>
                    </a:cubicBezTo>
                    <a:cubicBezTo>
                      <a:pt x="392452" y="812800"/>
                      <a:pt x="431204" y="806323"/>
                      <a:pt x="466915" y="794809"/>
                    </a:cubicBezTo>
                    <a:cubicBezTo>
                      <a:pt x="467675" y="794450"/>
                      <a:pt x="468435" y="794450"/>
                      <a:pt x="469194" y="794090"/>
                    </a:cubicBezTo>
                    <a:cubicBezTo>
                      <a:pt x="603304" y="748035"/>
                      <a:pt x="702082" y="626421"/>
                      <a:pt x="703982" y="484298"/>
                    </a:cubicBezTo>
                    <a:lnTo>
                      <a:pt x="703982" y="0"/>
                    </a:lnTo>
                    <a:lnTo>
                      <a:pt x="0" y="0"/>
                    </a:lnTo>
                    <a:lnTo>
                      <a:pt x="0" y="483939"/>
                    </a:lnTo>
                    <a:cubicBezTo>
                      <a:pt x="1900" y="627140"/>
                      <a:pt x="99158" y="748755"/>
                      <a:pt x="234787" y="793731"/>
                    </a:cubicBezTo>
                    <a:close/>
                  </a:path>
                </a:pathLst>
              </a:custGeom>
              <a:solidFill>
                <a:srgbClr val="9FC3D0"/>
              </a:solidFill>
            </p:spPr>
          </p:sp>
          <p:sp>
            <p:nvSpPr>
              <p:cNvPr name="TextBox 13" id="13"/>
              <p:cNvSpPr txBox="true"/>
              <p:nvPr/>
            </p:nvSpPr>
            <p:spPr>
              <a:xfrm>
                <a:off x="0" y="-47625"/>
                <a:ext cx="703982" cy="733425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sp>
          <p:nvSpPr>
            <p:cNvPr name="TextBox 14" id="14"/>
            <p:cNvSpPr txBox="true"/>
            <p:nvPr/>
          </p:nvSpPr>
          <p:spPr>
            <a:xfrm rot="0">
              <a:off x="0" y="437582"/>
              <a:ext cx="2083482" cy="1241504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ctr">
                <a:lnSpc>
                  <a:spcPts val="7805"/>
                </a:lnSpc>
              </a:pPr>
              <a:r>
                <a:rPr lang="en-US" sz="5575" b="true">
                  <a:solidFill>
                    <a:srgbClr val="000000"/>
                  </a:solidFill>
                  <a:latin typeface="Open Sans Bold"/>
                  <a:ea typeface="Open Sans Bold"/>
                  <a:cs typeface="Open Sans Bold"/>
                  <a:sym typeface="Open Sans Bold"/>
                </a:rPr>
                <a:t>8</a:t>
              </a:r>
            </a:p>
          </p:txBody>
        </p:sp>
      </p:grpSp>
      <p:sp>
        <p:nvSpPr>
          <p:cNvPr name="Freeform 15" id="15"/>
          <p:cNvSpPr/>
          <p:nvPr/>
        </p:nvSpPr>
        <p:spPr>
          <a:xfrm flipH="false" flipV="false" rot="0">
            <a:off x="7512165" y="-1553858"/>
            <a:ext cx="7315200" cy="2477783"/>
          </a:xfrm>
          <a:custGeom>
            <a:avLst/>
            <a:gdLst/>
            <a:ahLst/>
            <a:cxnLst/>
            <a:rect r="r" b="b" t="t" l="l"/>
            <a:pathLst>
              <a:path h="2477783" w="7315200">
                <a:moveTo>
                  <a:pt x="0" y="0"/>
                </a:moveTo>
                <a:lnTo>
                  <a:pt x="7315200" y="0"/>
                </a:lnTo>
                <a:lnTo>
                  <a:pt x="7315200" y="2477783"/>
                </a:lnTo>
                <a:lnTo>
                  <a:pt x="0" y="247778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6" id="16"/>
          <p:cNvSpPr/>
          <p:nvPr/>
        </p:nvSpPr>
        <p:spPr>
          <a:xfrm flipH="false" flipV="false" rot="0">
            <a:off x="892058" y="9048108"/>
            <a:ext cx="7315200" cy="2477783"/>
          </a:xfrm>
          <a:custGeom>
            <a:avLst/>
            <a:gdLst/>
            <a:ahLst/>
            <a:cxnLst/>
            <a:rect r="r" b="b" t="t" l="l"/>
            <a:pathLst>
              <a:path h="2477783" w="7315200">
                <a:moveTo>
                  <a:pt x="0" y="0"/>
                </a:moveTo>
                <a:lnTo>
                  <a:pt x="7315200" y="0"/>
                </a:lnTo>
                <a:lnTo>
                  <a:pt x="7315200" y="2477784"/>
                </a:lnTo>
                <a:lnTo>
                  <a:pt x="0" y="247778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7" id="17"/>
          <p:cNvSpPr txBox="true"/>
          <p:nvPr/>
        </p:nvSpPr>
        <p:spPr>
          <a:xfrm rot="-5400000">
            <a:off x="-2373736" y="4911090"/>
            <a:ext cx="6882108" cy="4648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779"/>
              </a:lnSpc>
            </a:pPr>
            <a:r>
              <a:rPr lang="en-US" sz="27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Serene</a:t>
            </a:r>
            <a:r>
              <a:rPr lang="en-US" sz="27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 Yoneko D | 2025</a:t>
            </a:r>
          </a:p>
        </p:txBody>
      </p:sp>
    </p:spTree>
  </p:cSld>
  <p:clrMapOvr>
    <a:masterClrMapping/>
  </p:clrMapOvr>
</p:sld>
</file>

<file path=ppt/slides/slide9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6F3E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1028700" y="866775"/>
            <a:ext cx="16230600" cy="145097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1899"/>
              </a:lnSpc>
            </a:pPr>
            <a:r>
              <a:rPr lang="en-US" sz="8499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CONTEXT</a:t>
            </a:r>
          </a:p>
        </p:txBody>
      </p:sp>
      <p:grpSp>
        <p:nvGrpSpPr>
          <p:cNvPr name="Group 3" id="3"/>
          <p:cNvGrpSpPr/>
          <p:nvPr/>
        </p:nvGrpSpPr>
        <p:grpSpPr>
          <a:xfrm rot="0">
            <a:off x="1564423" y="3569752"/>
            <a:ext cx="1105361" cy="1105361"/>
            <a:chOff x="0" y="0"/>
            <a:chExt cx="812800" cy="812800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E9C7C6"/>
            </a:solidFill>
          </p:spPr>
        </p:sp>
        <p:sp>
          <p:nvSpPr>
            <p:cNvPr name="TextBox 5" id="5"/>
            <p:cNvSpPr txBox="true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TextBox 6" id="6"/>
          <p:cNvSpPr txBox="true"/>
          <p:nvPr/>
        </p:nvSpPr>
        <p:spPr>
          <a:xfrm rot="0">
            <a:off x="1564423" y="3643875"/>
            <a:ext cx="1105361" cy="86186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048"/>
              </a:lnSpc>
            </a:pPr>
            <a:r>
              <a:rPr lang="en-US" sz="5034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1</a:t>
            </a:r>
          </a:p>
        </p:txBody>
      </p:sp>
      <p:grpSp>
        <p:nvGrpSpPr>
          <p:cNvPr name="Group 7" id="7"/>
          <p:cNvGrpSpPr/>
          <p:nvPr/>
        </p:nvGrpSpPr>
        <p:grpSpPr>
          <a:xfrm rot="0">
            <a:off x="1564423" y="5626280"/>
            <a:ext cx="1105361" cy="1105361"/>
            <a:chOff x="0" y="0"/>
            <a:chExt cx="812800" cy="812800"/>
          </a:xfrm>
        </p:grpSpPr>
        <p:sp>
          <p:nvSpPr>
            <p:cNvPr name="Freeform 8" id="8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E9C7C6"/>
            </a:solidFill>
          </p:spPr>
        </p:sp>
        <p:sp>
          <p:nvSpPr>
            <p:cNvPr name="TextBox 9" id="9"/>
            <p:cNvSpPr txBox="true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TextBox 10" id="10"/>
          <p:cNvSpPr txBox="true"/>
          <p:nvPr/>
        </p:nvSpPr>
        <p:spPr>
          <a:xfrm rot="0">
            <a:off x="1564423" y="5700403"/>
            <a:ext cx="1105361" cy="86186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048"/>
              </a:lnSpc>
            </a:pPr>
            <a:r>
              <a:rPr lang="en-US" sz="5034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2</a:t>
            </a:r>
          </a:p>
        </p:txBody>
      </p:sp>
      <p:grpSp>
        <p:nvGrpSpPr>
          <p:cNvPr name="Group 11" id="11"/>
          <p:cNvGrpSpPr/>
          <p:nvPr/>
        </p:nvGrpSpPr>
        <p:grpSpPr>
          <a:xfrm rot="0">
            <a:off x="1564423" y="7682808"/>
            <a:ext cx="1105361" cy="1105361"/>
            <a:chOff x="0" y="0"/>
            <a:chExt cx="812800" cy="812800"/>
          </a:xfrm>
        </p:grpSpPr>
        <p:sp>
          <p:nvSpPr>
            <p:cNvPr name="Freeform 12" id="12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E9C7C6"/>
            </a:solidFill>
          </p:spPr>
        </p:sp>
        <p:sp>
          <p:nvSpPr>
            <p:cNvPr name="TextBox 13" id="13"/>
            <p:cNvSpPr txBox="true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TextBox 14" id="14"/>
          <p:cNvSpPr txBox="true"/>
          <p:nvPr/>
        </p:nvSpPr>
        <p:spPr>
          <a:xfrm rot="0">
            <a:off x="1564423" y="7756930"/>
            <a:ext cx="1105361" cy="86186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048"/>
              </a:lnSpc>
            </a:pPr>
            <a:r>
              <a:rPr lang="en-US" sz="5034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3</a:t>
            </a:r>
          </a:p>
        </p:txBody>
      </p:sp>
      <p:sp>
        <p:nvSpPr>
          <p:cNvPr name="TextBox 15" id="15"/>
          <p:cNvSpPr txBox="true"/>
          <p:nvPr/>
        </p:nvSpPr>
        <p:spPr>
          <a:xfrm rot="0">
            <a:off x="2852089" y="3486727"/>
            <a:ext cx="14238325" cy="65611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5301"/>
              </a:lnSpc>
            </a:pPr>
            <a:r>
              <a:rPr lang="en-US" sz="3786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Private singing teacher; Students’ vocal heatlh questions .</a:t>
            </a:r>
          </a:p>
        </p:txBody>
      </p:sp>
      <p:sp>
        <p:nvSpPr>
          <p:cNvPr name="TextBox 16" id="16"/>
          <p:cNvSpPr txBox="true"/>
          <p:nvPr/>
        </p:nvSpPr>
        <p:spPr>
          <a:xfrm rot="0">
            <a:off x="2848196" y="7916316"/>
            <a:ext cx="14232692" cy="132301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5302"/>
              </a:lnSpc>
            </a:pPr>
            <a:r>
              <a:rPr lang="en-US" sz="3787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Introduce a teaching component on VHE during classes and study its effectiveness through student’s perspective.</a:t>
            </a:r>
          </a:p>
        </p:txBody>
      </p:sp>
      <p:grpSp>
        <p:nvGrpSpPr>
          <p:cNvPr name="Group 17" id="17"/>
          <p:cNvGrpSpPr/>
          <p:nvPr/>
        </p:nvGrpSpPr>
        <p:grpSpPr>
          <a:xfrm rot="0">
            <a:off x="627362" y="0"/>
            <a:ext cx="937061" cy="10287000"/>
            <a:chOff x="0" y="0"/>
            <a:chExt cx="246798" cy="2709333"/>
          </a:xfrm>
        </p:grpSpPr>
        <p:sp>
          <p:nvSpPr>
            <p:cNvPr name="Freeform 18" id="18"/>
            <p:cNvSpPr/>
            <p:nvPr/>
          </p:nvSpPr>
          <p:spPr>
            <a:xfrm flipH="false" flipV="false" rot="0">
              <a:off x="0" y="0"/>
              <a:ext cx="246798" cy="2709333"/>
            </a:xfrm>
            <a:custGeom>
              <a:avLst/>
              <a:gdLst/>
              <a:ahLst/>
              <a:cxnLst/>
              <a:rect r="r" b="b" t="t" l="l"/>
              <a:pathLst>
                <a:path h="2709333" w="246798">
                  <a:moveTo>
                    <a:pt x="0" y="0"/>
                  </a:moveTo>
                  <a:lnTo>
                    <a:pt x="246798" y="0"/>
                  </a:lnTo>
                  <a:lnTo>
                    <a:pt x="246798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F6F3EB"/>
            </a:solidFill>
          </p:spPr>
        </p:sp>
        <p:sp>
          <p:nvSpPr>
            <p:cNvPr name="TextBox 19" id="19"/>
            <p:cNvSpPr txBox="true"/>
            <p:nvPr/>
          </p:nvSpPr>
          <p:spPr>
            <a:xfrm>
              <a:off x="0" y="-38100"/>
              <a:ext cx="246798" cy="274743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AutoShape 20" id="20"/>
          <p:cNvSpPr/>
          <p:nvPr/>
        </p:nvSpPr>
        <p:spPr>
          <a:xfrm flipH="true" flipV="true">
            <a:off x="1085850" y="7289441"/>
            <a:ext cx="5403" cy="2997456"/>
          </a:xfrm>
          <a:prstGeom prst="line">
            <a:avLst/>
          </a:prstGeom>
          <a:ln cap="flat" w="114300">
            <a:solidFill>
              <a:srgbClr val="9FC3D0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21" id="21"/>
          <p:cNvSpPr/>
          <p:nvPr/>
        </p:nvSpPr>
        <p:spPr>
          <a:xfrm flipH="true" flipV="true">
            <a:off x="1090490" y="-104525"/>
            <a:ext cx="5403" cy="2997456"/>
          </a:xfrm>
          <a:prstGeom prst="line">
            <a:avLst/>
          </a:prstGeom>
          <a:ln cap="flat" w="114300">
            <a:solidFill>
              <a:srgbClr val="9FC3D0"/>
            </a:solidFill>
            <a:prstDash val="solid"/>
            <a:headEnd type="none" len="sm" w="sm"/>
            <a:tailEnd type="none" len="sm" w="sm"/>
          </a:ln>
        </p:spPr>
      </p:sp>
      <p:grpSp>
        <p:nvGrpSpPr>
          <p:cNvPr name="Group 22" id="22"/>
          <p:cNvGrpSpPr/>
          <p:nvPr/>
        </p:nvGrpSpPr>
        <p:grpSpPr>
          <a:xfrm rot="0">
            <a:off x="15859155" y="0"/>
            <a:ext cx="1562612" cy="1673225"/>
            <a:chOff x="0" y="0"/>
            <a:chExt cx="2083482" cy="2230967"/>
          </a:xfrm>
        </p:grpSpPr>
        <p:grpSp>
          <p:nvGrpSpPr>
            <p:cNvPr name="Group 23" id="23"/>
            <p:cNvGrpSpPr/>
            <p:nvPr/>
          </p:nvGrpSpPr>
          <p:grpSpPr>
            <a:xfrm rot="0">
              <a:off x="75599" y="0"/>
              <a:ext cx="1932284" cy="2230967"/>
              <a:chOff x="0" y="0"/>
              <a:chExt cx="703982" cy="812800"/>
            </a:xfrm>
          </p:grpSpPr>
          <p:sp>
            <p:nvSpPr>
              <p:cNvPr name="Freeform 24" id="24"/>
              <p:cNvSpPr/>
              <p:nvPr/>
            </p:nvSpPr>
            <p:spPr>
              <a:xfrm flipH="false" flipV="false" rot="0">
                <a:off x="0" y="0"/>
                <a:ext cx="703982" cy="812800"/>
              </a:xfrm>
              <a:custGeom>
                <a:avLst/>
                <a:gdLst/>
                <a:ahLst/>
                <a:cxnLst/>
                <a:rect r="r" b="b" t="t" l="l"/>
                <a:pathLst>
                  <a:path h="812800" w="703982">
                    <a:moveTo>
                      <a:pt x="234787" y="793731"/>
                    </a:moveTo>
                    <a:cubicBezTo>
                      <a:pt x="270879" y="805245"/>
                      <a:pt x="311910" y="812800"/>
                      <a:pt x="352180" y="812800"/>
                    </a:cubicBezTo>
                    <a:cubicBezTo>
                      <a:pt x="392452" y="812800"/>
                      <a:pt x="431204" y="806323"/>
                      <a:pt x="466915" y="794809"/>
                    </a:cubicBezTo>
                    <a:cubicBezTo>
                      <a:pt x="467675" y="794450"/>
                      <a:pt x="468435" y="794450"/>
                      <a:pt x="469194" y="794090"/>
                    </a:cubicBezTo>
                    <a:cubicBezTo>
                      <a:pt x="603304" y="748035"/>
                      <a:pt x="702082" y="626421"/>
                      <a:pt x="703982" y="484298"/>
                    </a:cubicBezTo>
                    <a:lnTo>
                      <a:pt x="703982" y="0"/>
                    </a:lnTo>
                    <a:lnTo>
                      <a:pt x="0" y="0"/>
                    </a:lnTo>
                    <a:lnTo>
                      <a:pt x="0" y="483939"/>
                    </a:lnTo>
                    <a:cubicBezTo>
                      <a:pt x="1900" y="627140"/>
                      <a:pt x="99158" y="748755"/>
                      <a:pt x="234787" y="793731"/>
                    </a:cubicBezTo>
                    <a:close/>
                  </a:path>
                </a:pathLst>
              </a:custGeom>
              <a:solidFill>
                <a:srgbClr val="9FC3D0"/>
              </a:solidFill>
            </p:spPr>
          </p:sp>
          <p:sp>
            <p:nvSpPr>
              <p:cNvPr name="TextBox 25" id="25"/>
              <p:cNvSpPr txBox="true"/>
              <p:nvPr/>
            </p:nvSpPr>
            <p:spPr>
              <a:xfrm>
                <a:off x="0" y="-47625"/>
                <a:ext cx="703982" cy="733425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sp>
          <p:nvSpPr>
            <p:cNvPr name="TextBox 26" id="26"/>
            <p:cNvSpPr txBox="true"/>
            <p:nvPr/>
          </p:nvSpPr>
          <p:spPr>
            <a:xfrm rot="0">
              <a:off x="0" y="437582"/>
              <a:ext cx="2083482" cy="1241504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ctr">
                <a:lnSpc>
                  <a:spcPts val="7805"/>
                </a:lnSpc>
              </a:pPr>
              <a:r>
                <a:rPr lang="en-US" sz="5575" b="true">
                  <a:solidFill>
                    <a:srgbClr val="000000"/>
                  </a:solidFill>
                  <a:latin typeface="Open Sans Bold"/>
                  <a:ea typeface="Open Sans Bold"/>
                  <a:cs typeface="Open Sans Bold"/>
                  <a:sym typeface="Open Sans Bold"/>
                </a:rPr>
                <a:t>9</a:t>
              </a:r>
            </a:p>
          </p:txBody>
        </p:sp>
      </p:grpSp>
      <p:sp>
        <p:nvSpPr>
          <p:cNvPr name="Freeform 27" id="27"/>
          <p:cNvSpPr/>
          <p:nvPr/>
        </p:nvSpPr>
        <p:spPr>
          <a:xfrm flipH="false" flipV="false" rot="0">
            <a:off x="9697545" y="8788169"/>
            <a:ext cx="7315200" cy="2477783"/>
          </a:xfrm>
          <a:custGeom>
            <a:avLst/>
            <a:gdLst/>
            <a:ahLst/>
            <a:cxnLst/>
            <a:rect r="r" b="b" t="t" l="l"/>
            <a:pathLst>
              <a:path h="2477783" w="7315200">
                <a:moveTo>
                  <a:pt x="0" y="0"/>
                </a:moveTo>
                <a:lnTo>
                  <a:pt x="7315200" y="0"/>
                </a:lnTo>
                <a:lnTo>
                  <a:pt x="7315200" y="2477784"/>
                </a:lnTo>
                <a:lnTo>
                  <a:pt x="0" y="2477784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28" id="28"/>
          <p:cNvSpPr/>
          <p:nvPr/>
        </p:nvSpPr>
        <p:spPr>
          <a:xfrm flipH="false" flipV="false" rot="0">
            <a:off x="1564423" y="-1641171"/>
            <a:ext cx="7315200" cy="2477783"/>
          </a:xfrm>
          <a:custGeom>
            <a:avLst/>
            <a:gdLst/>
            <a:ahLst/>
            <a:cxnLst/>
            <a:rect r="r" b="b" t="t" l="l"/>
            <a:pathLst>
              <a:path h="2477783" w="7315200">
                <a:moveTo>
                  <a:pt x="0" y="0"/>
                </a:moveTo>
                <a:lnTo>
                  <a:pt x="7315200" y="0"/>
                </a:lnTo>
                <a:lnTo>
                  <a:pt x="7315200" y="2477784"/>
                </a:lnTo>
                <a:lnTo>
                  <a:pt x="0" y="2477784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29" id="29"/>
          <p:cNvSpPr txBox="true"/>
          <p:nvPr/>
        </p:nvSpPr>
        <p:spPr>
          <a:xfrm rot="0">
            <a:off x="2848196" y="5843241"/>
            <a:ext cx="12507458" cy="63778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271"/>
              </a:lnSpc>
              <a:spcBef>
                <a:spcPct val="0"/>
              </a:spcBef>
            </a:pPr>
            <a:r>
              <a:rPr lang="en-US" sz="3765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To teach vocal health education as a  preventive strategy.</a:t>
            </a:r>
          </a:p>
        </p:txBody>
      </p:sp>
      <p:sp>
        <p:nvSpPr>
          <p:cNvPr name="TextBox 30" id="30"/>
          <p:cNvSpPr txBox="true"/>
          <p:nvPr/>
        </p:nvSpPr>
        <p:spPr>
          <a:xfrm rot="-5400000">
            <a:off x="-2373736" y="4911090"/>
            <a:ext cx="6882108" cy="4648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779"/>
              </a:lnSpc>
            </a:pPr>
            <a:r>
              <a:rPr lang="en-US" sz="27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Serene</a:t>
            </a:r>
            <a:r>
              <a:rPr lang="en-US" sz="27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 Yoneko D | 2025</a:t>
            </a:r>
          </a:p>
        </p:txBody>
      </p:sp>
    </p:spTree>
  </p:cSld>
  <p:clrMapOvr>
    <a:masterClrMapping/>
  </p:clrMapOvr>
</p:sld>
</file>

<file path=ppt/slides/slide10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6F3E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1028700" y="866775"/>
            <a:ext cx="16230600" cy="145097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1899"/>
              </a:lnSpc>
            </a:pPr>
            <a:r>
              <a:rPr lang="en-US" sz="8499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OBJECTIVES</a:t>
            </a:r>
          </a:p>
        </p:txBody>
      </p:sp>
      <p:grpSp>
        <p:nvGrpSpPr>
          <p:cNvPr name="Group 3" id="3"/>
          <p:cNvGrpSpPr/>
          <p:nvPr/>
        </p:nvGrpSpPr>
        <p:grpSpPr>
          <a:xfrm rot="0">
            <a:off x="1390722" y="3102810"/>
            <a:ext cx="7362681" cy="4421131"/>
            <a:chOff x="0" y="0"/>
            <a:chExt cx="1939142" cy="1164413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1939142" cy="1164413"/>
            </a:xfrm>
            <a:custGeom>
              <a:avLst/>
              <a:gdLst/>
              <a:ahLst/>
              <a:cxnLst/>
              <a:rect r="r" b="b" t="t" l="l"/>
              <a:pathLst>
                <a:path h="1164413" w="1939142">
                  <a:moveTo>
                    <a:pt x="53627" y="0"/>
                  </a:moveTo>
                  <a:lnTo>
                    <a:pt x="1885515" y="0"/>
                  </a:lnTo>
                  <a:cubicBezTo>
                    <a:pt x="1915133" y="0"/>
                    <a:pt x="1939142" y="24010"/>
                    <a:pt x="1939142" y="53627"/>
                  </a:cubicBezTo>
                  <a:lnTo>
                    <a:pt x="1939142" y="1110786"/>
                  </a:lnTo>
                  <a:cubicBezTo>
                    <a:pt x="1939142" y="1140403"/>
                    <a:pt x="1915133" y="1164413"/>
                    <a:pt x="1885515" y="1164413"/>
                  </a:cubicBezTo>
                  <a:lnTo>
                    <a:pt x="53627" y="1164413"/>
                  </a:lnTo>
                  <a:cubicBezTo>
                    <a:pt x="39404" y="1164413"/>
                    <a:pt x="25764" y="1158763"/>
                    <a:pt x="15707" y="1148706"/>
                  </a:cubicBezTo>
                  <a:cubicBezTo>
                    <a:pt x="5650" y="1138649"/>
                    <a:pt x="0" y="1125009"/>
                    <a:pt x="0" y="1110786"/>
                  </a:cubicBezTo>
                  <a:lnTo>
                    <a:pt x="0" y="53627"/>
                  </a:lnTo>
                  <a:cubicBezTo>
                    <a:pt x="0" y="39404"/>
                    <a:pt x="5650" y="25764"/>
                    <a:pt x="15707" y="15707"/>
                  </a:cubicBezTo>
                  <a:cubicBezTo>
                    <a:pt x="25764" y="5650"/>
                    <a:pt x="39404" y="0"/>
                    <a:pt x="53627" y="0"/>
                  </a:cubicBezTo>
                  <a:close/>
                </a:path>
              </a:pathLst>
            </a:custGeom>
            <a:solidFill>
              <a:srgbClr val="E9C7C6"/>
            </a:solidFill>
          </p:spPr>
        </p:sp>
        <p:sp>
          <p:nvSpPr>
            <p:cNvPr name="TextBox 5" id="5"/>
            <p:cNvSpPr txBox="true"/>
            <p:nvPr/>
          </p:nvSpPr>
          <p:spPr>
            <a:xfrm>
              <a:off x="0" y="-38100"/>
              <a:ext cx="1939142" cy="120251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TextBox 6" id="6"/>
          <p:cNvSpPr txBox="true"/>
          <p:nvPr/>
        </p:nvSpPr>
        <p:spPr>
          <a:xfrm rot="0">
            <a:off x="1775093" y="4180541"/>
            <a:ext cx="6689030" cy="196163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5279"/>
              </a:lnSpc>
            </a:pPr>
            <a:r>
              <a:rPr lang="en-US" sz="377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To study the effectiveness of the VHE teaching component through students’s perspectives</a:t>
            </a:r>
          </a:p>
        </p:txBody>
      </p:sp>
      <p:sp>
        <p:nvSpPr>
          <p:cNvPr name="TextBox 7" id="7"/>
          <p:cNvSpPr txBox="true"/>
          <p:nvPr/>
        </p:nvSpPr>
        <p:spPr>
          <a:xfrm rot="0">
            <a:off x="2479902" y="3496012"/>
            <a:ext cx="3878232" cy="6794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5599"/>
              </a:lnSpc>
            </a:pPr>
            <a:r>
              <a:rPr lang="en-US" sz="3999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Objective 1</a:t>
            </a:r>
          </a:p>
        </p:txBody>
      </p:sp>
      <p:sp>
        <p:nvSpPr>
          <p:cNvPr name="Freeform 8" id="8"/>
          <p:cNvSpPr/>
          <p:nvPr/>
        </p:nvSpPr>
        <p:spPr>
          <a:xfrm flipH="false" flipV="false" rot="0">
            <a:off x="13417488" y="6142174"/>
            <a:ext cx="7315200" cy="2477783"/>
          </a:xfrm>
          <a:custGeom>
            <a:avLst/>
            <a:gdLst/>
            <a:ahLst/>
            <a:cxnLst/>
            <a:rect r="r" b="b" t="t" l="l"/>
            <a:pathLst>
              <a:path h="2477783" w="7315200">
                <a:moveTo>
                  <a:pt x="0" y="0"/>
                </a:moveTo>
                <a:lnTo>
                  <a:pt x="7315200" y="0"/>
                </a:lnTo>
                <a:lnTo>
                  <a:pt x="7315200" y="2477783"/>
                </a:lnTo>
                <a:lnTo>
                  <a:pt x="0" y="247778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9" id="9"/>
          <p:cNvGrpSpPr/>
          <p:nvPr/>
        </p:nvGrpSpPr>
        <p:grpSpPr>
          <a:xfrm rot="0">
            <a:off x="9534597" y="3102810"/>
            <a:ext cx="7362681" cy="4421131"/>
            <a:chOff x="0" y="0"/>
            <a:chExt cx="1939142" cy="1164413"/>
          </a:xfrm>
        </p:grpSpPr>
        <p:sp>
          <p:nvSpPr>
            <p:cNvPr name="Freeform 10" id="10"/>
            <p:cNvSpPr/>
            <p:nvPr/>
          </p:nvSpPr>
          <p:spPr>
            <a:xfrm flipH="false" flipV="false" rot="0">
              <a:off x="0" y="0"/>
              <a:ext cx="1939142" cy="1164413"/>
            </a:xfrm>
            <a:custGeom>
              <a:avLst/>
              <a:gdLst/>
              <a:ahLst/>
              <a:cxnLst/>
              <a:rect r="r" b="b" t="t" l="l"/>
              <a:pathLst>
                <a:path h="1164413" w="1939142">
                  <a:moveTo>
                    <a:pt x="53627" y="0"/>
                  </a:moveTo>
                  <a:lnTo>
                    <a:pt x="1885515" y="0"/>
                  </a:lnTo>
                  <a:cubicBezTo>
                    <a:pt x="1915133" y="0"/>
                    <a:pt x="1939142" y="24010"/>
                    <a:pt x="1939142" y="53627"/>
                  </a:cubicBezTo>
                  <a:lnTo>
                    <a:pt x="1939142" y="1110786"/>
                  </a:lnTo>
                  <a:cubicBezTo>
                    <a:pt x="1939142" y="1140403"/>
                    <a:pt x="1915133" y="1164413"/>
                    <a:pt x="1885515" y="1164413"/>
                  </a:cubicBezTo>
                  <a:lnTo>
                    <a:pt x="53627" y="1164413"/>
                  </a:lnTo>
                  <a:cubicBezTo>
                    <a:pt x="39404" y="1164413"/>
                    <a:pt x="25764" y="1158763"/>
                    <a:pt x="15707" y="1148706"/>
                  </a:cubicBezTo>
                  <a:cubicBezTo>
                    <a:pt x="5650" y="1138649"/>
                    <a:pt x="0" y="1125009"/>
                    <a:pt x="0" y="1110786"/>
                  </a:cubicBezTo>
                  <a:lnTo>
                    <a:pt x="0" y="53627"/>
                  </a:lnTo>
                  <a:cubicBezTo>
                    <a:pt x="0" y="39404"/>
                    <a:pt x="5650" y="25764"/>
                    <a:pt x="15707" y="15707"/>
                  </a:cubicBezTo>
                  <a:cubicBezTo>
                    <a:pt x="25764" y="5650"/>
                    <a:pt x="39404" y="0"/>
                    <a:pt x="53627" y="0"/>
                  </a:cubicBezTo>
                  <a:close/>
                </a:path>
              </a:pathLst>
            </a:custGeom>
            <a:solidFill>
              <a:srgbClr val="E9C7C6"/>
            </a:solidFill>
          </p:spPr>
        </p:sp>
        <p:sp>
          <p:nvSpPr>
            <p:cNvPr name="TextBox 11" id="11"/>
            <p:cNvSpPr txBox="true"/>
            <p:nvPr/>
          </p:nvSpPr>
          <p:spPr>
            <a:xfrm>
              <a:off x="0" y="-38100"/>
              <a:ext cx="1939142" cy="120251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TextBox 12" id="12"/>
          <p:cNvSpPr txBox="true"/>
          <p:nvPr/>
        </p:nvSpPr>
        <p:spPr>
          <a:xfrm rot="0">
            <a:off x="10461696" y="4190066"/>
            <a:ext cx="6178765" cy="302833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876"/>
              </a:lnSpc>
            </a:pPr>
            <a:r>
              <a:rPr lang="en-US" sz="3483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To study the impact of VHE teaching component on</a:t>
            </a:r>
          </a:p>
          <a:p>
            <a:pPr algn="l" marL="752007" indent="-376004" lvl="1">
              <a:lnSpc>
                <a:spcPts val="4876"/>
              </a:lnSpc>
              <a:buAutoNum type="arabicPeriod" startAt="1"/>
            </a:pPr>
            <a:r>
              <a:rPr lang="en-US" sz="3483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 Participant’s knowledge</a:t>
            </a:r>
          </a:p>
          <a:p>
            <a:pPr algn="l" marL="752007" indent="-376004" lvl="1">
              <a:lnSpc>
                <a:spcPts val="4876"/>
              </a:lnSpc>
              <a:buAutoNum type="arabicPeriod" startAt="1"/>
            </a:pPr>
            <a:r>
              <a:rPr lang="en-US" sz="3483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To create awareness</a:t>
            </a:r>
          </a:p>
          <a:p>
            <a:pPr algn="l" marL="752007" indent="-376004" lvl="1">
              <a:lnSpc>
                <a:spcPts val="4876"/>
              </a:lnSpc>
              <a:buAutoNum type="arabicPeriod" startAt="1"/>
            </a:pPr>
            <a:r>
              <a:rPr lang="en-US" sz="3483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Changed behaviours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10639349" y="3496012"/>
            <a:ext cx="3878232" cy="6794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5599"/>
              </a:lnSpc>
            </a:pPr>
            <a:r>
              <a:rPr lang="en-US" sz="3999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Objective 2</a:t>
            </a:r>
          </a:p>
        </p:txBody>
      </p:sp>
      <p:grpSp>
        <p:nvGrpSpPr>
          <p:cNvPr name="Group 14" id="14"/>
          <p:cNvGrpSpPr/>
          <p:nvPr/>
        </p:nvGrpSpPr>
        <p:grpSpPr>
          <a:xfrm rot="0">
            <a:off x="1739665" y="3615357"/>
            <a:ext cx="516960" cy="516960"/>
            <a:chOff x="0" y="0"/>
            <a:chExt cx="812800" cy="812800"/>
          </a:xfrm>
        </p:grpSpPr>
        <p:sp>
          <p:nvSpPr>
            <p:cNvPr name="Freeform 15" id="15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/>
            </a:solidFill>
          </p:spPr>
        </p:sp>
        <p:sp>
          <p:nvSpPr>
            <p:cNvPr name="TextBox 16" id="16"/>
            <p:cNvSpPr txBox="true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17" id="17"/>
          <p:cNvGrpSpPr/>
          <p:nvPr/>
        </p:nvGrpSpPr>
        <p:grpSpPr>
          <a:xfrm rot="0">
            <a:off x="9944736" y="3615357"/>
            <a:ext cx="516960" cy="516960"/>
            <a:chOff x="0" y="0"/>
            <a:chExt cx="812800" cy="812800"/>
          </a:xfrm>
        </p:grpSpPr>
        <p:sp>
          <p:nvSpPr>
            <p:cNvPr name="Freeform 18" id="18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/>
            </a:solidFill>
          </p:spPr>
        </p:sp>
        <p:sp>
          <p:nvSpPr>
            <p:cNvPr name="TextBox 19" id="19"/>
            <p:cNvSpPr txBox="true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AutoShape 20" id="20"/>
          <p:cNvSpPr/>
          <p:nvPr/>
        </p:nvSpPr>
        <p:spPr>
          <a:xfrm>
            <a:off x="-260599" y="9061267"/>
            <a:ext cx="7105264" cy="19050"/>
          </a:xfrm>
          <a:prstGeom prst="line">
            <a:avLst/>
          </a:prstGeom>
          <a:ln cap="flat" w="114300">
            <a:solidFill>
              <a:srgbClr val="9FC3D0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21" id="21"/>
          <p:cNvSpPr/>
          <p:nvPr/>
        </p:nvSpPr>
        <p:spPr>
          <a:xfrm>
            <a:off x="11430169" y="9061267"/>
            <a:ext cx="7105264" cy="19050"/>
          </a:xfrm>
          <a:prstGeom prst="line">
            <a:avLst/>
          </a:prstGeom>
          <a:ln cap="flat" w="114300">
            <a:solidFill>
              <a:srgbClr val="9FC3D0"/>
            </a:solidFill>
            <a:prstDash val="solid"/>
            <a:headEnd type="none" len="sm" w="sm"/>
            <a:tailEnd type="none" len="sm" w="sm"/>
          </a:ln>
        </p:spPr>
      </p:sp>
      <p:grpSp>
        <p:nvGrpSpPr>
          <p:cNvPr name="Group 22" id="22"/>
          <p:cNvGrpSpPr/>
          <p:nvPr/>
        </p:nvGrpSpPr>
        <p:grpSpPr>
          <a:xfrm rot="0">
            <a:off x="15859155" y="0"/>
            <a:ext cx="1562612" cy="1673225"/>
            <a:chOff x="0" y="0"/>
            <a:chExt cx="2083482" cy="2230967"/>
          </a:xfrm>
        </p:grpSpPr>
        <p:grpSp>
          <p:nvGrpSpPr>
            <p:cNvPr name="Group 23" id="23"/>
            <p:cNvGrpSpPr/>
            <p:nvPr/>
          </p:nvGrpSpPr>
          <p:grpSpPr>
            <a:xfrm rot="0">
              <a:off x="75599" y="0"/>
              <a:ext cx="1932284" cy="2230967"/>
              <a:chOff x="0" y="0"/>
              <a:chExt cx="703982" cy="812800"/>
            </a:xfrm>
          </p:grpSpPr>
          <p:sp>
            <p:nvSpPr>
              <p:cNvPr name="Freeform 24" id="24"/>
              <p:cNvSpPr/>
              <p:nvPr/>
            </p:nvSpPr>
            <p:spPr>
              <a:xfrm flipH="false" flipV="false" rot="0">
                <a:off x="0" y="0"/>
                <a:ext cx="703982" cy="812800"/>
              </a:xfrm>
              <a:custGeom>
                <a:avLst/>
                <a:gdLst/>
                <a:ahLst/>
                <a:cxnLst/>
                <a:rect r="r" b="b" t="t" l="l"/>
                <a:pathLst>
                  <a:path h="812800" w="703982">
                    <a:moveTo>
                      <a:pt x="234787" y="793731"/>
                    </a:moveTo>
                    <a:cubicBezTo>
                      <a:pt x="270879" y="805245"/>
                      <a:pt x="311910" y="812800"/>
                      <a:pt x="352180" y="812800"/>
                    </a:cubicBezTo>
                    <a:cubicBezTo>
                      <a:pt x="392452" y="812800"/>
                      <a:pt x="431204" y="806323"/>
                      <a:pt x="466915" y="794809"/>
                    </a:cubicBezTo>
                    <a:cubicBezTo>
                      <a:pt x="467675" y="794450"/>
                      <a:pt x="468435" y="794450"/>
                      <a:pt x="469194" y="794090"/>
                    </a:cubicBezTo>
                    <a:cubicBezTo>
                      <a:pt x="603304" y="748035"/>
                      <a:pt x="702082" y="626421"/>
                      <a:pt x="703982" y="484298"/>
                    </a:cubicBezTo>
                    <a:lnTo>
                      <a:pt x="703982" y="0"/>
                    </a:lnTo>
                    <a:lnTo>
                      <a:pt x="0" y="0"/>
                    </a:lnTo>
                    <a:lnTo>
                      <a:pt x="0" y="483939"/>
                    </a:lnTo>
                    <a:cubicBezTo>
                      <a:pt x="1900" y="627140"/>
                      <a:pt x="99158" y="748755"/>
                      <a:pt x="234787" y="793731"/>
                    </a:cubicBezTo>
                    <a:close/>
                  </a:path>
                </a:pathLst>
              </a:custGeom>
              <a:solidFill>
                <a:srgbClr val="9FC3D0"/>
              </a:solidFill>
            </p:spPr>
          </p:sp>
          <p:sp>
            <p:nvSpPr>
              <p:cNvPr name="TextBox 25" id="25"/>
              <p:cNvSpPr txBox="true"/>
              <p:nvPr/>
            </p:nvSpPr>
            <p:spPr>
              <a:xfrm>
                <a:off x="0" y="-47625"/>
                <a:ext cx="703982" cy="733425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sp>
          <p:nvSpPr>
            <p:cNvPr name="TextBox 26" id="26"/>
            <p:cNvSpPr txBox="true"/>
            <p:nvPr/>
          </p:nvSpPr>
          <p:spPr>
            <a:xfrm rot="0">
              <a:off x="0" y="437582"/>
              <a:ext cx="2083482" cy="1241504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ctr">
                <a:lnSpc>
                  <a:spcPts val="7805"/>
                </a:lnSpc>
              </a:pPr>
              <a:r>
                <a:rPr lang="en-US" sz="5575" b="true">
                  <a:solidFill>
                    <a:srgbClr val="000000"/>
                  </a:solidFill>
                  <a:latin typeface="Open Sans Bold"/>
                  <a:ea typeface="Open Sans Bold"/>
                  <a:cs typeface="Open Sans Bold"/>
                  <a:sym typeface="Open Sans Bold"/>
                </a:rPr>
                <a:t>10</a:t>
              </a:r>
            </a:p>
          </p:txBody>
        </p:sp>
      </p:grpSp>
      <p:sp>
        <p:nvSpPr>
          <p:cNvPr name="Freeform 27" id="27"/>
          <p:cNvSpPr/>
          <p:nvPr/>
        </p:nvSpPr>
        <p:spPr>
          <a:xfrm flipH="false" flipV="false" rot="0">
            <a:off x="-2243137" y="-402279"/>
            <a:ext cx="7315200" cy="2477783"/>
          </a:xfrm>
          <a:custGeom>
            <a:avLst/>
            <a:gdLst/>
            <a:ahLst/>
            <a:cxnLst/>
            <a:rect r="r" b="b" t="t" l="l"/>
            <a:pathLst>
              <a:path h="2477783" w="7315200">
                <a:moveTo>
                  <a:pt x="0" y="0"/>
                </a:moveTo>
                <a:lnTo>
                  <a:pt x="7315200" y="0"/>
                </a:lnTo>
                <a:lnTo>
                  <a:pt x="7315200" y="2477783"/>
                </a:lnTo>
                <a:lnTo>
                  <a:pt x="0" y="247778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28" id="28"/>
          <p:cNvSpPr txBox="true"/>
          <p:nvPr/>
        </p:nvSpPr>
        <p:spPr>
          <a:xfrm rot="0">
            <a:off x="5702946" y="8800282"/>
            <a:ext cx="6882108" cy="4648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779"/>
              </a:lnSpc>
            </a:pPr>
            <a:r>
              <a:rPr lang="en-US" sz="27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Serene</a:t>
            </a:r>
            <a:r>
              <a:rPr lang="en-US" sz="27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 Yoneko D | 2025</a:t>
            </a:r>
          </a:p>
        </p:txBody>
      </p:sp>
    </p:spTree>
  </p:cSld>
  <p:clrMapOvr>
    <a:masterClrMapping/>
  </p:clrMapOvr>
</p:sld>
</file>

<file path=ppt/slides/slide1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6F3E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2553980" y="866775"/>
            <a:ext cx="13180039" cy="145097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1899"/>
              </a:lnSpc>
            </a:pPr>
            <a:r>
              <a:rPr lang="en-US" sz="8499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METHODOLOGY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10567553" y="2833684"/>
            <a:ext cx="6691747" cy="258328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5192"/>
              </a:lnSpc>
            </a:pPr>
            <a:r>
              <a:rPr lang="en-US" sz="3709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Mixed methods Approach was used for this study.</a:t>
            </a:r>
          </a:p>
          <a:p>
            <a:pPr algn="l">
              <a:lnSpc>
                <a:spcPts val="5192"/>
              </a:lnSpc>
            </a:pPr>
          </a:p>
          <a:p>
            <a:pPr algn="l">
              <a:lnSpc>
                <a:spcPts val="5192"/>
              </a:lnSpc>
            </a:pPr>
          </a:p>
        </p:txBody>
      </p:sp>
      <p:grpSp>
        <p:nvGrpSpPr>
          <p:cNvPr name="Group 4" id="4"/>
          <p:cNvGrpSpPr/>
          <p:nvPr/>
        </p:nvGrpSpPr>
        <p:grpSpPr>
          <a:xfrm rot="0">
            <a:off x="2693030" y="3166804"/>
            <a:ext cx="6450970" cy="2573239"/>
            <a:chOff x="0" y="0"/>
            <a:chExt cx="1699021" cy="677726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1699021" cy="677725"/>
            </a:xfrm>
            <a:custGeom>
              <a:avLst/>
              <a:gdLst/>
              <a:ahLst/>
              <a:cxnLst/>
              <a:rect r="r" b="b" t="t" l="l"/>
              <a:pathLst>
                <a:path h="677725" w="1699021">
                  <a:moveTo>
                    <a:pt x="61206" y="0"/>
                  </a:moveTo>
                  <a:lnTo>
                    <a:pt x="1637815" y="0"/>
                  </a:lnTo>
                  <a:cubicBezTo>
                    <a:pt x="1654047" y="0"/>
                    <a:pt x="1669616" y="6448"/>
                    <a:pt x="1681094" y="17927"/>
                  </a:cubicBezTo>
                  <a:cubicBezTo>
                    <a:pt x="1692572" y="29405"/>
                    <a:pt x="1699021" y="44973"/>
                    <a:pt x="1699021" y="61206"/>
                  </a:cubicBezTo>
                  <a:lnTo>
                    <a:pt x="1699021" y="616519"/>
                  </a:lnTo>
                  <a:cubicBezTo>
                    <a:pt x="1699021" y="632752"/>
                    <a:pt x="1692572" y="648320"/>
                    <a:pt x="1681094" y="659799"/>
                  </a:cubicBezTo>
                  <a:cubicBezTo>
                    <a:pt x="1669616" y="671277"/>
                    <a:pt x="1654047" y="677725"/>
                    <a:pt x="1637815" y="677725"/>
                  </a:cubicBezTo>
                  <a:lnTo>
                    <a:pt x="61206" y="677725"/>
                  </a:lnTo>
                  <a:cubicBezTo>
                    <a:pt x="27403" y="677725"/>
                    <a:pt x="0" y="650323"/>
                    <a:pt x="0" y="616519"/>
                  </a:cubicBezTo>
                  <a:lnTo>
                    <a:pt x="0" y="61206"/>
                  </a:lnTo>
                  <a:cubicBezTo>
                    <a:pt x="0" y="44973"/>
                    <a:pt x="6448" y="29405"/>
                    <a:pt x="17927" y="17927"/>
                  </a:cubicBezTo>
                  <a:cubicBezTo>
                    <a:pt x="29405" y="6448"/>
                    <a:pt x="44973" y="0"/>
                    <a:pt x="61206" y="0"/>
                  </a:cubicBezTo>
                  <a:close/>
                </a:path>
              </a:pathLst>
            </a:custGeom>
            <a:solidFill>
              <a:srgbClr val="E9C7C6"/>
            </a:solidFill>
          </p:spPr>
        </p:sp>
        <p:sp>
          <p:nvSpPr>
            <p:cNvPr name="TextBox 6" id="6"/>
            <p:cNvSpPr txBox="true"/>
            <p:nvPr/>
          </p:nvSpPr>
          <p:spPr>
            <a:xfrm>
              <a:off x="0" y="-38100"/>
              <a:ext cx="1699021" cy="715826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TextBox 7" id="7"/>
          <p:cNvSpPr txBox="true"/>
          <p:nvPr/>
        </p:nvSpPr>
        <p:spPr>
          <a:xfrm rot="0">
            <a:off x="2553980" y="2618098"/>
            <a:ext cx="6590020" cy="67083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5487"/>
              </a:lnSpc>
            </a:pPr>
            <a:r>
              <a:rPr lang="en-US" sz="3919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Qualitative Method</a:t>
            </a:r>
          </a:p>
        </p:txBody>
      </p:sp>
      <p:sp>
        <p:nvSpPr>
          <p:cNvPr name="TextBox 8" id="8"/>
          <p:cNvSpPr txBox="true"/>
          <p:nvPr/>
        </p:nvSpPr>
        <p:spPr>
          <a:xfrm rot="0">
            <a:off x="3198240" y="3365131"/>
            <a:ext cx="6217755" cy="238092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731388" indent="-365694" lvl="1">
              <a:lnSpc>
                <a:spcPts val="4742"/>
              </a:lnSpc>
              <a:buFont typeface="Arial"/>
              <a:buChar char="•"/>
            </a:pPr>
            <a:r>
              <a:rPr lang="en-US" sz="3387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Interviews</a:t>
            </a:r>
          </a:p>
          <a:p>
            <a:pPr algn="l" marL="731388" indent="-365694" lvl="1">
              <a:lnSpc>
                <a:spcPts val="4742"/>
              </a:lnSpc>
              <a:buFont typeface="Arial"/>
              <a:buChar char="•"/>
            </a:pPr>
            <a:r>
              <a:rPr lang="en-US" sz="3387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Open Ended questions</a:t>
            </a:r>
          </a:p>
          <a:p>
            <a:pPr algn="l" marL="731388" indent="-365694" lvl="1">
              <a:lnSpc>
                <a:spcPts val="4742"/>
              </a:lnSpc>
              <a:buFont typeface="Arial"/>
              <a:buChar char="•"/>
            </a:pPr>
            <a:r>
              <a:rPr lang="en-US" sz="3387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Hybrid Inductive/ Deductive thematic analysis </a:t>
            </a:r>
          </a:p>
        </p:txBody>
      </p:sp>
      <p:grpSp>
        <p:nvGrpSpPr>
          <p:cNvPr name="Group 9" id="9"/>
          <p:cNvGrpSpPr/>
          <p:nvPr/>
        </p:nvGrpSpPr>
        <p:grpSpPr>
          <a:xfrm rot="0">
            <a:off x="2965025" y="7066291"/>
            <a:ext cx="6450970" cy="2573239"/>
            <a:chOff x="0" y="0"/>
            <a:chExt cx="1699021" cy="677726"/>
          </a:xfrm>
        </p:grpSpPr>
        <p:sp>
          <p:nvSpPr>
            <p:cNvPr name="Freeform 10" id="10"/>
            <p:cNvSpPr/>
            <p:nvPr/>
          </p:nvSpPr>
          <p:spPr>
            <a:xfrm flipH="false" flipV="false" rot="0">
              <a:off x="0" y="0"/>
              <a:ext cx="1699021" cy="677725"/>
            </a:xfrm>
            <a:custGeom>
              <a:avLst/>
              <a:gdLst/>
              <a:ahLst/>
              <a:cxnLst/>
              <a:rect r="r" b="b" t="t" l="l"/>
              <a:pathLst>
                <a:path h="677725" w="1699021">
                  <a:moveTo>
                    <a:pt x="61206" y="0"/>
                  </a:moveTo>
                  <a:lnTo>
                    <a:pt x="1637815" y="0"/>
                  </a:lnTo>
                  <a:cubicBezTo>
                    <a:pt x="1654047" y="0"/>
                    <a:pt x="1669616" y="6448"/>
                    <a:pt x="1681094" y="17927"/>
                  </a:cubicBezTo>
                  <a:cubicBezTo>
                    <a:pt x="1692572" y="29405"/>
                    <a:pt x="1699021" y="44973"/>
                    <a:pt x="1699021" y="61206"/>
                  </a:cubicBezTo>
                  <a:lnTo>
                    <a:pt x="1699021" y="616519"/>
                  </a:lnTo>
                  <a:cubicBezTo>
                    <a:pt x="1699021" y="632752"/>
                    <a:pt x="1692572" y="648320"/>
                    <a:pt x="1681094" y="659799"/>
                  </a:cubicBezTo>
                  <a:cubicBezTo>
                    <a:pt x="1669616" y="671277"/>
                    <a:pt x="1654047" y="677725"/>
                    <a:pt x="1637815" y="677725"/>
                  </a:cubicBezTo>
                  <a:lnTo>
                    <a:pt x="61206" y="677725"/>
                  </a:lnTo>
                  <a:cubicBezTo>
                    <a:pt x="27403" y="677725"/>
                    <a:pt x="0" y="650323"/>
                    <a:pt x="0" y="616519"/>
                  </a:cubicBezTo>
                  <a:lnTo>
                    <a:pt x="0" y="61206"/>
                  </a:lnTo>
                  <a:cubicBezTo>
                    <a:pt x="0" y="44973"/>
                    <a:pt x="6448" y="29405"/>
                    <a:pt x="17927" y="17927"/>
                  </a:cubicBezTo>
                  <a:cubicBezTo>
                    <a:pt x="29405" y="6448"/>
                    <a:pt x="44973" y="0"/>
                    <a:pt x="61206" y="0"/>
                  </a:cubicBezTo>
                  <a:close/>
                </a:path>
              </a:pathLst>
            </a:custGeom>
            <a:solidFill>
              <a:srgbClr val="E9C7C6"/>
            </a:solidFill>
          </p:spPr>
        </p:sp>
        <p:sp>
          <p:nvSpPr>
            <p:cNvPr name="TextBox 11" id="11"/>
            <p:cNvSpPr txBox="true"/>
            <p:nvPr/>
          </p:nvSpPr>
          <p:spPr>
            <a:xfrm>
              <a:off x="0" y="-38100"/>
              <a:ext cx="1699021" cy="715826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TextBox 12" id="12"/>
          <p:cNvSpPr txBox="true"/>
          <p:nvPr/>
        </p:nvSpPr>
        <p:spPr>
          <a:xfrm rot="0">
            <a:off x="2810850" y="6517585"/>
            <a:ext cx="6590020" cy="67083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5487"/>
              </a:lnSpc>
            </a:pPr>
            <a:r>
              <a:rPr lang="en-US" sz="3919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Quantitative Method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3455110" y="7264617"/>
            <a:ext cx="6335296" cy="179014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745214" indent="-372607" lvl="1">
              <a:lnSpc>
                <a:spcPts val="4832"/>
              </a:lnSpc>
              <a:buFont typeface="Arial"/>
              <a:buChar char="•"/>
            </a:pPr>
            <a:r>
              <a:rPr lang="en-US" sz="3451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Questionnaire</a:t>
            </a:r>
          </a:p>
          <a:p>
            <a:pPr algn="l" marL="745214" indent="-372607" lvl="1">
              <a:lnSpc>
                <a:spcPts val="4832"/>
              </a:lnSpc>
              <a:buFont typeface="Arial"/>
              <a:buChar char="•"/>
            </a:pPr>
            <a:r>
              <a:rPr lang="en-US" sz="3451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Likert scale type questions</a:t>
            </a:r>
          </a:p>
          <a:p>
            <a:pPr algn="l" marL="745214" indent="-372607" lvl="1">
              <a:lnSpc>
                <a:spcPts val="4832"/>
              </a:lnSpc>
              <a:buFont typeface="Arial"/>
              <a:buChar char="•"/>
            </a:pPr>
            <a:r>
              <a:rPr lang="en-US" sz="3451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Descriptive Analysis</a:t>
            </a:r>
          </a:p>
        </p:txBody>
      </p:sp>
      <p:sp>
        <p:nvSpPr>
          <p:cNvPr name="AutoShape 14" id="14"/>
          <p:cNvSpPr/>
          <p:nvPr/>
        </p:nvSpPr>
        <p:spPr>
          <a:xfrm flipH="true" flipV="true">
            <a:off x="1085850" y="7289441"/>
            <a:ext cx="5403" cy="2997456"/>
          </a:xfrm>
          <a:prstGeom prst="line">
            <a:avLst/>
          </a:prstGeom>
          <a:ln cap="flat" w="114300">
            <a:solidFill>
              <a:srgbClr val="9FC3D0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15" id="15"/>
          <p:cNvSpPr/>
          <p:nvPr/>
        </p:nvSpPr>
        <p:spPr>
          <a:xfrm flipH="true" flipV="true">
            <a:off x="1090490" y="-104525"/>
            <a:ext cx="5403" cy="2997456"/>
          </a:xfrm>
          <a:prstGeom prst="line">
            <a:avLst/>
          </a:prstGeom>
          <a:ln cap="flat" w="114300">
            <a:solidFill>
              <a:srgbClr val="9FC3D0"/>
            </a:solidFill>
            <a:prstDash val="solid"/>
            <a:headEnd type="none" len="sm" w="sm"/>
            <a:tailEnd type="none" len="sm" w="sm"/>
          </a:ln>
        </p:spPr>
      </p:sp>
      <p:grpSp>
        <p:nvGrpSpPr>
          <p:cNvPr name="Group 16" id="16"/>
          <p:cNvGrpSpPr/>
          <p:nvPr/>
        </p:nvGrpSpPr>
        <p:grpSpPr>
          <a:xfrm rot="0">
            <a:off x="15859155" y="0"/>
            <a:ext cx="1562612" cy="1673225"/>
            <a:chOff x="0" y="0"/>
            <a:chExt cx="2083482" cy="2230967"/>
          </a:xfrm>
        </p:grpSpPr>
        <p:grpSp>
          <p:nvGrpSpPr>
            <p:cNvPr name="Group 17" id="17"/>
            <p:cNvGrpSpPr/>
            <p:nvPr/>
          </p:nvGrpSpPr>
          <p:grpSpPr>
            <a:xfrm rot="0">
              <a:off x="75599" y="0"/>
              <a:ext cx="1932284" cy="2230967"/>
              <a:chOff x="0" y="0"/>
              <a:chExt cx="703982" cy="812800"/>
            </a:xfrm>
          </p:grpSpPr>
          <p:sp>
            <p:nvSpPr>
              <p:cNvPr name="Freeform 18" id="18"/>
              <p:cNvSpPr/>
              <p:nvPr/>
            </p:nvSpPr>
            <p:spPr>
              <a:xfrm flipH="false" flipV="false" rot="0">
                <a:off x="0" y="0"/>
                <a:ext cx="703982" cy="812800"/>
              </a:xfrm>
              <a:custGeom>
                <a:avLst/>
                <a:gdLst/>
                <a:ahLst/>
                <a:cxnLst/>
                <a:rect r="r" b="b" t="t" l="l"/>
                <a:pathLst>
                  <a:path h="812800" w="703982">
                    <a:moveTo>
                      <a:pt x="234787" y="793731"/>
                    </a:moveTo>
                    <a:cubicBezTo>
                      <a:pt x="270879" y="805245"/>
                      <a:pt x="311910" y="812800"/>
                      <a:pt x="352180" y="812800"/>
                    </a:cubicBezTo>
                    <a:cubicBezTo>
                      <a:pt x="392452" y="812800"/>
                      <a:pt x="431204" y="806323"/>
                      <a:pt x="466915" y="794809"/>
                    </a:cubicBezTo>
                    <a:cubicBezTo>
                      <a:pt x="467675" y="794450"/>
                      <a:pt x="468435" y="794450"/>
                      <a:pt x="469194" y="794090"/>
                    </a:cubicBezTo>
                    <a:cubicBezTo>
                      <a:pt x="603304" y="748035"/>
                      <a:pt x="702082" y="626421"/>
                      <a:pt x="703982" y="484298"/>
                    </a:cubicBezTo>
                    <a:lnTo>
                      <a:pt x="703982" y="0"/>
                    </a:lnTo>
                    <a:lnTo>
                      <a:pt x="0" y="0"/>
                    </a:lnTo>
                    <a:lnTo>
                      <a:pt x="0" y="483939"/>
                    </a:lnTo>
                    <a:cubicBezTo>
                      <a:pt x="1900" y="627140"/>
                      <a:pt x="99158" y="748755"/>
                      <a:pt x="234787" y="793731"/>
                    </a:cubicBezTo>
                    <a:close/>
                  </a:path>
                </a:pathLst>
              </a:custGeom>
              <a:solidFill>
                <a:srgbClr val="9FC3D0"/>
              </a:solidFill>
            </p:spPr>
          </p:sp>
          <p:sp>
            <p:nvSpPr>
              <p:cNvPr name="TextBox 19" id="19"/>
              <p:cNvSpPr txBox="true"/>
              <p:nvPr/>
            </p:nvSpPr>
            <p:spPr>
              <a:xfrm>
                <a:off x="0" y="-47625"/>
                <a:ext cx="703982" cy="733425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sp>
          <p:nvSpPr>
            <p:cNvPr name="TextBox 20" id="20"/>
            <p:cNvSpPr txBox="true"/>
            <p:nvPr/>
          </p:nvSpPr>
          <p:spPr>
            <a:xfrm rot="0">
              <a:off x="0" y="437582"/>
              <a:ext cx="2083482" cy="1241504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ctr">
                <a:lnSpc>
                  <a:spcPts val="7805"/>
                </a:lnSpc>
              </a:pPr>
              <a:r>
                <a:rPr lang="en-US" sz="5575" b="true">
                  <a:solidFill>
                    <a:srgbClr val="000000"/>
                  </a:solidFill>
                  <a:latin typeface="Open Sans Bold"/>
                  <a:ea typeface="Open Sans Bold"/>
                  <a:cs typeface="Open Sans Bold"/>
                  <a:sym typeface="Open Sans Bold"/>
                </a:rPr>
                <a:t>11</a:t>
              </a:r>
            </a:p>
          </p:txBody>
        </p:sp>
      </p:grpSp>
      <p:sp>
        <p:nvSpPr>
          <p:cNvPr name="Freeform 21" id="21"/>
          <p:cNvSpPr/>
          <p:nvPr/>
        </p:nvSpPr>
        <p:spPr>
          <a:xfrm flipH="false" flipV="false" rot="0">
            <a:off x="1475832" y="-1449083"/>
            <a:ext cx="7315200" cy="2477783"/>
          </a:xfrm>
          <a:custGeom>
            <a:avLst/>
            <a:gdLst/>
            <a:ahLst/>
            <a:cxnLst/>
            <a:rect r="r" b="b" t="t" l="l"/>
            <a:pathLst>
              <a:path h="2477783" w="7315200">
                <a:moveTo>
                  <a:pt x="0" y="0"/>
                </a:moveTo>
                <a:lnTo>
                  <a:pt x="7315200" y="0"/>
                </a:lnTo>
                <a:lnTo>
                  <a:pt x="7315200" y="2477783"/>
                </a:lnTo>
                <a:lnTo>
                  <a:pt x="0" y="247778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22" id="22"/>
          <p:cNvSpPr/>
          <p:nvPr/>
        </p:nvSpPr>
        <p:spPr>
          <a:xfrm flipH="false" flipV="false" rot="0">
            <a:off x="10721225" y="8788169"/>
            <a:ext cx="7315200" cy="2477783"/>
          </a:xfrm>
          <a:custGeom>
            <a:avLst/>
            <a:gdLst/>
            <a:ahLst/>
            <a:cxnLst/>
            <a:rect r="r" b="b" t="t" l="l"/>
            <a:pathLst>
              <a:path h="2477783" w="7315200">
                <a:moveTo>
                  <a:pt x="0" y="0"/>
                </a:moveTo>
                <a:lnTo>
                  <a:pt x="7315200" y="0"/>
                </a:lnTo>
                <a:lnTo>
                  <a:pt x="7315200" y="2477784"/>
                </a:lnTo>
                <a:lnTo>
                  <a:pt x="0" y="2477784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23" id="23"/>
          <p:cNvSpPr txBox="true"/>
          <p:nvPr/>
        </p:nvSpPr>
        <p:spPr>
          <a:xfrm rot="0">
            <a:off x="10642631" y="5378728"/>
            <a:ext cx="6541591" cy="64642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320"/>
              </a:lnSpc>
              <a:spcBef>
                <a:spcPct val="0"/>
              </a:spcBef>
            </a:pPr>
            <a:r>
              <a:rPr lang="en-US" sz="38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Participants- 2 Females, 1 male </a:t>
            </a:r>
          </a:p>
        </p:txBody>
      </p:sp>
      <p:sp>
        <p:nvSpPr>
          <p:cNvPr name="TextBox 24" id="24"/>
          <p:cNvSpPr txBox="true"/>
          <p:nvPr/>
        </p:nvSpPr>
        <p:spPr>
          <a:xfrm rot="-5400000">
            <a:off x="-2373736" y="4911090"/>
            <a:ext cx="6882108" cy="4648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779"/>
              </a:lnSpc>
            </a:pPr>
            <a:r>
              <a:rPr lang="en-US" sz="27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Serene</a:t>
            </a:r>
            <a:r>
              <a:rPr lang="en-US" sz="27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 Yoneko D | 2025</a:t>
            </a:r>
          </a:p>
        </p:txBody>
      </p:sp>
    </p:spTree>
  </p:cSld>
  <p:clrMapOvr>
    <a:masterClrMapping/>
  </p:clrMapOvr>
</p:sld>
</file>

<file path=ppt/slides/slide1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6F3E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627362" y="0"/>
            <a:ext cx="937061" cy="10287000"/>
            <a:chOff x="0" y="0"/>
            <a:chExt cx="246798" cy="2709333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246798" cy="2709333"/>
            </a:xfrm>
            <a:custGeom>
              <a:avLst/>
              <a:gdLst/>
              <a:ahLst/>
              <a:cxnLst/>
              <a:rect r="r" b="b" t="t" l="l"/>
              <a:pathLst>
                <a:path h="2709333" w="246798">
                  <a:moveTo>
                    <a:pt x="0" y="0"/>
                  </a:moveTo>
                  <a:lnTo>
                    <a:pt x="246798" y="0"/>
                  </a:lnTo>
                  <a:lnTo>
                    <a:pt x="246798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F6F3EB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38100"/>
              <a:ext cx="246798" cy="274743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2553980" y="2946411"/>
            <a:ext cx="503827" cy="503827"/>
            <a:chOff x="0" y="0"/>
            <a:chExt cx="812800" cy="812800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/>
            </a:solidFill>
          </p:spPr>
        </p:sp>
        <p:sp>
          <p:nvSpPr>
            <p:cNvPr name="TextBox 7" id="7"/>
            <p:cNvSpPr txBox="true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8" id="8"/>
          <p:cNvGrpSpPr/>
          <p:nvPr/>
        </p:nvGrpSpPr>
        <p:grpSpPr>
          <a:xfrm rot="0">
            <a:off x="2553980" y="6480234"/>
            <a:ext cx="503827" cy="503827"/>
            <a:chOff x="0" y="0"/>
            <a:chExt cx="812800" cy="812800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/>
            </a:solidFill>
          </p:spPr>
        </p:sp>
        <p:sp>
          <p:nvSpPr>
            <p:cNvPr name="TextBox 10" id="10"/>
            <p:cNvSpPr txBox="true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11" id="11"/>
          <p:cNvGrpSpPr/>
          <p:nvPr/>
        </p:nvGrpSpPr>
        <p:grpSpPr>
          <a:xfrm rot="0">
            <a:off x="9703942" y="2946411"/>
            <a:ext cx="503827" cy="503827"/>
            <a:chOff x="0" y="0"/>
            <a:chExt cx="812800" cy="812800"/>
          </a:xfrm>
        </p:grpSpPr>
        <p:sp>
          <p:nvSpPr>
            <p:cNvPr name="Freeform 12" id="12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/>
            </a:solidFill>
          </p:spPr>
        </p:sp>
        <p:sp>
          <p:nvSpPr>
            <p:cNvPr name="TextBox 13" id="13"/>
            <p:cNvSpPr txBox="true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14" id="14"/>
          <p:cNvGrpSpPr/>
          <p:nvPr/>
        </p:nvGrpSpPr>
        <p:grpSpPr>
          <a:xfrm rot="0">
            <a:off x="9900082" y="6480234"/>
            <a:ext cx="503827" cy="503827"/>
            <a:chOff x="0" y="0"/>
            <a:chExt cx="812800" cy="812800"/>
          </a:xfrm>
        </p:grpSpPr>
        <p:sp>
          <p:nvSpPr>
            <p:cNvPr name="Freeform 15" id="15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/>
            </a:solidFill>
          </p:spPr>
        </p:sp>
        <p:sp>
          <p:nvSpPr>
            <p:cNvPr name="TextBox 16" id="16"/>
            <p:cNvSpPr txBox="true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TextBox 17" id="17"/>
          <p:cNvSpPr txBox="true"/>
          <p:nvPr/>
        </p:nvSpPr>
        <p:spPr>
          <a:xfrm rot="0">
            <a:off x="10607081" y="7182045"/>
            <a:ext cx="6848358" cy="133169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5349"/>
              </a:lnSpc>
            </a:pPr>
            <a:r>
              <a:rPr lang="en-US" sz="3821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Interview - 3 weeks post instruction sessions.</a:t>
            </a:r>
          </a:p>
        </p:txBody>
      </p:sp>
      <p:sp>
        <p:nvSpPr>
          <p:cNvPr name="AutoShape 18" id="18"/>
          <p:cNvSpPr/>
          <p:nvPr/>
        </p:nvSpPr>
        <p:spPr>
          <a:xfrm flipH="true" flipV="true">
            <a:off x="1085850" y="7289441"/>
            <a:ext cx="5403" cy="2997456"/>
          </a:xfrm>
          <a:prstGeom prst="line">
            <a:avLst/>
          </a:prstGeom>
          <a:ln cap="flat" w="114300">
            <a:solidFill>
              <a:srgbClr val="9FC3D0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19" id="19"/>
          <p:cNvSpPr/>
          <p:nvPr/>
        </p:nvSpPr>
        <p:spPr>
          <a:xfrm flipH="true" flipV="true">
            <a:off x="1090490" y="-104525"/>
            <a:ext cx="5403" cy="2997456"/>
          </a:xfrm>
          <a:prstGeom prst="line">
            <a:avLst/>
          </a:prstGeom>
          <a:ln cap="flat" w="114300">
            <a:solidFill>
              <a:srgbClr val="9FC3D0"/>
            </a:solidFill>
            <a:prstDash val="solid"/>
            <a:headEnd type="none" len="sm" w="sm"/>
            <a:tailEnd type="none" len="sm" w="sm"/>
          </a:ln>
        </p:spPr>
      </p:sp>
      <p:grpSp>
        <p:nvGrpSpPr>
          <p:cNvPr name="Group 20" id="20"/>
          <p:cNvGrpSpPr/>
          <p:nvPr/>
        </p:nvGrpSpPr>
        <p:grpSpPr>
          <a:xfrm rot="0">
            <a:off x="15859155" y="0"/>
            <a:ext cx="1562612" cy="1673225"/>
            <a:chOff x="0" y="0"/>
            <a:chExt cx="2083482" cy="2230967"/>
          </a:xfrm>
        </p:grpSpPr>
        <p:grpSp>
          <p:nvGrpSpPr>
            <p:cNvPr name="Group 21" id="21"/>
            <p:cNvGrpSpPr/>
            <p:nvPr/>
          </p:nvGrpSpPr>
          <p:grpSpPr>
            <a:xfrm rot="0">
              <a:off x="75599" y="0"/>
              <a:ext cx="1932284" cy="2230967"/>
              <a:chOff x="0" y="0"/>
              <a:chExt cx="703982" cy="812800"/>
            </a:xfrm>
          </p:grpSpPr>
          <p:sp>
            <p:nvSpPr>
              <p:cNvPr name="Freeform 22" id="22"/>
              <p:cNvSpPr/>
              <p:nvPr/>
            </p:nvSpPr>
            <p:spPr>
              <a:xfrm flipH="false" flipV="false" rot="0">
                <a:off x="0" y="0"/>
                <a:ext cx="703982" cy="812800"/>
              </a:xfrm>
              <a:custGeom>
                <a:avLst/>
                <a:gdLst/>
                <a:ahLst/>
                <a:cxnLst/>
                <a:rect r="r" b="b" t="t" l="l"/>
                <a:pathLst>
                  <a:path h="812800" w="703982">
                    <a:moveTo>
                      <a:pt x="234787" y="793731"/>
                    </a:moveTo>
                    <a:cubicBezTo>
                      <a:pt x="270879" y="805245"/>
                      <a:pt x="311910" y="812800"/>
                      <a:pt x="352180" y="812800"/>
                    </a:cubicBezTo>
                    <a:cubicBezTo>
                      <a:pt x="392452" y="812800"/>
                      <a:pt x="431204" y="806323"/>
                      <a:pt x="466915" y="794809"/>
                    </a:cubicBezTo>
                    <a:cubicBezTo>
                      <a:pt x="467675" y="794450"/>
                      <a:pt x="468435" y="794450"/>
                      <a:pt x="469194" y="794090"/>
                    </a:cubicBezTo>
                    <a:cubicBezTo>
                      <a:pt x="603304" y="748035"/>
                      <a:pt x="702082" y="626421"/>
                      <a:pt x="703982" y="484298"/>
                    </a:cubicBezTo>
                    <a:lnTo>
                      <a:pt x="703982" y="0"/>
                    </a:lnTo>
                    <a:lnTo>
                      <a:pt x="0" y="0"/>
                    </a:lnTo>
                    <a:lnTo>
                      <a:pt x="0" y="483939"/>
                    </a:lnTo>
                    <a:cubicBezTo>
                      <a:pt x="1900" y="627140"/>
                      <a:pt x="99158" y="748755"/>
                      <a:pt x="234787" y="793731"/>
                    </a:cubicBezTo>
                    <a:close/>
                  </a:path>
                </a:pathLst>
              </a:custGeom>
              <a:solidFill>
                <a:srgbClr val="9FC3D0"/>
              </a:solidFill>
            </p:spPr>
          </p:sp>
          <p:sp>
            <p:nvSpPr>
              <p:cNvPr name="TextBox 23" id="23"/>
              <p:cNvSpPr txBox="true"/>
              <p:nvPr/>
            </p:nvSpPr>
            <p:spPr>
              <a:xfrm>
                <a:off x="0" y="-47625"/>
                <a:ext cx="703982" cy="733425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sp>
          <p:nvSpPr>
            <p:cNvPr name="TextBox 24" id="24"/>
            <p:cNvSpPr txBox="true"/>
            <p:nvPr/>
          </p:nvSpPr>
          <p:spPr>
            <a:xfrm rot="0">
              <a:off x="0" y="437582"/>
              <a:ext cx="2083482" cy="1241504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ctr">
                <a:lnSpc>
                  <a:spcPts val="7805"/>
                </a:lnSpc>
              </a:pPr>
              <a:r>
                <a:rPr lang="en-US" sz="5575" b="true">
                  <a:solidFill>
                    <a:srgbClr val="000000"/>
                  </a:solidFill>
                  <a:latin typeface="Open Sans Bold"/>
                  <a:ea typeface="Open Sans Bold"/>
                  <a:cs typeface="Open Sans Bold"/>
                  <a:sym typeface="Open Sans Bold"/>
                </a:rPr>
                <a:t>12</a:t>
              </a:r>
            </a:p>
          </p:txBody>
        </p:sp>
      </p:grpSp>
      <p:sp>
        <p:nvSpPr>
          <p:cNvPr name="Freeform 25" id="25"/>
          <p:cNvSpPr/>
          <p:nvPr/>
        </p:nvSpPr>
        <p:spPr>
          <a:xfrm flipH="false" flipV="false" rot="0">
            <a:off x="1263762" y="-1458608"/>
            <a:ext cx="7315200" cy="2477783"/>
          </a:xfrm>
          <a:custGeom>
            <a:avLst/>
            <a:gdLst/>
            <a:ahLst/>
            <a:cxnLst/>
            <a:rect r="r" b="b" t="t" l="l"/>
            <a:pathLst>
              <a:path h="2477783" w="7315200">
                <a:moveTo>
                  <a:pt x="0" y="0"/>
                </a:moveTo>
                <a:lnTo>
                  <a:pt x="7315200" y="0"/>
                </a:lnTo>
                <a:lnTo>
                  <a:pt x="7315200" y="2477783"/>
                </a:lnTo>
                <a:lnTo>
                  <a:pt x="0" y="247778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26" id="26"/>
          <p:cNvSpPr/>
          <p:nvPr/>
        </p:nvSpPr>
        <p:spPr>
          <a:xfrm flipH="false" flipV="false" rot="0">
            <a:off x="11804788" y="9258300"/>
            <a:ext cx="7315200" cy="2477783"/>
          </a:xfrm>
          <a:custGeom>
            <a:avLst/>
            <a:gdLst/>
            <a:ahLst/>
            <a:cxnLst/>
            <a:rect r="r" b="b" t="t" l="l"/>
            <a:pathLst>
              <a:path h="2477783" w="7315200">
                <a:moveTo>
                  <a:pt x="0" y="0"/>
                </a:moveTo>
                <a:lnTo>
                  <a:pt x="7315200" y="0"/>
                </a:lnTo>
                <a:lnTo>
                  <a:pt x="7315200" y="2477783"/>
                </a:lnTo>
                <a:lnTo>
                  <a:pt x="0" y="247778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27" id="27"/>
          <p:cNvSpPr txBox="true"/>
          <p:nvPr/>
        </p:nvSpPr>
        <p:spPr>
          <a:xfrm rot="0">
            <a:off x="2553980" y="866775"/>
            <a:ext cx="13180039" cy="145097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1899"/>
              </a:lnSpc>
            </a:pPr>
            <a:r>
              <a:rPr lang="en-US" sz="8499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IMPLEMENTATION</a:t>
            </a:r>
          </a:p>
        </p:txBody>
      </p:sp>
      <p:sp>
        <p:nvSpPr>
          <p:cNvPr name="TextBox 28" id="28"/>
          <p:cNvSpPr txBox="true"/>
          <p:nvPr/>
        </p:nvSpPr>
        <p:spPr>
          <a:xfrm rot="0">
            <a:off x="3260980" y="2757952"/>
            <a:ext cx="5381802" cy="7950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6580"/>
              </a:lnSpc>
            </a:pPr>
            <a:r>
              <a:rPr lang="en-US" sz="47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Phase 1</a:t>
            </a:r>
          </a:p>
        </p:txBody>
      </p:sp>
      <p:sp>
        <p:nvSpPr>
          <p:cNvPr name="TextBox 29" id="29"/>
          <p:cNvSpPr txBox="true"/>
          <p:nvPr/>
        </p:nvSpPr>
        <p:spPr>
          <a:xfrm rot="0">
            <a:off x="3260980" y="3648222"/>
            <a:ext cx="5883020" cy="133088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5393"/>
              </a:lnSpc>
            </a:pPr>
            <a:r>
              <a:rPr lang="en-US" sz="3852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Getting participants’ consent</a:t>
            </a:r>
          </a:p>
        </p:txBody>
      </p:sp>
      <p:sp>
        <p:nvSpPr>
          <p:cNvPr name="TextBox 30" id="30"/>
          <p:cNvSpPr txBox="true"/>
          <p:nvPr/>
        </p:nvSpPr>
        <p:spPr>
          <a:xfrm rot="0">
            <a:off x="3260980" y="6291775"/>
            <a:ext cx="5381802" cy="7950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6580"/>
              </a:lnSpc>
            </a:pPr>
            <a:r>
              <a:rPr lang="en-US" sz="47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Phase 2</a:t>
            </a:r>
          </a:p>
        </p:txBody>
      </p:sp>
      <p:sp>
        <p:nvSpPr>
          <p:cNvPr name="TextBox 31" id="31"/>
          <p:cNvSpPr txBox="true"/>
          <p:nvPr/>
        </p:nvSpPr>
        <p:spPr>
          <a:xfrm rot="0">
            <a:off x="3260980" y="7182045"/>
            <a:ext cx="6848358" cy="133169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5349"/>
              </a:lnSpc>
            </a:pPr>
            <a:r>
              <a:rPr lang="en-US" sz="3821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Instruction Sessions - 15 mins during class time for 3 weeks</a:t>
            </a:r>
          </a:p>
        </p:txBody>
      </p:sp>
      <p:sp>
        <p:nvSpPr>
          <p:cNvPr name="TextBox 32" id="32"/>
          <p:cNvSpPr txBox="true"/>
          <p:nvPr/>
        </p:nvSpPr>
        <p:spPr>
          <a:xfrm rot="0">
            <a:off x="10410942" y="2757952"/>
            <a:ext cx="5381802" cy="7950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6580"/>
              </a:lnSpc>
            </a:pPr>
            <a:r>
              <a:rPr lang="en-US" sz="47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Phase 3</a:t>
            </a:r>
          </a:p>
        </p:txBody>
      </p:sp>
      <p:sp>
        <p:nvSpPr>
          <p:cNvPr name="TextBox 33" id="33"/>
          <p:cNvSpPr txBox="true"/>
          <p:nvPr/>
        </p:nvSpPr>
        <p:spPr>
          <a:xfrm rot="0">
            <a:off x="10410942" y="3648222"/>
            <a:ext cx="6848358" cy="133169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5349"/>
              </a:lnSpc>
            </a:pPr>
            <a:r>
              <a:rPr lang="en-US" sz="3821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Questionnaire - 1 week post instruction sessions.</a:t>
            </a:r>
          </a:p>
        </p:txBody>
      </p:sp>
      <p:sp>
        <p:nvSpPr>
          <p:cNvPr name="TextBox 34" id="34"/>
          <p:cNvSpPr txBox="true"/>
          <p:nvPr/>
        </p:nvSpPr>
        <p:spPr>
          <a:xfrm rot="0">
            <a:off x="10607081" y="6291775"/>
            <a:ext cx="5381802" cy="7950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6580"/>
              </a:lnSpc>
            </a:pPr>
            <a:r>
              <a:rPr lang="en-US" sz="47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Phase 4</a:t>
            </a:r>
          </a:p>
        </p:txBody>
      </p:sp>
      <p:sp>
        <p:nvSpPr>
          <p:cNvPr name="TextBox 35" id="35"/>
          <p:cNvSpPr txBox="true"/>
          <p:nvPr/>
        </p:nvSpPr>
        <p:spPr>
          <a:xfrm rot="-5400000">
            <a:off x="-2373736" y="4911090"/>
            <a:ext cx="6882108" cy="4648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779"/>
              </a:lnSpc>
            </a:pPr>
            <a:r>
              <a:rPr lang="en-US" sz="27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Serene</a:t>
            </a:r>
            <a:r>
              <a:rPr lang="en-US" sz="27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 Yoneko D | 2025</a:t>
            </a:r>
          </a:p>
        </p:txBody>
      </p:sp>
    </p:spTree>
  </p:cSld>
  <p:clrMapOvr>
    <a:masterClrMapping/>
  </p:clrMapOvr>
</p:sld>
</file>

<file path=ppt/slides/slide1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6F3E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627362" y="0"/>
            <a:ext cx="937061" cy="10287000"/>
            <a:chOff x="0" y="0"/>
            <a:chExt cx="246798" cy="2709333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246798" cy="2709333"/>
            </a:xfrm>
            <a:custGeom>
              <a:avLst/>
              <a:gdLst/>
              <a:ahLst/>
              <a:cxnLst/>
              <a:rect r="r" b="b" t="t" l="l"/>
              <a:pathLst>
                <a:path h="2709333" w="246798">
                  <a:moveTo>
                    <a:pt x="0" y="0"/>
                  </a:moveTo>
                  <a:lnTo>
                    <a:pt x="246798" y="0"/>
                  </a:lnTo>
                  <a:lnTo>
                    <a:pt x="246798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F6F3EB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38100"/>
              <a:ext cx="246798" cy="274743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2553980" y="2946411"/>
            <a:ext cx="503827" cy="503827"/>
            <a:chOff x="0" y="0"/>
            <a:chExt cx="812800" cy="812800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/>
            </a:solidFill>
          </p:spPr>
        </p:sp>
        <p:sp>
          <p:nvSpPr>
            <p:cNvPr name="TextBox 7" id="7"/>
            <p:cNvSpPr txBox="true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8" id="8"/>
          <p:cNvGrpSpPr/>
          <p:nvPr/>
        </p:nvGrpSpPr>
        <p:grpSpPr>
          <a:xfrm rot="0">
            <a:off x="2553980" y="6480234"/>
            <a:ext cx="503827" cy="503827"/>
            <a:chOff x="0" y="0"/>
            <a:chExt cx="812800" cy="812800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/>
            </a:solidFill>
          </p:spPr>
        </p:sp>
        <p:sp>
          <p:nvSpPr>
            <p:cNvPr name="TextBox 10" id="10"/>
            <p:cNvSpPr txBox="true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11" id="11"/>
          <p:cNvGrpSpPr/>
          <p:nvPr/>
        </p:nvGrpSpPr>
        <p:grpSpPr>
          <a:xfrm rot="0">
            <a:off x="9703942" y="2946411"/>
            <a:ext cx="503827" cy="503827"/>
            <a:chOff x="0" y="0"/>
            <a:chExt cx="812800" cy="812800"/>
          </a:xfrm>
        </p:grpSpPr>
        <p:sp>
          <p:nvSpPr>
            <p:cNvPr name="Freeform 12" id="12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/>
            </a:solidFill>
          </p:spPr>
        </p:sp>
        <p:sp>
          <p:nvSpPr>
            <p:cNvPr name="TextBox 13" id="13"/>
            <p:cNvSpPr txBox="true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14" id="14"/>
          <p:cNvGrpSpPr/>
          <p:nvPr/>
        </p:nvGrpSpPr>
        <p:grpSpPr>
          <a:xfrm rot="0">
            <a:off x="9900082" y="6480234"/>
            <a:ext cx="503827" cy="503827"/>
            <a:chOff x="0" y="0"/>
            <a:chExt cx="812800" cy="812800"/>
          </a:xfrm>
        </p:grpSpPr>
        <p:sp>
          <p:nvSpPr>
            <p:cNvPr name="Freeform 15" id="15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/>
            </a:solidFill>
          </p:spPr>
        </p:sp>
        <p:sp>
          <p:nvSpPr>
            <p:cNvPr name="TextBox 16" id="16"/>
            <p:cNvSpPr txBox="true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TextBox 17" id="17"/>
          <p:cNvSpPr txBox="true"/>
          <p:nvPr/>
        </p:nvSpPr>
        <p:spPr>
          <a:xfrm rot="0">
            <a:off x="10573409" y="6585496"/>
            <a:ext cx="6848358" cy="133169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5349"/>
              </a:lnSpc>
            </a:pPr>
            <a:r>
              <a:rPr lang="en-US" sz="3821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Usefulness of VHE teaching component.</a:t>
            </a:r>
          </a:p>
        </p:txBody>
      </p:sp>
      <p:sp>
        <p:nvSpPr>
          <p:cNvPr name="AutoShape 18" id="18"/>
          <p:cNvSpPr/>
          <p:nvPr/>
        </p:nvSpPr>
        <p:spPr>
          <a:xfrm flipH="true" flipV="true">
            <a:off x="1085850" y="7289441"/>
            <a:ext cx="5403" cy="2997456"/>
          </a:xfrm>
          <a:prstGeom prst="line">
            <a:avLst/>
          </a:prstGeom>
          <a:ln cap="flat" w="114300">
            <a:solidFill>
              <a:srgbClr val="9FC3D0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19" id="19"/>
          <p:cNvSpPr/>
          <p:nvPr/>
        </p:nvSpPr>
        <p:spPr>
          <a:xfrm flipH="true" flipV="true">
            <a:off x="1090490" y="-104525"/>
            <a:ext cx="5403" cy="2997456"/>
          </a:xfrm>
          <a:prstGeom prst="line">
            <a:avLst/>
          </a:prstGeom>
          <a:ln cap="flat" w="114300">
            <a:solidFill>
              <a:srgbClr val="9FC3D0"/>
            </a:solidFill>
            <a:prstDash val="solid"/>
            <a:headEnd type="none" len="sm" w="sm"/>
            <a:tailEnd type="none" len="sm" w="sm"/>
          </a:ln>
        </p:spPr>
      </p:sp>
      <p:grpSp>
        <p:nvGrpSpPr>
          <p:cNvPr name="Group 20" id="20"/>
          <p:cNvGrpSpPr/>
          <p:nvPr/>
        </p:nvGrpSpPr>
        <p:grpSpPr>
          <a:xfrm rot="0">
            <a:off x="15859155" y="0"/>
            <a:ext cx="1562612" cy="1673225"/>
            <a:chOff x="0" y="0"/>
            <a:chExt cx="2083482" cy="2230967"/>
          </a:xfrm>
        </p:grpSpPr>
        <p:grpSp>
          <p:nvGrpSpPr>
            <p:cNvPr name="Group 21" id="21"/>
            <p:cNvGrpSpPr/>
            <p:nvPr/>
          </p:nvGrpSpPr>
          <p:grpSpPr>
            <a:xfrm rot="0">
              <a:off x="75599" y="0"/>
              <a:ext cx="1932284" cy="2230967"/>
              <a:chOff x="0" y="0"/>
              <a:chExt cx="703982" cy="812800"/>
            </a:xfrm>
          </p:grpSpPr>
          <p:sp>
            <p:nvSpPr>
              <p:cNvPr name="Freeform 22" id="22"/>
              <p:cNvSpPr/>
              <p:nvPr/>
            </p:nvSpPr>
            <p:spPr>
              <a:xfrm flipH="false" flipV="false" rot="0">
                <a:off x="0" y="0"/>
                <a:ext cx="703982" cy="812800"/>
              </a:xfrm>
              <a:custGeom>
                <a:avLst/>
                <a:gdLst/>
                <a:ahLst/>
                <a:cxnLst/>
                <a:rect r="r" b="b" t="t" l="l"/>
                <a:pathLst>
                  <a:path h="812800" w="703982">
                    <a:moveTo>
                      <a:pt x="234787" y="793731"/>
                    </a:moveTo>
                    <a:cubicBezTo>
                      <a:pt x="270879" y="805245"/>
                      <a:pt x="311910" y="812800"/>
                      <a:pt x="352180" y="812800"/>
                    </a:cubicBezTo>
                    <a:cubicBezTo>
                      <a:pt x="392452" y="812800"/>
                      <a:pt x="431204" y="806323"/>
                      <a:pt x="466915" y="794809"/>
                    </a:cubicBezTo>
                    <a:cubicBezTo>
                      <a:pt x="467675" y="794450"/>
                      <a:pt x="468435" y="794450"/>
                      <a:pt x="469194" y="794090"/>
                    </a:cubicBezTo>
                    <a:cubicBezTo>
                      <a:pt x="603304" y="748035"/>
                      <a:pt x="702082" y="626421"/>
                      <a:pt x="703982" y="484298"/>
                    </a:cubicBezTo>
                    <a:lnTo>
                      <a:pt x="703982" y="0"/>
                    </a:lnTo>
                    <a:lnTo>
                      <a:pt x="0" y="0"/>
                    </a:lnTo>
                    <a:lnTo>
                      <a:pt x="0" y="483939"/>
                    </a:lnTo>
                    <a:cubicBezTo>
                      <a:pt x="1900" y="627140"/>
                      <a:pt x="99158" y="748755"/>
                      <a:pt x="234787" y="793731"/>
                    </a:cubicBezTo>
                    <a:close/>
                  </a:path>
                </a:pathLst>
              </a:custGeom>
              <a:solidFill>
                <a:srgbClr val="9FC3D0"/>
              </a:solidFill>
            </p:spPr>
          </p:sp>
          <p:sp>
            <p:nvSpPr>
              <p:cNvPr name="TextBox 23" id="23"/>
              <p:cNvSpPr txBox="true"/>
              <p:nvPr/>
            </p:nvSpPr>
            <p:spPr>
              <a:xfrm>
                <a:off x="0" y="-47625"/>
                <a:ext cx="703982" cy="733425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sp>
          <p:nvSpPr>
            <p:cNvPr name="TextBox 24" id="24"/>
            <p:cNvSpPr txBox="true"/>
            <p:nvPr/>
          </p:nvSpPr>
          <p:spPr>
            <a:xfrm rot="0">
              <a:off x="0" y="437582"/>
              <a:ext cx="2083482" cy="1241504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ctr">
                <a:lnSpc>
                  <a:spcPts val="7805"/>
                </a:lnSpc>
              </a:pPr>
              <a:r>
                <a:rPr lang="en-US" sz="5575" b="true">
                  <a:solidFill>
                    <a:srgbClr val="000000"/>
                  </a:solidFill>
                  <a:latin typeface="Open Sans Bold"/>
                  <a:ea typeface="Open Sans Bold"/>
                  <a:cs typeface="Open Sans Bold"/>
                  <a:sym typeface="Open Sans Bold"/>
                </a:rPr>
                <a:t>13</a:t>
              </a:r>
            </a:p>
          </p:txBody>
        </p:sp>
      </p:grpSp>
      <p:sp>
        <p:nvSpPr>
          <p:cNvPr name="Freeform 25" id="25"/>
          <p:cNvSpPr/>
          <p:nvPr/>
        </p:nvSpPr>
        <p:spPr>
          <a:xfrm flipH="false" flipV="false" rot="0">
            <a:off x="1263762" y="-1458608"/>
            <a:ext cx="7315200" cy="2477783"/>
          </a:xfrm>
          <a:custGeom>
            <a:avLst/>
            <a:gdLst/>
            <a:ahLst/>
            <a:cxnLst/>
            <a:rect r="r" b="b" t="t" l="l"/>
            <a:pathLst>
              <a:path h="2477783" w="7315200">
                <a:moveTo>
                  <a:pt x="0" y="0"/>
                </a:moveTo>
                <a:lnTo>
                  <a:pt x="7315200" y="0"/>
                </a:lnTo>
                <a:lnTo>
                  <a:pt x="7315200" y="2477783"/>
                </a:lnTo>
                <a:lnTo>
                  <a:pt x="0" y="247778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26" id="26"/>
          <p:cNvSpPr/>
          <p:nvPr/>
        </p:nvSpPr>
        <p:spPr>
          <a:xfrm flipH="false" flipV="false" rot="0">
            <a:off x="11804788" y="9258300"/>
            <a:ext cx="7315200" cy="2477783"/>
          </a:xfrm>
          <a:custGeom>
            <a:avLst/>
            <a:gdLst/>
            <a:ahLst/>
            <a:cxnLst/>
            <a:rect r="r" b="b" t="t" l="l"/>
            <a:pathLst>
              <a:path h="2477783" w="7315200">
                <a:moveTo>
                  <a:pt x="0" y="0"/>
                </a:moveTo>
                <a:lnTo>
                  <a:pt x="7315200" y="0"/>
                </a:lnTo>
                <a:lnTo>
                  <a:pt x="7315200" y="2477783"/>
                </a:lnTo>
                <a:lnTo>
                  <a:pt x="0" y="247778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27" id="27"/>
          <p:cNvSpPr txBox="true"/>
          <p:nvPr/>
        </p:nvSpPr>
        <p:spPr>
          <a:xfrm rot="0">
            <a:off x="4551443" y="761414"/>
            <a:ext cx="8550400" cy="94103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719"/>
              </a:lnSpc>
            </a:pPr>
            <a:r>
              <a:rPr lang="en-US" sz="5514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CATEGORIES</a:t>
            </a:r>
          </a:p>
        </p:txBody>
      </p:sp>
      <p:sp>
        <p:nvSpPr>
          <p:cNvPr name="TextBox 28" id="28"/>
          <p:cNvSpPr txBox="true"/>
          <p:nvPr/>
        </p:nvSpPr>
        <p:spPr>
          <a:xfrm rot="0">
            <a:off x="3439365" y="2767477"/>
            <a:ext cx="5883020" cy="268343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5393"/>
              </a:lnSpc>
            </a:pPr>
            <a:r>
              <a:rPr lang="en-US" sz="3852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Knowledge Retention - to understand how much knowledge has been retained by participants. </a:t>
            </a:r>
          </a:p>
        </p:txBody>
      </p:sp>
      <p:sp>
        <p:nvSpPr>
          <p:cNvPr name="TextBox 29" id="29"/>
          <p:cNvSpPr txBox="true"/>
          <p:nvPr/>
        </p:nvSpPr>
        <p:spPr>
          <a:xfrm rot="0">
            <a:off x="3439365" y="6301300"/>
            <a:ext cx="6848358" cy="268424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5349"/>
              </a:lnSpc>
            </a:pPr>
            <a:r>
              <a:rPr lang="en-US" sz="3821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Awareness/ Realisation - how aware the particiapnts have become about their vocal health issues</a:t>
            </a:r>
          </a:p>
        </p:txBody>
      </p:sp>
      <p:sp>
        <p:nvSpPr>
          <p:cNvPr name="TextBox 30" id="30"/>
          <p:cNvSpPr txBox="true"/>
          <p:nvPr/>
        </p:nvSpPr>
        <p:spPr>
          <a:xfrm rot="0">
            <a:off x="10410942" y="2874109"/>
            <a:ext cx="6848358" cy="65541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5349"/>
              </a:lnSpc>
            </a:pPr>
            <a:r>
              <a:rPr lang="en-US" sz="3821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Change in behaviour</a:t>
            </a:r>
          </a:p>
        </p:txBody>
      </p:sp>
      <p:sp>
        <p:nvSpPr>
          <p:cNvPr name="TextBox 31" id="31"/>
          <p:cNvSpPr txBox="true"/>
          <p:nvPr/>
        </p:nvSpPr>
        <p:spPr>
          <a:xfrm rot="-5400000">
            <a:off x="-2373736" y="4911090"/>
            <a:ext cx="6882108" cy="4648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779"/>
              </a:lnSpc>
            </a:pPr>
            <a:r>
              <a:rPr lang="en-US" sz="27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Serene</a:t>
            </a:r>
            <a:r>
              <a:rPr lang="en-US" sz="27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 Yoneko D | 2025</a:t>
            </a:r>
          </a:p>
        </p:txBody>
      </p:sp>
    </p:spTree>
  </p:cSld>
  <p:clrMapOvr>
    <a:masterClrMapping/>
  </p:clrMapOvr>
</p:sld>
</file>

<file path=ppt/slides/slide1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6F3E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5957277" y="64225"/>
            <a:ext cx="9534824" cy="8724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174"/>
              </a:lnSpc>
            </a:pPr>
            <a:r>
              <a:rPr lang="en-US" sz="5124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FINDINGS</a:t>
            </a:r>
          </a:p>
        </p:txBody>
      </p:sp>
      <p:sp>
        <p:nvSpPr>
          <p:cNvPr name="AutoShape 3" id="3"/>
          <p:cNvSpPr/>
          <p:nvPr/>
        </p:nvSpPr>
        <p:spPr>
          <a:xfrm>
            <a:off x="-260599" y="9061267"/>
            <a:ext cx="7105264" cy="19050"/>
          </a:xfrm>
          <a:prstGeom prst="line">
            <a:avLst/>
          </a:prstGeom>
          <a:ln cap="flat" w="114300">
            <a:solidFill>
              <a:srgbClr val="9FC3D0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4" id="4"/>
          <p:cNvSpPr/>
          <p:nvPr/>
        </p:nvSpPr>
        <p:spPr>
          <a:xfrm>
            <a:off x="11430169" y="9061267"/>
            <a:ext cx="7105264" cy="19050"/>
          </a:xfrm>
          <a:prstGeom prst="line">
            <a:avLst/>
          </a:prstGeom>
          <a:ln cap="flat" w="114300">
            <a:solidFill>
              <a:srgbClr val="9FC3D0"/>
            </a:solidFill>
            <a:prstDash val="solid"/>
            <a:headEnd type="none" len="sm" w="sm"/>
            <a:tailEnd type="none" len="sm" w="sm"/>
          </a:ln>
        </p:spPr>
      </p:sp>
      <p:grpSp>
        <p:nvGrpSpPr>
          <p:cNvPr name="Group 5" id="5"/>
          <p:cNvGrpSpPr/>
          <p:nvPr/>
        </p:nvGrpSpPr>
        <p:grpSpPr>
          <a:xfrm rot="0">
            <a:off x="15859155" y="0"/>
            <a:ext cx="1562612" cy="1673225"/>
            <a:chOff x="0" y="0"/>
            <a:chExt cx="2083482" cy="2230967"/>
          </a:xfrm>
        </p:grpSpPr>
        <p:grpSp>
          <p:nvGrpSpPr>
            <p:cNvPr name="Group 6" id="6"/>
            <p:cNvGrpSpPr/>
            <p:nvPr/>
          </p:nvGrpSpPr>
          <p:grpSpPr>
            <a:xfrm rot="0">
              <a:off x="75599" y="0"/>
              <a:ext cx="1932284" cy="2230967"/>
              <a:chOff x="0" y="0"/>
              <a:chExt cx="703982" cy="812800"/>
            </a:xfrm>
          </p:grpSpPr>
          <p:sp>
            <p:nvSpPr>
              <p:cNvPr name="Freeform 7" id="7"/>
              <p:cNvSpPr/>
              <p:nvPr/>
            </p:nvSpPr>
            <p:spPr>
              <a:xfrm flipH="false" flipV="false" rot="0">
                <a:off x="0" y="0"/>
                <a:ext cx="703982" cy="812800"/>
              </a:xfrm>
              <a:custGeom>
                <a:avLst/>
                <a:gdLst/>
                <a:ahLst/>
                <a:cxnLst/>
                <a:rect r="r" b="b" t="t" l="l"/>
                <a:pathLst>
                  <a:path h="812800" w="703982">
                    <a:moveTo>
                      <a:pt x="234787" y="793731"/>
                    </a:moveTo>
                    <a:cubicBezTo>
                      <a:pt x="270879" y="805245"/>
                      <a:pt x="311910" y="812800"/>
                      <a:pt x="352180" y="812800"/>
                    </a:cubicBezTo>
                    <a:cubicBezTo>
                      <a:pt x="392452" y="812800"/>
                      <a:pt x="431204" y="806323"/>
                      <a:pt x="466915" y="794809"/>
                    </a:cubicBezTo>
                    <a:cubicBezTo>
                      <a:pt x="467675" y="794450"/>
                      <a:pt x="468435" y="794450"/>
                      <a:pt x="469194" y="794090"/>
                    </a:cubicBezTo>
                    <a:cubicBezTo>
                      <a:pt x="603304" y="748035"/>
                      <a:pt x="702082" y="626421"/>
                      <a:pt x="703982" y="484298"/>
                    </a:cubicBezTo>
                    <a:lnTo>
                      <a:pt x="703982" y="0"/>
                    </a:lnTo>
                    <a:lnTo>
                      <a:pt x="0" y="0"/>
                    </a:lnTo>
                    <a:lnTo>
                      <a:pt x="0" y="483939"/>
                    </a:lnTo>
                    <a:cubicBezTo>
                      <a:pt x="1900" y="627140"/>
                      <a:pt x="99158" y="748755"/>
                      <a:pt x="234787" y="793731"/>
                    </a:cubicBezTo>
                    <a:close/>
                  </a:path>
                </a:pathLst>
              </a:custGeom>
              <a:solidFill>
                <a:srgbClr val="9FC3D0"/>
              </a:solidFill>
            </p:spPr>
          </p:sp>
          <p:sp>
            <p:nvSpPr>
              <p:cNvPr name="TextBox 8" id="8"/>
              <p:cNvSpPr txBox="true"/>
              <p:nvPr/>
            </p:nvSpPr>
            <p:spPr>
              <a:xfrm>
                <a:off x="0" y="-47625"/>
                <a:ext cx="703982" cy="733425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sp>
          <p:nvSpPr>
            <p:cNvPr name="TextBox 9" id="9"/>
            <p:cNvSpPr txBox="true"/>
            <p:nvPr/>
          </p:nvSpPr>
          <p:spPr>
            <a:xfrm rot="0">
              <a:off x="0" y="437582"/>
              <a:ext cx="2083482" cy="1241504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ctr">
                <a:lnSpc>
                  <a:spcPts val="7805"/>
                </a:lnSpc>
              </a:pPr>
              <a:r>
                <a:rPr lang="en-US" sz="5575" b="true">
                  <a:solidFill>
                    <a:srgbClr val="000000"/>
                  </a:solidFill>
                  <a:latin typeface="Open Sans Bold"/>
                  <a:ea typeface="Open Sans Bold"/>
                  <a:cs typeface="Open Sans Bold"/>
                  <a:sym typeface="Open Sans Bold"/>
                </a:rPr>
                <a:t>14</a:t>
              </a:r>
            </a:p>
          </p:txBody>
        </p:sp>
      </p:grpSp>
      <p:sp>
        <p:nvSpPr>
          <p:cNvPr name="Freeform 10" id="10"/>
          <p:cNvSpPr/>
          <p:nvPr/>
        </p:nvSpPr>
        <p:spPr>
          <a:xfrm flipH="false" flipV="false" rot="0">
            <a:off x="-1145203" y="-402279"/>
            <a:ext cx="7315200" cy="2477783"/>
          </a:xfrm>
          <a:custGeom>
            <a:avLst/>
            <a:gdLst/>
            <a:ahLst/>
            <a:cxnLst/>
            <a:rect r="r" b="b" t="t" l="l"/>
            <a:pathLst>
              <a:path h="2477783" w="7315200">
                <a:moveTo>
                  <a:pt x="0" y="0"/>
                </a:moveTo>
                <a:lnTo>
                  <a:pt x="7315200" y="0"/>
                </a:lnTo>
                <a:lnTo>
                  <a:pt x="7315200" y="2477783"/>
                </a:lnTo>
                <a:lnTo>
                  <a:pt x="0" y="247778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1" id="11"/>
          <p:cNvSpPr/>
          <p:nvPr/>
        </p:nvSpPr>
        <p:spPr>
          <a:xfrm flipH="false" flipV="false" rot="0">
            <a:off x="14982801" y="5143500"/>
            <a:ext cx="7315200" cy="2477783"/>
          </a:xfrm>
          <a:custGeom>
            <a:avLst/>
            <a:gdLst/>
            <a:ahLst/>
            <a:cxnLst/>
            <a:rect r="r" b="b" t="t" l="l"/>
            <a:pathLst>
              <a:path h="2477783" w="7315200">
                <a:moveTo>
                  <a:pt x="0" y="0"/>
                </a:moveTo>
                <a:lnTo>
                  <a:pt x="7315200" y="0"/>
                </a:lnTo>
                <a:lnTo>
                  <a:pt x="7315200" y="2477783"/>
                </a:lnTo>
                <a:lnTo>
                  <a:pt x="0" y="247778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2" id="12"/>
          <p:cNvSpPr/>
          <p:nvPr/>
        </p:nvSpPr>
        <p:spPr>
          <a:xfrm flipH="false" flipV="false" rot="0">
            <a:off x="3173627" y="1487714"/>
            <a:ext cx="12685528" cy="7311572"/>
          </a:xfrm>
          <a:custGeom>
            <a:avLst/>
            <a:gdLst/>
            <a:ahLst/>
            <a:cxnLst/>
            <a:rect r="r" b="b" t="t" l="l"/>
            <a:pathLst>
              <a:path h="7311572" w="12685528">
                <a:moveTo>
                  <a:pt x="0" y="0"/>
                </a:moveTo>
                <a:lnTo>
                  <a:pt x="12685528" y="0"/>
                </a:lnTo>
                <a:lnTo>
                  <a:pt x="12685528" y="7311572"/>
                </a:lnTo>
                <a:lnTo>
                  <a:pt x="0" y="7311572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0" t="-3686" r="0" b="-3686"/>
            </a:stretch>
          </a:blipFill>
        </p:spPr>
      </p:sp>
      <p:sp>
        <p:nvSpPr>
          <p:cNvPr name="TextBox 13" id="13"/>
          <p:cNvSpPr txBox="true"/>
          <p:nvPr/>
        </p:nvSpPr>
        <p:spPr>
          <a:xfrm rot="0">
            <a:off x="5702946" y="8800282"/>
            <a:ext cx="6882108" cy="4648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779"/>
              </a:lnSpc>
            </a:pPr>
            <a:r>
              <a:rPr lang="en-US" sz="27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Serene</a:t>
            </a:r>
            <a:r>
              <a:rPr lang="en-US" sz="27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 Yoneko D | 2025</a:t>
            </a:r>
          </a:p>
        </p:txBody>
      </p:sp>
      <p:sp>
        <p:nvSpPr>
          <p:cNvPr name="TextBox 14" id="14"/>
          <p:cNvSpPr txBox="true"/>
          <p:nvPr/>
        </p:nvSpPr>
        <p:spPr>
          <a:xfrm rot="0">
            <a:off x="448749" y="2686637"/>
            <a:ext cx="2451456" cy="100707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045"/>
              </a:lnSpc>
            </a:pPr>
            <a:r>
              <a:rPr lang="en-US" sz="2889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QUANTITATIVE FINDINGS</a:t>
            </a:r>
          </a:p>
        </p:txBody>
      </p:sp>
    </p:spTree>
  </p:cSld>
  <p:clrMapOvr>
    <a:masterClrMapping/>
  </p:clrMapOvr>
</p:sld>
</file>

<file path=ppt/slides/slide1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6F3E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754874" y="2686637"/>
            <a:ext cx="2126280" cy="100707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045"/>
              </a:lnSpc>
            </a:pPr>
            <a:r>
              <a:rPr lang="en-US" sz="2889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QUALITATIVE FINDINGS</a:t>
            </a:r>
          </a:p>
        </p:txBody>
      </p:sp>
      <p:sp>
        <p:nvSpPr>
          <p:cNvPr name="AutoShape 3" id="3"/>
          <p:cNvSpPr/>
          <p:nvPr/>
        </p:nvSpPr>
        <p:spPr>
          <a:xfrm>
            <a:off x="-260599" y="9061267"/>
            <a:ext cx="7105264" cy="19050"/>
          </a:xfrm>
          <a:prstGeom prst="line">
            <a:avLst/>
          </a:prstGeom>
          <a:ln cap="flat" w="114300">
            <a:solidFill>
              <a:srgbClr val="9FC3D0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4" id="4"/>
          <p:cNvSpPr/>
          <p:nvPr/>
        </p:nvSpPr>
        <p:spPr>
          <a:xfrm>
            <a:off x="11430169" y="9061267"/>
            <a:ext cx="7105264" cy="19050"/>
          </a:xfrm>
          <a:prstGeom prst="line">
            <a:avLst/>
          </a:prstGeom>
          <a:ln cap="flat" w="114300">
            <a:solidFill>
              <a:srgbClr val="9FC3D0"/>
            </a:solidFill>
            <a:prstDash val="solid"/>
            <a:headEnd type="none" len="sm" w="sm"/>
            <a:tailEnd type="none" len="sm" w="sm"/>
          </a:ln>
        </p:spPr>
      </p:sp>
      <p:grpSp>
        <p:nvGrpSpPr>
          <p:cNvPr name="Group 5" id="5"/>
          <p:cNvGrpSpPr/>
          <p:nvPr/>
        </p:nvGrpSpPr>
        <p:grpSpPr>
          <a:xfrm rot="0">
            <a:off x="15859155" y="0"/>
            <a:ext cx="1562612" cy="1673225"/>
            <a:chOff x="0" y="0"/>
            <a:chExt cx="2083482" cy="2230967"/>
          </a:xfrm>
        </p:grpSpPr>
        <p:grpSp>
          <p:nvGrpSpPr>
            <p:cNvPr name="Group 6" id="6"/>
            <p:cNvGrpSpPr/>
            <p:nvPr/>
          </p:nvGrpSpPr>
          <p:grpSpPr>
            <a:xfrm rot="0">
              <a:off x="75599" y="0"/>
              <a:ext cx="1932284" cy="2230967"/>
              <a:chOff x="0" y="0"/>
              <a:chExt cx="703982" cy="812800"/>
            </a:xfrm>
          </p:grpSpPr>
          <p:sp>
            <p:nvSpPr>
              <p:cNvPr name="Freeform 7" id="7"/>
              <p:cNvSpPr/>
              <p:nvPr/>
            </p:nvSpPr>
            <p:spPr>
              <a:xfrm flipH="false" flipV="false" rot="0">
                <a:off x="0" y="0"/>
                <a:ext cx="703982" cy="812800"/>
              </a:xfrm>
              <a:custGeom>
                <a:avLst/>
                <a:gdLst/>
                <a:ahLst/>
                <a:cxnLst/>
                <a:rect r="r" b="b" t="t" l="l"/>
                <a:pathLst>
                  <a:path h="812800" w="703982">
                    <a:moveTo>
                      <a:pt x="234787" y="793731"/>
                    </a:moveTo>
                    <a:cubicBezTo>
                      <a:pt x="270879" y="805245"/>
                      <a:pt x="311910" y="812800"/>
                      <a:pt x="352180" y="812800"/>
                    </a:cubicBezTo>
                    <a:cubicBezTo>
                      <a:pt x="392452" y="812800"/>
                      <a:pt x="431204" y="806323"/>
                      <a:pt x="466915" y="794809"/>
                    </a:cubicBezTo>
                    <a:cubicBezTo>
                      <a:pt x="467675" y="794450"/>
                      <a:pt x="468435" y="794450"/>
                      <a:pt x="469194" y="794090"/>
                    </a:cubicBezTo>
                    <a:cubicBezTo>
                      <a:pt x="603304" y="748035"/>
                      <a:pt x="702082" y="626421"/>
                      <a:pt x="703982" y="484298"/>
                    </a:cubicBezTo>
                    <a:lnTo>
                      <a:pt x="703982" y="0"/>
                    </a:lnTo>
                    <a:lnTo>
                      <a:pt x="0" y="0"/>
                    </a:lnTo>
                    <a:lnTo>
                      <a:pt x="0" y="483939"/>
                    </a:lnTo>
                    <a:cubicBezTo>
                      <a:pt x="1900" y="627140"/>
                      <a:pt x="99158" y="748755"/>
                      <a:pt x="234787" y="793731"/>
                    </a:cubicBezTo>
                    <a:close/>
                  </a:path>
                </a:pathLst>
              </a:custGeom>
              <a:solidFill>
                <a:srgbClr val="9FC3D0"/>
              </a:solidFill>
            </p:spPr>
          </p:sp>
          <p:sp>
            <p:nvSpPr>
              <p:cNvPr name="TextBox 8" id="8"/>
              <p:cNvSpPr txBox="true"/>
              <p:nvPr/>
            </p:nvSpPr>
            <p:spPr>
              <a:xfrm>
                <a:off x="0" y="-47625"/>
                <a:ext cx="703982" cy="733425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sp>
          <p:nvSpPr>
            <p:cNvPr name="TextBox 9" id="9"/>
            <p:cNvSpPr txBox="true"/>
            <p:nvPr/>
          </p:nvSpPr>
          <p:spPr>
            <a:xfrm rot="0">
              <a:off x="0" y="437582"/>
              <a:ext cx="2083482" cy="1241504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ctr">
                <a:lnSpc>
                  <a:spcPts val="7805"/>
                </a:lnSpc>
              </a:pPr>
              <a:r>
                <a:rPr lang="en-US" sz="5575" b="true">
                  <a:solidFill>
                    <a:srgbClr val="000000"/>
                  </a:solidFill>
                  <a:latin typeface="Open Sans Bold"/>
                  <a:ea typeface="Open Sans Bold"/>
                  <a:cs typeface="Open Sans Bold"/>
                  <a:sym typeface="Open Sans Bold"/>
                </a:rPr>
                <a:t>15</a:t>
              </a:r>
            </a:p>
          </p:txBody>
        </p:sp>
      </p:grpSp>
      <p:sp>
        <p:nvSpPr>
          <p:cNvPr name="Freeform 10" id="10"/>
          <p:cNvSpPr/>
          <p:nvPr/>
        </p:nvSpPr>
        <p:spPr>
          <a:xfrm flipH="false" flipV="false" rot="0">
            <a:off x="-1145203" y="-402279"/>
            <a:ext cx="7315200" cy="2477783"/>
          </a:xfrm>
          <a:custGeom>
            <a:avLst/>
            <a:gdLst/>
            <a:ahLst/>
            <a:cxnLst/>
            <a:rect r="r" b="b" t="t" l="l"/>
            <a:pathLst>
              <a:path h="2477783" w="7315200">
                <a:moveTo>
                  <a:pt x="0" y="0"/>
                </a:moveTo>
                <a:lnTo>
                  <a:pt x="7315200" y="0"/>
                </a:lnTo>
                <a:lnTo>
                  <a:pt x="7315200" y="2477783"/>
                </a:lnTo>
                <a:lnTo>
                  <a:pt x="0" y="247778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1" id="11"/>
          <p:cNvSpPr/>
          <p:nvPr/>
        </p:nvSpPr>
        <p:spPr>
          <a:xfrm flipH="false" flipV="false" rot="0">
            <a:off x="14982801" y="5143500"/>
            <a:ext cx="7315200" cy="2477783"/>
          </a:xfrm>
          <a:custGeom>
            <a:avLst/>
            <a:gdLst/>
            <a:ahLst/>
            <a:cxnLst/>
            <a:rect r="r" b="b" t="t" l="l"/>
            <a:pathLst>
              <a:path h="2477783" w="7315200">
                <a:moveTo>
                  <a:pt x="0" y="0"/>
                </a:moveTo>
                <a:lnTo>
                  <a:pt x="7315200" y="0"/>
                </a:lnTo>
                <a:lnTo>
                  <a:pt x="7315200" y="2477783"/>
                </a:lnTo>
                <a:lnTo>
                  <a:pt x="0" y="247778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2" id="12"/>
          <p:cNvSpPr/>
          <p:nvPr/>
        </p:nvSpPr>
        <p:spPr>
          <a:xfrm flipH="false" flipV="false" rot="0">
            <a:off x="6169997" y="0"/>
            <a:ext cx="9335897" cy="8857432"/>
          </a:xfrm>
          <a:custGeom>
            <a:avLst/>
            <a:gdLst/>
            <a:ahLst/>
            <a:cxnLst/>
            <a:rect r="r" b="b" t="t" l="l"/>
            <a:pathLst>
              <a:path h="8857432" w="9335897">
                <a:moveTo>
                  <a:pt x="0" y="0"/>
                </a:moveTo>
                <a:lnTo>
                  <a:pt x="9335897" y="0"/>
                </a:lnTo>
                <a:lnTo>
                  <a:pt x="9335897" y="8857432"/>
                </a:lnTo>
                <a:lnTo>
                  <a:pt x="0" y="8857432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0" t="0" r="0" b="0"/>
            </a:stretch>
          </a:blipFill>
        </p:spPr>
      </p:sp>
      <p:sp>
        <p:nvSpPr>
          <p:cNvPr name="TextBox 13" id="13"/>
          <p:cNvSpPr txBox="true"/>
          <p:nvPr/>
        </p:nvSpPr>
        <p:spPr>
          <a:xfrm rot="0">
            <a:off x="5702946" y="8800282"/>
            <a:ext cx="6882108" cy="4648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779"/>
              </a:lnSpc>
            </a:pPr>
            <a:r>
              <a:rPr lang="en-US" sz="27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Serene</a:t>
            </a:r>
            <a:r>
              <a:rPr lang="en-US" sz="27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 Yoneko D | 2025</a:t>
            </a:r>
          </a:p>
        </p:txBody>
      </p:sp>
    </p:spTree>
  </p:cSld>
  <p:clrMapOvr>
    <a:masterClrMapping/>
  </p:clrMapOvr>
</p:sld>
</file>

<file path=ppt/slides/slide1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6F3E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AutoShape 2" id="2"/>
          <p:cNvSpPr/>
          <p:nvPr/>
        </p:nvSpPr>
        <p:spPr>
          <a:xfrm>
            <a:off x="-260599" y="9061267"/>
            <a:ext cx="7105264" cy="19050"/>
          </a:xfrm>
          <a:prstGeom prst="line">
            <a:avLst/>
          </a:prstGeom>
          <a:ln cap="flat" w="114300">
            <a:solidFill>
              <a:srgbClr val="9FC3D0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3" id="3"/>
          <p:cNvSpPr/>
          <p:nvPr/>
        </p:nvSpPr>
        <p:spPr>
          <a:xfrm>
            <a:off x="11430169" y="9061267"/>
            <a:ext cx="7105264" cy="19050"/>
          </a:xfrm>
          <a:prstGeom prst="line">
            <a:avLst/>
          </a:prstGeom>
          <a:ln cap="flat" w="114300">
            <a:solidFill>
              <a:srgbClr val="9FC3D0"/>
            </a:solidFill>
            <a:prstDash val="solid"/>
            <a:headEnd type="none" len="sm" w="sm"/>
            <a:tailEnd type="none" len="sm" w="sm"/>
          </a:ln>
        </p:spPr>
      </p:sp>
      <p:grpSp>
        <p:nvGrpSpPr>
          <p:cNvPr name="Group 4" id="4"/>
          <p:cNvGrpSpPr/>
          <p:nvPr/>
        </p:nvGrpSpPr>
        <p:grpSpPr>
          <a:xfrm rot="0">
            <a:off x="15859155" y="0"/>
            <a:ext cx="1562612" cy="1673225"/>
            <a:chOff x="0" y="0"/>
            <a:chExt cx="2083482" cy="2230967"/>
          </a:xfrm>
        </p:grpSpPr>
        <p:grpSp>
          <p:nvGrpSpPr>
            <p:cNvPr name="Group 5" id="5"/>
            <p:cNvGrpSpPr/>
            <p:nvPr/>
          </p:nvGrpSpPr>
          <p:grpSpPr>
            <a:xfrm rot="0">
              <a:off x="75599" y="0"/>
              <a:ext cx="1932284" cy="2230967"/>
              <a:chOff x="0" y="0"/>
              <a:chExt cx="703982" cy="812800"/>
            </a:xfrm>
          </p:grpSpPr>
          <p:sp>
            <p:nvSpPr>
              <p:cNvPr name="Freeform 6" id="6"/>
              <p:cNvSpPr/>
              <p:nvPr/>
            </p:nvSpPr>
            <p:spPr>
              <a:xfrm flipH="false" flipV="false" rot="0">
                <a:off x="0" y="0"/>
                <a:ext cx="703982" cy="812800"/>
              </a:xfrm>
              <a:custGeom>
                <a:avLst/>
                <a:gdLst/>
                <a:ahLst/>
                <a:cxnLst/>
                <a:rect r="r" b="b" t="t" l="l"/>
                <a:pathLst>
                  <a:path h="812800" w="703982">
                    <a:moveTo>
                      <a:pt x="234787" y="793731"/>
                    </a:moveTo>
                    <a:cubicBezTo>
                      <a:pt x="270879" y="805245"/>
                      <a:pt x="311910" y="812800"/>
                      <a:pt x="352180" y="812800"/>
                    </a:cubicBezTo>
                    <a:cubicBezTo>
                      <a:pt x="392452" y="812800"/>
                      <a:pt x="431204" y="806323"/>
                      <a:pt x="466915" y="794809"/>
                    </a:cubicBezTo>
                    <a:cubicBezTo>
                      <a:pt x="467675" y="794450"/>
                      <a:pt x="468435" y="794450"/>
                      <a:pt x="469194" y="794090"/>
                    </a:cubicBezTo>
                    <a:cubicBezTo>
                      <a:pt x="603304" y="748035"/>
                      <a:pt x="702082" y="626421"/>
                      <a:pt x="703982" y="484298"/>
                    </a:cubicBezTo>
                    <a:lnTo>
                      <a:pt x="703982" y="0"/>
                    </a:lnTo>
                    <a:lnTo>
                      <a:pt x="0" y="0"/>
                    </a:lnTo>
                    <a:lnTo>
                      <a:pt x="0" y="483939"/>
                    </a:lnTo>
                    <a:cubicBezTo>
                      <a:pt x="1900" y="627140"/>
                      <a:pt x="99158" y="748755"/>
                      <a:pt x="234787" y="793731"/>
                    </a:cubicBezTo>
                    <a:close/>
                  </a:path>
                </a:pathLst>
              </a:custGeom>
              <a:solidFill>
                <a:srgbClr val="9FC3D0"/>
              </a:solidFill>
            </p:spPr>
          </p:sp>
          <p:sp>
            <p:nvSpPr>
              <p:cNvPr name="TextBox 7" id="7"/>
              <p:cNvSpPr txBox="true"/>
              <p:nvPr/>
            </p:nvSpPr>
            <p:spPr>
              <a:xfrm>
                <a:off x="0" y="-47625"/>
                <a:ext cx="703982" cy="733425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sp>
          <p:nvSpPr>
            <p:cNvPr name="TextBox 8" id="8"/>
            <p:cNvSpPr txBox="true"/>
            <p:nvPr/>
          </p:nvSpPr>
          <p:spPr>
            <a:xfrm rot="0">
              <a:off x="0" y="437582"/>
              <a:ext cx="2083482" cy="1241504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ctr">
                <a:lnSpc>
                  <a:spcPts val="7805"/>
                </a:lnSpc>
              </a:pPr>
              <a:r>
                <a:rPr lang="en-US" sz="5575" b="true">
                  <a:solidFill>
                    <a:srgbClr val="000000"/>
                  </a:solidFill>
                  <a:latin typeface="Open Sans Bold"/>
                  <a:ea typeface="Open Sans Bold"/>
                  <a:cs typeface="Open Sans Bold"/>
                  <a:sym typeface="Open Sans Bold"/>
                </a:rPr>
                <a:t>11</a:t>
              </a:r>
            </a:p>
          </p:txBody>
        </p:sp>
      </p:grpSp>
      <p:sp>
        <p:nvSpPr>
          <p:cNvPr name="Freeform 9" id="9"/>
          <p:cNvSpPr/>
          <p:nvPr/>
        </p:nvSpPr>
        <p:spPr>
          <a:xfrm flipH="false" flipV="false" rot="0">
            <a:off x="-1145203" y="-402279"/>
            <a:ext cx="7315200" cy="2477783"/>
          </a:xfrm>
          <a:custGeom>
            <a:avLst/>
            <a:gdLst/>
            <a:ahLst/>
            <a:cxnLst/>
            <a:rect r="r" b="b" t="t" l="l"/>
            <a:pathLst>
              <a:path h="2477783" w="7315200">
                <a:moveTo>
                  <a:pt x="0" y="0"/>
                </a:moveTo>
                <a:lnTo>
                  <a:pt x="7315200" y="0"/>
                </a:lnTo>
                <a:lnTo>
                  <a:pt x="7315200" y="2477783"/>
                </a:lnTo>
                <a:lnTo>
                  <a:pt x="0" y="247778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0" id="10"/>
          <p:cNvSpPr/>
          <p:nvPr/>
        </p:nvSpPr>
        <p:spPr>
          <a:xfrm flipH="false" flipV="false" rot="0">
            <a:off x="14982801" y="5143500"/>
            <a:ext cx="7315200" cy="2477783"/>
          </a:xfrm>
          <a:custGeom>
            <a:avLst/>
            <a:gdLst/>
            <a:ahLst/>
            <a:cxnLst/>
            <a:rect r="r" b="b" t="t" l="l"/>
            <a:pathLst>
              <a:path h="2477783" w="7315200">
                <a:moveTo>
                  <a:pt x="0" y="0"/>
                </a:moveTo>
                <a:lnTo>
                  <a:pt x="7315200" y="0"/>
                </a:lnTo>
                <a:lnTo>
                  <a:pt x="7315200" y="2477783"/>
                </a:lnTo>
                <a:lnTo>
                  <a:pt x="0" y="247778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1" id="11"/>
          <p:cNvSpPr/>
          <p:nvPr/>
        </p:nvSpPr>
        <p:spPr>
          <a:xfrm flipH="false" flipV="false" rot="0">
            <a:off x="4748568" y="1673225"/>
            <a:ext cx="11618664" cy="7184207"/>
          </a:xfrm>
          <a:custGeom>
            <a:avLst/>
            <a:gdLst/>
            <a:ahLst/>
            <a:cxnLst/>
            <a:rect r="r" b="b" t="t" l="l"/>
            <a:pathLst>
              <a:path h="7184207" w="11618664">
                <a:moveTo>
                  <a:pt x="0" y="0"/>
                </a:moveTo>
                <a:lnTo>
                  <a:pt x="11618664" y="0"/>
                </a:lnTo>
                <a:lnTo>
                  <a:pt x="11618664" y="7184207"/>
                </a:lnTo>
                <a:lnTo>
                  <a:pt x="0" y="7184207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0" t="0" r="0" b="0"/>
            </a:stretch>
          </a:blipFill>
        </p:spPr>
      </p:sp>
      <p:sp>
        <p:nvSpPr>
          <p:cNvPr name="TextBox 12" id="12"/>
          <p:cNvSpPr txBox="true"/>
          <p:nvPr/>
        </p:nvSpPr>
        <p:spPr>
          <a:xfrm rot="0">
            <a:off x="773924" y="2686637"/>
            <a:ext cx="2126280" cy="100707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045"/>
              </a:lnSpc>
            </a:pPr>
            <a:r>
              <a:rPr lang="en-US" sz="2889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QUALITATIVE FINDINGS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5702946" y="8800282"/>
            <a:ext cx="6882108" cy="4648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779"/>
              </a:lnSpc>
            </a:pPr>
            <a:r>
              <a:rPr lang="en-US" sz="27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Serene</a:t>
            </a:r>
            <a:r>
              <a:rPr lang="en-US" sz="27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 Yoneko D | 2025</a:t>
            </a:r>
          </a:p>
        </p:txBody>
      </p:sp>
      <p:sp>
        <p:nvSpPr>
          <p:cNvPr name="TextBox 14" id="14"/>
          <p:cNvSpPr txBox="true"/>
          <p:nvPr/>
        </p:nvSpPr>
        <p:spPr>
          <a:xfrm rot="0">
            <a:off x="6540427" y="496586"/>
            <a:ext cx="5475466" cy="49541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045"/>
              </a:lnSpc>
            </a:pPr>
            <a:r>
              <a:rPr lang="en-US" sz="2889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11. IMPACT OF VHE</a:t>
            </a:r>
          </a:p>
        </p:txBody>
      </p:sp>
      <p:sp>
        <p:nvSpPr>
          <p:cNvPr name="TextBox 15" id="15"/>
          <p:cNvSpPr txBox="true"/>
          <p:nvPr/>
        </p:nvSpPr>
        <p:spPr>
          <a:xfrm rot="0">
            <a:off x="773924" y="4136422"/>
            <a:ext cx="3464359" cy="364896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559158" indent="-279579" lvl="1">
              <a:lnSpc>
                <a:spcPts val="3625"/>
              </a:lnSpc>
              <a:buAutoNum type="arabicPeriod" startAt="1"/>
            </a:pPr>
            <a:r>
              <a:rPr lang="en-US" sz="2589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Created awareness</a:t>
            </a:r>
          </a:p>
          <a:p>
            <a:pPr algn="l" marL="559158" indent="-279579" lvl="1">
              <a:lnSpc>
                <a:spcPts val="3625"/>
              </a:lnSpc>
              <a:buAutoNum type="arabicPeriod" startAt="1"/>
            </a:pPr>
            <a:r>
              <a:rPr lang="en-US" sz="2589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Influenced their thinking</a:t>
            </a:r>
          </a:p>
          <a:p>
            <a:pPr algn="l" marL="559158" indent="-279579" lvl="1">
              <a:lnSpc>
                <a:spcPts val="3625"/>
              </a:lnSpc>
              <a:buAutoNum type="arabicPeriod" startAt="1"/>
            </a:pPr>
            <a:r>
              <a:rPr lang="en-US" sz="2589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Resulted in changed behaviours</a:t>
            </a:r>
          </a:p>
          <a:p>
            <a:pPr algn="l" marL="559158" indent="-279579" lvl="1">
              <a:lnSpc>
                <a:spcPts val="3625"/>
              </a:lnSpc>
              <a:buAutoNum type="arabicPeriod" startAt="1"/>
            </a:pPr>
            <a:r>
              <a:rPr lang="en-US" sz="2589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Independent inquiry </a:t>
            </a:r>
          </a:p>
        </p:txBody>
      </p:sp>
    </p:spTree>
  </p:cSld>
  <p:clrMapOvr>
    <a:masterClrMapping/>
  </p:clrMapOvr>
</p:sld>
</file>

<file path=ppt/slides/slide1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6F3E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AutoShape 2" id="2"/>
          <p:cNvSpPr/>
          <p:nvPr/>
        </p:nvSpPr>
        <p:spPr>
          <a:xfrm>
            <a:off x="-260599" y="9061267"/>
            <a:ext cx="7105264" cy="19050"/>
          </a:xfrm>
          <a:prstGeom prst="line">
            <a:avLst/>
          </a:prstGeom>
          <a:ln cap="flat" w="114300">
            <a:solidFill>
              <a:srgbClr val="9FC3D0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3" id="3"/>
          <p:cNvSpPr/>
          <p:nvPr/>
        </p:nvSpPr>
        <p:spPr>
          <a:xfrm>
            <a:off x="11430169" y="9061267"/>
            <a:ext cx="7105264" cy="19050"/>
          </a:xfrm>
          <a:prstGeom prst="line">
            <a:avLst/>
          </a:prstGeom>
          <a:ln cap="flat" w="114300">
            <a:solidFill>
              <a:srgbClr val="9FC3D0"/>
            </a:solidFill>
            <a:prstDash val="solid"/>
            <a:headEnd type="none" len="sm" w="sm"/>
            <a:tailEnd type="none" len="sm" w="sm"/>
          </a:ln>
        </p:spPr>
      </p:sp>
      <p:grpSp>
        <p:nvGrpSpPr>
          <p:cNvPr name="Group 4" id="4"/>
          <p:cNvGrpSpPr/>
          <p:nvPr/>
        </p:nvGrpSpPr>
        <p:grpSpPr>
          <a:xfrm rot="0">
            <a:off x="15859155" y="0"/>
            <a:ext cx="1562612" cy="1673225"/>
            <a:chOff x="0" y="0"/>
            <a:chExt cx="2083482" cy="2230967"/>
          </a:xfrm>
        </p:grpSpPr>
        <p:grpSp>
          <p:nvGrpSpPr>
            <p:cNvPr name="Group 5" id="5"/>
            <p:cNvGrpSpPr/>
            <p:nvPr/>
          </p:nvGrpSpPr>
          <p:grpSpPr>
            <a:xfrm rot="0">
              <a:off x="75599" y="0"/>
              <a:ext cx="1932284" cy="2230967"/>
              <a:chOff x="0" y="0"/>
              <a:chExt cx="703982" cy="812800"/>
            </a:xfrm>
          </p:grpSpPr>
          <p:sp>
            <p:nvSpPr>
              <p:cNvPr name="Freeform 6" id="6"/>
              <p:cNvSpPr/>
              <p:nvPr/>
            </p:nvSpPr>
            <p:spPr>
              <a:xfrm flipH="false" flipV="false" rot="0">
                <a:off x="0" y="0"/>
                <a:ext cx="703982" cy="812800"/>
              </a:xfrm>
              <a:custGeom>
                <a:avLst/>
                <a:gdLst/>
                <a:ahLst/>
                <a:cxnLst/>
                <a:rect r="r" b="b" t="t" l="l"/>
                <a:pathLst>
                  <a:path h="812800" w="703982">
                    <a:moveTo>
                      <a:pt x="234787" y="793731"/>
                    </a:moveTo>
                    <a:cubicBezTo>
                      <a:pt x="270879" y="805245"/>
                      <a:pt x="311910" y="812800"/>
                      <a:pt x="352180" y="812800"/>
                    </a:cubicBezTo>
                    <a:cubicBezTo>
                      <a:pt x="392452" y="812800"/>
                      <a:pt x="431204" y="806323"/>
                      <a:pt x="466915" y="794809"/>
                    </a:cubicBezTo>
                    <a:cubicBezTo>
                      <a:pt x="467675" y="794450"/>
                      <a:pt x="468435" y="794450"/>
                      <a:pt x="469194" y="794090"/>
                    </a:cubicBezTo>
                    <a:cubicBezTo>
                      <a:pt x="603304" y="748035"/>
                      <a:pt x="702082" y="626421"/>
                      <a:pt x="703982" y="484298"/>
                    </a:cubicBezTo>
                    <a:lnTo>
                      <a:pt x="703982" y="0"/>
                    </a:lnTo>
                    <a:lnTo>
                      <a:pt x="0" y="0"/>
                    </a:lnTo>
                    <a:lnTo>
                      <a:pt x="0" y="483939"/>
                    </a:lnTo>
                    <a:cubicBezTo>
                      <a:pt x="1900" y="627140"/>
                      <a:pt x="99158" y="748755"/>
                      <a:pt x="234787" y="793731"/>
                    </a:cubicBezTo>
                    <a:close/>
                  </a:path>
                </a:pathLst>
              </a:custGeom>
              <a:solidFill>
                <a:srgbClr val="9FC3D0"/>
              </a:solidFill>
            </p:spPr>
          </p:sp>
          <p:sp>
            <p:nvSpPr>
              <p:cNvPr name="TextBox 7" id="7"/>
              <p:cNvSpPr txBox="true"/>
              <p:nvPr/>
            </p:nvSpPr>
            <p:spPr>
              <a:xfrm>
                <a:off x="0" y="-47625"/>
                <a:ext cx="703982" cy="733425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sp>
          <p:nvSpPr>
            <p:cNvPr name="TextBox 8" id="8"/>
            <p:cNvSpPr txBox="true"/>
            <p:nvPr/>
          </p:nvSpPr>
          <p:spPr>
            <a:xfrm rot="0">
              <a:off x="0" y="437582"/>
              <a:ext cx="2083482" cy="1241504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ctr">
                <a:lnSpc>
                  <a:spcPts val="7805"/>
                </a:lnSpc>
              </a:pPr>
              <a:r>
                <a:rPr lang="en-US" sz="5575" b="true">
                  <a:solidFill>
                    <a:srgbClr val="000000"/>
                  </a:solidFill>
                  <a:latin typeface="Open Sans Bold"/>
                  <a:ea typeface="Open Sans Bold"/>
                  <a:cs typeface="Open Sans Bold"/>
                  <a:sym typeface="Open Sans Bold"/>
                </a:rPr>
                <a:t>17</a:t>
              </a:r>
            </a:p>
          </p:txBody>
        </p:sp>
      </p:grpSp>
      <p:sp>
        <p:nvSpPr>
          <p:cNvPr name="Freeform 9" id="9"/>
          <p:cNvSpPr/>
          <p:nvPr/>
        </p:nvSpPr>
        <p:spPr>
          <a:xfrm flipH="false" flipV="false" rot="0">
            <a:off x="-1145203" y="-402279"/>
            <a:ext cx="7315200" cy="2477783"/>
          </a:xfrm>
          <a:custGeom>
            <a:avLst/>
            <a:gdLst/>
            <a:ahLst/>
            <a:cxnLst/>
            <a:rect r="r" b="b" t="t" l="l"/>
            <a:pathLst>
              <a:path h="2477783" w="7315200">
                <a:moveTo>
                  <a:pt x="0" y="0"/>
                </a:moveTo>
                <a:lnTo>
                  <a:pt x="7315200" y="0"/>
                </a:lnTo>
                <a:lnTo>
                  <a:pt x="7315200" y="2477783"/>
                </a:lnTo>
                <a:lnTo>
                  <a:pt x="0" y="247778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0" id="10"/>
          <p:cNvSpPr/>
          <p:nvPr/>
        </p:nvSpPr>
        <p:spPr>
          <a:xfrm flipH="false" flipV="false" rot="0">
            <a:off x="14982801" y="5143500"/>
            <a:ext cx="7315200" cy="2477783"/>
          </a:xfrm>
          <a:custGeom>
            <a:avLst/>
            <a:gdLst/>
            <a:ahLst/>
            <a:cxnLst/>
            <a:rect r="r" b="b" t="t" l="l"/>
            <a:pathLst>
              <a:path h="2477783" w="7315200">
                <a:moveTo>
                  <a:pt x="0" y="0"/>
                </a:moveTo>
                <a:lnTo>
                  <a:pt x="7315200" y="0"/>
                </a:lnTo>
                <a:lnTo>
                  <a:pt x="7315200" y="2477783"/>
                </a:lnTo>
                <a:lnTo>
                  <a:pt x="0" y="247778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1" id="11"/>
          <p:cNvSpPr txBox="true"/>
          <p:nvPr/>
        </p:nvSpPr>
        <p:spPr>
          <a:xfrm rot="0">
            <a:off x="773924" y="2686637"/>
            <a:ext cx="2126280" cy="100707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045"/>
              </a:lnSpc>
            </a:pPr>
            <a:r>
              <a:rPr lang="en-US" sz="2889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QUALITATIVE FINDINGS</a:t>
            </a:r>
          </a:p>
        </p:txBody>
      </p:sp>
      <p:sp>
        <p:nvSpPr>
          <p:cNvPr name="TextBox 12" id="12"/>
          <p:cNvSpPr txBox="true"/>
          <p:nvPr/>
        </p:nvSpPr>
        <p:spPr>
          <a:xfrm rot="0">
            <a:off x="5702946" y="8800282"/>
            <a:ext cx="6882108" cy="4648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779"/>
              </a:lnSpc>
            </a:pPr>
            <a:r>
              <a:rPr lang="en-US" sz="27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Serene</a:t>
            </a:r>
            <a:r>
              <a:rPr lang="en-US" sz="27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 Yoneko D | 2025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5995992" y="527493"/>
            <a:ext cx="5885741" cy="52825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349"/>
              </a:lnSpc>
            </a:pPr>
            <a:r>
              <a:rPr lang="en-US" sz="3106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111. USEFULNESS OF VHE</a:t>
            </a:r>
          </a:p>
        </p:txBody>
      </p:sp>
      <p:sp>
        <p:nvSpPr>
          <p:cNvPr name="TextBox 14" id="14"/>
          <p:cNvSpPr txBox="true"/>
          <p:nvPr/>
        </p:nvSpPr>
        <p:spPr>
          <a:xfrm rot="0">
            <a:off x="6540427" y="3152076"/>
            <a:ext cx="8238654" cy="244921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763933" indent="-381966" lvl="1">
              <a:lnSpc>
                <a:spcPts val="4953"/>
              </a:lnSpc>
              <a:buAutoNum type="arabicPeriod" startAt="1"/>
            </a:pPr>
            <a:r>
              <a:rPr lang="en-US" sz="3538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Likert scale - ‘Strongly agree’ for VHE to be included in class time.</a:t>
            </a:r>
          </a:p>
          <a:p>
            <a:pPr algn="ctr" marL="763933" indent="-381966" lvl="1">
              <a:lnSpc>
                <a:spcPts val="4953"/>
              </a:lnSpc>
              <a:buAutoNum type="arabicPeriod" startAt="1"/>
            </a:pPr>
            <a:r>
              <a:rPr lang="en-US" sz="3538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Beneficial, useful and necessary</a:t>
            </a:r>
          </a:p>
          <a:p>
            <a:pPr algn="ctr" marL="763933" indent="-381966" lvl="1">
              <a:lnSpc>
                <a:spcPts val="4953"/>
              </a:lnSpc>
              <a:buAutoNum type="arabicPeriod" startAt="1"/>
            </a:pPr>
            <a:r>
              <a:rPr lang="en-US" sz="3538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Physiology session - most useful</a:t>
            </a:r>
          </a:p>
        </p:txBody>
      </p:sp>
    </p:spTree>
  </p:cSld>
  <p:clrMapOvr>
    <a:masterClrMapping/>
  </p:clrMapOvr>
</p:sld>
</file>

<file path=ppt/slides/slide18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6F3E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AutoShape 2" id="2"/>
          <p:cNvSpPr/>
          <p:nvPr/>
        </p:nvSpPr>
        <p:spPr>
          <a:xfrm>
            <a:off x="-260599" y="9061267"/>
            <a:ext cx="7105264" cy="19050"/>
          </a:xfrm>
          <a:prstGeom prst="line">
            <a:avLst/>
          </a:prstGeom>
          <a:ln cap="flat" w="114300">
            <a:solidFill>
              <a:srgbClr val="9FC3D0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3" id="3"/>
          <p:cNvSpPr/>
          <p:nvPr/>
        </p:nvSpPr>
        <p:spPr>
          <a:xfrm>
            <a:off x="11430169" y="9061267"/>
            <a:ext cx="7105264" cy="19050"/>
          </a:xfrm>
          <a:prstGeom prst="line">
            <a:avLst/>
          </a:prstGeom>
          <a:ln cap="flat" w="114300">
            <a:solidFill>
              <a:srgbClr val="9FC3D0"/>
            </a:solidFill>
            <a:prstDash val="solid"/>
            <a:headEnd type="none" len="sm" w="sm"/>
            <a:tailEnd type="none" len="sm" w="sm"/>
          </a:ln>
        </p:spPr>
      </p:sp>
      <p:grpSp>
        <p:nvGrpSpPr>
          <p:cNvPr name="Group 4" id="4"/>
          <p:cNvGrpSpPr/>
          <p:nvPr/>
        </p:nvGrpSpPr>
        <p:grpSpPr>
          <a:xfrm rot="0">
            <a:off x="15859155" y="0"/>
            <a:ext cx="1562612" cy="1673225"/>
            <a:chOff x="0" y="0"/>
            <a:chExt cx="2083482" cy="2230967"/>
          </a:xfrm>
        </p:grpSpPr>
        <p:grpSp>
          <p:nvGrpSpPr>
            <p:cNvPr name="Group 5" id="5"/>
            <p:cNvGrpSpPr/>
            <p:nvPr/>
          </p:nvGrpSpPr>
          <p:grpSpPr>
            <a:xfrm rot="0">
              <a:off x="75599" y="0"/>
              <a:ext cx="1932284" cy="2230967"/>
              <a:chOff x="0" y="0"/>
              <a:chExt cx="703982" cy="812800"/>
            </a:xfrm>
          </p:grpSpPr>
          <p:sp>
            <p:nvSpPr>
              <p:cNvPr name="Freeform 6" id="6"/>
              <p:cNvSpPr/>
              <p:nvPr/>
            </p:nvSpPr>
            <p:spPr>
              <a:xfrm flipH="false" flipV="false" rot="0">
                <a:off x="0" y="0"/>
                <a:ext cx="703982" cy="812800"/>
              </a:xfrm>
              <a:custGeom>
                <a:avLst/>
                <a:gdLst/>
                <a:ahLst/>
                <a:cxnLst/>
                <a:rect r="r" b="b" t="t" l="l"/>
                <a:pathLst>
                  <a:path h="812800" w="703982">
                    <a:moveTo>
                      <a:pt x="234787" y="793731"/>
                    </a:moveTo>
                    <a:cubicBezTo>
                      <a:pt x="270879" y="805245"/>
                      <a:pt x="311910" y="812800"/>
                      <a:pt x="352180" y="812800"/>
                    </a:cubicBezTo>
                    <a:cubicBezTo>
                      <a:pt x="392452" y="812800"/>
                      <a:pt x="431204" y="806323"/>
                      <a:pt x="466915" y="794809"/>
                    </a:cubicBezTo>
                    <a:cubicBezTo>
                      <a:pt x="467675" y="794450"/>
                      <a:pt x="468435" y="794450"/>
                      <a:pt x="469194" y="794090"/>
                    </a:cubicBezTo>
                    <a:cubicBezTo>
                      <a:pt x="603304" y="748035"/>
                      <a:pt x="702082" y="626421"/>
                      <a:pt x="703982" y="484298"/>
                    </a:cubicBezTo>
                    <a:lnTo>
                      <a:pt x="703982" y="0"/>
                    </a:lnTo>
                    <a:lnTo>
                      <a:pt x="0" y="0"/>
                    </a:lnTo>
                    <a:lnTo>
                      <a:pt x="0" y="483939"/>
                    </a:lnTo>
                    <a:cubicBezTo>
                      <a:pt x="1900" y="627140"/>
                      <a:pt x="99158" y="748755"/>
                      <a:pt x="234787" y="793731"/>
                    </a:cubicBezTo>
                    <a:close/>
                  </a:path>
                </a:pathLst>
              </a:custGeom>
              <a:solidFill>
                <a:srgbClr val="9FC3D0"/>
              </a:solidFill>
            </p:spPr>
          </p:sp>
          <p:sp>
            <p:nvSpPr>
              <p:cNvPr name="TextBox 7" id="7"/>
              <p:cNvSpPr txBox="true"/>
              <p:nvPr/>
            </p:nvSpPr>
            <p:spPr>
              <a:xfrm>
                <a:off x="0" y="-47625"/>
                <a:ext cx="703982" cy="733425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sp>
          <p:nvSpPr>
            <p:cNvPr name="TextBox 8" id="8"/>
            <p:cNvSpPr txBox="true"/>
            <p:nvPr/>
          </p:nvSpPr>
          <p:spPr>
            <a:xfrm rot="0">
              <a:off x="0" y="437582"/>
              <a:ext cx="2083482" cy="1241504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ctr">
                <a:lnSpc>
                  <a:spcPts val="7805"/>
                </a:lnSpc>
              </a:pPr>
              <a:r>
                <a:rPr lang="en-US" sz="5575" b="true">
                  <a:solidFill>
                    <a:srgbClr val="000000"/>
                  </a:solidFill>
                  <a:latin typeface="Open Sans Bold"/>
                  <a:ea typeface="Open Sans Bold"/>
                  <a:cs typeface="Open Sans Bold"/>
                  <a:sym typeface="Open Sans Bold"/>
                </a:rPr>
                <a:t>18</a:t>
              </a:r>
            </a:p>
          </p:txBody>
        </p:sp>
      </p:grpSp>
      <p:sp>
        <p:nvSpPr>
          <p:cNvPr name="Freeform 9" id="9"/>
          <p:cNvSpPr/>
          <p:nvPr/>
        </p:nvSpPr>
        <p:spPr>
          <a:xfrm flipH="false" flipV="false" rot="0">
            <a:off x="-1145203" y="-402279"/>
            <a:ext cx="7315200" cy="2477783"/>
          </a:xfrm>
          <a:custGeom>
            <a:avLst/>
            <a:gdLst/>
            <a:ahLst/>
            <a:cxnLst/>
            <a:rect r="r" b="b" t="t" l="l"/>
            <a:pathLst>
              <a:path h="2477783" w="7315200">
                <a:moveTo>
                  <a:pt x="0" y="0"/>
                </a:moveTo>
                <a:lnTo>
                  <a:pt x="7315200" y="0"/>
                </a:lnTo>
                <a:lnTo>
                  <a:pt x="7315200" y="2477783"/>
                </a:lnTo>
                <a:lnTo>
                  <a:pt x="0" y="247778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0" id="10"/>
          <p:cNvSpPr/>
          <p:nvPr/>
        </p:nvSpPr>
        <p:spPr>
          <a:xfrm flipH="false" flipV="false" rot="0">
            <a:off x="14982801" y="5143500"/>
            <a:ext cx="7315200" cy="2477783"/>
          </a:xfrm>
          <a:custGeom>
            <a:avLst/>
            <a:gdLst/>
            <a:ahLst/>
            <a:cxnLst/>
            <a:rect r="r" b="b" t="t" l="l"/>
            <a:pathLst>
              <a:path h="2477783" w="7315200">
                <a:moveTo>
                  <a:pt x="0" y="0"/>
                </a:moveTo>
                <a:lnTo>
                  <a:pt x="7315200" y="0"/>
                </a:lnTo>
                <a:lnTo>
                  <a:pt x="7315200" y="2477783"/>
                </a:lnTo>
                <a:lnTo>
                  <a:pt x="0" y="247778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1" id="11"/>
          <p:cNvSpPr txBox="true"/>
          <p:nvPr/>
        </p:nvSpPr>
        <p:spPr>
          <a:xfrm rot="0">
            <a:off x="773924" y="2686637"/>
            <a:ext cx="2126280" cy="100707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045"/>
              </a:lnSpc>
            </a:pPr>
            <a:r>
              <a:rPr lang="en-US" sz="2889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QUALITATIVE FINDINGS</a:t>
            </a:r>
          </a:p>
        </p:txBody>
      </p:sp>
      <p:sp>
        <p:nvSpPr>
          <p:cNvPr name="TextBox 12" id="12"/>
          <p:cNvSpPr txBox="true"/>
          <p:nvPr/>
        </p:nvSpPr>
        <p:spPr>
          <a:xfrm rot="0">
            <a:off x="5702946" y="8800282"/>
            <a:ext cx="6882108" cy="4648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779"/>
              </a:lnSpc>
            </a:pPr>
            <a:r>
              <a:rPr lang="en-US" sz="27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Serene</a:t>
            </a:r>
            <a:r>
              <a:rPr lang="en-US" sz="27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 Yoneko D | 2025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5995992" y="527493"/>
            <a:ext cx="5885741" cy="52825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349"/>
              </a:lnSpc>
            </a:pPr>
            <a:r>
              <a:rPr lang="en-US" sz="3106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IV. INDUCTIVE THEMES</a:t>
            </a:r>
          </a:p>
        </p:txBody>
      </p:sp>
      <p:sp>
        <p:nvSpPr>
          <p:cNvPr name="TextBox 14" id="14"/>
          <p:cNvSpPr txBox="true"/>
          <p:nvPr/>
        </p:nvSpPr>
        <p:spPr>
          <a:xfrm rot="0">
            <a:off x="6540427" y="3152076"/>
            <a:ext cx="8238654" cy="306732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763933" indent="-381966" lvl="1">
              <a:lnSpc>
                <a:spcPts val="4953"/>
              </a:lnSpc>
              <a:buAutoNum type="arabicPeriod" startAt="1"/>
            </a:pPr>
            <a:r>
              <a:rPr lang="en-US" sz="3538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Reiteration was helpful</a:t>
            </a:r>
          </a:p>
          <a:p>
            <a:pPr algn="ctr" marL="763933" indent="-381966" lvl="1">
              <a:lnSpc>
                <a:spcPts val="4953"/>
              </a:lnSpc>
              <a:buAutoNum type="arabicPeriod" startAt="1"/>
            </a:pPr>
            <a:r>
              <a:rPr lang="en-US" sz="3538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Different learning mode of participants</a:t>
            </a:r>
          </a:p>
          <a:p>
            <a:pPr algn="ctr" marL="763933" indent="-381966" lvl="1">
              <a:lnSpc>
                <a:spcPts val="4953"/>
              </a:lnSpc>
              <a:buAutoNum type="arabicPeriod" startAt="1"/>
            </a:pPr>
            <a:r>
              <a:rPr lang="en-US" sz="3538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Singing teacher plays an important role in VHE education</a:t>
            </a:r>
          </a:p>
        </p:txBody>
      </p:sp>
    </p:spTree>
  </p:cSld>
  <p:clrMapOvr>
    <a:masterClrMapping/>
  </p:clrMapOvr>
</p:sld>
</file>

<file path=ppt/slides/slide19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6F3E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AutoShape 2" id="2"/>
          <p:cNvSpPr/>
          <p:nvPr/>
        </p:nvSpPr>
        <p:spPr>
          <a:xfrm>
            <a:off x="-260599" y="9061267"/>
            <a:ext cx="7105264" cy="19050"/>
          </a:xfrm>
          <a:prstGeom prst="line">
            <a:avLst/>
          </a:prstGeom>
          <a:ln cap="flat" w="114300">
            <a:solidFill>
              <a:srgbClr val="9FC3D0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3" id="3"/>
          <p:cNvSpPr/>
          <p:nvPr/>
        </p:nvSpPr>
        <p:spPr>
          <a:xfrm>
            <a:off x="11430169" y="9061267"/>
            <a:ext cx="7105264" cy="19050"/>
          </a:xfrm>
          <a:prstGeom prst="line">
            <a:avLst/>
          </a:prstGeom>
          <a:ln cap="flat" w="114300">
            <a:solidFill>
              <a:srgbClr val="9FC3D0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Freeform 4" id="4"/>
          <p:cNvSpPr/>
          <p:nvPr/>
        </p:nvSpPr>
        <p:spPr>
          <a:xfrm flipH="false" flipV="false" rot="0">
            <a:off x="12982861" y="5945563"/>
            <a:ext cx="7315200" cy="2477783"/>
          </a:xfrm>
          <a:custGeom>
            <a:avLst/>
            <a:gdLst/>
            <a:ahLst/>
            <a:cxnLst/>
            <a:rect r="r" b="b" t="t" l="l"/>
            <a:pathLst>
              <a:path h="2477783" w="7315200">
                <a:moveTo>
                  <a:pt x="0" y="0"/>
                </a:moveTo>
                <a:lnTo>
                  <a:pt x="7315200" y="0"/>
                </a:lnTo>
                <a:lnTo>
                  <a:pt x="7315200" y="2477783"/>
                </a:lnTo>
                <a:lnTo>
                  <a:pt x="0" y="247778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5" id="5"/>
          <p:cNvGrpSpPr/>
          <p:nvPr/>
        </p:nvGrpSpPr>
        <p:grpSpPr>
          <a:xfrm rot="0">
            <a:off x="15859155" y="0"/>
            <a:ext cx="1562612" cy="1673225"/>
            <a:chOff x="0" y="0"/>
            <a:chExt cx="2083482" cy="2230967"/>
          </a:xfrm>
        </p:grpSpPr>
        <p:grpSp>
          <p:nvGrpSpPr>
            <p:cNvPr name="Group 6" id="6"/>
            <p:cNvGrpSpPr/>
            <p:nvPr/>
          </p:nvGrpSpPr>
          <p:grpSpPr>
            <a:xfrm rot="0">
              <a:off x="75599" y="0"/>
              <a:ext cx="1932284" cy="2230967"/>
              <a:chOff x="0" y="0"/>
              <a:chExt cx="703982" cy="812800"/>
            </a:xfrm>
          </p:grpSpPr>
          <p:sp>
            <p:nvSpPr>
              <p:cNvPr name="Freeform 7" id="7"/>
              <p:cNvSpPr/>
              <p:nvPr/>
            </p:nvSpPr>
            <p:spPr>
              <a:xfrm flipH="false" flipV="false" rot="0">
                <a:off x="0" y="0"/>
                <a:ext cx="703982" cy="812800"/>
              </a:xfrm>
              <a:custGeom>
                <a:avLst/>
                <a:gdLst/>
                <a:ahLst/>
                <a:cxnLst/>
                <a:rect r="r" b="b" t="t" l="l"/>
                <a:pathLst>
                  <a:path h="812800" w="703982">
                    <a:moveTo>
                      <a:pt x="234787" y="793731"/>
                    </a:moveTo>
                    <a:cubicBezTo>
                      <a:pt x="270879" y="805245"/>
                      <a:pt x="311910" y="812800"/>
                      <a:pt x="352180" y="812800"/>
                    </a:cubicBezTo>
                    <a:cubicBezTo>
                      <a:pt x="392452" y="812800"/>
                      <a:pt x="431204" y="806323"/>
                      <a:pt x="466915" y="794809"/>
                    </a:cubicBezTo>
                    <a:cubicBezTo>
                      <a:pt x="467675" y="794450"/>
                      <a:pt x="468435" y="794450"/>
                      <a:pt x="469194" y="794090"/>
                    </a:cubicBezTo>
                    <a:cubicBezTo>
                      <a:pt x="603304" y="748035"/>
                      <a:pt x="702082" y="626421"/>
                      <a:pt x="703982" y="484298"/>
                    </a:cubicBezTo>
                    <a:lnTo>
                      <a:pt x="703982" y="0"/>
                    </a:lnTo>
                    <a:lnTo>
                      <a:pt x="0" y="0"/>
                    </a:lnTo>
                    <a:lnTo>
                      <a:pt x="0" y="483939"/>
                    </a:lnTo>
                    <a:cubicBezTo>
                      <a:pt x="1900" y="627140"/>
                      <a:pt x="99158" y="748755"/>
                      <a:pt x="234787" y="793731"/>
                    </a:cubicBezTo>
                    <a:close/>
                  </a:path>
                </a:pathLst>
              </a:custGeom>
              <a:solidFill>
                <a:srgbClr val="9FC3D0"/>
              </a:solidFill>
            </p:spPr>
          </p:sp>
          <p:sp>
            <p:nvSpPr>
              <p:cNvPr name="TextBox 8" id="8"/>
              <p:cNvSpPr txBox="true"/>
              <p:nvPr/>
            </p:nvSpPr>
            <p:spPr>
              <a:xfrm>
                <a:off x="0" y="-47625"/>
                <a:ext cx="703982" cy="733425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sp>
          <p:nvSpPr>
            <p:cNvPr name="TextBox 9" id="9"/>
            <p:cNvSpPr txBox="true"/>
            <p:nvPr/>
          </p:nvSpPr>
          <p:spPr>
            <a:xfrm rot="0">
              <a:off x="0" y="437582"/>
              <a:ext cx="2083482" cy="1241504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ctr">
                <a:lnSpc>
                  <a:spcPts val="7805"/>
                </a:lnSpc>
              </a:pPr>
              <a:r>
                <a:rPr lang="en-US" sz="5575" b="true">
                  <a:solidFill>
                    <a:srgbClr val="000000"/>
                  </a:solidFill>
                  <a:latin typeface="Open Sans Bold"/>
                  <a:ea typeface="Open Sans Bold"/>
                  <a:cs typeface="Open Sans Bold"/>
                  <a:sym typeface="Open Sans Bold"/>
                </a:rPr>
                <a:t>19</a:t>
              </a:r>
            </a:p>
          </p:txBody>
        </p:sp>
      </p:grpSp>
      <p:sp>
        <p:nvSpPr>
          <p:cNvPr name="Freeform 10" id="10"/>
          <p:cNvSpPr/>
          <p:nvPr/>
        </p:nvSpPr>
        <p:spPr>
          <a:xfrm flipH="false" flipV="false" rot="0">
            <a:off x="-3009325" y="-402279"/>
            <a:ext cx="7315200" cy="2477783"/>
          </a:xfrm>
          <a:custGeom>
            <a:avLst/>
            <a:gdLst/>
            <a:ahLst/>
            <a:cxnLst/>
            <a:rect r="r" b="b" t="t" l="l"/>
            <a:pathLst>
              <a:path h="2477783" w="7315200">
                <a:moveTo>
                  <a:pt x="0" y="0"/>
                </a:moveTo>
                <a:lnTo>
                  <a:pt x="7315200" y="0"/>
                </a:lnTo>
                <a:lnTo>
                  <a:pt x="7315200" y="2477783"/>
                </a:lnTo>
                <a:lnTo>
                  <a:pt x="0" y="247778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graphicFrame>
        <p:nvGraphicFramePr>
          <p:cNvPr name="Table 11" id="11"/>
          <p:cNvGraphicFramePr>
            <a:graphicFrameLocks noGrp="true"/>
          </p:cNvGraphicFramePr>
          <p:nvPr/>
        </p:nvGraphicFramePr>
        <p:xfrm>
          <a:off x="4535887" y="164530"/>
          <a:ext cx="10283143" cy="8578384"/>
        </p:xfrm>
        <a:graphic>
          <a:graphicData uri="http://schemas.openxmlformats.org/drawingml/2006/table">
            <a:tbl>
              <a:tblPr/>
              <a:tblGrid>
                <a:gridCol w="1753979"/>
                <a:gridCol w="5101450"/>
                <a:gridCol w="3427714"/>
              </a:tblGrid>
              <a:tr h="571892"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1539"/>
                        </a:lnSpc>
                        <a:defRPr/>
                      </a:pPr>
                      <a:r>
                        <a:rPr lang="en-US" sz="1099" b="true">
                          <a:solidFill>
                            <a:srgbClr val="000000"/>
                          </a:solidFill>
                          <a:latin typeface="Arial Bold"/>
                          <a:ea typeface="Arial Bold"/>
                          <a:cs typeface="Arial Bold"/>
                          <a:sym typeface="Arial Bold"/>
                        </a:rPr>
                        <a:t>Category</a:t>
                      </a:r>
                      <a:endParaRPr lang="en-US" sz="1100"/>
                    </a:p>
                  </a:txBody>
                  <a:tcPr marL="85725" marR="85725" marT="85725" marB="85725" anchor="ctr">
                    <a:lnL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1539"/>
                        </a:lnSpc>
                        <a:defRPr/>
                      </a:pPr>
                      <a:r>
                        <a:rPr lang="en-US" sz="1099" b="true">
                          <a:solidFill>
                            <a:srgbClr val="000000"/>
                          </a:solidFill>
                          <a:latin typeface="Arial Bold"/>
                          <a:ea typeface="Arial Bold"/>
                          <a:cs typeface="Arial Bold"/>
                          <a:sym typeface="Arial Bold"/>
                        </a:rPr>
                        <a:t>Themes - Deductive and Inductive</a:t>
                      </a:r>
                      <a:endParaRPr lang="en-US" sz="1100"/>
                    </a:p>
                  </a:txBody>
                  <a:tcPr marL="85725" marR="85725" marT="85725" marB="85725" anchor="ctr">
                    <a:lnL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1539"/>
                        </a:lnSpc>
                        <a:defRPr/>
                      </a:pPr>
                      <a:r>
                        <a:rPr lang="en-US" sz="1099" b="true">
                          <a:solidFill>
                            <a:srgbClr val="000000"/>
                          </a:solidFill>
                          <a:latin typeface="Arial Bold"/>
                          <a:ea typeface="Arial Bold"/>
                          <a:cs typeface="Arial Bold"/>
                          <a:sym typeface="Arial Bold"/>
                        </a:rPr>
                        <a:t>Code References</a:t>
                      </a:r>
                      <a:endParaRPr lang="en-US" sz="1100"/>
                    </a:p>
                  </a:txBody>
                  <a:tcPr marL="85725" marR="85725" marT="85725" marB="85725" anchor="ctr">
                    <a:lnL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1892">
                <a:tc rowSpan="5">
                  <a:txBody>
                    <a:bodyPr anchor="t" rtlCol="false"/>
                    <a:lstStyle/>
                    <a:p>
                      <a:pPr algn="l">
                        <a:lnSpc>
                          <a:spcPts val="1539"/>
                        </a:lnSpc>
                        <a:defRPr/>
                      </a:pPr>
                      <a:r>
                        <a:rPr lang="en-US" sz="1099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Impact of VHE</a:t>
                      </a:r>
                      <a:endParaRPr lang="en-US" sz="1100"/>
                    </a:p>
                  </a:txBody>
                  <a:tcPr marL="85725" marR="85725" marT="85725" marB="85725" anchor="ctr">
                    <a:lnL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1539"/>
                        </a:lnSpc>
                        <a:defRPr/>
                      </a:pPr>
                      <a:r>
                        <a:rPr lang="en-US" sz="1099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Knowledge bringing awareness and realisation</a:t>
                      </a:r>
                      <a:endParaRPr lang="en-US" sz="1100"/>
                    </a:p>
                  </a:txBody>
                  <a:tcPr marL="85725" marR="85725" marT="85725" marB="85725" anchor="ctr">
                    <a:lnL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1539"/>
                        </a:lnSpc>
                        <a:defRPr/>
                      </a:pPr>
                      <a:r>
                        <a:rPr lang="en-US" sz="1099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15</a:t>
                      </a:r>
                      <a:endParaRPr lang="en-US" sz="1100"/>
                    </a:p>
                  </a:txBody>
                  <a:tcPr marL="85725" marR="85725" marT="85725" marB="85725" anchor="ctr">
                    <a:lnL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1892">
                <a:tc vMerge="true">
                  <a:txBody>
                    <a:bodyPr anchor="t" rtlCol="false"/>
                    <a:lstStyle/>
                    <a:p>
                      <a:pPr algn="l">
                        <a:lnSpc>
                          <a:spcPts val="1539"/>
                        </a:lnSpc>
                        <a:defRPr/>
                      </a:pPr>
                      <a:r>
                        <a:rPr lang="en-US" sz="1099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Impact of VHE</a:t>
                      </a:r>
                      <a:endParaRPr lang="en-US" sz="1100"/>
                    </a:p>
                  </a:txBody>
                  <a:tcPr marL="85725" marR="85725" marT="85725" marB="85725" anchor="ctr">
                    <a:lnL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1539"/>
                        </a:lnSpc>
                        <a:defRPr/>
                      </a:pPr>
                      <a:r>
                        <a:rPr lang="en-US" sz="1099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Knowledge has resulted in changed behaviour</a:t>
                      </a:r>
                      <a:endParaRPr lang="en-US" sz="1100"/>
                    </a:p>
                  </a:txBody>
                  <a:tcPr marL="85725" marR="85725" marT="85725" marB="85725" anchor="ctr">
                    <a:lnL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1539"/>
                        </a:lnSpc>
                        <a:defRPr/>
                      </a:pPr>
                      <a:r>
                        <a:rPr lang="en-US" sz="1099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19</a:t>
                      </a:r>
                      <a:endParaRPr lang="en-US" sz="1100"/>
                    </a:p>
                  </a:txBody>
                  <a:tcPr marL="85725" marR="85725" marT="85725" marB="85725" anchor="ctr">
                    <a:lnL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1892">
                <a:tc vMerge="true">
                  <a:txBody>
                    <a:bodyPr anchor="t" rtlCol="false"/>
                    <a:lstStyle/>
                    <a:p>
                      <a:pPr algn="l">
                        <a:lnSpc>
                          <a:spcPts val="1539"/>
                        </a:lnSpc>
                        <a:defRPr/>
                      </a:pPr>
                      <a:r>
                        <a:rPr lang="en-US" sz="1099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Impact of VHE</a:t>
                      </a:r>
                      <a:endParaRPr lang="en-US" sz="1100"/>
                    </a:p>
                  </a:txBody>
                  <a:tcPr marL="85725" marR="85725" marT="85725" marB="85725" anchor="ctr">
                    <a:lnL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1539"/>
                        </a:lnSpc>
                        <a:defRPr/>
                      </a:pPr>
                      <a:r>
                        <a:rPr lang="en-US" sz="1099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Knowledge leading to independent inquiry</a:t>
                      </a:r>
                      <a:endParaRPr lang="en-US" sz="1100"/>
                    </a:p>
                  </a:txBody>
                  <a:tcPr marL="85725" marR="85725" marT="85725" marB="85725" anchor="ctr">
                    <a:lnL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1539"/>
                        </a:lnSpc>
                        <a:defRPr/>
                      </a:pPr>
                      <a:r>
                        <a:rPr lang="en-US" sz="1099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3</a:t>
                      </a:r>
                      <a:endParaRPr lang="en-US" sz="1100"/>
                    </a:p>
                  </a:txBody>
                  <a:tcPr marL="85725" marR="85725" marT="85725" marB="85725" anchor="ctr">
                    <a:lnL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1892">
                <a:tc vMerge="true">
                  <a:txBody>
                    <a:bodyPr anchor="t" rtlCol="false"/>
                    <a:lstStyle/>
                    <a:p>
                      <a:pPr algn="l">
                        <a:lnSpc>
                          <a:spcPts val="1539"/>
                        </a:lnSpc>
                        <a:defRPr/>
                      </a:pPr>
                      <a:r>
                        <a:rPr lang="en-US" sz="1099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Impact of VHE</a:t>
                      </a:r>
                      <a:endParaRPr lang="en-US" sz="1100"/>
                    </a:p>
                  </a:txBody>
                  <a:tcPr marL="85725" marR="85725" marT="85725" marB="85725" anchor="ctr">
                    <a:lnL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1539"/>
                        </a:lnSpc>
                        <a:defRPr/>
                      </a:pPr>
                      <a:r>
                        <a:rPr lang="en-US" sz="1099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Knowledge recall</a:t>
                      </a:r>
                      <a:endParaRPr lang="en-US" sz="1100"/>
                    </a:p>
                  </a:txBody>
                  <a:tcPr marL="85725" marR="85725" marT="85725" marB="85725" anchor="ctr">
                    <a:lnL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1539"/>
                        </a:lnSpc>
                        <a:defRPr/>
                      </a:pPr>
                      <a:r>
                        <a:rPr lang="en-US" sz="1099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2</a:t>
                      </a:r>
                      <a:endParaRPr lang="en-US" sz="1100"/>
                    </a:p>
                  </a:txBody>
                  <a:tcPr marL="85725" marR="85725" marT="85725" marB="85725" anchor="ctr">
                    <a:lnL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1892">
                <a:tc vMerge="true">
                  <a:txBody>
                    <a:bodyPr anchor="t" rtlCol="false"/>
                    <a:lstStyle/>
                    <a:p>
                      <a:pPr algn="l">
                        <a:lnSpc>
                          <a:spcPts val="1539"/>
                        </a:lnSpc>
                        <a:defRPr/>
                      </a:pPr>
                      <a:r>
                        <a:rPr lang="en-US" sz="1099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Impact of VHE</a:t>
                      </a:r>
                      <a:endParaRPr lang="en-US" sz="1100"/>
                    </a:p>
                  </a:txBody>
                  <a:tcPr marL="85725" marR="85725" marT="85725" marB="85725" anchor="ctr">
                    <a:lnL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1539"/>
                        </a:lnSpc>
                        <a:defRPr/>
                      </a:pPr>
                      <a:r>
                        <a:rPr lang="en-US" sz="1099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Knowledge affecting their thinking</a:t>
                      </a:r>
                      <a:endParaRPr lang="en-US" sz="1100"/>
                    </a:p>
                  </a:txBody>
                  <a:tcPr marL="85725" marR="85725" marT="85725" marB="85725" anchor="ctr">
                    <a:lnL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1539"/>
                        </a:lnSpc>
                        <a:defRPr/>
                      </a:pPr>
                      <a:r>
                        <a:rPr lang="en-US" sz="1099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11</a:t>
                      </a:r>
                      <a:endParaRPr lang="en-US" sz="1100"/>
                    </a:p>
                  </a:txBody>
                  <a:tcPr marL="85725" marR="85725" marT="85725" marB="85725" anchor="ctr">
                    <a:lnL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1892">
                <a:tc rowSpan="3">
                  <a:txBody>
                    <a:bodyPr anchor="t" rtlCol="false"/>
                    <a:lstStyle/>
                    <a:p>
                      <a:pPr algn="l">
                        <a:lnSpc>
                          <a:spcPts val="1539"/>
                        </a:lnSpc>
                        <a:defRPr/>
                      </a:pPr>
                      <a:r>
                        <a:rPr lang="en-US" sz="1099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Inductive Themes</a:t>
                      </a:r>
                      <a:endParaRPr lang="en-US" sz="1100"/>
                    </a:p>
                  </a:txBody>
                  <a:tcPr marL="85725" marR="85725" marT="85725" marB="85725" anchor="ctr">
                    <a:lnL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1539"/>
                        </a:lnSpc>
                        <a:defRPr/>
                      </a:pPr>
                      <a:r>
                        <a:rPr lang="en-US" sz="1099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Reiteration helps in knowledge retention</a:t>
                      </a:r>
                      <a:endParaRPr lang="en-US" sz="1100"/>
                    </a:p>
                  </a:txBody>
                  <a:tcPr marL="85725" marR="85725" marT="85725" marB="85725" anchor="ctr">
                    <a:lnL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1539"/>
                        </a:lnSpc>
                        <a:defRPr/>
                      </a:pPr>
                      <a:r>
                        <a:rPr lang="en-US" sz="1099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6</a:t>
                      </a:r>
                      <a:endParaRPr lang="en-US" sz="1100"/>
                    </a:p>
                  </a:txBody>
                  <a:tcPr marL="85725" marR="85725" marT="85725" marB="85725" anchor="ctr">
                    <a:lnL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1892">
                <a:tc vMerge="true">
                  <a:txBody>
                    <a:bodyPr anchor="t" rtlCol="false"/>
                    <a:lstStyle/>
                    <a:p>
                      <a:pPr algn="l">
                        <a:lnSpc>
                          <a:spcPts val="1539"/>
                        </a:lnSpc>
                        <a:defRPr/>
                      </a:pPr>
                      <a:r>
                        <a:rPr lang="en-US" sz="1099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Inductive Themes</a:t>
                      </a:r>
                      <a:endParaRPr lang="en-US" sz="1100"/>
                    </a:p>
                  </a:txBody>
                  <a:tcPr marL="85725" marR="85725" marT="85725" marB="85725" anchor="ctr">
                    <a:lnL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1539"/>
                        </a:lnSpc>
                        <a:defRPr/>
                      </a:pPr>
                      <a:r>
                        <a:rPr lang="en-US" sz="1099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Role of the teacher in the teaching process is helpful</a:t>
                      </a:r>
                      <a:endParaRPr lang="en-US" sz="1100"/>
                    </a:p>
                  </a:txBody>
                  <a:tcPr marL="85725" marR="85725" marT="85725" marB="85725" anchor="ctr">
                    <a:lnL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1539"/>
                        </a:lnSpc>
                        <a:defRPr/>
                      </a:pPr>
                      <a:r>
                        <a:rPr lang="en-US" sz="1099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5</a:t>
                      </a:r>
                      <a:endParaRPr lang="en-US" sz="1100"/>
                    </a:p>
                  </a:txBody>
                  <a:tcPr marL="85725" marR="85725" marT="85725" marB="85725" anchor="ctr">
                    <a:lnL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1892">
                <a:tc vMerge="true">
                  <a:txBody>
                    <a:bodyPr anchor="t" rtlCol="false"/>
                    <a:lstStyle/>
                    <a:p>
                      <a:pPr algn="l">
                        <a:lnSpc>
                          <a:spcPts val="1539"/>
                        </a:lnSpc>
                        <a:defRPr/>
                      </a:pPr>
                      <a:r>
                        <a:rPr lang="en-US" sz="1099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Inductive Themes</a:t>
                      </a:r>
                      <a:endParaRPr lang="en-US" sz="1100"/>
                    </a:p>
                  </a:txBody>
                  <a:tcPr marL="85725" marR="85725" marT="85725" marB="85725" anchor="ctr">
                    <a:lnL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1539"/>
                        </a:lnSpc>
                        <a:defRPr/>
                      </a:pPr>
                      <a:r>
                        <a:rPr lang="en-US" sz="1099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Visual aid in VHE education was helpful and beneficial</a:t>
                      </a:r>
                      <a:endParaRPr lang="en-US" sz="1100"/>
                    </a:p>
                  </a:txBody>
                  <a:tcPr marL="85725" marR="85725" marT="85725" marB="85725" anchor="ctr">
                    <a:lnL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1539"/>
                        </a:lnSpc>
                        <a:defRPr/>
                      </a:pPr>
                      <a:r>
                        <a:rPr lang="en-US" sz="1099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13</a:t>
                      </a:r>
                      <a:endParaRPr lang="en-US" sz="1100"/>
                    </a:p>
                  </a:txBody>
                  <a:tcPr marL="85725" marR="85725" marT="85725" marB="85725" anchor="ctr">
                    <a:lnL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1892">
                <a:tc rowSpan="3">
                  <a:txBody>
                    <a:bodyPr anchor="t" rtlCol="false"/>
                    <a:lstStyle/>
                    <a:p>
                      <a:pPr algn="l">
                        <a:lnSpc>
                          <a:spcPts val="1539"/>
                        </a:lnSpc>
                        <a:defRPr/>
                      </a:pPr>
                      <a:r>
                        <a:rPr lang="en-US" sz="1099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VHE Teaching component</a:t>
                      </a:r>
                      <a:endParaRPr lang="en-US" sz="1100"/>
                    </a:p>
                  </a:txBody>
                  <a:tcPr marL="85725" marR="85725" marT="85725" marB="85725" anchor="ctr">
                    <a:lnL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1539"/>
                        </a:lnSpc>
                        <a:defRPr/>
                      </a:pPr>
                      <a:r>
                        <a:rPr lang="en-US" sz="1099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VHE brings critical thinking</a:t>
                      </a:r>
                      <a:endParaRPr lang="en-US" sz="1100"/>
                    </a:p>
                  </a:txBody>
                  <a:tcPr marL="85725" marR="85725" marT="85725" marB="85725" anchor="ctr">
                    <a:lnL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1539"/>
                        </a:lnSpc>
                        <a:defRPr/>
                      </a:pPr>
                      <a:r>
                        <a:rPr lang="en-US" sz="1099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5</a:t>
                      </a:r>
                      <a:endParaRPr lang="en-US" sz="1100"/>
                    </a:p>
                  </a:txBody>
                  <a:tcPr marL="85725" marR="85725" marT="85725" marB="85725" anchor="ctr">
                    <a:lnL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1892">
                <a:tc vMerge="true">
                  <a:txBody>
                    <a:bodyPr anchor="t" rtlCol="false"/>
                    <a:lstStyle/>
                    <a:p>
                      <a:pPr algn="l">
                        <a:lnSpc>
                          <a:spcPts val="1539"/>
                        </a:lnSpc>
                        <a:defRPr/>
                      </a:pPr>
                      <a:r>
                        <a:rPr lang="en-US" sz="1099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VHE Teaching component</a:t>
                      </a:r>
                      <a:endParaRPr lang="en-US" sz="1100"/>
                    </a:p>
                  </a:txBody>
                  <a:tcPr marL="85725" marR="85725" marT="85725" marB="85725" anchor="ctr">
                    <a:lnL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1539"/>
                        </a:lnSpc>
                        <a:defRPr/>
                      </a:pPr>
                      <a:r>
                        <a:rPr lang="en-US" sz="1099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VHE was useful</a:t>
                      </a:r>
                      <a:endParaRPr lang="en-US" sz="1100"/>
                    </a:p>
                  </a:txBody>
                  <a:tcPr marL="85725" marR="85725" marT="85725" marB="85725" anchor="ctr">
                    <a:lnL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1539"/>
                        </a:lnSpc>
                        <a:defRPr/>
                      </a:pPr>
                      <a:r>
                        <a:rPr lang="en-US" sz="1099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22</a:t>
                      </a:r>
                      <a:endParaRPr lang="en-US" sz="1100"/>
                    </a:p>
                  </a:txBody>
                  <a:tcPr marL="85725" marR="85725" marT="85725" marB="85725" anchor="ctr">
                    <a:lnL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1892">
                <a:tc vMerge="true">
                  <a:txBody>
                    <a:bodyPr anchor="t" rtlCol="false"/>
                    <a:lstStyle/>
                    <a:p>
                      <a:pPr algn="l">
                        <a:lnSpc>
                          <a:spcPts val="1539"/>
                        </a:lnSpc>
                        <a:defRPr/>
                      </a:pPr>
                      <a:r>
                        <a:rPr lang="en-US" sz="1099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VHE Teaching component</a:t>
                      </a:r>
                      <a:endParaRPr lang="en-US" sz="1100"/>
                    </a:p>
                  </a:txBody>
                  <a:tcPr marL="85725" marR="85725" marT="85725" marB="85725" anchor="ctr">
                    <a:lnL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1539"/>
                        </a:lnSpc>
                        <a:defRPr/>
                      </a:pPr>
                      <a:r>
                        <a:rPr lang="en-US" sz="1099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Vocal training should include VHE</a:t>
                      </a:r>
                      <a:endParaRPr lang="en-US" sz="1100"/>
                    </a:p>
                  </a:txBody>
                  <a:tcPr marL="85725" marR="85725" marT="85725" marB="85725" anchor="ctr">
                    <a:lnL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1539"/>
                        </a:lnSpc>
                        <a:defRPr/>
                      </a:pPr>
                      <a:r>
                        <a:rPr lang="en-US" sz="1099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8</a:t>
                      </a:r>
                      <a:endParaRPr lang="en-US" sz="1100"/>
                    </a:p>
                  </a:txBody>
                  <a:tcPr marL="85725" marR="85725" marT="85725" marB="85725" anchor="ctr">
                    <a:lnL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1892">
                <a:tc rowSpan="3">
                  <a:txBody>
                    <a:bodyPr anchor="t" rtlCol="false"/>
                    <a:lstStyle/>
                    <a:p>
                      <a:pPr algn="l">
                        <a:lnSpc>
                          <a:spcPts val="1539"/>
                        </a:lnSpc>
                        <a:defRPr/>
                      </a:pPr>
                      <a:r>
                        <a:rPr lang="en-US" sz="1099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Other Findings</a:t>
                      </a:r>
                      <a:endParaRPr lang="en-US" sz="1100"/>
                    </a:p>
                  </a:txBody>
                  <a:tcPr marL="85725" marR="85725" marT="85725" marB="85725" anchor="ctr">
                    <a:lnL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1539"/>
                        </a:lnSpc>
                        <a:defRPr/>
                      </a:pPr>
                      <a:r>
                        <a:rPr lang="en-US" sz="1099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Attitude toward vocal health</a:t>
                      </a:r>
                      <a:endParaRPr lang="en-US" sz="1100"/>
                    </a:p>
                  </a:txBody>
                  <a:tcPr marL="85725" marR="85725" marT="85725" marB="85725" anchor="ctr">
                    <a:lnL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1539"/>
                        </a:lnSpc>
                        <a:defRPr/>
                      </a:pPr>
                      <a:r>
                        <a:rPr lang="en-US" sz="1099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12</a:t>
                      </a:r>
                      <a:endParaRPr lang="en-US" sz="1100"/>
                    </a:p>
                  </a:txBody>
                  <a:tcPr marL="85725" marR="85725" marT="85725" marB="85725" anchor="ctr">
                    <a:lnL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1892">
                <a:tc vMerge="true">
                  <a:txBody>
                    <a:bodyPr anchor="t" rtlCol="false"/>
                    <a:lstStyle/>
                    <a:p>
                      <a:pPr algn="l">
                        <a:lnSpc>
                          <a:spcPts val="1539"/>
                        </a:lnSpc>
                        <a:defRPr/>
                      </a:pPr>
                      <a:r>
                        <a:rPr lang="en-US" sz="1099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Other Findings</a:t>
                      </a:r>
                      <a:endParaRPr lang="en-US" sz="1100"/>
                    </a:p>
                  </a:txBody>
                  <a:tcPr marL="85725" marR="85725" marT="85725" marB="85725" anchor="ctr">
                    <a:lnL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1539"/>
                        </a:lnSpc>
                        <a:defRPr/>
                      </a:pPr>
                      <a:r>
                        <a:rPr lang="en-US" sz="1099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Factors affecting vocal health</a:t>
                      </a:r>
                      <a:endParaRPr lang="en-US" sz="1100"/>
                    </a:p>
                  </a:txBody>
                  <a:tcPr marL="85725" marR="85725" marT="85725" marB="85725" anchor="ctr">
                    <a:lnL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1539"/>
                        </a:lnSpc>
                        <a:defRPr/>
                      </a:pPr>
                      <a:r>
                        <a:rPr lang="en-US" sz="1099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14</a:t>
                      </a:r>
                      <a:endParaRPr lang="en-US" sz="1100"/>
                    </a:p>
                  </a:txBody>
                  <a:tcPr marL="85725" marR="85725" marT="85725" marB="85725" anchor="ctr">
                    <a:lnL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1892">
                <a:tc vMerge="true">
                  <a:txBody>
                    <a:bodyPr anchor="t" rtlCol="false"/>
                    <a:lstStyle/>
                    <a:p>
                      <a:pPr algn="l">
                        <a:lnSpc>
                          <a:spcPts val="1539"/>
                        </a:lnSpc>
                        <a:defRPr/>
                      </a:pPr>
                      <a:r>
                        <a:rPr lang="en-US" sz="1099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Other Findings</a:t>
                      </a:r>
                      <a:endParaRPr lang="en-US" sz="1100"/>
                    </a:p>
                  </a:txBody>
                  <a:tcPr marL="85725" marR="85725" marT="85725" marB="85725" anchor="ctr">
                    <a:lnL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1539"/>
                        </a:lnSpc>
                        <a:defRPr/>
                      </a:pPr>
                      <a:r>
                        <a:rPr lang="en-US" sz="1099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Previous Vocal health behaviour</a:t>
                      </a:r>
                      <a:endParaRPr lang="en-US" sz="1100"/>
                    </a:p>
                  </a:txBody>
                  <a:tcPr marL="85725" marR="85725" marT="85725" marB="85725" anchor="ctr">
                    <a:lnL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1539"/>
                        </a:lnSpc>
                        <a:defRPr/>
                      </a:pPr>
                      <a:r>
                        <a:rPr lang="en-US" sz="1099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5</a:t>
                      </a:r>
                      <a:endParaRPr lang="en-US" sz="1100"/>
                    </a:p>
                  </a:txBody>
                  <a:tcPr marL="85725" marR="85725" marT="85725" marB="85725" anchor="ctr">
                    <a:lnL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1905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0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6F3E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AutoShape 2" id="2"/>
          <p:cNvSpPr/>
          <p:nvPr/>
        </p:nvSpPr>
        <p:spPr>
          <a:xfrm>
            <a:off x="-260599" y="9061267"/>
            <a:ext cx="7105264" cy="19050"/>
          </a:xfrm>
          <a:prstGeom prst="line">
            <a:avLst/>
          </a:prstGeom>
          <a:ln cap="flat" w="114300">
            <a:solidFill>
              <a:srgbClr val="9FC3D0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3" id="3"/>
          <p:cNvSpPr/>
          <p:nvPr/>
        </p:nvSpPr>
        <p:spPr>
          <a:xfrm>
            <a:off x="11430169" y="9061267"/>
            <a:ext cx="7105264" cy="19050"/>
          </a:xfrm>
          <a:prstGeom prst="line">
            <a:avLst/>
          </a:prstGeom>
          <a:ln cap="flat" w="114300">
            <a:solidFill>
              <a:srgbClr val="9FC3D0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Freeform 4" id="4"/>
          <p:cNvSpPr/>
          <p:nvPr/>
        </p:nvSpPr>
        <p:spPr>
          <a:xfrm flipH="false" flipV="false" rot="0">
            <a:off x="12982861" y="5945563"/>
            <a:ext cx="7315200" cy="2477783"/>
          </a:xfrm>
          <a:custGeom>
            <a:avLst/>
            <a:gdLst/>
            <a:ahLst/>
            <a:cxnLst/>
            <a:rect r="r" b="b" t="t" l="l"/>
            <a:pathLst>
              <a:path h="2477783" w="7315200">
                <a:moveTo>
                  <a:pt x="0" y="0"/>
                </a:moveTo>
                <a:lnTo>
                  <a:pt x="7315200" y="0"/>
                </a:lnTo>
                <a:lnTo>
                  <a:pt x="7315200" y="2477783"/>
                </a:lnTo>
                <a:lnTo>
                  <a:pt x="0" y="247778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5" id="5"/>
          <p:cNvGrpSpPr>
            <a:grpSpLocks noChangeAspect="true"/>
          </p:cNvGrpSpPr>
          <p:nvPr/>
        </p:nvGrpSpPr>
        <p:grpSpPr>
          <a:xfrm rot="0">
            <a:off x="12012909" y="2797221"/>
            <a:ext cx="5246391" cy="5246370"/>
            <a:chOff x="0" y="0"/>
            <a:chExt cx="6350025" cy="6350000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6350026" cy="6350000"/>
            </a:xfrm>
            <a:custGeom>
              <a:avLst/>
              <a:gdLst/>
              <a:ahLst/>
              <a:cxnLst/>
              <a:rect r="r" b="b" t="t" l="l"/>
              <a:pathLst>
                <a:path h="6350000" w="6350026">
                  <a:moveTo>
                    <a:pt x="0" y="0"/>
                  </a:moveTo>
                  <a:lnTo>
                    <a:pt x="6350026" y="0"/>
                  </a:lnTo>
                  <a:lnTo>
                    <a:pt x="6350026" y="6350000"/>
                  </a:lnTo>
                  <a:lnTo>
                    <a:pt x="0" y="6350000"/>
                  </a:lnTo>
                  <a:close/>
                </a:path>
              </a:pathLst>
            </a:custGeom>
            <a:blipFill>
              <a:blip r:embed="rId4"/>
              <a:stretch>
                <a:fillRect l="-25046" t="0" r="-25046" b="0"/>
              </a:stretch>
            </a:blipFill>
          </p:spPr>
        </p:sp>
      </p:grpSp>
      <p:grpSp>
        <p:nvGrpSpPr>
          <p:cNvPr name="Group 7" id="7"/>
          <p:cNvGrpSpPr/>
          <p:nvPr/>
        </p:nvGrpSpPr>
        <p:grpSpPr>
          <a:xfrm rot="0">
            <a:off x="15859155" y="0"/>
            <a:ext cx="1562612" cy="1673225"/>
            <a:chOff x="0" y="0"/>
            <a:chExt cx="2083482" cy="2230967"/>
          </a:xfrm>
        </p:grpSpPr>
        <p:grpSp>
          <p:nvGrpSpPr>
            <p:cNvPr name="Group 8" id="8"/>
            <p:cNvGrpSpPr/>
            <p:nvPr/>
          </p:nvGrpSpPr>
          <p:grpSpPr>
            <a:xfrm rot="0">
              <a:off x="75599" y="0"/>
              <a:ext cx="1932284" cy="2230967"/>
              <a:chOff x="0" y="0"/>
              <a:chExt cx="703982" cy="812800"/>
            </a:xfrm>
          </p:grpSpPr>
          <p:sp>
            <p:nvSpPr>
              <p:cNvPr name="Freeform 9" id="9"/>
              <p:cNvSpPr/>
              <p:nvPr/>
            </p:nvSpPr>
            <p:spPr>
              <a:xfrm flipH="false" flipV="false" rot="0">
                <a:off x="0" y="0"/>
                <a:ext cx="703982" cy="812800"/>
              </a:xfrm>
              <a:custGeom>
                <a:avLst/>
                <a:gdLst/>
                <a:ahLst/>
                <a:cxnLst/>
                <a:rect r="r" b="b" t="t" l="l"/>
                <a:pathLst>
                  <a:path h="812800" w="703982">
                    <a:moveTo>
                      <a:pt x="234787" y="793731"/>
                    </a:moveTo>
                    <a:cubicBezTo>
                      <a:pt x="270879" y="805245"/>
                      <a:pt x="311910" y="812800"/>
                      <a:pt x="352180" y="812800"/>
                    </a:cubicBezTo>
                    <a:cubicBezTo>
                      <a:pt x="392452" y="812800"/>
                      <a:pt x="431204" y="806323"/>
                      <a:pt x="466915" y="794809"/>
                    </a:cubicBezTo>
                    <a:cubicBezTo>
                      <a:pt x="467675" y="794450"/>
                      <a:pt x="468435" y="794450"/>
                      <a:pt x="469194" y="794090"/>
                    </a:cubicBezTo>
                    <a:cubicBezTo>
                      <a:pt x="603304" y="748035"/>
                      <a:pt x="702082" y="626421"/>
                      <a:pt x="703982" y="484298"/>
                    </a:cubicBezTo>
                    <a:lnTo>
                      <a:pt x="703982" y="0"/>
                    </a:lnTo>
                    <a:lnTo>
                      <a:pt x="0" y="0"/>
                    </a:lnTo>
                    <a:lnTo>
                      <a:pt x="0" y="483939"/>
                    </a:lnTo>
                    <a:cubicBezTo>
                      <a:pt x="1900" y="627140"/>
                      <a:pt x="99158" y="748755"/>
                      <a:pt x="234787" y="793731"/>
                    </a:cubicBezTo>
                    <a:close/>
                  </a:path>
                </a:pathLst>
              </a:custGeom>
              <a:solidFill>
                <a:srgbClr val="9FC3D0"/>
              </a:solidFill>
            </p:spPr>
          </p:sp>
          <p:sp>
            <p:nvSpPr>
              <p:cNvPr name="TextBox 10" id="10"/>
              <p:cNvSpPr txBox="true"/>
              <p:nvPr/>
            </p:nvSpPr>
            <p:spPr>
              <a:xfrm>
                <a:off x="0" y="-47625"/>
                <a:ext cx="703982" cy="733425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sp>
          <p:nvSpPr>
            <p:cNvPr name="TextBox 11" id="11"/>
            <p:cNvSpPr txBox="true"/>
            <p:nvPr/>
          </p:nvSpPr>
          <p:spPr>
            <a:xfrm rot="0">
              <a:off x="0" y="437582"/>
              <a:ext cx="2083482" cy="1241504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ctr">
                <a:lnSpc>
                  <a:spcPts val="7805"/>
                </a:lnSpc>
              </a:pPr>
              <a:r>
                <a:rPr lang="en-US" sz="5575" b="true">
                  <a:solidFill>
                    <a:srgbClr val="000000"/>
                  </a:solidFill>
                  <a:latin typeface="Open Sans Bold"/>
                  <a:ea typeface="Open Sans Bold"/>
                  <a:cs typeface="Open Sans Bold"/>
                  <a:sym typeface="Open Sans Bold"/>
                </a:rPr>
                <a:t>20</a:t>
              </a:r>
            </a:p>
          </p:txBody>
        </p:sp>
      </p:grpSp>
      <p:sp>
        <p:nvSpPr>
          <p:cNvPr name="TextBox 12" id="12"/>
          <p:cNvSpPr txBox="true"/>
          <p:nvPr/>
        </p:nvSpPr>
        <p:spPr>
          <a:xfrm rot="0">
            <a:off x="3679044" y="866775"/>
            <a:ext cx="10929913" cy="145097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1899"/>
              </a:lnSpc>
            </a:pPr>
            <a:r>
              <a:rPr lang="en-US" sz="8499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CONCLUSION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1209670" y="2895980"/>
            <a:ext cx="10793714" cy="36710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902545" indent="-451273" lvl="1">
              <a:lnSpc>
                <a:spcPts val="5852"/>
              </a:lnSpc>
              <a:buAutoNum type="arabicPeriod" startAt="1"/>
            </a:pPr>
            <a:r>
              <a:rPr lang="en-US" sz="418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Students in one-to-one setting are interested in learning about vocal health</a:t>
            </a:r>
          </a:p>
          <a:p>
            <a:pPr algn="l" marL="902545" indent="-451273" lvl="1">
              <a:lnSpc>
                <a:spcPts val="5852"/>
              </a:lnSpc>
              <a:buAutoNum type="arabicPeriod" startAt="1"/>
            </a:pPr>
            <a:r>
              <a:rPr lang="en-US" sz="418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Students find VHE useful</a:t>
            </a:r>
          </a:p>
          <a:p>
            <a:pPr algn="l" marL="902545" indent="-451273" lvl="1">
              <a:lnSpc>
                <a:spcPts val="5852"/>
              </a:lnSpc>
              <a:buAutoNum type="arabicPeriod" startAt="1"/>
            </a:pPr>
            <a:r>
              <a:rPr lang="en-US" sz="418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Reiteration is helpful</a:t>
            </a:r>
          </a:p>
          <a:p>
            <a:pPr algn="l" marL="902545" indent="-451273" lvl="1">
              <a:lnSpc>
                <a:spcPts val="5852"/>
              </a:lnSpc>
              <a:buAutoNum type="arabicPeriod" startAt="1"/>
            </a:pPr>
            <a:r>
              <a:rPr lang="en-US" sz="418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Singing plays a crucial role</a:t>
            </a:r>
          </a:p>
        </p:txBody>
      </p:sp>
      <p:sp>
        <p:nvSpPr>
          <p:cNvPr name="Freeform 14" id="14"/>
          <p:cNvSpPr/>
          <p:nvPr/>
        </p:nvSpPr>
        <p:spPr>
          <a:xfrm flipH="false" flipV="false" rot="0">
            <a:off x="-3009325" y="-402279"/>
            <a:ext cx="7315200" cy="2477783"/>
          </a:xfrm>
          <a:custGeom>
            <a:avLst/>
            <a:gdLst/>
            <a:ahLst/>
            <a:cxnLst/>
            <a:rect r="r" b="b" t="t" l="l"/>
            <a:pathLst>
              <a:path h="2477783" w="7315200">
                <a:moveTo>
                  <a:pt x="0" y="0"/>
                </a:moveTo>
                <a:lnTo>
                  <a:pt x="7315200" y="0"/>
                </a:lnTo>
                <a:lnTo>
                  <a:pt x="7315200" y="2477783"/>
                </a:lnTo>
                <a:lnTo>
                  <a:pt x="0" y="247778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5" id="15"/>
          <p:cNvSpPr txBox="true"/>
          <p:nvPr/>
        </p:nvSpPr>
        <p:spPr>
          <a:xfrm rot="0">
            <a:off x="5702946" y="8800282"/>
            <a:ext cx="6882108" cy="4648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779"/>
              </a:lnSpc>
            </a:pPr>
            <a:r>
              <a:rPr lang="en-US" sz="27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Serene</a:t>
            </a:r>
            <a:r>
              <a:rPr lang="en-US" sz="27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 Yoneko D | 2025</a:t>
            </a:r>
          </a:p>
        </p:txBody>
      </p:sp>
    </p:spTree>
  </p:cSld>
  <p:clrMapOvr>
    <a:masterClrMapping/>
  </p:clrMapOvr>
</p:sld>
</file>

<file path=ppt/slides/slide2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6F3E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2411959" y="3131500"/>
            <a:ext cx="14847341" cy="62131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5125"/>
              </a:lnSpc>
            </a:pPr>
            <a:r>
              <a:rPr lang="en-US" sz="3661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Longitudinal study would be good.</a:t>
            </a:r>
          </a:p>
        </p:txBody>
      </p:sp>
      <p:sp>
        <p:nvSpPr>
          <p:cNvPr name="Freeform 3" id="3"/>
          <p:cNvSpPr/>
          <p:nvPr/>
        </p:nvSpPr>
        <p:spPr>
          <a:xfrm flipH="false" flipV="false" rot="0">
            <a:off x="13764167" y="6379649"/>
            <a:ext cx="7315200" cy="2477783"/>
          </a:xfrm>
          <a:custGeom>
            <a:avLst/>
            <a:gdLst/>
            <a:ahLst/>
            <a:cxnLst/>
            <a:rect r="r" b="b" t="t" l="l"/>
            <a:pathLst>
              <a:path h="2477783" w="7315200">
                <a:moveTo>
                  <a:pt x="0" y="0"/>
                </a:moveTo>
                <a:lnTo>
                  <a:pt x="7315200" y="0"/>
                </a:lnTo>
                <a:lnTo>
                  <a:pt x="7315200" y="2477783"/>
                </a:lnTo>
                <a:lnTo>
                  <a:pt x="0" y="247778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4" id="4"/>
          <p:cNvSpPr txBox="true"/>
          <p:nvPr/>
        </p:nvSpPr>
        <p:spPr>
          <a:xfrm rot="0">
            <a:off x="2411959" y="6230655"/>
            <a:ext cx="14847341" cy="62131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5125"/>
              </a:lnSpc>
            </a:pPr>
            <a:r>
              <a:rPr lang="en-US" sz="3661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Same study with a larger sample to validate the findings of this study.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2411959" y="866775"/>
            <a:ext cx="13464081" cy="145097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1899"/>
              </a:lnSpc>
            </a:pPr>
            <a:r>
              <a:rPr lang="en-US" sz="8499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RECOMMENDATION</a:t>
            </a:r>
          </a:p>
        </p:txBody>
      </p:sp>
      <p:grpSp>
        <p:nvGrpSpPr>
          <p:cNvPr name="Group 6" id="6"/>
          <p:cNvGrpSpPr/>
          <p:nvPr/>
        </p:nvGrpSpPr>
        <p:grpSpPr>
          <a:xfrm rot="0">
            <a:off x="1551833" y="4626540"/>
            <a:ext cx="516960" cy="516960"/>
            <a:chOff x="0" y="0"/>
            <a:chExt cx="812800" cy="812800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/>
            </a:solidFill>
          </p:spPr>
        </p:sp>
        <p:sp>
          <p:nvSpPr>
            <p:cNvPr name="TextBox 8" id="8"/>
            <p:cNvSpPr txBox="true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9" id="9"/>
          <p:cNvGrpSpPr/>
          <p:nvPr/>
        </p:nvGrpSpPr>
        <p:grpSpPr>
          <a:xfrm rot="0">
            <a:off x="1547891" y="3217015"/>
            <a:ext cx="516960" cy="516960"/>
            <a:chOff x="0" y="0"/>
            <a:chExt cx="812800" cy="812800"/>
          </a:xfrm>
        </p:grpSpPr>
        <p:sp>
          <p:nvSpPr>
            <p:cNvPr name="Freeform 10" id="10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/>
            </a:solidFill>
          </p:spPr>
        </p:sp>
        <p:sp>
          <p:nvSpPr>
            <p:cNvPr name="TextBox 11" id="11"/>
            <p:cNvSpPr txBox="true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AutoShape 12" id="12"/>
          <p:cNvSpPr/>
          <p:nvPr/>
        </p:nvSpPr>
        <p:spPr>
          <a:xfrm>
            <a:off x="-260599" y="9061267"/>
            <a:ext cx="7105264" cy="19050"/>
          </a:xfrm>
          <a:prstGeom prst="line">
            <a:avLst/>
          </a:prstGeom>
          <a:ln cap="flat" w="114300">
            <a:solidFill>
              <a:srgbClr val="9FC3D0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13" id="13"/>
          <p:cNvSpPr/>
          <p:nvPr/>
        </p:nvSpPr>
        <p:spPr>
          <a:xfrm>
            <a:off x="11430169" y="9061267"/>
            <a:ext cx="7105264" cy="19050"/>
          </a:xfrm>
          <a:prstGeom prst="line">
            <a:avLst/>
          </a:prstGeom>
          <a:ln cap="flat" w="114300">
            <a:solidFill>
              <a:srgbClr val="9FC3D0"/>
            </a:solidFill>
            <a:prstDash val="solid"/>
            <a:headEnd type="none" len="sm" w="sm"/>
            <a:tailEnd type="none" len="sm" w="sm"/>
          </a:ln>
        </p:spPr>
      </p:sp>
      <p:grpSp>
        <p:nvGrpSpPr>
          <p:cNvPr name="Group 14" id="14"/>
          <p:cNvGrpSpPr/>
          <p:nvPr/>
        </p:nvGrpSpPr>
        <p:grpSpPr>
          <a:xfrm rot="0">
            <a:off x="15859155" y="0"/>
            <a:ext cx="1562612" cy="1673225"/>
            <a:chOff x="0" y="0"/>
            <a:chExt cx="2083482" cy="2230967"/>
          </a:xfrm>
        </p:grpSpPr>
        <p:grpSp>
          <p:nvGrpSpPr>
            <p:cNvPr name="Group 15" id="15"/>
            <p:cNvGrpSpPr/>
            <p:nvPr/>
          </p:nvGrpSpPr>
          <p:grpSpPr>
            <a:xfrm rot="0">
              <a:off x="75599" y="0"/>
              <a:ext cx="1932284" cy="2230967"/>
              <a:chOff x="0" y="0"/>
              <a:chExt cx="703982" cy="812800"/>
            </a:xfrm>
          </p:grpSpPr>
          <p:sp>
            <p:nvSpPr>
              <p:cNvPr name="Freeform 16" id="16"/>
              <p:cNvSpPr/>
              <p:nvPr/>
            </p:nvSpPr>
            <p:spPr>
              <a:xfrm flipH="false" flipV="false" rot="0">
                <a:off x="0" y="0"/>
                <a:ext cx="703982" cy="812800"/>
              </a:xfrm>
              <a:custGeom>
                <a:avLst/>
                <a:gdLst/>
                <a:ahLst/>
                <a:cxnLst/>
                <a:rect r="r" b="b" t="t" l="l"/>
                <a:pathLst>
                  <a:path h="812800" w="703982">
                    <a:moveTo>
                      <a:pt x="234787" y="793731"/>
                    </a:moveTo>
                    <a:cubicBezTo>
                      <a:pt x="270879" y="805245"/>
                      <a:pt x="311910" y="812800"/>
                      <a:pt x="352180" y="812800"/>
                    </a:cubicBezTo>
                    <a:cubicBezTo>
                      <a:pt x="392452" y="812800"/>
                      <a:pt x="431204" y="806323"/>
                      <a:pt x="466915" y="794809"/>
                    </a:cubicBezTo>
                    <a:cubicBezTo>
                      <a:pt x="467675" y="794450"/>
                      <a:pt x="468435" y="794450"/>
                      <a:pt x="469194" y="794090"/>
                    </a:cubicBezTo>
                    <a:cubicBezTo>
                      <a:pt x="603304" y="748035"/>
                      <a:pt x="702082" y="626421"/>
                      <a:pt x="703982" y="484298"/>
                    </a:cubicBezTo>
                    <a:lnTo>
                      <a:pt x="703982" y="0"/>
                    </a:lnTo>
                    <a:lnTo>
                      <a:pt x="0" y="0"/>
                    </a:lnTo>
                    <a:lnTo>
                      <a:pt x="0" y="483939"/>
                    </a:lnTo>
                    <a:cubicBezTo>
                      <a:pt x="1900" y="627140"/>
                      <a:pt x="99158" y="748755"/>
                      <a:pt x="234787" y="793731"/>
                    </a:cubicBezTo>
                    <a:close/>
                  </a:path>
                </a:pathLst>
              </a:custGeom>
              <a:solidFill>
                <a:srgbClr val="9FC3D0"/>
              </a:solidFill>
            </p:spPr>
          </p:sp>
          <p:sp>
            <p:nvSpPr>
              <p:cNvPr name="TextBox 17" id="17"/>
              <p:cNvSpPr txBox="true"/>
              <p:nvPr/>
            </p:nvSpPr>
            <p:spPr>
              <a:xfrm>
                <a:off x="0" y="-47625"/>
                <a:ext cx="703982" cy="733425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sp>
          <p:nvSpPr>
            <p:cNvPr name="TextBox 18" id="18"/>
            <p:cNvSpPr txBox="true"/>
            <p:nvPr/>
          </p:nvSpPr>
          <p:spPr>
            <a:xfrm rot="0">
              <a:off x="0" y="437582"/>
              <a:ext cx="2083482" cy="1241504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ctr">
                <a:lnSpc>
                  <a:spcPts val="7805"/>
                </a:lnSpc>
              </a:pPr>
              <a:r>
                <a:rPr lang="en-US" sz="5575" b="true">
                  <a:solidFill>
                    <a:srgbClr val="000000"/>
                  </a:solidFill>
                  <a:latin typeface="Open Sans Bold"/>
                  <a:ea typeface="Open Sans Bold"/>
                  <a:cs typeface="Open Sans Bold"/>
                  <a:sym typeface="Open Sans Bold"/>
                </a:rPr>
                <a:t>21</a:t>
              </a:r>
            </a:p>
          </p:txBody>
        </p:sp>
      </p:grpSp>
      <p:sp>
        <p:nvSpPr>
          <p:cNvPr name="Freeform 19" id="19"/>
          <p:cNvSpPr/>
          <p:nvPr/>
        </p:nvSpPr>
        <p:spPr>
          <a:xfrm flipH="false" flipV="false" rot="0">
            <a:off x="-3657600" y="-402279"/>
            <a:ext cx="7315200" cy="2477783"/>
          </a:xfrm>
          <a:custGeom>
            <a:avLst/>
            <a:gdLst/>
            <a:ahLst/>
            <a:cxnLst/>
            <a:rect r="r" b="b" t="t" l="l"/>
            <a:pathLst>
              <a:path h="2477783" w="7315200">
                <a:moveTo>
                  <a:pt x="0" y="0"/>
                </a:moveTo>
                <a:lnTo>
                  <a:pt x="7315200" y="0"/>
                </a:lnTo>
                <a:lnTo>
                  <a:pt x="7315200" y="2477783"/>
                </a:lnTo>
                <a:lnTo>
                  <a:pt x="0" y="247778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20" id="20"/>
          <p:cNvGrpSpPr/>
          <p:nvPr/>
        </p:nvGrpSpPr>
        <p:grpSpPr>
          <a:xfrm rot="0">
            <a:off x="1551833" y="6038850"/>
            <a:ext cx="516960" cy="516960"/>
            <a:chOff x="0" y="0"/>
            <a:chExt cx="812800" cy="812800"/>
          </a:xfrm>
        </p:grpSpPr>
        <p:sp>
          <p:nvSpPr>
            <p:cNvPr name="Freeform 21" id="21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/>
            </a:solidFill>
          </p:spPr>
        </p:sp>
        <p:sp>
          <p:nvSpPr>
            <p:cNvPr name="TextBox 22" id="22"/>
            <p:cNvSpPr txBox="true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TextBox 23" id="23"/>
          <p:cNvSpPr txBox="true"/>
          <p:nvPr/>
        </p:nvSpPr>
        <p:spPr>
          <a:xfrm rot="0">
            <a:off x="2411959" y="4522185"/>
            <a:ext cx="14847341" cy="126894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5125"/>
              </a:lnSpc>
            </a:pPr>
            <a:r>
              <a:rPr lang="en-US" sz="3661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Repeated the sessions after a particular time period and studying VHE effectiveness.</a:t>
            </a:r>
          </a:p>
        </p:txBody>
      </p:sp>
      <p:sp>
        <p:nvSpPr>
          <p:cNvPr name="TextBox 24" id="24"/>
          <p:cNvSpPr txBox="true"/>
          <p:nvPr/>
        </p:nvSpPr>
        <p:spPr>
          <a:xfrm rot="0">
            <a:off x="5702946" y="8800282"/>
            <a:ext cx="6882108" cy="4648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779"/>
              </a:lnSpc>
            </a:pPr>
            <a:r>
              <a:rPr lang="en-US" sz="27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Serene</a:t>
            </a:r>
            <a:r>
              <a:rPr lang="en-US" sz="27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 Yoneko D | 2025</a:t>
            </a:r>
          </a:p>
        </p:txBody>
      </p:sp>
    </p:spTree>
  </p:cSld>
  <p:clrMapOvr>
    <a:masterClrMapping/>
  </p:clrMapOvr>
</p:sld>
</file>

<file path=ppt/slides/slide2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6F3E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4554977" y="3748035"/>
            <a:ext cx="11627497" cy="251470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0573"/>
              </a:lnSpc>
            </a:pPr>
            <a:r>
              <a:rPr lang="en-US" sz="14695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THANK YOU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5033857" y="6762653"/>
            <a:ext cx="10669737" cy="70316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763"/>
              </a:lnSpc>
            </a:pPr>
            <a:r>
              <a:rPr lang="en-US" sz="4116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Presented By : Serene Yoneko D</a:t>
            </a:r>
          </a:p>
        </p:txBody>
      </p:sp>
      <p:grpSp>
        <p:nvGrpSpPr>
          <p:cNvPr name="Group 4" id="4"/>
          <p:cNvGrpSpPr/>
          <p:nvPr/>
        </p:nvGrpSpPr>
        <p:grpSpPr>
          <a:xfrm rot="0">
            <a:off x="-31071" y="0"/>
            <a:ext cx="4239083" cy="10287000"/>
            <a:chOff x="0" y="0"/>
            <a:chExt cx="5652111" cy="13716000"/>
          </a:xfrm>
        </p:grpSpPr>
        <p:grpSp>
          <p:nvGrpSpPr>
            <p:cNvPr name="Group 5" id="5"/>
            <p:cNvGrpSpPr/>
            <p:nvPr/>
          </p:nvGrpSpPr>
          <p:grpSpPr>
            <a:xfrm rot="0">
              <a:off x="2826056" y="0"/>
              <a:ext cx="2826056" cy="13716000"/>
              <a:chOff x="0" y="0"/>
              <a:chExt cx="558233" cy="2709333"/>
            </a:xfrm>
          </p:grpSpPr>
          <p:sp>
            <p:nvSpPr>
              <p:cNvPr name="Freeform 6" id="6"/>
              <p:cNvSpPr/>
              <p:nvPr/>
            </p:nvSpPr>
            <p:spPr>
              <a:xfrm flipH="false" flipV="false" rot="0">
                <a:off x="0" y="0"/>
                <a:ext cx="558233" cy="2709333"/>
              </a:xfrm>
              <a:custGeom>
                <a:avLst/>
                <a:gdLst/>
                <a:ahLst/>
                <a:cxnLst/>
                <a:rect r="r" b="b" t="t" l="l"/>
                <a:pathLst>
                  <a:path h="2709333" w="558233">
                    <a:moveTo>
                      <a:pt x="0" y="0"/>
                    </a:moveTo>
                    <a:lnTo>
                      <a:pt x="558233" y="0"/>
                    </a:lnTo>
                    <a:lnTo>
                      <a:pt x="558233" y="2709333"/>
                    </a:lnTo>
                    <a:lnTo>
                      <a:pt x="0" y="2709333"/>
                    </a:lnTo>
                    <a:close/>
                  </a:path>
                </a:pathLst>
              </a:custGeom>
              <a:solidFill>
                <a:srgbClr val="E9E0D9"/>
              </a:solidFill>
            </p:spPr>
          </p:sp>
          <p:sp>
            <p:nvSpPr>
              <p:cNvPr name="TextBox 7" id="7"/>
              <p:cNvSpPr txBox="true"/>
              <p:nvPr/>
            </p:nvSpPr>
            <p:spPr>
              <a:xfrm>
                <a:off x="0" y="-47625"/>
                <a:ext cx="558233" cy="2756958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grpSp>
          <p:nvGrpSpPr>
            <p:cNvPr name="Group 8" id="8"/>
            <p:cNvGrpSpPr/>
            <p:nvPr/>
          </p:nvGrpSpPr>
          <p:grpSpPr>
            <a:xfrm rot="0">
              <a:off x="1413028" y="0"/>
              <a:ext cx="2826056" cy="13716000"/>
              <a:chOff x="0" y="0"/>
              <a:chExt cx="558233" cy="2709333"/>
            </a:xfrm>
          </p:grpSpPr>
          <p:sp>
            <p:nvSpPr>
              <p:cNvPr name="Freeform 9" id="9"/>
              <p:cNvSpPr/>
              <p:nvPr/>
            </p:nvSpPr>
            <p:spPr>
              <a:xfrm flipH="false" flipV="false" rot="0">
                <a:off x="0" y="0"/>
                <a:ext cx="558233" cy="2709333"/>
              </a:xfrm>
              <a:custGeom>
                <a:avLst/>
                <a:gdLst/>
                <a:ahLst/>
                <a:cxnLst/>
                <a:rect r="r" b="b" t="t" l="l"/>
                <a:pathLst>
                  <a:path h="2709333" w="558233">
                    <a:moveTo>
                      <a:pt x="0" y="0"/>
                    </a:moveTo>
                    <a:lnTo>
                      <a:pt x="558233" y="0"/>
                    </a:lnTo>
                    <a:lnTo>
                      <a:pt x="558233" y="2709333"/>
                    </a:lnTo>
                    <a:lnTo>
                      <a:pt x="0" y="2709333"/>
                    </a:lnTo>
                    <a:close/>
                  </a:path>
                </a:pathLst>
              </a:custGeom>
              <a:solidFill>
                <a:srgbClr val="9FC3D0"/>
              </a:solidFill>
            </p:spPr>
          </p:sp>
          <p:sp>
            <p:nvSpPr>
              <p:cNvPr name="TextBox 10" id="10"/>
              <p:cNvSpPr txBox="true"/>
              <p:nvPr/>
            </p:nvSpPr>
            <p:spPr>
              <a:xfrm>
                <a:off x="0" y="-47625"/>
                <a:ext cx="558233" cy="2756958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grpSp>
          <p:nvGrpSpPr>
            <p:cNvPr name="Group 11" id="11"/>
            <p:cNvGrpSpPr/>
            <p:nvPr/>
          </p:nvGrpSpPr>
          <p:grpSpPr>
            <a:xfrm rot="0">
              <a:off x="0" y="0"/>
              <a:ext cx="2826056" cy="13716000"/>
              <a:chOff x="0" y="0"/>
              <a:chExt cx="558233" cy="2709333"/>
            </a:xfrm>
          </p:grpSpPr>
          <p:sp>
            <p:nvSpPr>
              <p:cNvPr name="Freeform 12" id="12"/>
              <p:cNvSpPr/>
              <p:nvPr/>
            </p:nvSpPr>
            <p:spPr>
              <a:xfrm flipH="false" flipV="false" rot="0">
                <a:off x="0" y="0"/>
                <a:ext cx="558233" cy="2709333"/>
              </a:xfrm>
              <a:custGeom>
                <a:avLst/>
                <a:gdLst/>
                <a:ahLst/>
                <a:cxnLst/>
                <a:rect r="r" b="b" t="t" l="l"/>
                <a:pathLst>
                  <a:path h="2709333" w="558233">
                    <a:moveTo>
                      <a:pt x="0" y="0"/>
                    </a:moveTo>
                    <a:lnTo>
                      <a:pt x="558233" y="0"/>
                    </a:lnTo>
                    <a:lnTo>
                      <a:pt x="558233" y="2709333"/>
                    </a:lnTo>
                    <a:lnTo>
                      <a:pt x="0" y="2709333"/>
                    </a:lnTo>
                    <a:close/>
                  </a:path>
                </a:pathLst>
              </a:custGeom>
              <a:solidFill>
                <a:srgbClr val="E9C7C6"/>
              </a:solidFill>
            </p:spPr>
          </p:sp>
          <p:sp>
            <p:nvSpPr>
              <p:cNvPr name="TextBox 13" id="13"/>
              <p:cNvSpPr txBox="true"/>
              <p:nvPr/>
            </p:nvSpPr>
            <p:spPr>
              <a:xfrm>
                <a:off x="0" y="-47625"/>
                <a:ext cx="558233" cy="2756958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</p:grpSp>
      <p:sp>
        <p:nvSpPr>
          <p:cNvPr name="Freeform 14" id="14"/>
          <p:cNvSpPr/>
          <p:nvPr/>
        </p:nvSpPr>
        <p:spPr>
          <a:xfrm flipH="false" flipV="false" rot="0">
            <a:off x="12412831" y="8026211"/>
            <a:ext cx="7315200" cy="2477783"/>
          </a:xfrm>
          <a:custGeom>
            <a:avLst/>
            <a:gdLst/>
            <a:ahLst/>
            <a:cxnLst/>
            <a:rect r="r" b="b" t="t" l="l"/>
            <a:pathLst>
              <a:path h="2477783" w="7315200">
                <a:moveTo>
                  <a:pt x="0" y="0"/>
                </a:moveTo>
                <a:lnTo>
                  <a:pt x="7315200" y="0"/>
                </a:lnTo>
                <a:lnTo>
                  <a:pt x="7315200" y="2477783"/>
                </a:lnTo>
                <a:lnTo>
                  <a:pt x="0" y="247778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5" id="15"/>
          <p:cNvSpPr/>
          <p:nvPr/>
        </p:nvSpPr>
        <p:spPr>
          <a:xfrm flipH="false" flipV="false" rot="0">
            <a:off x="11413653" y="-573693"/>
            <a:ext cx="7315200" cy="2477783"/>
          </a:xfrm>
          <a:custGeom>
            <a:avLst/>
            <a:gdLst/>
            <a:ahLst/>
            <a:cxnLst/>
            <a:rect r="r" b="b" t="t" l="l"/>
            <a:pathLst>
              <a:path h="2477783" w="7315200">
                <a:moveTo>
                  <a:pt x="0" y="0"/>
                </a:moveTo>
                <a:lnTo>
                  <a:pt x="7315200" y="0"/>
                </a:lnTo>
                <a:lnTo>
                  <a:pt x="7315200" y="2477784"/>
                </a:lnTo>
                <a:lnTo>
                  <a:pt x="0" y="247778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6" id="16"/>
          <p:cNvSpPr txBox="true"/>
          <p:nvPr/>
        </p:nvSpPr>
        <p:spPr>
          <a:xfrm rot="0">
            <a:off x="6578419" y="2521892"/>
            <a:ext cx="6882108" cy="4648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779"/>
              </a:lnSpc>
            </a:pPr>
            <a:r>
              <a:rPr lang="en-US" sz="27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UWSTD</a:t>
            </a:r>
            <a:r>
              <a:rPr lang="en-US" sz="27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 | 2025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:identifier>DAGeyfS-r8U</dc:identifier>
  <dcterms:modified xsi:type="dcterms:W3CDTF">2011-08-01T06:04:30Z</dcterms:modified>
  <cp:revision>1</cp:revision>
  <dc:title>Beige Pastel Minimalist Thesis Defense Presentation</dc:title>
</cp:coreProperties>
</file>