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ink/ink1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3" r:id="rId1"/>
  </p:sldMasterIdLst>
  <p:notesMasterIdLst>
    <p:notesMasterId r:id="rId14"/>
  </p:notesMasterIdLst>
  <p:sldIdLst>
    <p:sldId id="256" r:id="rId2"/>
    <p:sldId id="267" r:id="rId3"/>
    <p:sldId id="263" r:id="rId4"/>
    <p:sldId id="259" r:id="rId5"/>
    <p:sldId id="257" r:id="rId6"/>
    <p:sldId id="266" r:id="rId7"/>
    <p:sldId id="265" r:id="rId8"/>
    <p:sldId id="260" r:id="rId9"/>
    <p:sldId id="261" r:id="rId10"/>
    <p:sldId id="258" r:id="rId11"/>
    <p:sldId id="268" r:id="rId12"/>
    <p:sldId id="264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11-13T14:59:17.367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ignorePressure" value="1"/>
    </inkml:brush>
  </inkml:definitions>
  <inkml:trace contextRef="#ctx0" brushRef="#br0">1 1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A1637B-EBE5-4BF1-B7DB-5C56CF05CDDA}" type="datetimeFigureOut">
              <a:rPr lang="en-GB" smtClean="0"/>
              <a:t>17/11/2019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34DD6F8-5D39-48CA-B512-90ED64F4BB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20360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14CEC9-49E3-4D16-9E2D-7E914B3B7D89}" type="datetimeFigureOut">
              <a:rPr lang="en-GB" smtClean="0"/>
              <a:t>17/11/2019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9006BC05-DCB9-4ECE-A8D9-D7E6C1048B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7345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14CEC9-49E3-4D16-9E2D-7E914B3B7D89}" type="datetimeFigureOut">
              <a:rPr lang="en-GB" smtClean="0"/>
              <a:t>17/11/2019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6BC05-DCB9-4ECE-A8D9-D7E6C1048B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06294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14CEC9-49E3-4D16-9E2D-7E914B3B7D89}" type="datetimeFigureOut">
              <a:rPr lang="en-GB" smtClean="0"/>
              <a:t>17/11/2019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9006BC05-DCB9-4ECE-A8D9-D7E6C1048B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62377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14CEC9-49E3-4D16-9E2D-7E914B3B7D89}" type="datetimeFigureOut">
              <a:rPr lang="en-GB" smtClean="0"/>
              <a:t>17/11/2019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6BC05-DCB9-4ECE-A8D9-D7E6C1048B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173642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14CEC9-49E3-4D16-9E2D-7E914B3B7D89}" type="datetimeFigureOut">
              <a:rPr lang="en-GB" smtClean="0"/>
              <a:t>17/11/2019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6BC05-DCB9-4ECE-A8D9-D7E6C1048B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358079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14CEC9-49E3-4D16-9E2D-7E914B3B7D89}" type="datetimeFigureOut">
              <a:rPr lang="en-GB" smtClean="0"/>
              <a:t>17/11/2019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6BC05-DCB9-4ECE-A8D9-D7E6C1048B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37144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14CEC9-49E3-4D16-9E2D-7E914B3B7D89}" type="datetimeFigureOut">
              <a:rPr lang="en-GB" smtClean="0"/>
              <a:t>17/11/2019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6BC05-DCB9-4ECE-A8D9-D7E6C1048B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65678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14CEC9-49E3-4D16-9E2D-7E914B3B7D89}" type="datetimeFigureOut">
              <a:rPr lang="en-GB" smtClean="0"/>
              <a:t>17/11/2019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6BC05-DCB9-4ECE-A8D9-D7E6C1048B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434391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14CEC9-49E3-4D16-9E2D-7E914B3B7D89}" type="datetimeFigureOut">
              <a:rPr lang="en-GB" smtClean="0"/>
              <a:t>17/11/2019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6BC05-DCB9-4ECE-A8D9-D7E6C1048B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54157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14CEC9-49E3-4D16-9E2D-7E914B3B7D89}" type="datetimeFigureOut">
              <a:rPr lang="en-GB" smtClean="0"/>
              <a:t>17/11/2019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9006BC05-DCB9-4ECE-A8D9-D7E6C1048B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55926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14CEC9-49E3-4D16-9E2D-7E914B3B7D89}" type="datetimeFigureOut">
              <a:rPr lang="en-GB" smtClean="0"/>
              <a:t>17/11/2019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9006BC05-DCB9-4ECE-A8D9-D7E6C1048B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793884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14CEC9-49E3-4D16-9E2D-7E914B3B7D89}" type="datetimeFigureOut">
              <a:rPr lang="en-GB" smtClean="0"/>
              <a:t>17/11/2019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9006BC05-DCB9-4ECE-A8D9-D7E6C1048B91}" type="slidenum">
              <a:rPr lang="en-GB" smtClean="0"/>
              <a:t>‹#›</a:t>
            </a:fld>
            <a:endParaRPr lang="en-GB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387717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14CEC9-49E3-4D16-9E2D-7E914B3B7D89}" type="datetimeFigureOut">
              <a:rPr lang="en-GB" smtClean="0"/>
              <a:t>17/11/2019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9006BC05-DCB9-4ECE-A8D9-D7E6C1048B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781599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14CEC9-49E3-4D16-9E2D-7E914B3B7D89}" type="datetimeFigureOut">
              <a:rPr lang="en-GB" smtClean="0"/>
              <a:t>17/11/2019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6BC05-DCB9-4ECE-A8D9-D7E6C1048B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80926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14CEC9-49E3-4D16-9E2D-7E914B3B7D89}" type="datetimeFigureOut">
              <a:rPr lang="en-GB" smtClean="0"/>
              <a:t>17/11/2019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6BC05-DCB9-4ECE-A8D9-D7E6C1048B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542179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14CEC9-49E3-4D16-9E2D-7E914B3B7D89}" type="datetimeFigureOut">
              <a:rPr lang="en-GB" smtClean="0"/>
              <a:t>17/11/2019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6BC05-DCB9-4ECE-A8D9-D7E6C1048B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677349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FC14CEC9-49E3-4D16-9E2D-7E914B3B7D89}" type="datetimeFigureOut">
              <a:rPr lang="en-GB" smtClean="0"/>
              <a:t>17/11/2019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9006BC05-DCB9-4ECE-A8D9-D7E6C1048B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10753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14CEC9-49E3-4D16-9E2D-7E914B3B7D89}" type="datetimeFigureOut">
              <a:rPr lang="en-GB" smtClean="0"/>
              <a:t>17/11/2019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06BC05-DCB9-4ECE-A8D9-D7E6C1048B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837058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04" r:id="rId1"/>
    <p:sldLayoutId id="2147483805" r:id="rId2"/>
    <p:sldLayoutId id="2147483806" r:id="rId3"/>
    <p:sldLayoutId id="2147483807" r:id="rId4"/>
    <p:sldLayoutId id="2147483808" r:id="rId5"/>
    <p:sldLayoutId id="2147483809" r:id="rId6"/>
    <p:sldLayoutId id="2147483810" r:id="rId7"/>
    <p:sldLayoutId id="2147483811" r:id="rId8"/>
    <p:sldLayoutId id="2147483812" r:id="rId9"/>
    <p:sldLayoutId id="2147483813" r:id="rId10"/>
    <p:sldLayoutId id="2147483814" r:id="rId11"/>
    <p:sldLayoutId id="2147483815" r:id="rId12"/>
    <p:sldLayoutId id="2147483816" r:id="rId13"/>
    <p:sldLayoutId id="2147483817" r:id="rId14"/>
    <p:sldLayoutId id="2147483818" r:id="rId15"/>
    <p:sldLayoutId id="2147483819" r:id="rId16"/>
    <p:sldLayoutId id="2147483820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0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18AD4D-A6C0-4A35-A84C-24BFD67842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4658" y="1131358"/>
            <a:ext cx="6269128" cy="4595283"/>
          </a:xfrm>
        </p:spPr>
        <p:txBody>
          <a:bodyPr anchor="ctr">
            <a:normAutofit/>
          </a:bodyPr>
          <a:lstStyle/>
          <a:p>
            <a:pPr algn="l"/>
            <a:r>
              <a:rPr lang="en-GB" sz="6600" dirty="0">
                <a:latin typeface="Calibri Light" panose="020F0302020204030204" pitchFamily="34" charset="0"/>
                <a:cs typeface="Calibri Light" panose="020F0302020204030204" pitchFamily="34" charset="0"/>
              </a:rPr>
              <a:t>Tunisia’s Time of Terror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A139D19-2BF3-44C8-8A94-A8D9D3DA9C3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70024" y="1131357"/>
            <a:ext cx="2930445" cy="4595283"/>
          </a:xfrm>
        </p:spPr>
        <p:txBody>
          <a:bodyPr anchor="ctr">
            <a:normAutofit/>
          </a:bodyPr>
          <a:lstStyle/>
          <a:p>
            <a:pPr algn="l"/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Presented by Mhairi Price </a:t>
            </a:r>
          </a:p>
        </p:txBody>
      </p:sp>
    </p:spTree>
    <p:extLst>
      <p:ext uri="{BB962C8B-B14F-4D97-AF65-F5344CB8AC3E}">
        <p14:creationId xmlns:p14="http://schemas.microsoft.com/office/powerpoint/2010/main" val="24592595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715262-5276-410F-8857-240A663386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Commissioning Bid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FB4A7E-8CDF-41A7-9B77-6F67E3FC6E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9069" y="2927844"/>
            <a:ext cx="9613861" cy="2796209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GB" sz="2600" dirty="0">
                <a:latin typeface="Calibri Light" panose="020F0302020204030204" pitchFamily="34" charset="0"/>
                <a:cs typeface="Calibri Light" panose="020F0302020204030204" pitchFamily="34" charset="0"/>
              </a:rPr>
              <a:t>The idea I would like to put forward is, a news story showcasing the effect terrorism has had on the tourism industry, in particular Tunisia. </a:t>
            </a:r>
          </a:p>
          <a:p>
            <a:pPr marL="0" indent="0" algn="ctr">
              <a:lnSpc>
                <a:spcPct val="150000"/>
              </a:lnSpc>
              <a:buNone/>
            </a:pPr>
            <a:endParaRPr lang="en-GB" sz="26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0" indent="0" algn="ctr">
              <a:lnSpc>
                <a:spcPct val="150000"/>
              </a:lnSpc>
              <a:buNone/>
            </a:pPr>
            <a:r>
              <a:rPr lang="en-GB" sz="2600" dirty="0">
                <a:latin typeface="Calibri Light" panose="020F0302020204030204" pitchFamily="34" charset="0"/>
                <a:cs typeface="Calibri Light" panose="020F0302020204030204" pitchFamily="34" charset="0"/>
              </a:rPr>
              <a:t>The program will be aired at 9pm on a Sunday evening, aimed at adults, with viewers discretion advised.</a:t>
            </a:r>
          </a:p>
          <a:p>
            <a:pPr marL="0" indent="0" algn="ctr">
              <a:lnSpc>
                <a:spcPct val="150000"/>
              </a:lnSpc>
              <a:buNone/>
            </a:pPr>
            <a:endParaRPr lang="en-GB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endParaRPr lang="en-GB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14522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Image result for sousse attacks in tunisia 2015">
            <a:extLst>
              <a:ext uri="{FF2B5EF4-FFF2-40B4-BE49-F238E27FC236}">
                <a16:creationId xmlns:a16="http://schemas.microsoft.com/office/drawing/2014/main" id="{E22DE0E3-C27B-45E1-AC59-3C969D3E519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4839"/>
          <a:stretch/>
        </p:blipFill>
        <p:spPr bwMode="auto">
          <a:xfrm>
            <a:off x="321734" y="321732"/>
            <a:ext cx="5730068" cy="3067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Image result for sousse attacks in tunisia 2015">
            <a:extLst>
              <a:ext uri="{FF2B5EF4-FFF2-40B4-BE49-F238E27FC236}">
                <a16:creationId xmlns:a16="http://schemas.microsoft.com/office/drawing/2014/main" id="{A07055D9-9ECC-40D3-8C2A-115047C8B31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203" r="18771" b="-3"/>
          <a:stretch/>
        </p:blipFill>
        <p:spPr bwMode="auto">
          <a:xfrm>
            <a:off x="321735" y="3469102"/>
            <a:ext cx="2823886" cy="3069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A group of palm trees on a beach&#10;&#10;Description automatically generated">
            <a:extLst>
              <a:ext uri="{FF2B5EF4-FFF2-40B4-BE49-F238E27FC236}">
                <a16:creationId xmlns:a16="http://schemas.microsoft.com/office/drawing/2014/main" id="{03A7FE70-82B6-4B64-B1F2-8689A957C14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83" r="-3" b="13185"/>
          <a:stretch/>
        </p:blipFill>
        <p:spPr>
          <a:xfrm>
            <a:off x="3227917" y="3459480"/>
            <a:ext cx="2823886" cy="3076783"/>
          </a:xfrm>
          <a:prstGeom prst="rect">
            <a:avLst/>
          </a:prstGeom>
        </p:spPr>
      </p:pic>
      <p:pic>
        <p:nvPicPr>
          <p:cNvPr id="1028" name="Picture 4" descr="Image result for sousse attacks in tunisia 2015">
            <a:extLst>
              <a:ext uri="{FF2B5EF4-FFF2-40B4-BE49-F238E27FC236}">
                <a16:creationId xmlns:a16="http://schemas.microsoft.com/office/drawing/2014/main" id="{70DE6C0B-8512-4DD3-AA27-AA4B0CCEB6C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108" r="28433"/>
          <a:stretch/>
        </p:blipFill>
        <p:spPr bwMode="auto">
          <a:xfrm>
            <a:off x="6134100" y="321732"/>
            <a:ext cx="6057900" cy="6214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12812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" name="Group 70">
            <a:extLst>
              <a:ext uri="{FF2B5EF4-FFF2-40B4-BE49-F238E27FC236}">
                <a16:creationId xmlns:a16="http://schemas.microsoft.com/office/drawing/2014/main" id="{5B988D63-FA8B-436C-902E-E5005BC049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72" name="Rectangle 71">
              <a:extLst>
                <a:ext uri="{FF2B5EF4-FFF2-40B4-BE49-F238E27FC236}">
                  <a16:creationId xmlns:a16="http://schemas.microsoft.com/office/drawing/2014/main" id="{2FD177FB-983E-4035-8B7A-655342A7E1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73" name="Picture 72">
              <a:extLst>
                <a:ext uri="{FF2B5EF4-FFF2-40B4-BE49-F238E27FC236}">
                  <a16:creationId xmlns:a16="http://schemas.microsoft.com/office/drawing/2014/main" id="{9596D9C3-C0FC-4500-A696-55B9F77BB7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pic>
        <p:nvPicPr>
          <p:cNvPr id="1026" name="Picture 2" descr="Image result for news">
            <a:extLst>
              <a:ext uri="{FF2B5EF4-FFF2-40B4-BE49-F238E27FC236}">
                <a16:creationId xmlns:a16="http://schemas.microsoft.com/office/drawing/2014/main" id="{35B82E2B-6EE0-484B-A097-96F3EA34591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515" r="20717" b="-2"/>
          <a:stretch/>
        </p:blipFill>
        <p:spPr bwMode="auto">
          <a:xfrm>
            <a:off x="7547810" y="10"/>
            <a:ext cx="4641013" cy="68563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5" name="Rectangle 74">
            <a:extLst>
              <a:ext uri="{FF2B5EF4-FFF2-40B4-BE49-F238E27FC236}">
                <a16:creationId xmlns:a16="http://schemas.microsoft.com/office/drawing/2014/main" id="{C493E730-2044-49B5-A022-B8D6F35934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796704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B687B0-F51D-4FD0-9C50-8369005DCD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7087552" cy="1080938"/>
          </a:xfrm>
        </p:spPr>
        <p:txBody>
          <a:bodyPr>
            <a:normAutofit/>
          </a:bodyPr>
          <a:lstStyle/>
          <a:p>
            <a:r>
              <a:rPr lang="en-GB">
                <a:latin typeface="Calibri Light" panose="020F0302020204030204" pitchFamily="34" charset="0"/>
                <a:cs typeface="Calibri Light" panose="020F0302020204030204" pitchFamily="34" charset="0"/>
              </a:rPr>
              <a:t>What is the news story?</a:t>
            </a:r>
            <a:endParaRPr lang="en-GB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pic>
        <p:nvPicPr>
          <p:cNvPr id="77" name="Picture 76">
            <a:extLst>
              <a:ext uri="{FF2B5EF4-FFF2-40B4-BE49-F238E27FC236}">
                <a16:creationId xmlns:a16="http://schemas.microsoft.com/office/drawing/2014/main" id="{78976801-4346-4636-BA62-265C81DFE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7967048" cy="32116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018606-95C8-448F-94DC-57FAF3320C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3"/>
            <a:ext cx="6423211" cy="359931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Main focus on 2015 terrorist attacks 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How these attacks affected tourism in Tunisia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How did this terrorist attack have an impact on the tourism industry as a whole for summer holiday destinations 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Tunisia’s recovery from the attacks 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Safety and security advice for tourists </a:t>
            </a:r>
          </a:p>
        </p:txBody>
      </p:sp>
    </p:spTree>
    <p:extLst>
      <p:ext uri="{BB962C8B-B14F-4D97-AF65-F5344CB8AC3E}">
        <p14:creationId xmlns:p14="http://schemas.microsoft.com/office/powerpoint/2010/main" val="5848261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7A865E47-4365-4F21-B8EA-13B2C12BCB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11" name="Rectangle 10">
              <a:extLst>
                <a:ext uri="{FF2B5EF4-FFF2-40B4-BE49-F238E27FC236}">
                  <a16:creationId xmlns:a16="http://schemas.microsoft.com/office/drawing/2014/main" id="{0CE24988-BB27-40E5-A961-9FA7ED0DB9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24" name="Picture 11">
              <a:extLst>
                <a:ext uri="{FF2B5EF4-FFF2-40B4-BE49-F238E27FC236}">
                  <a16:creationId xmlns:a16="http://schemas.microsoft.com/office/drawing/2014/main" id="{80BDE80E-ADE0-4E16-8F80-306A15F4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8F6EEC-E6C7-4E80-AD3E-A363FB1EA4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6183" y="2113872"/>
            <a:ext cx="5269904" cy="4519447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26</a:t>
            </a:r>
            <a:r>
              <a:rPr lang="en-GB" sz="2000" baseline="30000" dirty="0">
                <a:latin typeface="Calibri Light" panose="020F0302020204030204" pitchFamily="34" charset="0"/>
                <a:cs typeface="Calibri Light" panose="020F0302020204030204" pitchFamily="34" charset="0"/>
              </a:rPr>
              <a:t>th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of June 2015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Port El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Kantaoui</a:t>
            </a:r>
            <a:endParaRPr lang="en-GB" sz="20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38 people killed (30 British)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1 Terrorist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Seifeddine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Rezgui</a:t>
            </a:r>
            <a:endParaRPr lang="en-GB" sz="20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Rifle hidden in a parasol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55 minute attack felt like a lifetime for victims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Started shooting on the beach then made his way into the hotel complex</a:t>
            </a:r>
          </a:p>
          <a:p>
            <a:endParaRPr lang="en-GB" sz="20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endParaRPr lang="en-GB" sz="2000" dirty="0"/>
          </a:p>
        </p:txBody>
      </p:sp>
      <p:pic>
        <p:nvPicPr>
          <p:cNvPr id="5" name="Picture 4" descr="A picture containing outdoor, nature&#10;&#10;Description automatically generated">
            <a:extLst>
              <a:ext uri="{FF2B5EF4-FFF2-40B4-BE49-F238E27FC236}">
                <a16:creationId xmlns:a16="http://schemas.microsoft.com/office/drawing/2014/main" id="{833C8D31-5E78-46BD-83FF-256C69AC9BD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596" r="19085"/>
          <a:stretch/>
        </p:blipFill>
        <p:spPr>
          <a:xfrm>
            <a:off x="6096000" y="10"/>
            <a:ext cx="6092823" cy="6856310"/>
          </a:xfrm>
          <a:prstGeom prst="rect">
            <a:avLst/>
          </a:prstGeom>
          <a:ln>
            <a:noFill/>
          </a:ln>
          <a:effectLst/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13BC1C09-8FD1-4619-B317-E9EED5E55D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6499753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5F4CBA-B3D0-491F-A099-45B8324066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5041629" cy="1080938"/>
          </a:xfrm>
        </p:spPr>
        <p:txBody>
          <a:bodyPr>
            <a:normAutofit/>
          </a:bodyPr>
          <a:lstStyle/>
          <a:p>
            <a:r>
              <a:rPr lang="en-GB">
                <a:latin typeface="Calibri Light" panose="020F0302020204030204" pitchFamily="34" charset="0"/>
                <a:cs typeface="Calibri Light" panose="020F0302020204030204" pitchFamily="34" charset="0"/>
              </a:rPr>
              <a:t>Background of the attack</a:t>
            </a:r>
            <a:endParaRPr lang="en-GB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D3143E80-C928-46DB-9299-0BD06348A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6492240" cy="261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60559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5321D838-2C7E-4177-9DD3-DAC78324A2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146E45C-1450-4186-B501-74F221F897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EDDA48B-BC04-4915-ADA3-A1A9522EB0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78C9D07A-5A22-4E55-B18A-47CF07E50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D71E629-0739-4A59-972B-A9E9A4500E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2F84762E-7FCC-4EAF-B9E7-CE7214491E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927A1389-2A5D-4886-AD82-F213767E67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8207"/>
            <a:ext cx="12192000" cy="6858000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A1038667-0C3F-4764-A24D-DA9D9B4748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4527" y="0"/>
            <a:ext cx="755294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6AC2195B-895A-4535-8ECD-9F5B669C5C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06045"/>
            <a:ext cx="4965192" cy="144049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571EEFCA-9235-4BC2-85C3-A4EC6EE57A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838764"/>
            <a:ext cx="4964567" cy="3180473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818CC9-42A6-4FF6-973D-2F831BDBA2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431" y="2615149"/>
            <a:ext cx="3739278" cy="266113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000" dirty="0">
                <a:latin typeface="Calibri Light" panose="020F0302020204030204" pitchFamily="34" charset="0"/>
                <a:cs typeface="Calibri Light" panose="020F0302020204030204" pitchFamily="34" charset="0"/>
              </a:rPr>
              <a:t>The Route the</a:t>
            </a:r>
            <a:br>
              <a:rPr lang="en-US" sz="4000" dirty="0">
                <a:latin typeface="Calibri Light" panose="020F0302020204030204" pitchFamily="34" charset="0"/>
                <a:cs typeface="Calibri Light" panose="020F0302020204030204" pitchFamily="34" charset="0"/>
              </a:rPr>
            </a:br>
            <a:r>
              <a:rPr lang="en-US" sz="4000" dirty="0">
                <a:latin typeface="Calibri Light" panose="020F0302020204030204" pitchFamily="34" charset="0"/>
                <a:cs typeface="Calibri Light" panose="020F0302020204030204" pitchFamily="34" charset="0"/>
              </a:rPr>
              <a:t>Terrorist Took</a:t>
            </a:r>
            <a:br>
              <a:rPr lang="en-US" sz="3400" dirty="0">
                <a:latin typeface="Calibri Light" panose="020F0302020204030204" pitchFamily="34" charset="0"/>
                <a:cs typeface="Calibri Light" panose="020F0302020204030204" pitchFamily="34" charset="0"/>
              </a:rPr>
            </a:br>
            <a:r>
              <a:rPr lang="en-US" sz="34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br>
              <a:rPr lang="en-US" sz="3400" dirty="0">
                <a:latin typeface="Calibri Light" panose="020F0302020204030204" pitchFamily="34" charset="0"/>
                <a:cs typeface="Calibri Light" panose="020F0302020204030204" pitchFamily="34" charset="0"/>
              </a:rPr>
            </a:br>
            <a:endParaRPr lang="en-US" sz="34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85D2993-0BCD-4E3B-B073-59A3129FF1A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2963" t="11127" r="24160" b="10982"/>
          <a:stretch/>
        </p:blipFill>
        <p:spPr>
          <a:xfrm>
            <a:off x="5284606" y="835094"/>
            <a:ext cx="6260963" cy="5187812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559319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B2B6939-0668-4FF7-82B8-9D79733E1C2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286" t="15551" r="54220" b="9639"/>
          <a:stretch/>
        </p:blipFill>
        <p:spPr>
          <a:xfrm>
            <a:off x="4135773" y="0"/>
            <a:ext cx="7989116" cy="6817259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C4C1ACBF-CAAE-4630-B7DC-6DD2CB423492}"/>
                  </a:ext>
                </a:extLst>
              </p14:cNvPr>
              <p14:cNvContentPartPr/>
              <p14:nvPr/>
            </p14:nvContentPartPr>
            <p14:xfrm>
              <a:off x="10268972" y="3080520"/>
              <a:ext cx="360" cy="36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C4C1ACBF-CAAE-4630-B7DC-6DD2CB423492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0260332" y="3071880"/>
                <a:ext cx="18000" cy="18000"/>
              </a:xfrm>
              <a:prstGeom prst="rect">
                <a:avLst/>
              </a:prstGeom>
            </p:spPr>
          </p:pic>
        </mc:Fallback>
      </mc:AlternateContent>
      <p:sp>
        <p:nvSpPr>
          <p:cNvPr id="13" name="TextBox 12">
            <a:extLst>
              <a:ext uri="{FF2B5EF4-FFF2-40B4-BE49-F238E27FC236}">
                <a16:creationId xmlns:a16="http://schemas.microsoft.com/office/drawing/2014/main" id="{24EFD36E-27DB-40DF-AC28-795E691D0D02}"/>
              </a:ext>
            </a:extLst>
          </p:cNvPr>
          <p:cNvSpPr txBox="1"/>
          <p:nvPr/>
        </p:nvSpPr>
        <p:spPr>
          <a:xfrm>
            <a:off x="298601" y="875650"/>
            <a:ext cx="351705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latin typeface="Calibri Light" panose="020F0302020204030204" pitchFamily="34" charset="0"/>
                <a:cs typeface="Calibri Light" panose="020F0302020204030204" pitchFamily="34" charset="0"/>
              </a:rPr>
              <a:t>Map of Tunisia </a:t>
            </a:r>
          </a:p>
        </p:txBody>
      </p:sp>
    </p:spTree>
    <p:extLst>
      <p:ext uri="{BB962C8B-B14F-4D97-AF65-F5344CB8AC3E}">
        <p14:creationId xmlns:p14="http://schemas.microsoft.com/office/powerpoint/2010/main" val="41666662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97BDC9-A567-4A45-812E-3C2502CC8F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Research Methods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4A772C-66C1-4A22-A0A3-C0C30A4D28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3"/>
            <a:ext cx="9613861" cy="3971648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Main sources of research will be done through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Newspapers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News online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Interviews conducted from 2015   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Reliable websites such as GOV.UK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YouTube videos</a:t>
            </a:r>
          </a:p>
        </p:txBody>
      </p:sp>
    </p:spTree>
    <p:extLst>
      <p:ext uri="{BB962C8B-B14F-4D97-AF65-F5344CB8AC3E}">
        <p14:creationId xmlns:p14="http://schemas.microsoft.com/office/powerpoint/2010/main" val="9108706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7A865E47-4365-4F21-B8EA-13B2C12BCB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11" name="Rectangle 10">
              <a:extLst>
                <a:ext uri="{FF2B5EF4-FFF2-40B4-BE49-F238E27FC236}">
                  <a16:creationId xmlns:a16="http://schemas.microsoft.com/office/drawing/2014/main" id="{0CE24988-BB27-40E5-A961-9FA7ED0DB9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80BDE80E-ADE0-4E16-8F80-306A15F4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EE718D-A849-4955-91CF-2E64ECEC61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2" y="2336873"/>
            <a:ext cx="5041628" cy="4204604"/>
          </a:xfrm>
        </p:spPr>
        <p:txBody>
          <a:bodyPr>
            <a:normAutofit/>
          </a:bodyPr>
          <a:lstStyle/>
          <a:p>
            <a:r>
              <a:rPr lang="en-GB" sz="2200" dirty="0">
                <a:latin typeface="Calibri Light" panose="020F0302020204030204" pitchFamily="34" charset="0"/>
                <a:cs typeface="Calibri Light" panose="020F0302020204030204" pitchFamily="34" charset="0"/>
              </a:rPr>
              <a:t>Opening credits</a:t>
            </a:r>
          </a:p>
          <a:p>
            <a:r>
              <a:rPr lang="en-GB" sz="2200" dirty="0">
                <a:latin typeface="Calibri Light" panose="020F0302020204030204" pitchFamily="34" charset="0"/>
                <a:cs typeface="Calibri Light" panose="020F0302020204030204" pitchFamily="34" charset="0"/>
              </a:rPr>
              <a:t>Short clip </a:t>
            </a:r>
          </a:p>
          <a:p>
            <a:r>
              <a:rPr lang="en-GB" sz="2200" dirty="0">
                <a:latin typeface="Calibri Light" panose="020F0302020204030204" pitchFamily="34" charset="0"/>
                <a:cs typeface="Calibri Light" panose="020F0302020204030204" pitchFamily="34" charset="0"/>
              </a:rPr>
              <a:t>Introduction to Tunisia (before the attack)</a:t>
            </a:r>
          </a:p>
          <a:p>
            <a:r>
              <a:rPr lang="en-GB" sz="2200" dirty="0">
                <a:latin typeface="Calibri Light" panose="020F0302020204030204" pitchFamily="34" charset="0"/>
                <a:cs typeface="Calibri Light" panose="020F0302020204030204" pitchFamily="34" charset="0"/>
              </a:rPr>
              <a:t>Day of the attack </a:t>
            </a:r>
          </a:p>
          <a:p>
            <a:r>
              <a:rPr lang="en-GB" sz="2200" dirty="0">
                <a:latin typeface="Calibri Light" panose="020F0302020204030204" pitchFamily="34" charset="0"/>
                <a:cs typeface="Calibri Light" panose="020F0302020204030204" pitchFamily="34" charset="0"/>
              </a:rPr>
              <a:t>Aftermath of attack</a:t>
            </a:r>
          </a:p>
          <a:p>
            <a:r>
              <a:rPr lang="en-GB" sz="2200" dirty="0">
                <a:latin typeface="Calibri Light" panose="020F0302020204030204" pitchFamily="34" charset="0"/>
                <a:cs typeface="Calibri Light" panose="020F0302020204030204" pitchFamily="34" charset="0"/>
              </a:rPr>
              <a:t>Effect on the industry </a:t>
            </a:r>
          </a:p>
          <a:p>
            <a:r>
              <a:rPr lang="en-GB" sz="2200" dirty="0">
                <a:latin typeface="Calibri Light" panose="020F0302020204030204" pitchFamily="34" charset="0"/>
                <a:cs typeface="Calibri Light" panose="020F0302020204030204" pitchFamily="34" charset="0"/>
              </a:rPr>
              <a:t>Is Tunisia safe as a holiday destination?</a:t>
            </a:r>
          </a:p>
          <a:p>
            <a:r>
              <a:rPr lang="en-GB" sz="2200" dirty="0">
                <a:latin typeface="Calibri Light" panose="020F0302020204030204" pitchFamily="34" charset="0"/>
                <a:cs typeface="Calibri Light" panose="020F0302020204030204" pitchFamily="34" charset="0"/>
              </a:rPr>
              <a:t>Future</a:t>
            </a:r>
          </a:p>
          <a:p>
            <a:r>
              <a:rPr lang="en-GB" sz="2200" dirty="0">
                <a:latin typeface="Calibri Light" panose="020F0302020204030204" pitchFamily="34" charset="0"/>
                <a:cs typeface="Calibri Light" panose="020F0302020204030204" pitchFamily="34" charset="0"/>
              </a:rPr>
              <a:t>Closing credits</a:t>
            </a:r>
          </a:p>
          <a:p>
            <a:endParaRPr lang="en-GB" sz="2000" dirty="0"/>
          </a:p>
        </p:txBody>
      </p:sp>
      <p:pic>
        <p:nvPicPr>
          <p:cNvPr id="5" name="Picture 4" descr="A group of people standing in front of a crowd&#10;&#10;Description automatically generated">
            <a:extLst>
              <a:ext uri="{FF2B5EF4-FFF2-40B4-BE49-F238E27FC236}">
                <a16:creationId xmlns:a16="http://schemas.microsoft.com/office/drawing/2014/main" id="{D7F81A92-12EF-48A4-A697-E68B01CDABD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933" r="33080" b="-2"/>
          <a:stretch/>
        </p:blipFill>
        <p:spPr>
          <a:xfrm>
            <a:off x="6096000" y="10"/>
            <a:ext cx="6092823" cy="6856310"/>
          </a:xfrm>
          <a:prstGeom prst="rect">
            <a:avLst/>
          </a:prstGeom>
          <a:ln>
            <a:noFill/>
          </a:ln>
          <a:effectLst/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13BC1C09-8FD1-4619-B317-E9EED5E55D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6499753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C6D2AF-85D2-46C9-8DEB-2DE5E8FA4E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5041629" cy="1080938"/>
          </a:xfrm>
        </p:spPr>
        <p:txBody>
          <a:bodyPr>
            <a:normAutofit/>
          </a:bodyPr>
          <a:lstStyle/>
          <a:p>
            <a:r>
              <a:rPr lang="en-GB">
                <a:latin typeface="Calibri Light" panose="020F0302020204030204" pitchFamily="34" charset="0"/>
                <a:cs typeface="Calibri Light" panose="020F0302020204030204" pitchFamily="34" charset="0"/>
              </a:rPr>
              <a:t>News story presentation</a:t>
            </a:r>
            <a:endParaRPr lang="en-GB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D3143E80-C928-46DB-9299-0BD06348A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6492240" cy="261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48581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34F083-D483-4B50-A70A-A2545F7482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Why you should chose this news story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9172DB-FFA1-4729-9147-8782CBD772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3"/>
            <a:ext cx="9613861" cy="4391098"/>
          </a:xfrm>
        </p:spPr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Still a relevant news story for the tourism industry 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Tunisia slowly starting to build their reputation back up and attract tourism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Security and safety heightened in other countries after this attack as well as in Tunisia 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Consider why tourists are reluctant to go back to Tunisia as a holiday destination compared to other destinations such as Paris (which was attacked in 2015) 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Viewers will watch the program because its interesting, informative and impactful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85919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B2F5E6-F8FD-4412-BF71-9C84C0367B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</p:spPr>
        <p:txBody>
          <a:bodyPr>
            <a:normAutofit/>
          </a:bodyPr>
          <a:lstStyle/>
          <a:p>
            <a:pPr algn="ctr"/>
            <a:r>
              <a:rPr lang="en-GB" sz="5400" dirty="0">
                <a:latin typeface="Calibri Light" panose="020F0302020204030204" pitchFamily="34" charset="0"/>
                <a:cs typeface="Calibri Light" panose="020F0302020204030204" pitchFamily="34" charset="0"/>
              </a:rPr>
              <a:t>Tunisia’s Time of Terror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C9F0BF-5D84-4144-9A74-C048CF545B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877" y="3417811"/>
            <a:ext cx="9613861" cy="2195370"/>
          </a:xfrm>
        </p:spPr>
        <p:txBody>
          <a:bodyPr/>
          <a:lstStyle/>
          <a:p>
            <a:pPr marL="0" indent="0" algn="ctr">
              <a:buNone/>
            </a:pPr>
            <a:r>
              <a:rPr lang="en-GB" sz="2800" dirty="0">
                <a:latin typeface="Calibri Light" panose="020F0302020204030204" pitchFamily="34" charset="0"/>
                <a:cs typeface="Calibri Light" panose="020F0302020204030204" pitchFamily="34" charset="0"/>
              </a:rPr>
              <a:t>Thank you for listening to my commissioning bid on effect terrorism has had on the Tunisian tourism industry</a:t>
            </a:r>
          </a:p>
          <a:p>
            <a:endParaRPr lang="en-GB" dirty="0"/>
          </a:p>
          <a:p>
            <a:pPr marL="0" indent="0" algn="ctr">
              <a:buNone/>
            </a:pPr>
            <a:r>
              <a:rPr lang="en-GB" sz="5400" dirty="0">
                <a:latin typeface="Calibri Light" panose="020F0302020204030204" pitchFamily="34" charset="0"/>
                <a:cs typeface="Calibri Light" panose="020F0302020204030204" pitchFamily="34" charset="0"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41631656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CED1EE-67E2-4739-A72F-E43ECF9005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References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6A362C-6137-43A6-8020-979CB23666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146851"/>
            <a:ext cx="9613861" cy="4598505"/>
          </a:xfrm>
        </p:spPr>
        <p:txBody>
          <a:bodyPr>
            <a:normAutofit fontScale="62500" lnSpcReduction="20000"/>
          </a:bodyPr>
          <a:lstStyle/>
          <a:p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Anon, (2019). [image] Available at: https://groups.runtogether.co.uk/MoorRunningFriends2/News/64c162b4-8db1-4050-ae81-ab4328049ca6 [2019, November, 15]. </a:t>
            </a:r>
          </a:p>
          <a:p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BBC (2019). [image] Available at: • https://www.bbc.com/news/world-africa-47183027 [2019, November, 14].</a:t>
            </a:r>
          </a:p>
          <a:p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BBC (2019). [image] Available at: https://www.bbc.co.uk/news/world-africa-33304897 [2019, November, 14].</a:t>
            </a:r>
          </a:p>
          <a:p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BBC (2019). [image] Available at: https://www.bbc.co.uk/news/world-africa-49650446 [2019, November, 13].</a:t>
            </a:r>
          </a:p>
          <a:p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BBC News. (2019). </a:t>
            </a:r>
            <a:r>
              <a:rPr lang="en-GB" i="1" dirty="0">
                <a:latin typeface="Calibri Light" panose="020F0302020204030204" pitchFamily="34" charset="0"/>
                <a:cs typeface="Calibri Light" panose="020F0302020204030204" pitchFamily="34" charset="0"/>
              </a:rPr>
              <a:t>Tunisia attack: What happened</a:t>
            </a:r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. [online] Available at: https://www.bbc.co.uk/news/world-africa-33304897 [2019, November, 11].</a:t>
            </a:r>
          </a:p>
          <a:p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CBS (2019). [image] Available at: • https://www.cbsnews.com/news/tunisia-hotel-attack-in-tourist-resort-town-of-sousse/ [2019, November, 12].</a:t>
            </a:r>
          </a:p>
          <a:p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Daily Mail (2019). [image] Available at: • https://www.dailymail.co.uk/news/article-3141676/Calm-stroll-beach-killer-Chilling-pictures-AK47-wielding-ISIS-maniac-walking-past-inflatables-water-s-edge-horrified-onlookers-watch-safe-distance.html [2019, November, 13].</a:t>
            </a:r>
          </a:p>
          <a:p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Gov.uk (2019). [image] Available at: • https://www.gov.uk/foreign-travel-advice/tunisia [2019, November, 14]. </a:t>
            </a:r>
          </a:p>
          <a:p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On the Beach (2019). [image] Available at: https://www.onthebeach.co.uk/hotels/tunisia/monastir/port-el-kantaoui/el-mouradi-club-kantaoui [2019, November, 17].</a:t>
            </a:r>
          </a:p>
          <a:p>
            <a:r>
              <a:rPr lang="en-GB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voanews</a:t>
            </a:r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 (2019). [image] Available at: • https://www.voanews.com/middle-east/dozens-killed-tunisian-hotel-terror-attack [2019, November, 16].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0418726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665</Words>
  <Application>Microsoft Office PowerPoint</Application>
  <PresentationFormat>Widescreen</PresentationFormat>
  <Paragraphs>61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Calibri Light</vt:lpstr>
      <vt:lpstr>Trebuchet MS</vt:lpstr>
      <vt:lpstr>Berlin</vt:lpstr>
      <vt:lpstr>Tunisia’s Time of Terror </vt:lpstr>
      <vt:lpstr>Commissioning Bid</vt:lpstr>
      <vt:lpstr>PowerPoint Presentation</vt:lpstr>
      <vt:lpstr>What is the news story?</vt:lpstr>
      <vt:lpstr>Background of the attack</vt:lpstr>
      <vt:lpstr>The Route the Terrorist Took   </vt:lpstr>
      <vt:lpstr>PowerPoint Presentation</vt:lpstr>
      <vt:lpstr>Research Methods </vt:lpstr>
      <vt:lpstr>News story presentation</vt:lpstr>
      <vt:lpstr>Why you should chose this news story</vt:lpstr>
      <vt:lpstr>Tunisia’s Time of Terror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Tunisia’s Time of Terror </dc:title>
  <dc:creator>mhairi price</dc:creator>
  <cp:lastModifiedBy>mhairi price</cp:lastModifiedBy>
  <cp:revision>6</cp:revision>
  <dcterms:created xsi:type="dcterms:W3CDTF">2019-11-17T18:21:28Z</dcterms:created>
  <dcterms:modified xsi:type="dcterms:W3CDTF">2019-11-17T19:02:22Z</dcterms:modified>
</cp:coreProperties>
</file>