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60" r:id="rId6"/>
    <p:sldId id="258" r:id="rId7"/>
    <p:sldId id="263" r:id="rId8"/>
    <p:sldId id="264" r:id="rId9"/>
    <p:sldId id="265" r:id="rId10"/>
    <p:sldId id="262" r:id="rId11"/>
    <p:sldId id="266" r:id="rId12"/>
    <p:sldId id="276" r:id="rId13"/>
    <p:sldId id="267" r:id="rId14"/>
    <p:sldId id="275" r:id="rId15"/>
    <p:sldId id="274" r:id="rId16"/>
    <p:sldId id="268" r:id="rId17"/>
    <p:sldId id="271" r:id="rId18"/>
    <p:sldId id="272" r:id="rId19"/>
    <p:sldId id="273" r:id="rId20"/>
    <p:sldId id="269" r:id="rId21"/>
    <p:sldId id="27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8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92F1-7CAB-4B79-8A93-D7B66BD9F227}" type="datetimeFigureOut">
              <a:rPr lang="en-GB" smtClean="0"/>
              <a:pPr/>
              <a:t>13/03/2013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0412C-874A-4C02-ADD2-DB16455AA87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92F1-7CAB-4B79-8A93-D7B66BD9F227}" type="datetimeFigureOut">
              <a:rPr lang="en-GB" smtClean="0"/>
              <a:pPr/>
              <a:t>13/03/2013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0412C-874A-4C02-ADD2-DB16455AA8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92F1-7CAB-4B79-8A93-D7B66BD9F227}" type="datetimeFigureOut">
              <a:rPr lang="en-GB" smtClean="0"/>
              <a:pPr/>
              <a:t>13/03/2013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850412C-874A-4C02-ADD2-DB16455AA8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92F1-7CAB-4B79-8A93-D7B66BD9F227}" type="datetimeFigureOut">
              <a:rPr lang="en-GB" smtClean="0"/>
              <a:pPr/>
              <a:t>13/03/2013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0412C-874A-4C02-ADD2-DB16455AA8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92F1-7CAB-4B79-8A93-D7B66BD9F227}" type="datetimeFigureOut">
              <a:rPr lang="en-GB" smtClean="0"/>
              <a:pPr/>
              <a:t>13/03/2013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0412C-874A-4C02-ADD2-DB16455AA8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92F1-7CAB-4B79-8A93-D7B66BD9F227}" type="datetimeFigureOut">
              <a:rPr lang="en-GB" smtClean="0"/>
              <a:pPr/>
              <a:t>13/03/2013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0412C-874A-4C02-ADD2-DB16455AA8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92F1-7CAB-4B79-8A93-D7B66BD9F227}" type="datetimeFigureOut">
              <a:rPr lang="en-GB" smtClean="0"/>
              <a:pPr/>
              <a:t>13/03/2013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0412C-874A-4C02-ADD2-DB16455AA8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92F1-7CAB-4B79-8A93-D7B66BD9F227}" type="datetimeFigureOut">
              <a:rPr lang="en-GB" smtClean="0"/>
              <a:pPr/>
              <a:t>13/03/2013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0412C-874A-4C02-ADD2-DB16455AA8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92F1-7CAB-4B79-8A93-D7B66BD9F227}" type="datetimeFigureOut">
              <a:rPr lang="en-GB" smtClean="0"/>
              <a:pPr/>
              <a:t>13/03/2013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0412C-874A-4C02-ADD2-DB16455AA8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92F1-7CAB-4B79-8A93-D7B66BD9F227}" type="datetimeFigureOut">
              <a:rPr lang="en-GB" smtClean="0"/>
              <a:pPr/>
              <a:t>13/03/2013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0412C-874A-4C02-ADD2-DB16455AA8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C92F1-7CAB-4B79-8A93-D7B66BD9F227}" type="datetimeFigureOut">
              <a:rPr lang="en-GB" smtClean="0"/>
              <a:pPr/>
              <a:t>13/03/2013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0412C-874A-4C02-ADD2-DB16455AA8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B8C92F1-7CAB-4B79-8A93-D7B66BD9F227}" type="datetimeFigureOut">
              <a:rPr lang="en-GB" smtClean="0"/>
              <a:pPr/>
              <a:t>13/03/2013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850412C-874A-4C02-ADD2-DB16455AA87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Impacts and developments of Festivals and Events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Olympic Impacts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921946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Phases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Bid preparation</a:t>
            </a:r>
          </a:p>
          <a:p>
            <a:r>
              <a:rPr lang="en-GB" dirty="0" smtClean="0"/>
              <a:t>Winning the bid</a:t>
            </a:r>
          </a:p>
          <a:p>
            <a:r>
              <a:rPr lang="en-GB" dirty="0" smtClean="0"/>
              <a:t>Preparation phase</a:t>
            </a:r>
          </a:p>
          <a:p>
            <a:r>
              <a:rPr lang="en-GB" dirty="0" smtClean="0"/>
              <a:t>Olympic Games</a:t>
            </a:r>
          </a:p>
          <a:p>
            <a:r>
              <a:rPr lang="en-GB" dirty="0" smtClean="0"/>
              <a:t>Post games impacts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675334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Decision to bid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Does the decision to bid  = Manufactured consent? (Booth and </a:t>
            </a:r>
            <a:r>
              <a:rPr lang="en-GB" dirty="0" err="1" smtClean="0"/>
              <a:t>Tatz</a:t>
            </a:r>
            <a:r>
              <a:rPr lang="en-GB" dirty="0" smtClean="0"/>
              <a:t> 1994)</a:t>
            </a:r>
          </a:p>
          <a:p>
            <a:r>
              <a:rPr lang="en-GB" dirty="0" smtClean="0"/>
              <a:t>Community consultation re the impacts          “</a:t>
            </a:r>
            <a:r>
              <a:rPr lang="en-GB" b="0" i="0" u="none" strike="noStrike" baseline="0" dirty="0" smtClean="0">
                <a:latin typeface="Arial"/>
              </a:rPr>
              <a:t>local authorities have been largely locked out of the [Olympic] decision-making process’ ‘have received very little information on key issues like anticipated transport flows’ which are vital for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‘the formulation of local transport plans’ (</a:t>
            </a:r>
            <a:r>
              <a:rPr lang="en-GB" b="0" i="0" u="none" strike="noStrike" baseline="0" dirty="0" err="1" smtClean="0">
                <a:latin typeface="Arial"/>
              </a:rPr>
              <a:t>Cashman</a:t>
            </a:r>
            <a:r>
              <a:rPr lang="en-GB" b="0" i="0" u="none" strike="noStrike" baseline="0" dirty="0" smtClean="0">
                <a:latin typeface="Arial"/>
              </a:rPr>
              <a:t> and Hughes, 1999a:32).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67938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 up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Raised expectations</a:t>
            </a:r>
          </a:p>
          <a:p>
            <a:r>
              <a:rPr lang="en-GB" dirty="0" smtClean="0"/>
              <a:t>Politics</a:t>
            </a:r>
          </a:p>
          <a:p>
            <a:r>
              <a:rPr lang="en-GB" dirty="0" smtClean="0"/>
              <a:t>Political Agendas</a:t>
            </a:r>
          </a:p>
          <a:p>
            <a:r>
              <a:rPr lang="en-GB" dirty="0" smtClean="0"/>
              <a:t>Environment</a:t>
            </a:r>
          </a:p>
          <a:p>
            <a:r>
              <a:rPr lang="en-GB" dirty="0" smtClean="0"/>
              <a:t>Construction impacts</a:t>
            </a:r>
          </a:p>
          <a:p>
            <a:r>
              <a:rPr lang="en-GB" dirty="0" smtClean="0"/>
              <a:t>Disruption</a:t>
            </a:r>
          </a:p>
          <a:p>
            <a:r>
              <a:rPr lang="en-GB" dirty="0" smtClean="0"/>
              <a:t>Hidden costs</a:t>
            </a:r>
          </a:p>
          <a:p>
            <a:r>
              <a:rPr lang="en-GB" dirty="0" smtClean="0"/>
              <a:t>External </a:t>
            </a:r>
            <a:r>
              <a:rPr lang="en-GB" dirty="0" err="1" smtClean="0"/>
              <a:t>crisises</a:t>
            </a:r>
            <a:endParaRPr lang="en-GB" dirty="0" smtClean="0"/>
          </a:p>
          <a:p>
            <a:r>
              <a:rPr lang="en-GB" dirty="0" smtClean="0"/>
              <a:t>Negative publicity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618528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 v Negative</a:t>
            </a:r>
          </a:p>
          <a:p>
            <a:r>
              <a:rPr lang="en-GB" dirty="0" smtClean="0"/>
              <a:t>Spreading costs and benefits </a:t>
            </a:r>
          </a:p>
          <a:p>
            <a:r>
              <a:rPr lang="en-GB" dirty="0" smtClean="0"/>
              <a:t>An erosion of human rights in the city</a:t>
            </a:r>
          </a:p>
          <a:p>
            <a:r>
              <a:rPr lang="en-GB" dirty="0" smtClean="0"/>
              <a:t>The size of the games and legacy issues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627241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City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0" i="0" u="none" strike="noStrike" baseline="0" dirty="0" smtClean="0">
                <a:latin typeface="Arial"/>
              </a:rPr>
              <a:t>alterations in design of the city;</a:t>
            </a:r>
          </a:p>
          <a:p>
            <a:r>
              <a:rPr lang="en-GB" b="0" i="0" u="none" strike="noStrike" baseline="0" dirty="0" smtClean="0">
                <a:latin typeface="TimesNewRoman"/>
              </a:rPr>
              <a:t>▪ </a:t>
            </a:r>
            <a:r>
              <a:rPr lang="en-GB" b="0" i="0" u="none" strike="noStrike" baseline="0" dirty="0" smtClean="0">
                <a:latin typeface="Arial"/>
              </a:rPr>
              <a:t>changes to the physical and the built environment;</a:t>
            </a:r>
          </a:p>
          <a:p>
            <a:r>
              <a:rPr lang="en-GB" b="0" i="0" u="none" strike="noStrike" baseline="0" dirty="0" smtClean="0">
                <a:latin typeface="TimesNewRoman"/>
              </a:rPr>
              <a:t>▪ </a:t>
            </a:r>
            <a:r>
              <a:rPr lang="en-GB" b="0" i="0" u="none" strike="noStrike" baseline="0" dirty="0" smtClean="0">
                <a:latin typeface="Arial"/>
              </a:rPr>
              <a:t>the representation of a city and country and its culture;</a:t>
            </a:r>
          </a:p>
          <a:p>
            <a:r>
              <a:rPr lang="en-GB" b="0" i="0" u="none" strike="noStrike" baseline="0" dirty="0" smtClean="0">
                <a:latin typeface="TimesNewRoman"/>
              </a:rPr>
              <a:t>▪ </a:t>
            </a:r>
            <a:r>
              <a:rPr lang="en-GB" b="0" i="0" u="none" strike="noStrike" baseline="0" dirty="0" smtClean="0">
                <a:latin typeface="Arial"/>
              </a:rPr>
              <a:t>improvements in air, road and rail transport;</a:t>
            </a:r>
          </a:p>
          <a:p>
            <a:r>
              <a:rPr lang="en-GB" b="0" i="0" u="none" strike="noStrike" baseline="0" dirty="0" smtClean="0">
                <a:latin typeface="TimesNewRoman"/>
              </a:rPr>
              <a:t>▪ </a:t>
            </a:r>
            <a:r>
              <a:rPr lang="en-GB" b="0" i="0" u="none" strike="noStrike" baseline="0" dirty="0" smtClean="0">
                <a:latin typeface="Arial"/>
              </a:rPr>
              <a:t>increased costs and taxes;</a:t>
            </a:r>
          </a:p>
          <a:p>
            <a:r>
              <a:rPr lang="en-GB" b="0" i="0" u="none" strike="noStrike" baseline="0" dirty="0" smtClean="0">
                <a:latin typeface="TimesNewRoman"/>
              </a:rPr>
              <a:t>▪ </a:t>
            </a:r>
            <a:r>
              <a:rPr lang="en-GB" b="0" i="0" u="none" strike="noStrike" baseline="0" dirty="0" smtClean="0">
                <a:latin typeface="Arial"/>
              </a:rPr>
              <a:t>changes in governance and public decision-making;</a:t>
            </a:r>
          </a:p>
          <a:p>
            <a:r>
              <a:rPr lang="en-GB" b="0" i="0" u="none" strike="noStrike" baseline="0" dirty="0" smtClean="0">
                <a:latin typeface="TimesNewRoman"/>
              </a:rPr>
              <a:t>▪ </a:t>
            </a:r>
            <a:r>
              <a:rPr lang="en-GB" b="0" i="0" u="none" strike="noStrike" baseline="0" dirty="0" smtClean="0">
                <a:latin typeface="Arial"/>
              </a:rPr>
              <a:t>innovations in politics and political relationships;</a:t>
            </a:r>
          </a:p>
          <a:p>
            <a:r>
              <a:rPr lang="en-GB" b="0" i="0" u="none" strike="noStrike" baseline="0" dirty="0" smtClean="0">
                <a:latin typeface="TimesNewRoman"/>
              </a:rPr>
              <a:t>▪ </a:t>
            </a:r>
            <a:r>
              <a:rPr lang="en-GB" b="0" i="0" u="none" strike="noStrike" baseline="0" dirty="0" smtClean="0">
                <a:latin typeface="Arial"/>
              </a:rPr>
              <a:t>potential increased tourism and business activity;</a:t>
            </a:r>
          </a:p>
          <a:p>
            <a:r>
              <a:rPr lang="en-GB" b="0" i="0" u="none" strike="noStrike" baseline="0" dirty="0" smtClean="0">
                <a:latin typeface="TimesNewRoman"/>
              </a:rPr>
              <a:t>▪ </a:t>
            </a:r>
            <a:r>
              <a:rPr lang="en-GB" b="0" i="0" u="none" strike="noStrike" baseline="0" dirty="0" smtClean="0">
                <a:latin typeface="Arial"/>
              </a:rPr>
              <a:t>the creation of new sporting venues which have potential for post-Games community use;</a:t>
            </a:r>
          </a:p>
          <a:p>
            <a:r>
              <a:rPr lang="en-GB" b="0" i="0" u="none" strike="noStrike" baseline="0" dirty="0" smtClean="0">
                <a:latin typeface="TimesNewRoman"/>
              </a:rPr>
              <a:t>▪ </a:t>
            </a:r>
            <a:r>
              <a:rPr lang="en-GB" b="0" i="0" u="none" strike="noStrike" baseline="0" dirty="0" smtClean="0">
                <a:latin typeface="Arial"/>
              </a:rPr>
              <a:t>the potential of greater community consultation, involvement and even protest;</a:t>
            </a:r>
          </a:p>
          <a:p>
            <a:r>
              <a:rPr lang="en-GB" b="0" i="0" u="none" strike="noStrike" baseline="0" dirty="0" smtClean="0">
                <a:latin typeface="TimesNewRoman"/>
              </a:rPr>
              <a:t>▪ </a:t>
            </a:r>
            <a:r>
              <a:rPr lang="en-GB" b="0" i="0" u="none" strike="noStrike" baseline="0" dirty="0" smtClean="0">
                <a:latin typeface="Arial"/>
              </a:rPr>
              <a:t>the involvement of the community as volunteers and torch-bearers.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527122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u="none" strike="noStrike" baseline="0" dirty="0" smtClean="0">
                <a:latin typeface="Arial"/>
              </a:rPr>
              <a:t>national and international recognition of the host city and state through extensive media</a:t>
            </a:r>
          </a:p>
          <a:p>
            <a:r>
              <a:rPr lang="en-GB" b="0" i="0" u="none" strike="noStrike" baseline="0" dirty="0" smtClean="0">
                <a:latin typeface="Arial"/>
              </a:rPr>
              <a:t>exposure</a:t>
            </a:r>
          </a:p>
          <a:p>
            <a:r>
              <a:rPr lang="en-GB" b="0" i="0" u="none" strike="noStrike" baseline="0" dirty="0" smtClean="0">
                <a:latin typeface="SymbolMT"/>
              </a:rPr>
              <a:t>• </a:t>
            </a:r>
            <a:r>
              <a:rPr lang="en-GB" b="0" i="0" u="none" strike="noStrike" baseline="0" dirty="0" smtClean="0">
                <a:latin typeface="Arial"/>
              </a:rPr>
              <a:t>community benefits including local volunteerism, job creation and training, youth and</a:t>
            </a:r>
          </a:p>
          <a:p>
            <a:r>
              <a:rPr lang="en-GB" b="0" i="0" u="none" strike="noStrike" baseline="0" dirty="0" smtClean="0">
                <a:latin typeface="Arial"/>
              </a:rPr>
              <a:t>education programmes, funding for community economic development projects and</a:t>
            </a:r>
          </a:p>
          <a:p>
            <a:r>
              <a:rPr lang="en-GB" b="0" i="0" u="none" strike="noStrike" baseline="0" dirty="0" smtClean="0">
                <a:latin typeface="Arial"/>
              </a:rPr>
              <a:t>cultural programmes</a:t>
            </a:r>
          </a:p>
          <a:p>
            <a:r>
              <a:rPr lang="en-GB" b="0" i="0" u="none" strike="noStrike" baseline="0" dirty="0" smtClean="0">
                <a:latin typeface="SymbolMT"/>
              </a:rPr>
              <a:t>• </a:t>
            </a:r>
            <a:r>
              <a:rPr lang="en-GB" b="0" i="0" u="none" strike="noStrike" baseline="0" dirty="0" smtClean="0">
                <a:latin typeface="Arial"/>
              </a:rPr>
              <a:t>infrastructure and communication benefits</a:t>
            </a:r>
          </a:p>
          <a:p>
            <a:r>
              <a:rPr lang="en-GB" b="0" i="0" u="none" strike="noStrike" baseline="0" dirty="0" smtClean="0">
                <a:latin typeface="SymbolMT"/>
              </a:rPr>
              <a:t>• </a:t>
            </a:r>
            <a:r>
              <a:rPr lang="en-GB" b="0" i="0" u="none" strike="noStrike" baseline="0" dirty="0" smtClean="0">
                <a:latin typeface="Arial"/>
              </a:rPr>
              <a:t>regeneration impacts</a:t>
            </a:r>
          </a:p>
          <a:p>
            <a:r>
              <a:rPr lang="en-GB" b="0" i="0" u="none" strike="noStrike" baseline="0" dirty="0" smtClean="0">
                <a:latin typeface="SymbolMT"/>
              </a:rPr>
              <a:t>• </a:t>
            </a:r>
            <a:r>
              <a:rPr lang="en-GB" b="0" i="0" u="none" strike="noStrike" baseline="0" dirty="0" smtClean="0">
                <a:latin typeface="Arial"/>
              </a:rPr>
              <a:t>housing impacts</a:t>
            </a:r>
          </a:p>
          <a:p>
            <a:r>
              <a:rPr lang="en-GB" b="0" i="0" u="none" strike="noStrike" baseline="0" dirty="0" smtClean="0">
                <a:latin typeface="SymbolMT"/>
              </a:rPr>
              <a:t>• </a:t>
            </a:r>
            <a:r>
              <a:rPr lang="en-GB" b="0" i="0" u="none" strike="noStrike" baseline="0" dirty="0" smtClean="0">
                <a:latin typeface="Arial"/>
              </a:rPr>
              <a:t>new company investment in the city and region</a:t>
            </a:r>
          </a:p>
          <a:p>
            <a:r>
              <a:rPr lang="en-GB" b="0" i="0" u="none" strike="noStrike" baseline="0" dirty="0" smtClean="0">
                <a:latin typeface="SymbolMT"/>
              </a:rPr>
              <a:t>• </a:t>
            </a:r>
            <a:r>
              <a:rPr lang="en-GB" b="0" i="0" u="none" strike="noStrike" baseline="0" dirty="0" smtClean="0">
                <a:latin typeface="Arial"/>
              </a:rPr>
              <a:t>Increased trade.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17195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u="none" strike="noStrike" baseline="0" dirty="0" smtClean="0">
                <a:latin typeface="Arial"/>
              </a:rPr>
              <a:t>1. Alignment of the event with sector and business growth strategies in the city or nation.</a:t>
            </a:r>
          </a:p>
          <a:p>
            <a:r>
              <a:rPr lang="en-GB" b="0" i="0" u="none" strike="noStrike" baseline="0" dirty="0" smtClean="0">
                <a:latin typeface="Arial"/>
              </a:rPr>
              <a:t>2. Private-public investment partnerships.</a:t>
            </a:r>
          </a:p>
          <a:p>
            <a:r>
              <a:rPr lang="en-GB" b="0" i="0" u="none" strike="noStrike" baseline="0" dirty="0" smtClean="0">
                <a:latin typeface="Arial"/>
              </a:rPr>
              <a:t>3. Image and identity impacts attracting increased population, investment or trade. 4. Structural expansion of visitor economy and supply chain development and expansion.</a:t>
            </a:r>
          </a:p>
          <a:p>
            <a:r>
              <a:rPr lang="en-GB" b="0" i="0" u="none" strike="noStrike" baseline="0" dirty="0" smtClean="0">
                <a:latin typeface="Arial"/>
              </a:rPr>
              <a:t>5. Environmental impacts, both in built and natural environments.</a:t>
            </a:r>
          </a:p>
          <a:p>
            <a:endParaRPr lang="en-GB" b="0" i="0" u="none" strike="noStrike" baseline="0" dirty="0" smtClean="0">
              <a:latin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652944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u="none" strike="noStrike" baseline="0" dirty="0" smtClean="0">
                <a:latin typeface="Arial"/>
              </a:rPr>
              <a:t>1. Post event usages of improved land and buildings.</a:t>
            </a:r>
          </a:p>
          <a:p>
            <a:r>
              <a:rPr lang="en-GB" b="0" i="0" u="none" strike="noStrike" baseline="0" dirty="0" smtClean="0">
                <a:latin typeface="Arial"/>
              </a:rPr>
              <a:t>2. Connectivity and infrastructural legacies.</a:t>
            </a:r>
          </a:p>
          <a:p>
            <a:r>
              <a:rPr lang="en-GB" b="0" i="0" u="none" strike="noStrike" baseline="0" dirty="0" smtClean="0">
                <a:latin typeface="Arial"/>
              </a:rPr>
              <a:t>3. Labour market impacts and social/economic inclusion.</a:t>
            </a:r>
          </a:p>
          <a:p>
            <a:r>
              <a:rPr lang="en-GB" b="0" i="0" u="none" strike="noStrike" baseline="0" dirty="0" smtClean="0">
                <a:latin typeface="Arial"/>
              </a:rPr>
              <a:t>4. Secondary impacts in the property market.</a:t>
            </a:r>
          </a:p>
          <a:p>
            <a:r>
              <a:rPr lang="en-GB" b="0" i="0" u="none" strike="noStrike" baseline="0" dirty="0" smtClean="0">
                <a:latin typeface="Arial"/>
              </a:rPr>
              <a:t>5. Global positioning, events strategy going forwards, and project management capability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180036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Celebrate anniversaries</a:t>
            </a:r>
          </a:p>
          <a:p>
            <a:r>
              <a:rPr lang="en-GB" dirty="0" smtClean="0"/>
              <a:t>Infrastructure use</a:t>
            </a:r>
          </a:p>
          <a:p>
            <a:r>
              <a:rPr lang="en-GB" dirty="0" smtClean="0"/>
              <a:t>Sports development</a:t>
            </a:r>
          </a:p>
          <a:p>
            <a:r>
              <a:rPr lang="en-GB" dirty="0" smtClean="0"/>
              <a:t>Cultivation of lasting legacies</a:t>
            </a:r>
          </a:p>
          <a:p>
            <a:r>
              <a:rPr lang="en-GB" dirty="0" smtClean="0"/>
              <a:t>Attractions – Museums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68898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Barcelona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Tourism impact</a:t>
            </a:r>
          </a:p>
          <a:p>
            <a:r>
              <a:rPr lang="en-GB" dirty="0" smtClean="0"/>
              <a:t>International awareness</a:t>
            </a:r>
          </a:p>
          <a:p>
            <a:r>
              <a:rPr lang="en-GB" dirty="0" smtClean="0"/>
              <a:t>Employment benefits</a:t>
            </a:r>
          </a:p>
          <a:p>
            <a:r>
              <a:rPr lang="en-GB" dirty="0" smtClean="0"/>
              <a:t>U/E fell in Barcelona from 18,4% in 1986 to 9.6% in 1992 compared with 20.9% and 15.5% in Spain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138931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Economic benefits of </a:t>
            </a:r>
            <a:r>
              <a:rPr lang="en-GB" dirty="0" err="1" smtClean="0"/>
              <a:t>Barclona</a:t>
            </a:r>
            <a:r>
              <a:rPr lang="en-GB" dirty="0" smtClean="0"/>
              <a:t> Olympic 1986-2004 University of Barcelona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r>
              <a:rPr lang="en-GB" b="0" i="0" u="none" strike="noStrike" baseline="0" dirty="0" smtClean="0">
                <a:latin typeface="Arial"/>
              </a:rPr>
              <a:t>The immediate impact of the Olympic Games was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highly notable. However, what was surprising was the impact and scale of the permanent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Olympic legacy and the continuation of this impact</a:t>
            </a:r>
            <a:r>
              <a:rPr lang="en-GB" sz="800" b="0" i="0" u="none" strike="noStrike" baseline="0" dirty="0" smtClean="0">
                <a:latin typeface="Arial"/>
              </a:rPr>
              <a:t>20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175875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Atlanta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Event management disaster</a:t>
            </a:r>
          </a:p>
          <a:p>
            <a:r>
              <a:rPr lang="en-GB" dirty="0" smtClean="0"/>
              <a:t>Long term positive  economic impacts</a:t>
            </a:r>
          </a:p>
          <a:p>
            <a:r>
              <a:rPr lang="en-GB" dirty="0" smtClean="0"/>
              <a:t>Business development</a:t>
            </a:r>
          </a:p>
          <a:p>
            <a:r>
              <a:rPr lang="en-GB" dirty="0" smtClean="0"/>
              <a:t>Worldwide convention venue</a:t>
            </a:r>
          </a:p>
          <a:p>
            <a:r>
              <a:rPr lang="en-GB" dirty="0" smtClean="0"/>
              <a:t>$5b economic impact</a:t>
            </a:r>
          </a:p>
          <a:p>
            <a:r>
              <a:rPr lang="en-GB" dirty="0" smtClean="0"/>
              <a:t>1,600 international organisations based in city</a:t>
            </a:r>
          </a:p>
          <a:p>
            <a:r>
              <a:rPr lang="en-GB" dirty="0" smtClean="0"/>
              <a:t>30% increase since Olympics</a:t>
            </a:r>
          </a:p>
          <a:p>
            <a:r>
              <a:rPr lang="en-GB" dirty="0" smtClean="0"/>
              <a:t>Branded Atlanta</a:t>
            </a:r>
          </a:p>
          <a:p>
            <a:r>
              <a:rPr lang="en-GB" dirty="0" smtClean="0"/>
              <a:t>Sustained impact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64438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Long term legacies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BBC research (</a:t>
            </a:r>
            <a:r>
              <a:rPr lang="en-GB" dirty="0" err="1" smtClean="0"/>
              <a:t>Barling</a:t>
            </a:r>
            <a:r>
              <a:rPr lang="en-GB" dirty="0" smtClean="0"/>
              <a:t>  2006)</a:t>
            </a:r>
          </a:p>
          <a:p>
            <a:endParaRPr lang="en-GB" dirty="0"/>
          </a:p>
          <a:p>
            <a:r>
              <a:rPr lang="en-GB" dirty="0" smtClean="0"/>
              <a:t>It clearly put Atlanta on the international map</a:t>
            </a:r>
          </a:p>
          <a:p>
            <a:r>
              <a:rPr lang="en-GB" dirty="0" smtClean="0"/>
              <a:t>10 year legacy party in </a:t>
            </a:r>
            <a:r>
              <a:rPr lang="en-GB" dirty="0"/>
              <a:t>C</a:t>
            </a:r>
            <a:r>
              <a:rPr lang="en-GB" dirty="0" smtClean="0"/>
              <a:t>entennial Park</a:t>
            </a:r>
          </a:p>
          <a:p>
            <a:r>
              <a:rPr lang="en-GB" dirty="0" smtClean="0"/>
              <a:t>Fresh legacies expected for another 10 years</a:t>
            </a:r>
          </a:p>
        </p:txBody>
      </p:sp>
    </p:spTree>
    <p:extLst>
      <p:ext uri="{BB962C8B-B14F-4D97-AF65-F5344CB8AC3E}">
        <p14:creationId xmlns="" xmlns:p14="http://schemas.microsoft.com/office/powerpoint/2010/main" val="2371911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Sydney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 impacts – Image</a:t>
            </a:r>
          </a:p>
          <a:p>
            <a:r>
              <a:rPr lang="en-GB" dirty="0" smtClean="0"/>
              <a:t>World publicity and exposure</a:t>
            </a:r>
          </a:p>
          <a:p>
            <a:r>
              <a:rPr lang="en-GB" dirty="0" smtClean="0"/>
              <a:t>Tourism</a:t>
            </a:r>
          </a:p>
          <a:p>
            <a:r>
              <a:rPr lang="en-GB" dirty="0" smtClean="0"/>
              <a:t>Airport and transport </a:t>
            </a:r>
          </a:p>
          <a:p>
            <a:r>
              <a:rPr lang="en-GB" dirty="0" smtClean="0"/>
              <a:t>Sports events</a:t>
            </a:r>
          </a:p>
          <a:p>
            <a:r>
              <a:rPr lang="en-GB" dirty="0" smtClean="0"/>
              <a:t>Long term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436803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Sydney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txBody>
          <a:bodyPr>
            <a:normAutofit fontScale="70000" lnSpcReduction="20000"/>
          </a:bodyPr>
          <a:lstStyle/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rial"/>
              </a:rPr>
              <a:t> $3 billion in business outcomes,</a:t>
            </a:r>
          </a:p>
          <a:p>
            <a:r>
              <a:rPr lang="en-GB" b="0" i="0" u="none" strike="noStrike" baseline="0" dirty="0" smtClean="0">
                <a:solidFill>
                  <a:srgbClr val="9BCD00"/>
                </a:solidFill>
                <a:latin typeface="Wingdings-Regular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rial"/>
              </a:rPr>
              <a:t>$600 million in new business investment</a:t>
            </a:r>
          </a:p>
          <a:p>
            <a:r>
              <a:rPr lang="en-GB" b="0" i="0" u="none" strike="noStrike" baseline="0" dirty="0" smtClean="0">
                <a:solidFill>
                  <a:srgbClr val="9BCD00"/>
                </a:solidFill>
                <a:latin typeface="Wingdings-Regular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rial"/>
              </a:rPr>
              <a:t>$288 million in new business under the Australian Technology Showcase</a:t>
            </a:r>
          </a:p>
          <a:p>
            <a:r>
              <a:rPr lang="en-GB" b="0" i="0" u="none" strike="noStrike" baseline="0" dirty="0" smtClean="0">
                <a:solidFill>
                  <a:srgbClr val="9BCD00"/>
                </a:solidFill>
                <a:latin typeface="Wingdings-Regular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rial"/>
              </a:rPr>
              <a:t>almost $2 billion in post-Games sports infrastructure and service contracts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SymbolMT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rial"/>
              </a:rPr>
              <a:t>injection of over $6 billion in infrastructure developments in NSW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SymbolMT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rial"/>
              </a:rPr>
              <a:t>injection of over $1.2 billion worth of convention business for NSW between 1993 and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rial"/>
              </a:rPr>
              <a:t>2007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SymbolMT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rial"/>
              </a:rPr>
              <a:t>over $6 billion in inbound tourism spending during 2001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SymbolMT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rial"/>
              </a:rPr>
              <a:t>greatly enhanced business profile for Sydney, NSW and Australia through the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rial"/>
              </a:rPr>
              <a:t>equivalent of up to $6.1 billion worth of international exposure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SymbolMT"/>
              </a:rPr>
              <a:t> </a:t>
            </a:r>
            <a:r>
              <a:rPr lang="en-GB" b="0" i="0" u="none" strike="noStrike" baseline="0" dirty="0" smtClean="0">
                <a:solidFill>
                  <a:srgbClr val="000000"/>
                </a:solidFill>
                <a:latin typeface="Arial"/>
              </a:rPr>
              <a:t>greater expertise and confidence in tendering, both domestically and overseas, on</a:t>
            </a:r>
            <a:r>
              <a:rPr lang="en-GB" b="0" i="0" u="none" strike="noStrike" dirty="0" smtClean="0">
                <a:solidFill>
                  <a:srgbClr val="000000"/>
                </a:solidFill>
                <a:latin typeface="Arial"/>
              </a:rPr>
              <a:t> </a:t>
            </a:r>
          </a:p>
          <a:p>
            <a:r>
              <a:rPr lang="en-GB" b="0" i="0" u="none" strike="noStrike" baseline="0" dirty="0" smtClean="0">
                <a:solidFill>
                  <a:srgbClr val="000000"/>
                </a:solidFill>
                <a:latin typeface="Arial"/>
              </a:rPr>
              <a:t>large-scale projects.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276370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Price Waterhouse Coopers 2001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62500" lnSpcReduction="20000"/>
          </a:bodyPr>
          <a:lstStyle/>
          <a:p>
            <a:r>
              <a:rPr lang="en-GB" b="1" i="0" u="none" strike="noStrike" baseline="0" dirty="0" smtClean="0">
                <a:latin typeface="Arial"/>
              </a:rPr>
              <a:t>Business:</a:t>
            </a:r>
          </a:p>
          <a:p>
            <a:r>
              <a:rPr lang="en-GB" b="0" i="0" u="none" strike="noStrike" baseline="0" dirty="0" smtClean="0">
                <a:latin typeface="Arial"/>
              </a:rPr>
              <a:t>New Business generated by the Australian Technology Showcase 288 million</a:t>
            </a:r>
          </a:p>
          <a:p>
            <a:r>
              <a:rPr lang="en-GB" b="0" i="0" u="none" strike="noStrike" baseline="0" dirty="0" smtClean="0">
                <a:latin typeface="Arial"/>
              </a:rPr>
              <a:t>International exposure for business profile of Sydney, NSW and Australia 6.1 billion</a:t>
            </a:r>
          </a:p>
          <a:p>
            <a:r>
              <a:rPr lang="en-GB" b="0" i="0" u="none" strike="noStrike" baseline="0" dirty="0" smtClean="0">
                <a:latin typeface="Arial"/>
              </a:rPr>
              <a:t>Business events committed since the end of the Games 203 million</a:t>
            </a:r>
          </a:p>
          <a:p>
            <a:r>
              <a:rPr lang="en-GB" b="1" i="0" u="none" strike="noStrike" baseline="0" dirty="0" smtClean="0">
                <a:latin typeface="Arial"/>
              </a:rPr>
              <a:t>The Games:</a:t>
            </a:r>
          </a:p>
          <a:p>
            <a:r>
              <a:rPr lang="en-GB" b="0" i="0" u="none" strike="noStrike" baseline="0" dirty="0" smtClean="0">
                <a:latin typeface="Arial"/>
              </a:rPr>
              <a:t>Ticket sales revenue for organisers 610 million</a:t>
            </a:r>
          </a:p>
          <a:p>
            <a:r>
              <a:rPr lang="en-GB" b="0" i="0" u="none" strike="noStrike" baseline="0" dirty="0" smtClean="0">
                <a:latin typeface="Arial"/>
              </a:rPr>
              <a:t>Sponsorship revenues for organisers 680 million</a:t>
            </a:r>
          </a:p>
          <a:p>
            <a:r>
              <a:rPr lang="en-GB" b="0" i="0" u="none" strike="noStrike" baseline="0" dirty="0" smtClean="0">
                <a:latin typeface="Arial"/>
              </a:rPr>
              <a:t>Private sector investment on Games-related venues 1.1 billion</a:t>
            </a:r>
          </a:p>
          <a:p>
            <a:r>
              <a:rPr lang="en-GB" b="1" i="0" u="none" strike="noStrike" baseline="0" dirty="0" smtClean="0">
                <a:latin typeface="Arial"/>
              </a:rPr>
              <a:t>City infrastructure:</a:t>
            </a:r>
          </a:p>
          <a:p>
            <a:r>
              <a:rPr lang="en-GB" b="0" i="0" u="none" strike="noStrike" baseline="0" dirty="0" smtClean="0">
                <a:latin typeface="Arial"/>
              </a:rPr>
              <a:t>Infrastructure development injection 6 billion</a:t>
            </a:r>
          </a:p>
          <a:p>
            <a:r>
              <a:rPr lang="en-GB" b="0" i="0" u="none" strike="noStrike" baseline="0" dirty="0" smtClean="0">
                <a:latin typeface="Arial"/>
              </a:rPr>
              <a:t>Sydney airport upgrade 2 billion</a:t>
            </a:r>
          </a:p>
          <a:p>
            <a:r>
              <a:rPr lang="en-GB" b="0" i="0" u="none" strike="noStrike" baseline="0" dirty="0" smtClean="0">
                <a:latin typeface="Arial"/>
              </a:rPr>
              <a:t>Post-Games sports infrastructure and service contracts 2 billion</a:t>
            </a:r>
          </a:p>
          <a:p>
            <a:r>
              <a:rPr lang="en-GB" b="0" i="0" u="none" strike="noStrike" baseline="0" dirty="0" smtClean="0">
                <a:latin typeface="Arial"/>
              </a:rPr>
              <a:t>Beautification of Sydney CBD 320 million</a:t>
            </a:r>
          </a:p>
          <a:p>
            <a:r>
              <a:rPr lang="en-GB" b="1" i="0" u="none" strike="noStrike" baseline="0" dirty="0" smtClean="0">
                <a:latin typeface="Arial"/>
              </a:rPr>
              <a:t>Tourism:</a:t>
            </a:r>
          </a:p>
          <a:p>
            <a:r>
              <a:rPr lang="en-GB" b="0" i="0" u="none" strike="noStrike" baseline="0" dirty="0" smtClean="0">
                <a:latin typeface="Arial"/>
              </a:rPr>
              <a:t>Inbound tourism spending during 2001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970887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Official 200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u="none" strike="noStrike" baseline="0" dirty="0" smtClean="0">
                <a:latin typeface="Arial"/>
              </a:rPr>
              <a:t>‘the enormous success of the Sydney 2000 Olympic Games can be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measured not only in terms of the quality of the festival of spirit, culture and celebration of the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Games itself, but also in the sense that the process of bidding, preparing and staging the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Games represents a significant catalyst for economic, cultural and social change”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347455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Sydney Impacts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u="none" strike="noStrike" baseline="0" dirty="0" smtClean="0">
                <a:latin typeface="Arial"/>
              </a:rPr>
              <a:t>Short-term benefits for Sydney are clear</a:t>
            </a:r>
          </a:p>
          <a:p>
            <a:r>
              <a:rPr lang="en-GB" b="0" i="0" u="none" strike="noStrike" baseline="0" dirty="0" smtClean="0">
                <a:latin typeface="Arial"/>
              </a:rPr>
              <a:t>Medium-term difficulties with the economic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viability of the Olympic village (</a:t>
            </a:r>
            <a:r>
              <a:rPr lang="en-GB" b="0" i="0" u="none" strike="noStrike" baseline="0" dirty="0" err="1" smtClean="0">
                <a:latin typeface="Arial"/>
              </a:rPr>
              <a:t>Homebush</a:t>
            </a:r>
            <a:r>
              <a:rPr lang="en-GB" b="0" i="0" u="none" strike="noStrike" baseline="0" dirty="0" smtClean="0">
                <a:latin typeface="Arial"/>
              </a:rPr>
              <a:t>) and key venues are perhaps expected and can be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worked on. </a:t>
            </a:r>
          </a:p>
          <a:p>
            <a:r>
              <a:rPr lang="en-GB" dirty="0" smtClean="0">
                <a:latin typeface="Arial"/>
              </a:rPr>
              <a:t>Long term </a:t>
            </a:r>
            <a:r>
              <a:rPr lang="en-GB" b="0" i="0" u="none" strike="noStrike" baseline="0" dirty="0" smtClean="0">
                <a:latin typeface="Arial"/>
              </a:rPr>
              <a:t>help to create a more competitive economic attitude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in Australia, and it is the benefits that are being generated by this that will outweigh and outlast</a:t>
            </a:r>
            <a:r>
              <a:rPr lang="en-GB" b="0" i="0" u="none" strike="noStrike" dirty="0" smtClean="0">
                <a:latin typeface="Arial"/>
              </a:rPr>
              <a:t> </a:t>
            </a:r>
            <a:r>
              <a:rPr lang="en-GB" b="0" i="0" u="none" strike="noStrike" baseline="0" dirty="0" smtClean="0">
                <a:latin typeface="Arial"/>
              </a:rPr>
              <a:t>other factors’.</a:t>
            </a:r>
          </a:p>
          <a:p>
            <a:r>
              <a:rPr lang="en-GB" b="0" i="0" u="none" strike="noStrike" baseline="0" dirty="0" smtClean="0">
                <a:latin typeface="Arial"/>
              </a:rPr>
              <a:t> </a:t>
            </a:r>
            <a:r>
              <a:rPr lang="en-GB" b="0" i="0" u="none" strike="noStrike" baseline="0" dirty="0" err="1" smtClean="0">
                <a:latin typeface="Arial"/>
              </a:rPr>
              <a:t>Tibbet</a:t>
            </a:r>
            <a:r>
              <a:rPr lang="en-GB" b="0" i="0" u="none" strike="noStrike" baseline="0" dirty="0" smtClean="0">
                <a:latin typeface="Arial"/>
              </a:rPr>
              <a:t> 2001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344393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Athens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Preparations estimated to be $11.2b</a:t>
            </a:r>
          </a:p>
          <a:p>
            <a:r>
              <a:rPr lang="en-GB" dirty="0" smtClean="0"/>
              <a:t>Infrastructure </a:t>
            </a:r>
            <a:r>
              <a:rPr lang="en-GB" dirty="0" smtClean="0"/>
              <a:t>improvements</a:t>
            </a:r>
          </a:p>
          <a:p>
            <a:r>
              <a:rPr lang="en-GB" dirty="0" smtClean="0"/>
              <a:t>Not all planned projects were completed</a:t>
            </a:r>
          </a:p>
          <a:p>
            <a:r>
              <a:rPr lang="en-GB" dirty="0" smtClean="0"/>
              <a:t>Environment</a:t>
            </a:r>
          </a:p>
          <a:p>
            <a:r>
              <a:rPr lang="en-GB" dirty="0" smtClean="0"/>
              <a:t>Negative Tourism issues</a:t>
            </a:r>
          </a:p>
          <a:p>
            <a:r>
              <a:rPr lang="en-GB" dirty="0" smtClean="0"/>
              <a:t>By 2008 all venues unused</a:t>
            </a:r>
          </a:p>
          <a:p>
            <a:r>
              <a:rPr lang="en-GB" dirty="0" smtClean="0"/>
              <a:t>Annual maintenance £500m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290109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Beijing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$40b investment in infrastructure</a:t>
            </a:r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Economic development</a:t>
            </a:r>
          </a:p>
          <a:p>
            <a:r>
              <a:rPr lang="en-GB" dirty="0" smtClean="0"/>
              <a:t>14.5% growth p/a from 2001-2007</a:t>
            </a:r>
          </a:p>
          <a:p>
            <a:r>
              <a:rPr lang="en-GB" dirty="0" smtClean="0"/>
              <a:t>Only 1% attributed to Olympics!</a:t>
            </a:r>
          </a:p>
          <a:p>
            <a:r>
              <a:rPr lang="en-GB" dirty="0" smtClean="0"/>
              <a:t>Environment</a:t>
            </a:r>
          </a:p>
          <a:p>
            <a:r>
              <a:rPr lang="en-GB" dirty="0" smtClean="0"/>
              <a:t>Refurbishments / </a:t>
            </a:r>
            <a:r>
              <a:rPr lang="en-GB" dirty="0" err="1" smtClean="0"/>
              <a:t>Hostoric</a:t>
            </a:r>
            <a:r>
              <a:rPr lang="en-GB" dirty="0" smtClean="0"/>
              <a:t> sites</a:t>
            </a:r>
          </a:p>
          <a:p>
            <a:r>
              <a:rPr lang="en-GB" dirty="0" smtClean="0"/>
              <a:t>Technology</a:t>
            </a:r>
          </a:p>
          <a:p>
            <a:r>
              <a:rPr lang="en-GB" dirty="0" smtClean="0"/>
              <a:t>Influx of tourists</a:t>
            </a:r>
          </a:p>
          <a:p>
            <a:r>
              <a:rPr lang="en-GB" dirty="0" smtClean="0"/>
              <a:t>Branding</a:t>
            </a:r>
          </a:p>
          <a:p>
            <a:r>
              <a:rPr lang="en-GB" dirty="0" smtClean="0"/>
              <a:t>Environmental controls = negative impact on industry</a:t>
            </a:r>
          </a:p>
          <a:p>
            <a:r>
              <a:rPr lang="en-GB" dirty="0" smtClean="0"/>
              <a:t>Long term impacts??????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803417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140</TotalTime>
  <Words>1023</Words>
  <Application>Microsoft Office PowerPoint</Application>
  <PresentationFormat>On-screen Show (4:3)</PresentationFormat>
  <Paragraphs>152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Apex</vt:lpstr>
      <vt:lpstr>Impacts and developments of Festivals and Events</vt:lpstr>
      <vt:lpstr>Impact Phases</vt:lpstr>
      <vt:lpstr>Decision to bid</vt:lpstr>
      <vt:lpstr>Lead up issues</vt:lpstr>
      <vt:lpstr>Issues </vt:lpstr>
      <vt:lpstr>City Impacts</vt:lpstr>
      <vt:lpstr>Economic Impacts</vt:lpstr>
      <vt:lpstr>Primary Benefits</vt:lpstr>
      <vt:lpstr>Secondary Benefits</vt:lpstr>
      <vt:lpstr>Legacies</vt:lpstr>
      <vt:lpstr>Barcelona Impacts</vt:lpstr>
      <vt:lpstr>Economic benefits of Barclona Olympic 1986-2004 University of Barcelona</vt:lpstr>
      <vt:lpstr>Atlanta</vt:lpstr>
      <vt:lpstr>Long term legacies</vt:lpstr>
      <vt:lpstr>Sydney</vt:lpstr>
      <vt:lpstr>Sydney</vt:lpstr>
      <vt:lpstr>Price Waterhouse Coopers 2001</vt:lpstr>
      <vt:lpstr>Official 200 Report</vt:lpstr>
      <vt:lpstr>Sydney Impacts</vt:lpstr>
      <vt:lpstr>Athens</vt:lpstr>
      <vt:lpstr>Beijing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Impacts and developments of Festivals and Events</dc:title>
  <dc:creator>Jacqui</dc:creator>
  <cp:lastModifiedBy>J Jones</cp:lastModifiedBy>
  <cp:revision>8</cp:revision>
  <dcterms:created xsi:type="dcterms:W3CDTF">2012-03-21T18:39:18Z</dcterms:created>
  <dcterms:modified xsi:type="dcterms:W3CDTF">2013-03-13T13:35:56Z</dcterms:modified>
</cp:coreProperties>
</file>