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4"/>
  </p:sldMasterIdLst>
  <p:sldIdLst>
    <p:sldId id="256" r:id="rId5"/>
    <p:sldId id="257" r:id="rId6"/>
    <p:sldId id="258" r:id="rId7"/>
    <p:sldId id="262" r:id="rId8"/>
    <p:sldId id="263" r:id="rId9"/>
    <p:sldId id="261" r:id="rId10"/>
    <p:sldId id="264" r:id="rId11"/>
    <p:sldId id="265" r:id="rId12"/>
    <p:sldId id="266" r:id="rId13"/>
    <p:sldId id="267" r:id="rId14"/>
    <p:sldId id="268"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8D67B0-60F5-4D5E-9FE6-1195AEFFFF4B}" v="202" dt="2021-11-29T19:28:22.2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96" d="100"/>
          <a:sy n="96" d="100"/>
        </p:scale>
        <p:origin x="11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FDBE1E-2671-4BF3-9800-F48CA7F5826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55836D3-A0BD-4FF0-BAC9-77C622390474}">
      <dgm:prSet/>
      <dgm:spPr/>
      <dgm:t>
        <a:bodyPr/>
        <a:lstStyle/>
        <a:p>
          <a:r>
            <a:rPr lang="en-GB" dirty="0"/>
            <a:t>Personally interested in this area of work.</a:t>
          </a:r>
          <a:endParaRPr lang="en-US" dirty="0"/>
        </a:p>
      </dgm:t>
    </dgm:pt>
    <dgm:pt modelId="{46954EE2-A837-471C-8176-84D0CE51CB18}" type="parTrans" cxnId="{C2301BDC-CA36-4DD6-A184-D6D354F4DCD5}">
      <dgm:prSet/>
      <dgm:spPr/>
      <dgm:t>
        <a:bodyPr/>
        <a:lstStyle/>
        <a:p>
          <a:endParaRPr lang="en-US"/>
        </a:p>
      </dgm:t>
    </dgm:pt>
    <dgm:pt modelId="{BAC5936B-B938-45C7-952D-FBC38572098C}" type="sibTrans" cxnId="{C2301BDC-CA36-4DD6-A184-D6D354F4DCD5}">
      <dgm:prSet/>
      <dgm:spPr/>
      <dgm:t>
        <a:bodyPr/>
        <a:lstStyle/>
        <a:p>
          <a:endParaRPr lang="en-US"/>
        </a:p>
      </dgm:t>
    </dgm:pt>
    <dgm:pt modelId="{86C86109-5353-49CB-B695-8D93BA35A2B2}">
      <dgm:prSet/>
      <dgm:spPr/>
      <dgm:t>
        <a:bodyPr/>
        <a:lstStyle/>
        <a:p>
          <a:r>
            <a:rPr lang="en-GB" dirty="0"/>
            <a:t>Currently Nice guidelines only recommend CBT cognitive behaviour therapy and </a:t>
          </a:r>
          <a:r>
            <a:rPr lang="en-GB" dirty="0" err="1"/>
            <a:t>EMDR</a:t>
          </a:r>
          <a:r>
            <a:rPr lang="en-GB" dirty="0"/>
            <a:t> Eye movement desensitisation reprocessing for treatment for PTSD and trauma therapy (Nice,2017).</a:t>
          </a:r>
          <a:endParaRPr lang="en-US" dirty="0"/>
        </a:p>
      </dgm:t>
    </dgm:pt>
    <dgm:pt modelId="{22159893-E37B-497E-AD21-88E8670D6F5A}" type="parTrans" cxnId="{0351650F-D30B-4398-9BCA-231F1AF329D0}">
      <dgm:prSet/>
      <dgm:spPr/>
      <dgm:t>
        <a:bodyPr/>
        <a:lstStyle/>
        <a:p>
          <a:endParaRPr lang="en-US"/>
        </a:p>
      </dgm:t>
    </dgm:pt>
    <dgm:pt modelId="{54F87789-3ED1-466F-A51F-A9D01C2ADF9E}" type="sibTrans" cxnId="{0351650F-D30B-4398-9BCA-231F1AF329D0}">
      <dgm:prSet/>
      <dgm:spPr/>
      <dgm:t>
        <a:bodyPr/>
        <a:lstStyle/>
        <a:p>
          <a:endParaRPr lang="en-US"/>
        </a:p>
      </dgm:t>
    </dgm:pt>
    <dgm:pt modelId="{5B38DB87-F3ED-4729-BF28-D8B73BFEFFF9}">
      <dgm:prSet/>
      <dgm:spPr/>
      <dgm:t>
        <a:bodyPr/>
        <a:lstStyle/>
        <a:p>
          <a:r>
            <a:rPr lang="en-GB" dirty="0"/>
            <a:t>While there is some qualitative research evidence for the effectiveness for PCT in trauma work , It appears that NICE  favours the more robust approach of quantitative research when deciding on what treatments are to be recommended.</a:t>
          </a:r>
        </a:p>
        <a:p>
          <a:r>
            <a:rPr lang="en-GB" dirty="0"/>
            <a:t>(Bullock2020) (Joseph,2015) (O’Conner,2018)</a:t>
          </a:r>
          <a:endParaRPr lang="en-US" dirty="0"/>
        </a:p>
      </dgm:t>
    </dgm:pt>
    <dgm:pt modelId="{B855F8D3-7875-4807-874D-7CEA36CE5073}" type="parTrans" cxnId="{CDAE9179-62E9-4774-9335-0D9399CFFED3}">
      <dgm:prSet/>
      <dgm:spPr/>
      <dgm:t>
        <a:bodyPr/>
        <a:lstStyle/>
        <a:p>
          <a:endParaRPr lang="en-US"/>
        </a:p>
      </dgm:t>
    </dgm:pt>
    <dgm:pt modelId="{1723A384-159D-47C2-994D-DF4AA9103A63}" type="sibTrans" cxnId="{CDAE9179-62E9-4774-9335-0D9399CFFED3}">
      <dgm:prSet/>
      <dgm:spPr/>
      <dgm:t>
        <a:bodyPr/>
        <a:lstStyle/>
        <a:p>
          <a:endParaRPr lang="en-US"/>
        </a:p>
      </dgm:t>
    </dgm:pt>
    <dgm:pt modelId="{1C707813-7380-4C99-98F0-7082A9D71228}">
      <dgm:prSet/>
      <dgm:spPr/>
      <dgm:t>
        <a:bodyPr/>
        <a:lstStyle/>
        <a:p>
          <a:r>
            <a:rPr lang="en-GB" dirty="0"/>
            <a:t>Good balance of strengths and challenges on both quantitative and qualitative approaches.</a:t>
          </a:r>
          <a:endParaRPr lang="en-US" dirty="0"/>
        </a:p>
      </dgm:t>
    </dgm:pt>
    <dgm:pt modelId="{5A9E088B-C3BF-4000-B37E-A0E332CFA428}" type="parTrans" cxnId="{2B123C97-D301-49ED-887A-BBFBD9477DDB}">
      <dgm:prSet/>
      <dgm:spPr/>
      <dgm:t>
        <a:bodyPr/>
        <a:lstStyle/>
        <a:p>
          <a:endParaRPr lang="en-US"/>
        </a:p>
      </dgm:t>
    </dgm:pt>
    <dgm:pt modelId="{A3E07D17-63EE-4A57-ABAD-8DC80782AFFF}" type="sibTrans" cxnId="{2B123C97-D301-49ED-887A-BBFBD9477DDB}">
      <dgm:prSet/>
      <dgm:spPr/>
      <dgm:t>
        <a:bodyPr/>
        <a:lstStyle/>
        <a:p>
          <a:endParaRPr lang="en-US"/>
        </a:p>
      </dgm:t>
    </dgm:pt>
    <dgm:pt modelId="{857719DE-C5BB-4BC3-885A-D97DDA55DC09}" type="pres">
      <dgm:prSet presAssocID="{46FDBE1E-2671-4BF3-9800-F48CA7F58261}" presName="linear" presStyleCnt="0">
        <dgm:presLayoutVars>
          <dgm:animLvl val="lvl"/>
          <dgm:resizeHandles val="exact"/>
        </dgm:presLayoutVars>
      </dgm:prSet>
      <dgm:spPr/>
    </dgm:pt>
    <dgm:pt modelId="{B492F909-5879-4863-AED1-43E2E7B54B92}" type="pres">
      <dgm:prSet presAssocID="{C55836D3-A0BD-4FF0-BAC9-77C622390474}" presName="parentText" presStyleLbl="node1" presStyleIdx="0" presStyleCnt="4">
        <dgm:presLayoutVars>
          <dgm:chMax val="0"/>
          <dgm:bulletEnabled val="1"/>
        </dgm:presLayoutVars>
      </dgm:prSet>
      <dgm:spPr/>
    </dgm:pt>
    <dgm:pt modelId="{0730F645-698F-454E-8583-88657D209DEC}" type="pres">
      <dgm:prSet presAssocID="{BAC5936B-B938-45C7-952D-FBC38572098C}" presName="spacer" presStyleCnt="0"/>
      <dgm:spPr/>
    </dgm:pt>
    <dgm:pt modelId="{0A59A835-D820-4BFF-B563-70DAB56A3609}" type="pres">
      <dgm:prSet presAssocID="{86C86109-5353-49CB-B695-8D93BA35A2B2}" presName="parentText" presStyleLbl="node1" presStyleIdx="1" presStyleCnt="4">
        <dgm:presLayoutVars>
          <dgm:chMax val="0"/>
          <dgm:bulletEnabled val="1"/>
        </dgm:presLayoutVars>
      </dgm:prSet>
      <dgm:spPr/>
    </dgm:pt>
    <dgm:pt modelId="{D64DBA99-F551-44FA-8166-E138C0886578}" type="pres">
      <dgm:prSet presAssocID="{54F87789-3ED1-466F-A51F-A9D01C2ADF9E}" presName="spacer" presStyleCnt="0"/>
      <dgm:spPr/>
    </dgm:pt>
    <dgm:pt modelId="{C0E0E3EA-FB04-4187-B4AA-45B5707736C3}" type="pres">
      <dgm:prSet presAssocID="{5B38DB87-F3ED-4729-BF28-D8B73BFEFFF9}" presName="parentText" presStyleLbl="node1" presStyleIdx="2" presStyleCnt="4" custLinFactNeighborX="-803" custLinFactNeighborY="-33049">
        <dgm:presLayoutVars>
          <dgm:chMax val="0"/>
          <dgm:bulletEnabled val="1"/>
        </dgm:presLayoutVars>
      </dgm:prSet>
      <dgm:spPr/>
    </dgm:pt>
    <dgm:pt modelId="{741B4726-4E5A-4F14-BBFC-ACC4E9DB1FEB}" type="pres">
      <dgm:prSet presAssocID="{1723A384-159D-47C2-994D-DF4AA9103A63}" presName="spacer" presStyleCnt="0"/>
      <dgm:spPr/>
    </dgm:pt>
    <dgm:pt modelId="{23D78CEF-5432-4B96-85C3-5D1202D22A9E}" type="pres">
      <dgm:prSet presAssocID="{1C707813-7380-4C99-98F0-7082A9D71228}" presName="parentText" presStyleLbl="node1" presStyleIdx="3" presStyleCnt="4">
        <dgm:presLayoutVars>
          <dgm:chMax val="0"/>
          <dgm:bulletEnabled val="1"/>
        </dgm:presLayoutVars>
      </dgm:prSet>
      <dgm:spPr/>
    </dgm:pt>
  </dgm:ptLst>
  <dgm:cxnLst>
    <dgm:cxn modelId="{0351650F-D30B-4398-9BCA-231F1AF329D0}" srcId="{46FDBE1E-2671-4BF3-9800-F48CA7F58261}" destId="{86C86109-5353-49CB-B695-8D93BA35A2B2}" srcOrd="1" destOrd="0" parTransId="{22159893-E37B-497E-AD21-88E8670D6F5A}" sibTransId="{54F87789-3ED1-466F-A51F-A9D01C2ADF9E}"/>
    <dgm:cxn modelId="{85721D13-4FAB-4633-A23F-496988B6CBA4}" type="presOf" srcId="{46FDBE1E-2671-4BF3-9800-F48CA7F58261}" destId="{857719DE-C5BB-4BC3-885A-D97DDA55DC09}" srcOrd="0" destOrd="0" presId="urn:microsoft.com/office/officeart/2005/8/layout/vList2"/>
    <dgm:cxn modelId="{34E28C22-A640-422F-B8CF-D5B62086FF11}" type="presOf" srcId="{86C86109-5353-49CB-B695-8D93BA35A2B2}" destId="{0A59A835-D820-4BFF-B563-70DAB56A3609}" srcOrd="0" destOrd="0" presId="urn:microsoft.com/office/officeart/2005/8/layout/vList2"/>
    <dgm:cxn modelId="{E8161260-751B-4AC1-9408-71CB2ADB5245}" type="presOf" srcId="{C55836D3-A0BD-4FF0-BAC9-77C622390474}" destId="{B492F909-5879-4863-AED1-43E2E7B54B92}" srcOrd="0" destOrd="0" presId="urn:microsoft.com/office/officeart/2005/8/layout/vList2"/>
    <dgm:cxn modelId="{CDAE9179-62E9-4774-9335-0D9399CFFED3}" srcId="{46FDBE1E-2671-4BF3-9800-F48CA7F58261}" destId="{5B38DB87-F3ED-4729-BF28-D8B73BFEFFF9}" srcOrd="2" destOrd="0" parTransId="{B855F8D3-7875-4807-874D-7CEA36CE5073}" sibTransId="{1723A384-159D-47C2-994D-DF4AA9103A63}"/>
    <dgm:cxn modelId="{36DB1C8C-CA9B-4AE5-8B15-909C02594352}" type="presOf" srcId="{1C707813-7380-4C99-98F0-7082A9D71228}" destId="{23D78CEF-5432-4B96-85C3-5D1202D22A9E}" srcOrd="0" destOrd="0" presId="urn:microsoft.com/office/officeart/2005/8/layout/vList2"/>
    <dgm:cxn modelId="{2B123C97-D301-49ED-887A-BBFBD9477DDB}" srcId="{46FDBE1E-2671-4BF3-9800-F48CA7F58261}" destId="{1C707813-7380-4C99-98F0-7082A9D71228}" srcOrd="3" destOrd="0" parTransId="{5A9E088B-C3BF-4000-B37E-A0E332CFA428}" sibTransId="{A3E07D17-63EE-4A57-ABAD-8DC80782AFFF}"/>
    <dgm:cxn modelId="{C2301BDC-CA36-4DD6-A184-D6D354F4DCD5}" srcId="{46FDBE1E-2671-4BF3-9800-F48CA7F58261}" destId="{C55836D3-A0BD-4FF0-BAC9-77C622390474}" srcOrd="0" destOrd="0" parTransId="{46954EE2-A837-471C-8176-84D0CE51CB18}" sibTransId="{BAC5936B-B938-45C7-952D-FBC38572098C}"/>
    <dgm:cxn modelId="{61AAD0E4-4483-4AB7-8A06-E427BE59A836}" type="presOf" srcId="{5B38DB87-F3ED-4729-BF28-D8B73BFEFFF9}" destId="{C0E0E3EA-FB04-4187-B4AA-45B5707736C3}" srcOrd="0" destOrd="0" presId="urn:microsoft.com/office/officeart/2005/8/layout/vList2"/>
    <dgm:cxn modelId="{D04F2338-17F5-4251-AA74-E41DABACDCDB}" type="presParOf" srcId="{857719DE-C5BB-4BC3-885A-D97DDA55DC09}" destId="{B492F909-5879-4863-AED1-43E2E7B54B92}" srcOrd="0" destOrd="0" presId="urn:microsoft.com/office/officeart/2005/8/layout/vList2"/>
    <dgm:cxn modelId="{2E546C86-1808-415F-8002-D221EBAD50A6}" type="presParOf" srcId="{857719DE-C5BB-4BC3-885A-D97DDA55DC09}" destId="{0730F645-698F-454E-8583-88657D209DEC}" srcOrd="1" destOrd="0" presId="urn:microsoft.com/office/officeart/2005/8/layout/vList2"/>
    <dgm:cxn modelId="{33D58480-882B-496F-AC33-4F7E9A1288A0}" type="presParOf" srcId="{857719DE-C5BB-4BC3-885A-D97DDA55DC09}" destId="{0A59A835-D820-4BFF-B563-70DAB56A3609}" srcOrd="2" destOrd="0" presId="urn:microsoft.com/office/officeart/2005/8/layout/vList2"/>
    <dgm:cxn modelId="{789FD6A6-8ED4-4E88-80F1-4F08DCC8C102}" type="presParOf" srcId="{857719DE-C5BB-4BC3-885A-D97DDA55DC09}" destId="{D64DBA99-F551-44FA-8166-E138C0886578}" srcOrd="3" destOrd="0" presId="urn:microsoft.com/office/officeart/2005/8/layout/vList2"/>
    <dgm:cxn modelId="{940FF059-ABBC-4F64-A2CA-664399DC3362}" type="presParOf" srcId="{857719DE-C5BB-4BC3-885A-D97DDA55DC09}" destId="{C0E0E3EA-FB04-4187-B4AA-45B5707736C3}" srcOrd="4" destOrd="0" presId="urn:microsoft.com/office/officeart/2005/8/layout/vList2"/>
    <dgm:cxn modelId="{A7F9AD7A-7F14-496D-A313-ED171711D037}" type="presParOf" srcId="{857719DE-C5BB-4BC3-885A-D97DDA55DC09}" destId="{741B4726-4E5A-4F14-BBFC-ACC4E9DB1FEB}" srcOrd="5" destOrd="0" presId="urn:microsoft.com/office/officeart/2005/8/layout/vList2"/>
    <dgm:cxn modelId="{6C7F0DF6-3DDC-4396-84B9-FF03926033AB}" type="presParOf" srcId="{857719DE-C5BB-4BC3-885A-D97DDA55DC09}" destId="{23D78CEF-5432-4B96-85C3-5D1202D22A9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6A79AB-8741-4AAB-A728-D4B44971D385}" type="doc">
      <dgm:prSet loTypeId="urn:microsoft.com/office/officeart/2005/8/layout/cycle8" loCatId="cycle" qsTypeId="urn:microsoft.com/office/officeart/2005/8/quickstyle/simple1" qsCatId="simple" csTypeId="urn:microsoft.com/office/officeart/2005/8/colors/accent1_2" csCatId="accent1"/>
      <dgm:spPr/>
      <dgm:t>
        <a:bodyPr/>
        <a:lstStyle/>
        <a:p>
          <a:endParaRPr lang="en-US"/>
        </a:p>
      </dgm:t>
    </dgm:pt>
    <dgm:pt modelId="{A2EF1586-B23D-4F26-A80C-DA10356A8F8C}">
      <dgm:prSet/>
      <dgm:spPr/>
      <dgm:t>
        <a:bodyPr/>
        <a:lstStyle/>
        <a:p>
          <a:r>
            <a:rPr lang="en-GB"/>
            <a:t>Trustworthy</a:t>
          </a:r>
          <a:endParaRPr lang="en-US"/>
        </a:p>
      </dgm:t>
    </dgm:pt>
    <dgm:pt modelId="{1D72CFE6-2336-4530-AF23-06DA9FA1751F}" type="parTrans" cxnId="{7CD9D285-FB6F-4E9B-99BD-842071C4F162}">
      <dgm:prSet/>
      <dgm:spPr/>
      <dgm:t>
        <a:bodyPr/>
        <a:lstStyle/>
        <a:p>
          <a:endParaRPr lang="en-US"/>
        </a:p>
      </dgm:t>
    </dgm:pt>
    <dgm:pt modelId="{4311390A-0D18-4149-911D-F2342BA6CA07}" type="sibTrans" cxnId="{7CD9D285-FB6F-4E9B-99BD-842071C4F162}">
      <dgm:prSet/>
      <dgm:spPr/>
      <dgm:t>
        <a:bodyPr/>
        <a:lstStyle/>
        <a:p>
          <a:endParaRPr lang="en-US"/>
        </a:p>
      </dgm:t>
    </dgm:pt>
    <dgm:pt modelId="{7DDD8713-0569-4798-92B4-D5A0C0D7F518}">
      <dgm:prSet/>
      <dgm:spPr/>
      <dgm:t>
        <a:bodyPr/>
        <a:lstStyle/>
        <a:p>
          <a:r>
            <a:rPr lang="en-GB"/>
            <a:t>Respect</a:t>
          </a:r>
          <a:endParaRPr lang="en-US"/>
        </a:p>
      </dgm:t>
    </dgm:pt>
    <dgm:pt modelId="{00D77C8D-B776-4BE1-A974-F76002D230F4}" type="parTrans" cxnId="{56BF3F6C-9E4C-43D7-A37D-82A97B414A0E}">
      <dgm:prSet/>
      <dgm:spPr/>
      <dgm:t>
        <a:bodyPr/>
        <a:lstStyle/>
        <a:p>
          <a:endParaRPr lang="en-US"/>
        </a:p>
      </dgm:t>
    </dgm:pt>
    <dgm:pt modelId="{18637CA1-D9EC-4713-A3CD-B8C069DDC398}" type="sibTrans" cxnId="{56BF3F6C-9E4C-43D7-A37D-82A97B414A0E}">
      <dgm:prSet/>
      <dgm:spPr/>
      <dgm:t>
        <a:bodyPr/>
        <a:lstStyle/>
        <a:p>
          <a:endParaRPr lang="en-US"/>
        </a:p>
      </dgm:t>
    </dgm:pt>
    <dgm:pt modelId="{1176F653-5A03-4870-8E4A-3B38A3ED7266}">
      <dgm:prSet/>
      <dgm:spPr/>
      <dgm:t>
        <a:bodyPr/>
        <a:lstStyle/>
        <a:p>
          <a:r>
            <a:rPr lang="en-GB"/>
            <a:t>Research integrity</a:t>
          </a:r>
          <a:endParaRPr lang="en-US"/>
        </a:p>
      </dgm:t>
    </dgm:pt>
    <dgm:pt modelId="{2C52A7A0-0631-4434-93F1-247FBC5A3FF3}" type="parTrans" cxnId="{8CC01187-84BE-4AA8-BA32-6EA5BBCE1FF3}">
      <dgm:prSet/>
      <dgm:spPr/>
      <dgm:t>
        <a:bodyPr/>
        <a:lstStyle/>
        <a:p>
          <a:endParaRPr lang="en-US"/>
        </a:p>
      </dgm:t>
    </dgm:pt>
    <dgm:pt modelId="{00AFD263-218A-4131-B2C0-31138DC6E1ED}" type="sibTrans" cxnId="{8CC01187-84BE-4AA8-BA32-6EA5BBCE1FF3}">
      <dgm:prSet/>
      <dgm:spPr/>
      <dgm:t>
        <a:bodyPr/>
        <a:lstStyle/>
        <a:p>
          <a:endParaRPr lang="en-US"/>
        </a:p>
      </dgm:t>
    </dgm:pt>
    <dgm:pt modelId="{A3FE5371-1433-48DB-BE90-85AF0684F5ED}">
      <dgm:prSet/>
      <dgm:spPr/>
      <dgm:t>
        <a:bodyPr/>
        <a:lstStyle/>
        <a:p>
          <a:r>
            <a:rPr lang="en-GB"/>
            <a:t>Uphold the quality and rigour of research</a:t>
          </a:r>
          <a:endParaRPr lang="en-US"/>
        </a:p>
      </dgm:t>
    </dgm:pt>
    <dgm:pt modelId="{18B3A934-01D2-4C0A-88C5-C2DEA72E7C03}" type="parTrans" cxnId="{56DEA7CE-0D2A-40CD-BC51-F57659B78614}">
      <dgm:prSet/>
      <dgm:spPr/>
      <dgm:t>
        <a:bodyPr/>
        <a:lstStyle/>
        <a:p>
          <a:endParaRPr lang="en-US"/>
        </a:p>
      </dgm:t>
    </dgm:pt>
    <dgm:pt modelId="{662B0E08-A259-4229-9717-646C6140718C}" type="sibTrans" cxnId="{56DEA7CE-0D2A-40CD-BC51-F57659B78614}">
      <dgm:prSet/>
      <dgm:spPr/>
      <dgm:t>
        <a:bodyPr/>
        <a:lstStyle/>
        <a:p>
          <a:endParaRPr lang="en-US"/>
        </a:p>
      </dgm:t>
    </dgm:pt>
    <dgm:pt modelId="{252E9C4F-FF9A-44CC-8139-166A7011BC68}">
      <dgm:prSet/>
      <dgm:spPr/>
      <dgm:t>
        <a:bodyPr/>
        <a:lstStyle/>
        <a:p>
          <a:r>
            <a:rPr lang="en-GB"/>
            <a:t>Complying with law and guidance applicable to research</a:t>
          </a:r>
          <a:endParaRPr lang="en-US"/>
        </a:p>
      </dgm:t>
    </dgm:pt>
    <dgm:pt modelId="{FDEA116B-6CEF-441A-ADC0-EC409D283EFE}" type="parTrans" cxnId="{5F76FAAD-6289-435E-A4AD-B811C60DAD05}">
      <dgm:prSet/>
      <dgm:spPr/>
      <dgm:t>
        <a:bodyPr/>
        <a:lstStyle/>
        <a:p>
          <a:endParaRPr lang="en-US"/>
        </a:p>
      </dgm:t>
    </dgm:pt>
    <dgm:pt modelId="{8B86F0EA-AC55-481F-8EB1-41DCF5B482A8}" type="sibTrans" cxnId="{5F76FAAD-6289-435E-A4AD-B811C60DAD05}">
      <dgm:prSet/>
      <dgm:spPr/>
      <dgm:t>
        <a:bodyPr/>
        <a:lstStyle/>
        <a:p>
          <a:endParaRPr lang="en-US"/>
        </a:p>
      </dgm:t>
    </dgm:pt>
    <dgm:pt modelId="{EDB7D676-4732-4EC2-8584-D0C4CB476711}">
      <dgm:prSet/>
      <dgm:spPr/>
      <dgm:t>
        <a:bodyPr/>
        <a:lstStyle/>
        <a:p>
          <a:r>
            <a:rPr lang="en-GB"/>
            <a:t>Ensuring safety of research</a:t>
          </a:r>
          <a:endParaRPr lang="en-US"/>
        </a:p>
      </dgm:t>
    </dgm:pt>
    <dgm:pt modelId="{6F8EE79D-B622-469E-A609-11CFA3864A9F}" type="parTrans" cxnId="{AFA398E9-EBBA-494B-9F50-8471E5DC4DF1}">
      <dgm:prSet/>
      <dgm:spPr/>
      <dgm:t>
        <a:bodyPr/>
        <a:lstStyle/>
        <a:p>
          <a:endParaRPr lang="en-US"/>
        </a:p>
      </dgm:t>
    </dgm:pt>
    <dgm:pt modelId="{DE652499-646C-424A-B009-23BE649CB5A1}" type="sibTrans" cxnId="{AFA398E9-EBBA-494B-9F50-8471E5DC4DF1}">
      <dgm:prSet/>
      <dgm:spPr/>
      <dgm:t>
        <a:bodyPr/>
        <a:lstStyle/>
        <a:p>
          <a:endParaRPr lang="en-US"/>
        </a:p>
      </dgm:t>
    </dgm:pt>
    <dgm:pt modelId="{2BBD7F11-A001-44C4-8BA0-BD0C413071BE}">
      <dgm:prSet/>
      <dgm:spPr/>
      <dgm:t>
        <a:bodyPr/>
        <a:lstStyle/>
        <a:p>
          <a:r>
            <a:rPr lang="en-GB"/>
            <a:t>Pay attention to diversity ,vunrability an inclusion.</a:t>
          </a:r>
          <a:endParaRPr lang="en-US"/>
        </a:p>
      </dgm:t>
    </dgm:pt>
    <dgm:pt modelId="{F3CB272A-A016-4664-BF19-AC4C97D8DF01}" type="parTrans" cxnId="{97138280-BA8A-4076-9D66-C6BCE57BF4FF}">
      <dgm:prSet/>
      <dgm:spPr/>
      <dgm:t>
        <a:bodyPr/>
        <a:lstStyle/>
        <a:p>
          <a:endParaRPr lang="en-US"/>
        </a:p>
      </dgm:t>
    </dgm:pt>
    <dgm:pt modelId="{2666B5AB-125F-43DB-99A8-29F5ED8E66D1}" type="sibTrans" cxnId="{97138280-BA8A-4076-9D66-C6BCE57BF4FF}">
      <dgm:prSet/>
      <dgm:spPr/>
      <dgm:t>
        <a:bodyPr/>
        <a:lstStyle/>
        <a:p>
          <a:endParaRPr lang="en-US"/>
        </a:p>
      </dgm:t>
    </dgm:pt>
    <dgm:pt modelId="{EF837B19-F552-48CD-946C-AC135CDE67F8}" type="pres">
      <dgm:prSet presAssocID="{B46A79AB-8741-4AAB-A728-D4B44971D385}" presName="compositeShape" presStyleCnt="0">
        <dgm:presLayoutVars>
          <dgm:chMax val="7"/>
          <dgm:dir/>
          <dgm:resizeHandles val="exact"/>
        </dgm:presLayoutVars>
      </dgm:prSet>
      <dgm:spPr/>
    </dgm:pt>
    <dgm:pt modelId="{33874D21-63D7-49DA-A0FB-53772DB86A0B}" type="pres">
      <dgm:prSet presAssocID="{B46A79AB-8741-4AAB-A728-D4B44971D385}" presName="wedge1" presStyleLbl="node1" presStyleIdx="0" presStyleCnt="7"/>
      <dgm:spPr/>
    </dgm:pt>
    <dgm:pt modelId="{E48242BF-74ED-4B61-8479-C586155CD461}" type="pres">
      <dgm:prSet presAssocID="{B46A79AB-8741-4AAB-A728-D4B44971D385}" presName="dummy1a" presStyleCnt="0"/>
      <dgm:spPr/>
    </dgm:pt>
    <dgm:pt modelId="{980948FF-80EC-494D-85EE-A19644F906DB}" type="pres">
      <dgm:prSet presAssocID="{B46A79AB-8741-4AAB-A728-D4B44971D385}" presName="dummy1b" presStyleCnt="0"/>
      <dgm:spPr/>
    </dgm:pt>
    <dgm:pt modelId="{35C7F358-5FC0-4717-AEDD-03194F7758AB}" type="pres">
      <dgm:prSet presAssocID="{B46A79AB-8741-4AAB-A728-D4B44971D385}" presName="wedge1Tx" presStyleLbl="node1" presStyleIdx="0" presStyleCnt="7">
        <dgm:presLayoutVars>
          <dgm:chMax val="0"/>
          <dgm:chPref val="0"/>
          <dgm:bulletEnabled val="1"/>
        </dgm:presLayoutVars>
      </dgm:prSet>
      <dgm:spPr/>
    </dgm:pt>
    <dgm:pt modelId="{10C7D7D5-5FCE-4F20-871A-E379CB80CDA5}" type="pres">
      <dgm:prSet presAssocID="{B46A79AB-8741-4AAB-A728-D4B44971D385}" presName="wedge2" presStyleLbl="node1" presStyleIdx="1" presStyleCnt="7"/>
      <dgm:spPr/>
    </dgm:pt>
    <dgm:pt modelId="{486FB7D6-38B9-441C-8EEA-D1FCF2C5C074}" type="pres">
      <dgm:prSet presAssocID="{B46A79AB-8741-4AAB-A728-D4B44971D385}" presName="dummy2a" presStyleCnt="0"/>
      <dgm:spPr/>
    </dgm:pt>
    <dgm:pt modelId="{34C715A7-8FFD-4483-A3B1-95E5367A0E56}" type="pres">
      <dgm:prSet presAssocID="{B46A79AB-8741-4AAB-A728-D4B44971D385}" presName="dummy2b" presStyleCnt="0"/>
      <dgm:spPr/>
    </dgm:pt>
    <dgm:pt modelId="{981B6D8E-DD5F-458F-9CB8-8B013D6A46D7}" type="pres">
      <dgm:prSet presAssocID="{B46A79AB-8741-4AAB-A728-D4B44971D385}" presName="wedge2Tx" presStyleLbl="node1" presStyleIdx="1" presStyleCnt="7">
        <dgm:presLayoutVars>
          <dgm:chMax val="0"/>
          <dgm:chPref val="0"/>
          <dgm:bulletEnabled val="1"/>
        </dgm:presLayoutVars>
      </dgm:prSet>
      <dgm:spPr/>
    </dgm:pt>
    <dgm:pt modelId="{E3018491-874C-4D40-933F-6587D053C010}" type="pres">
      <dgm:prSet presAssocID="{B46A79AB-8741-4AAB-A728-D4B44971D385}" presName="wedge3" presStyleLbl="node1" presStyleIdx="2" presStyleCnt="7"/>
      <dgm:spPr/>
    </dgm:pt>
    <dgm:pt modelId="{0BFFBA4E-EB0F-40C0-9B78-0650C1CE99FC}" type="pres">
      <dgm:prSet presAssocID="{B46A79AB-8741-4AAB-A728-D4B44971D385}" presName="dummy3a" presStyleCnt="0"/>
      <dgm:spPr/>
    </dgm:pt>
    <dgm:pt modelId="{B8A51779-582C-456E-930C-73E3B256BF62}" type="pres">
      <dgm:prSet presAssocID="{B46A79AB-8741-4AAB-A728-D4B44971D385}" presName="dummy3b" presStyleCnt="0"/>
      <dgm:spPr/>
    </dgm:pt>
    <dgm:pt modelId="{30C0BABC-9B2E-4D9F-9A2A-B1A4BA447B69}" type="pres">
      <dgm:prSet presAssocID="{B46A79AB-8741-4AAB-A728-D4B44971D385}" presName="wedge3Tx" presStyleLbl="node1" presStyleIdx="2" presStyleCnt="7">
        <dgm:presLayoutVars>
          <dgm:chMax val="0"/>
          <dgm:chPref val="0"/>
          <dgm:bulletEnabled val="1"/>
        </dgm:presLayoutVars>
      </dgm:prSet>
      <dgm:spPr/>
    </dgm:pt>
    <dgm:pt modelId="{02FDBBFF-F10B-40E1-8B6F-B4F21B08A22E}" type="pres">
      <dgm:prSet presAssocID="{B46A79AB-8741-4AAB-A728-D4B44971D385}" presName="wedge4" presStyleLbl="node1" presStyleIdx="3" presStyleCnt="7"/>
      <dgm:spPr/>
    </dgm:pt>
    <dgm:pt modelId="{E07A89C6-F591-402E-A762-BECFA0F79F26}" type="pres">
      <dgm:prSet presAssocID="{B46A79AB-8741-4AAB-A728-D4B44971D385}" presName="dummy4a" presStyleCnt="0"/>
      <dgm:spPr/>
    </dgm:pt>
    <dgm:pt modelId="{EDAE36C8-D5DF-4679-94BB-9CD6A047BA80}" type="pres">
      <dgm:prSet presAssocID="{B46A79AB-8741-4AAB-A728-D4B44971D385}" presName="dummy4b" presStyleCnt="0"/>
      <dgm:spPr/>
    </dgm:pt>
    <dgm:pt modelId="{A1C85890-2EAC-4812-81CD-6A54DBC2B037}" type="pres">
      <dgm:prSet presAssocID="{B46A79AB-8741-4AAB-A728-D4B44971D385}" presName="wedge4Tx" presStyleLbl="node1" presStyleIdx="3" presStyleCnt="7">
        <dgm:presLayoutVars>
          <dgm:chMax val="0"/>
          <dgm:chPref val="0"/>
          <dgm:bulletEnabled val="1"/>
        </dgm:presLayoutVars>
      </dgm:prSet>
      <dgm:spPr/>
    </dgm:pt>
    <dgm:pt modelId="{97220764-F356-4EC0-88CB-ED475BE81A4D}" type="pres">
      <dgm:prSet presAssocID="{B46A79AB-8741-4AAB-A728-D4B44971D385}" presName="wedge5" presStyleLbl="node1" presStyleIdx="4" presStyleCnt="7"/>
      <dgm:spPr/>
    </dgm:pt>
    <dgm:pt modelId="{5C995056-1C73-433A-BC67-1F1D7D04C397}" type="pres">
      <dgm:prSet presAssocID="{B46A79AB-8741-4AAB-A728-D4B44971D385}" presName="dummy5a" presStyleCnt="0"/>
      <dgm:spPr/>
    </dgm:pt>
    <dgm:pt modelId="{783DE6E0-56D3-4842-9A0E-1586E80B6D80}" type="pres">
      <dgm:prSet presAssocID="{B46A79AB-8741-4AAB-A728-D4B44971D385}" presName="dummy5b" presStyleCnt="0"/>
      <dgm:spPr/>
    </dgm:pt>
    <dgm:pt modelId="{A57F7D6C-EA85-4769-8E77-0F214460B41C}" type="pres">
      <dgm:prSet presAssocID="{B46A79AB-8741-4AAB-A728-D4B44971D385}" presName="wedge5Tx" presStyleLbl="node1" presStyleIdx="4" presStyleCnt="7">
        <dgm:presLayoutVars>
          <dgm:chMax val="0"/>
          <dgm:chPref val="0"/>
          <dgm:bulletEnabled val="1"/>
        </dgm:presLayoutVars>
      </dgm:prSet>
      <dgm:spPr/>
    </dgm:pt>
    <dgm:pt modelId="{6106DFCB-FE04-4567-B07E-8194B4F656C5}" type="pres">
      <dgm:prSet presAssocID="{B46A79AB-8741-4AAB-A728-D4B44971D385}" presName="wedge6" presStyleLbl="node1" presStyleIdx="5" presStyleCnt="7"/>
      <dgm:spPr/>
    </dgm:pt>
    <dgm:pt modelId="{92BD7816-5B07-4FA2-B1AF-B458E205AD97}" type="pres">
      <dgm:prSet presAssocID="{B46A79AB-8741-4AAB-A728-D4B44971D385}" presName="dummy6a" presStyleCnt="0"/>
      <dgm:spPr/>
    </dgm:pt>
    <dgm:pt modelId="{E8D315B6-A71A-4FE4-8212-43A1F254C0FB}" type="pres">
      <dgm:prSet presAssocID="{B46A79AB-8741-4AAB-A728-D4B44971D385}" presName="dummy6b" presStyleCnt="0"/>
      <dgm:spPr/>
    </dgm:pt>
    <dgm:pt modelId="{A1E0CC7C-D251-4C3B-AFD7-D570AB8760FB}" type="pres">
      <dgm:prSet presAssocID="{B46A79AB-8741-4AAB-A728-D4B44971D385}" presName="wedge6Tx" presStyleLbl="node1" presStyleIdx="5" presStyleCnt="7">
        <dgm:presLayoutVars>
          <dgm:chMax val="0"/>
          <dgm:chPref val="0"/>
          <dgm:bulletEnabled val="1"/>
        </dgm:presLayoutVars>
      </dgm:prSet>
      <dgm:spPr/>
    </dgm:pt>
    <dgm:pt modelId="{DF8A6F55-9E64-4AD4-B327-0169504DB725}" type="pres">
      <dgm:prSet presAssocID="{B46A79AB-8741-4AAB-A728-D4B44971D385}" presName="wedge7" presStyleLbl="node1" presStyleIdx="6" presStyleCnt="7"/>
      <dgm:spPr/>
    </dgm:pt>
    <dgm:pt modelId="{C80EEEBF-3B30-40ED-B41C-8669940D8683}" type="pres">
      <dgm:prSet presAssocID="{B46A79AB-8741-4AAB-A728-D4B44971D385}" presName="dummy7a" presStyleCnt="0"/>
      <dgm:spPr/>
    </dgm:pt>
    <dgm:pt modelId="{F2535D5B-77B9-40B5-8876-5ECDA685BFE2}" type="pres">
      <dgm:prSet presAssocID="{B46A79AB-8741-4AAB-A728-D4B44971D385}" presName="dummy7b" presStyleCnt="0"/>
      <dgm:spPr/>
    </dgm:pt>
    <dgm:pt modelId="{1B3F551D-100D-4664-915A-8B4487E4EA7C}" type="pres">
      <dgm:prSet presAssocID="{B46A79AB-8741-4AAB-A728-D4B44971D385}" presName="wedge7Tx" presStyleLbl="node1" presStyleIdx="6" presStyleCnt="7">
        <dgm:presLayoutVars>
          <dgm:chMax val="0"/>
          <dgm:chPref val="0"/>
          <dgm:bulletEnabled val="1"/>
        </dgm:presLayoutVars>
      </dgm:prSet>
      <dgm:spPr/>
    </dgm:pt>
    <dgm:pt modelId="{712D9512-CE6C-4623-8760-1D3DFA8FDA6F}" type="pres">
      <dgm:prSet presAssocID="{4311390A-0D18-4149-911D-F2342BA6CA07}" presName="arrowWedge1" presStyleLbl="fgSibTrans2D1" presStyleIdx="0" presStyleCnt="7"/>
      <dgm:spPr/>
    </dgm:pt>
    <dgm:pt modelId="{667ADF1B-0422-4784-A97C-F9CDC661B46A}" type="pres">
      <dgm:prSet presAssocID="{18637CA1-D9EC-4713-A3CD-B8C069DDC398}" presName="arrowWedge2" presStyleLbl="fgSibTrans2D1" presStyleIdx="1" presStyleCnt="7"/>
      <dgm:spPr/>
    </dgm:pt>
    <dgm:pt modelId="{9E9E40D7-5AA1-486C-A1B2-A8CED3652A9D}" type="pres">
      <dgm:prSet presAssocID="{00AFD263-218A-4131-B2C0-31138DC6E1ED}" presName="arrowWedge3" presStyleLbl="fgSibTrans2D1" presStyleIdx="2" presStyleCnt="7"/>
      <dgm:spPr/>
    </dgm:pt>
    <dgm:pt modelId="{73A95B01-9D4A-45DC-A8E1-59E0AD8B928D}" type="pres">
      <dgm:prSet presAssocID="{662B0E08-A259-4229-9717-646C6140718C}" presName="arrowWedge4" presStyleLbl="fgSibTrans2D1" presStyleIdx="3" presStyleCnt="7"/>
      <dgm:spPr/>
    </dgm:pt>
    <dgm:pt modelId="{B9D0ACAD-35E0-49AB-8832-1E8AD3730BF1}" type="pres">
      <dgm:prSet presAssocID="{8B86F0EA-AC55-481F-8EB1-41DCF5B482A8}" presName="arrowWedge5" presStyleLbl="fgSibTrans2D1" presStyleIdx="4" presStyleCnt="7"/>
      <dgm:spPr/>
    </dgm:pt>
    <dgm:pt modelId="{986FA486-E782-4B2A-8082-0F77F2258481}" type="pres">
      <dgm:prSet presAssocID="{DE652499-646C-424A-B009-23BE649CB5A1}" presName="arrowWedge6" presStyleLbl="fgSibTrans2D1" presStyleIdx="5" presStyleCnt="7"/>
      <dgm:spPr/>
    </dgm:pt>
    <dgm:pt modelId="{5A3F2C60-9C25-4FF5-A716-23C8D0F73588}" type="pres">
      <dgm:prSet presAssocID="{2666B5AB-125F-43DB-99A8-29F5ED8E66D1}" presName="arrowWedge7" presStyleLbl="fgSibTrans2D1" presStyleIdx="6" presStyleCnt="7"/>
      <dgm:spPr/>
    </dgm:pt>
  </dgm:ptLst>
  <dgm:cxnLst>
    <dgm:cxn modelId="{E688FE1E-F4B4-456B-9DEE-D71B90A01241}" type="presOf" srcId="{EDB7D676-4732-4EC2-8584-D0C4CB476711}" destId="{A1E0CC7C-D251-4C3B-AFD7-D570AB8760FB}" srcOrd="1" destOrd="0" presId="urn:microsoft.com/office/officeart/2005/8/layout/cycle8"/>
    <dgm:cxn modelId="{A7C6DC23-1ACC-42A6-BB68-60DBF0B9274A}" type="presOf" srcId="{A3FE5371-1433-48DB-BE90-85AF0684F5ED}" destId="{02FDBBFF-F10B-40E1-8B6F-B4F21B08A22E}" srcOrd="0" destOrd="0" presId="urn:microsoft.com/office/officeart/2005/8/layout/cycle8"/>
    <dgm:cxn modelId="{34B9DD5C-C762-4CC7-800A-30AA81DF7774}" type="presOf" srcId="{A2EF1586-B23D-4F26-A80C-DA10356A8F8C}" destId="{33874D21-63D7-49DA-A0FB-53772DB86A0B}" srcOrd="0" destOrd="0" presId="urn:microsoft.com/office/officeart/2005/8/layout/cycle8"/>
    <dgm:cxn modelId="{490F8068-1CE1-4623-BAFA-2160655358CF}" type="presOf" srcId="{A3FE5371-1433-48DB-BE90-85AF0684F5ED}" destId="{A1C85890-2EAC-4812-81CD-6A54DBC2B037}" srcOrd="1" destOrd="0" presId="urn:microsoft.com/office/officeart/2005/8/layout/cycle8"/>
    <dgm:cxn modelId="{D9C19F69-66ED-41C6-91B0-AD7F8B88F95C}" type="presOf" srcId="{7DDD8713-0569-4798-92B4-D5A0C0D7F518}" destId="{981B6D8E-DD5F-458F-9CB8-8B013D6A46D7}" srcOrd="1" destOrd="0" presId="urn:microsoft.com/office/officeart/2005/8/layout/cycle8"/>
    <dgm:cxn modelId="{24E2AD6B-A125-4CCA-A1E2-2EE3C86F2025}" type="presOf" srcId="{A2EF1586-B23D-4F26-A80C-DA10356A8F8C}" destId="{35C7F358-5FC0-4717-AEDD-03194F7758AB}" srcOrd="1" destOrd="0" presId="urn:microsoft.com/office/officeart/2005/8/layout/cycle8"/>
    <dgm:cxn modelId="{56BF3F6C-9E4C-43D7-A37D-82A97B414A0E}" srcId="{B46A79AB-8741-4AAB-A728-D4B44971D385}" destId="{7DDD8713-0569-4798-92B4-D5A0C0D7F518}" srcOrd="1" destOrd="0" parTransId="{00D77C8D-B776-4BE1-A974-F76002D230F4}" sibTransId="{18637CA1-D9EC-4713-A3CD-B8C069DDC398}"/>
    <dgm:cxn modelId="{C10B026D-4514-4BE3-9129-2B00A2B875DB}" type="presOf" srcId="{1176F653-5A03-4870-8E4A-3B38A3ED7266}" destId="{E3018491-874C-4D40-933F-6587D053C010}" srcOrd="0" destOrd="0" presId="urn:microsoft.com/office/officeart/2005/8/layout/cycle8"/>
    <dgm:cxn modelId="{66B6F14E-DA96-4AFB-A20E-76F83B7B4257}" type="presOf" srcId="{B46A79AB-8741-4AAB-A728-D4B44971D385}" destId="{EF837B19-F552-48CD-946C-AC135CDE67F8}" srcOrd="0" destOrd="0" presId="urn:microsoft.com/office/officeart/2005/8/layout/cycle8"/>
    <dgm:cxn modelId="{97138280-BA8A-4076-9D66-C6BCE57BF4FF}" srcId="{B46A79AB-8741-4AAB-A728-D4B44971D385}" destId="{2BBD7F11-A001-44C4-8BA0-BD0C413071BE}" srcOrd="6" destOrd="0" parTransId="{F3CB272A-A016-4664-BF19-AC4C97D8DF01}" sibTransId="{2666B5AB-125F-43DB-99A8-29F5ED8E66D1}"/>
    <dgm:cxn modelId="{7CD9D285-FB6F-4E9B-99BD-842071C4F162}" srcId="{B46A79AB-8741-4AAB-A728-D4B44971D385}" destId="{A2EF1586-B23D-4F26-A80C-DA10356A8F8C}" srcOrd="0" destOrd="0" parTransId="{1D72CFE6-2336-4530-AF23-06DA9FA1751F}" sibTransId="{4311390A-0D18-4149-911D-F2342BA6CA07}"/>
    <dgm:cxn modelId="{8CC01187-84BE-4AA8-BA32-6EA5BBCE1FF3}" srcId="{B46A79AB-8741-4AAB-A728-D4B44971D385}" destId="{1176F653-5A03-4870-8E4A-3B38A3ED7266}" srcOrd="2" destOrd="0" parTransId="{2C52A7A0-0631-4434-93F1-247FBC5A3FF3}" sibTransId="{00AFD263-218A-4131-B2C0-31138DC6E1ED}"/>
    <dgm:cxn modelId="{5345DE8E-3A5C-472B-A4C2-236DDCC2CA41}" type="presOf" srcId="{2BBD7F11-A001-44C4-8BA0-BD0C413071BE}" destId="{DF8A6F55-9E64-4AD4-B327-0169504DB725}" srcOrd="0" destOrd="0" presId="urn:microsoft.com/office/officeart/2005/8/layout/cycle8"/>
    <dgm:cxn modelId="{91F1F998-761C-4819-B322-33B3C065E22D}" type="presOf" srcId="{7DDD8713-0569-4798-92B4-D5A0C0D7F518}" destId="{10C7D7D5-5FCE-4F20-871A-E379CB80CDA5}" srcOrd="0" destOrd="0" presId="urn:microsoft.com/office/officeart/2005/8/layout/cycle8"/>
    <dgm:cxn modelId="{283621A4-B771-4348-81B3-3356A9318FA0}" type="presOf" srcId="{1176F653-5A03-4870-8E4A-3B38A3ED7266}" destId="{30C0BABC-9B2E-4D9F-9A2A-B1A4BA447B69}" srcOrd="1" destOrd="0" presId="urn:microsoft.com/office/officeart/2005/8/layout/cycle8"/>
    <dgm:cxn modelId="{3387B7AC-FF1A-4827-98C3-AF89941FC9FD}" type="presOf" srcId="{252E9C4F-FF9A-44CC-8139-166A7011BC68}" destId="{97220764-F356-4EC0-88CB-ED475BE81A4D}" srcOrd="0" destOrd="0" presId="urn:microsoft.com/office/officeart/2005/8/layout/cycle8"/>
    <dgm:cxn modelId="{5F76FAAD-6289-435E-A4AD-B811C60DAD05}" srcId="{B46A79AB-8741-4AAB-A728-D4B44971D385}" destId="{252E9C4F-FF9A-44CC-8139-166A7011BC68}" srcOrd="4" destOrd="0" parTransId="{FDEA116B-6CEF-441A-ADC0-EC409D283EFE}" sibTransId="{8B86F0EA-AC55-481F-8EB1-41DCF5B482A8}"/>
    <dgm:cxn modelId="{BA6676C0-8920-4EFD-96A0-61C4C86117FA}" type="presOf" srcId="{EDB7D676-4732-4EC2-8584-D0C4CB476711}" destId="{6106DFCB-FE04-4567-B07E-8194B4F656C5}" srcOrd="0" destOrd="0" presId="urn:microsoft.com/office/officeart/2005/8/layout/cycle8"/>
    <dgm:cxn modelId="{56DEA7CE-0D2A-40CD-BC51-F57659B78614}" srcId="{B46A79AB-8741-4AAB-A728-D4B44971D385}" destId="{A3FE5371-1433-48DB-BE90-85AF0684F5ED}" srcOrd="3" destOrd="0" parTransId="{18B3A934-01D2-4C0A-88C5-C2DEA72E7C03}" sibTransId="{662B0E08-A259-4229-9717-646C6140718C}"/>
    <dgm:cxn modelId="{AFA398E9-EBBA-494B-9F50-8471E5DC4DF1}" srcId="{B46A79AB-8741-4AAB-A728-D4B44971D385}" destId="{EDB7D676-4732-4EC2-8584-D0C4CB476711}" srcOrd="5" destOrd="0" parTransId="{6F8EE79D-B622-469E-A609-11CFA3864A9F}" sibTransId="{DE652499-646C-424A-B009-23BE649CB5A1}"/>
    <dgm:cxn modelId="{D9EA29FB-2BD2-4BE2-9575-E4A8375BA6A8}" type="presOf" srcId="{252E9C4F-FF9A-44CC-8139-166A7011BC68}" destId="{A57F7D6C-EA85-4769-8E77-0F214460B41C}" srcOrd="1" destOrd="0" presId="urn:microsoft.com/office/officeart/2005/8/layout/cycle8"/>
    <dgm:cxn modelId="{7CFF61FD-DC41-48B0-AC7C-A5104493B355}" type="presOf" srcId="{2BBD7F11-A001-44C4-8BA0-BD0C413071BE}" destId="{1B3F551D-100D-4664-915A-8B4487E4EA7C}" srcOrd="1" destOrd="0" presId="urn:microsoft.com/office/officeart/2005/8/layout/cycle8"/>
    <dgm:cxn modelId="{56C781B9-5871-4841-88B7-B100D65A09D1}" type="presParOf" srcId="{EF837B19-F552-48CD-946C-AC135CDE67F8}" destId="{33874D21-63D7-49DA-A0FB-53772DB86A0B}" srcOrd="0" destOrd="0" presId="urn:microsoft.com/office/officeart/2005/8/layout/cycle8"/>
    <dgm:cxn modelId="{5CE1F55A-8CFA-4F60-B96D-1A413F0B78BD}" type="presParOf" srcId="{EF837B19-F552-48CD-946C-AC135CDE67F8}" destId="{E48242BF-74ED-4B61-8479-C586155CD461}" srcOrd="1" destOrd="0" presId="urn:microsoft.com/office/officeart/2005/8/layout/cycle8"/>
    <dgm:cxn modelId="{3F5C3E5C-455E-450D-9FE5-9FD90A961EE1}" type="presParOf" srcId="{EF837B19-F552-48CD-946C-AC135CDE67F8}" destId="{980948FF-80EC-494D-85EE-A19644F906DB}" srcOrd="2" destOrd="0" presId="urn:microsoft.com/office/officeart/2005/8/layout/cycle8"/>
    <dgm:cxn modelId="{7589A1E8-E41B-4F58-8D0A-2FBF66B63859}" type="presParOf" srcId="{EF837B19-F552-48CD-946C-AC135CDE67F8}" destId="{35C7F358-5FC0-4717-AEDD-03194F7758AB}" srcOrd="3" destOrd="0" presId="urn:microsoft.com/office/officeart/2005/8/layout/cycle8"/>
    <dgm:cxn modelId="{CA5F3331-62B0-4E44-A41F-2B667A112ADC}" type="presParOf" srcId="{EF837B19-F552-48CD-946C-AC135CDE67F8}" destId="{10C7D7D5-5FCE-4F20-871A-E379CB80CDA5}" srcOrd="4" destOrd="0" presId="urn:microsoft.com/office/officeart/2005/8/layout/cycle8"/>
    <dgm:cxn modelId="{3DC3512F-EAD4-4E7E-B4B9-A9186C03E56D}" type="presParOf" srcId="{EF837B19-F552-48CD-946C-AC135CDE67F8}" destId="{486FB7D6-38B9-441C-8EEA-D1FCF2C5C074}" srcOrd="5" destOrd="0" presId="urn:microsoft.com/office/officeart/2005/8/layout/cycle8"/>
    <dgm:cxn modelId="{7AFCE8FC-773C-4340-A2E2-CFE348240984}" type="presParOf" srcId="{EF837B19-F552-48CD-946C-AC135CDE67F8}" destId="{34C715A7-8FFD-4483-A3B1-95E5367A0E56}" srcOrd="6" destOrd="0" presId="urn:microsoft.com/office/officeart/2005/8/layout/cycle8"/>
    <dgm:cxn modelId="{35C17422-A969-41EC-A7F9-ED391C452A4D}" type="presParOf" srcId="{EF837B19-F552-48CD-946C-AC135CDE67F8}" destId="{981B6D8E-DD5F-458F-9CB8-8B013D6A46D7}" srcOrd="7" destOrd="0" presId="urn:microsoft.com/office/officeart/2005/8/layout/cycle8"/>
    <dgm:cxn modelId="{6249572C-EE6D-4919-B625-97C43191E754}" type="presParOf" srcId="{EF837B19-F552-48CD-946C-AC135CDE67F8}" destId="{E3018491-874C-4D40-933F-6587D053C010}" srcOrd="8" destOrd="0" presId="urn:microsoft.com/office/officeart/2005/8/layout/cycle8"/>
    <dgm:cxn modelId="{90EE5664-525D-4D4A-A1CB-D3421970C0EA}" type="presParOf" srcId="{EF837B19-F552-48CD-946C-AC135CDE67F8}" destId="{0BFFBA4E-EB0F-40C0-9B78-0650C1CE99FC}" srcOrd="9" destOrd="0" presId="urn:microsoft.com/office/officeart/2005/8/layout/cycle8"/>
    <dgm:cxn modelId="{64B9F3F2-FA5C-4B4F-9953-1F6CB54706C8}" type="presParOf" srcId="{EF837B19-F552-48CD-946C-AC135CDE67F8}" destId="{B8A51779-582C-456E-930C-73E3B256BF62}" srcOrd="10" destOrd="0" presId="urn:microsoft.com/office/officeart/2005/8/layout/cycle8"/>
    <dgm:cxn modelId="{F5AB5138-09B9-4AB9-BCC9-7B49395CA534}" type="presParOf" srcId="{EF837B19-F552-48CD-946C-AC135CDE67F8}" destId="{30C0BABC-9B2E-4D9F-9A2A-B1A4BA447B69}" srcOrd="11" destOrd="0" presId="urn:microsoft.com/office/officeart/2005/8/layout/cycle8"/>
    <dgm:cxn modelId="{0F679067-BBF2-40CB-992C-B7BA815B4901}" type="presParOf" srcId="{EF837B19-F552-48CD-946C-AC135CDE67F8}" destId="{02FDBBFF-F10B-40E1-8B6F-B4F21B08A22E}" srcOrd="12" destOrd="0" presId="urn:microsoft.com/office/officeart/2005/8/layout/cycle8"/>
    <dgm:cxn modelId="{D2CD7E40-D536-4262-A13E-F11D1C9D84C1}" type="presParOf" srcId="{EF837B19-F552-48CD-946C-AC135CDE67F8}" destId="{E07A89C6-F591-402E-A762-BECFA0F79F26}" srcOrd="13" destOrd="0" presId="urn:microsoft.com/office/officeart/2005/8/layout/cycle8"/>
    <dgm:cxn modelId="{F76399A2-CC7A-4EEB-9EAB-B81B0079885A}" type="presParOf" srcId="{EF837B19-F552-48CD-946C-AC135CDE67F8}" destId="{EDAE36C8-D5DF-4679-94BB-9CD6A047BA80}" srcOrd="14" destOrd="0" presId="urn:microsoft.com/office/officeart/2005/8/layout/cycle8"/>
    <dgm:cxn modelId="{10ECED04-5D05-4211-8BC5-4E86DFD74A98}" type="presParOf" srcId="{EF837B19-F552-48CD-946C-AC135CDE67F8}" destId="{A1C85890-2EAC-4812-81CD-6A54DBC2B037}" srcOrd="15" destOrd="0" presId="urn:microsoft.com/office/officeart/2005/8/layout/cycle8"/>
    <dgm:cxn modelId="{4DA39D14-3267-44EA-8C4D-25353E449E15}" type="presParOf" srcId="{EF837B19-F552-48CD-946C-AC135CDE67F8}" destId="{97220764-F356-4EC0-88CB-ED475BE81A4D}" srcOrd="16" destOrd="0" presId="urn:microsoft.com/office/officeart/2005/8/layout/cycle8"/>
    <dgm:cxn modelId="{85107AC1-96D7-4BDC-B21F-04CCC18A642C}" type="presParOf" srcId="{EF837B19-F552-48CD-946C-AC135CDE67F8}" destId="{5C995056-1C73-433A-BC67-1F1D7D04C397}" srcOrd="17" destOrd="0" presId="urn:microsoft.com/office/officeart/2005/8/layout/cycle8"/>
    <dgm:cxn modelId="{6B6372CA-3D06-4E9A-B889-CEC1DE7DA05E}" type="presParOf" srcId="{EF837B19-F552-48CD-946C-AC135CDE67F8}" destId="{783DE6E0-56D3-4842-9A0E-1586E80B6D80}" srcOrd="18" destOrd="0" presId="urn:microsoft.com/office/officeart/2005/8/layout/cycle8"/>
    <dgm:cxn modelId="{9D3C28E1-8FC8-4616-BB66-247A6B69FF5E}" type="presParOf" srcId="{EF837B19-F552-48CD-946C-AC135CDE67F8}" destId="{A57F7D6C-EA85-4769-8E77-0F214460B41C}" srcOrd="19" destOrd="0" presId="urn:microsoft.com/office/officeart/2005/8/layout/cycle8"/>
    <dgm:cxn modelId="{9916AF6B-125C-4253-8379-AA0361005452}" type="presParOf" srcId="{EF837B19-F552-48CD-946C-AC135CDE67F8}" destId="{6106DFCB-FE04-4567-B07E-8194B4F656C5}" srcOrd="20" destOrd="0" presId="urn:microsoft.com/office/officeart/2005/8/layout/cycle8"/>
    <dgm:cxn modelId="{F9ED7B17-01C1-4DBD-9296-910F435E2D44}" type="presParOf" srcId="{EF837B19-F552-48CD-946C-AC135CDE67F8}" destId="{92BD7816-5B07-4FA2-B1AF-B458E205AD97}" srcOrd="21" destOrd="0" presId="urn:microsoft.com/office/officeart/2005/8/layout/cycle8"/>
    <dgm:cxn modelId="{743A6D26-CE1A-4247-94D8-2BE5393B8AC7}" type="presParOf" srcId="{EF837B19-F552-48CD-946C-AC135CDE67F8}" destId="{E8D315B6-A71A-4FE4-8212-43A1F254C0FB}" srcOrd="22" destOrd="0" presId="urn:microsoft.com/office/officeart/2005/8/layout/cycle8"/>
    <dgm:cxn modelId="{3E779BCB-EA4F-4E32-A676-5A3E060C444F}" type="presParOf" srcId="{EF837B19-F552-48CD-946C-AC135CDE67F8}" destId="{A1E0CC7C-D251-4C3B-AFD7-D570AB8760FB}" srcOrd="23" destOrd="0" presId="urn:microsoft.com/office/officeart/2005/8/layout/cycle8"/>
    <dgm:cxn modelId="{E64CAAA0-7EB2-47A8-B0B8-1BEDF52E5ED3}" type="presParOf" srcId="{EF837B19-F552-48CD-946C-AC135CDE67F8}" destId="{DF8A6F55-9E64-4AD4-B327-0169504DB725}" srcOrd="24" destOrd="0" presId="urn:microsoft.com/office/officeart/2005/8/layout/cycle8"/>
    <dgm:cxn modelId="{FBF5766C-3899-479F-A2A7-B9B8E8E36FDD}" type="presParOf" srcId="{EF837B19-F552-48CD-946C-AC135CDE67F8}" destId="{C80EEEBF-3B30-40ED-B41C-8669940D8683}" srcOrd="25" destOrd="0" presId="urn:microsoft.com/office/officeart/2005/8/layout/cycle8"/>
    <dgm:cxn modelId="{7F8FBF7C-C21B-41EE-9EA2-C0E238757B32}" type="presParOf" srcId="{EF837B19-F552-48CD-946C-AC135CDE67F8}" destId="{F2535D5B-77B9-40B5-8876-5ECDA685BFE2}" srcOrd="26" destOrd="0" presId="urn:microsoft.com/office/officeart/2005/8/layout/cycle8"/>
    <dgm:cxn modelId="{22C7816F-B029-48F8-BE6E-9F2872F70C16}" type="presParOf" srcId="{EF837B19-F552-48CD-946C-AC135CDE67F8}" destId="{1B3F551D-100D-4664-915A-8B4487E4EA7C}" srcOrd="27" destOrd="0" presId="urn:microsoft.com/office/officeart/2005/8/layout/cycle8"/>
    <dgm:cxn modelId="{686818C6-F892-4CE3-BF39-D9D90887205D}" type="presParOf" srcId="{EF837B19-F552-48CD-946C-AC135CDE67F8}" destId="{712D9512-CE6C-4623-8760-1D3DFA8FDA6F}" srcOrd="28" destOrd="0" presId="urn:microsoft.com/office/officeart/2005/8/layout/cycle8"/>
    <dgm:cxn modelId="{2622CB96-9618-499C-AD63-A0D2864C5675}" type="presParOf" srcId="{EF837B19-F552-48CD-946C-AC135CDE67F8}" destId="{667ADF1B-0422-4784-A97C-F9CDC661B46A}" srcOrd="29" destOrd="0" presId="urn:microsoft.com/office/officeart/2005/8/layout/cycle8"/>
    <dgm:cxn modelId="{4D446A54-64A9-4E88-B84C-6A130283487A}" type="presParOf" srcId="{EF837B19-F552-48CD-946C-AC135CDE67F8}" destId="{9E9E40D7-5AA1-486C-A1B2-A8CED3652A9D}" srcOrd="30" destOrd="0" presId="urn:microsoft.com/office/officeart/2005/8/layout/cycle8"/>
    <dgm:cxn modelId="{587A48DF-A826-43BA-AD1B-EEF6F80D2EB2}" type="presParOf" srcId="{EF837B19-F552-48CD-946C-AC135CDE67F8}" destId="{73A95B01-9D4A-45DC-A8E1-59E0AD8B928D}" srcOrd="31" destOrd="0" presId="urn:microsoft.com/office/officeart/2005/8/layout/cycle8"/>
    <dgm:cxn modelId="{71BF5BE2-2EF1-4748-996A-033BE61D2E86}" type="presParOf" srcId="{EF837B19-F552-48CD-946C-AC135CDE67F8}" destId="{B9D0ACAD-35E0-49AB-8832-1E8AD3730BF1}" srcOrd="32" destOrd="0" presId="urn:microsoft.com/office/officeart/2005/8/layout/cycle8"/>
    <dgm:cxn modelId="{C9E4DBA3-B4C9-4380-AFB6-342DF556E19F}" type="presParOf" srcId="{EF837B19-F552-48CD-946C-AC135CDE67F8}" destId="{986FA486-E782-4B2A-8082-0F77F2258481}" srcOrd="33" destOrd="0" presId="urn:microsoft.com/office/officeart/2005/8/layout/cycle8"/>
    <dgm:cxn modelId="{8354EFDC-91E5-45BC-82B1-C183DB582AE2}" type="presParOf" srcId="{EF837B19-F552-48CD-946C-AC135CDE67F8}" destId="{5A3F2C60-9C25-4FF5-A716-23C8D0F73588}" srcOrd="3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92F909-5879-4863-AED1-43E2E7B54B92}">
      <dsp:nvSpPr>
        <dsp:cNvPr id="0" name=""/>
        <dsp:cNvSpPr/>
      </dsp:nvSpPr>
      <dsp:spPr>
        <a:xfrm>
          <a:off x="0" y="186693"/>
          <a:ext cx="6055450" cy="128610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Personally interested in this area of work.</a:t>
          </a:r>
          <a:endParaRPr lang="en-US" sz="1400" kern="1200" dirty="0"/>
        </a:p>
      </dsp:txBody>
      <dsp:txXfrm>
        <a:off x="62782" y="249475"/>
        <a:ext cx="5929886" cy="1160537"/>
      </dsp:txXfrm>
    </dsp:sp>
    <dsp:sp modelId="{0A59A835-D820-4BFF-B563-70DAB56A3609}">
      <dsp:nvSpPr>
        <dsp:cNvPr id="0" name=""/>
        <dsp:cNvSpPr/>
      </dsp:nvSpPr>
      <dsp:spPr>
        <a:xfrm>
          <a:off x="0" y="1513115"/>
          <a:ext cx="6055450" cy="1286101"/>
        </a:xfrm>
        <a:prstGeom prst="roundRect">
          <a:avLst/>
        </a:prstGeom>
        <a:solidFill>
          <a:schemeClr val="accent2">
            <a:hueOff val="-507174"/>
            <a:satOff val="-2116"/>
            <a:lumOff val="10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Currently Nice guidelines only recommend CBT cognitive behaviour therapy and </a:t>
          </a:r>
          <a:r>
            <a:rPr lang="en-GB" sz="1400" kern="1200" dirty="0" err="1"/>
            <a:t>EMDR</a:t>
          </a:r>
          <a:r>
            <a:rPr lang="en-GB" sz="1400" kern="1200" dirty="0"/>
            <a:t> Eye movement desensitisation reprocessing for treatment for PTSD and trauma therapy (Nice,2017).</a:t>
          </a:r>
          <a:endParaRPr lang="en-US" sz="1400" kern="1200" dirty="0"/>
        </a:p>
      </dsp:txBody>
      <dsp:txXfrm>
        <a:off x="62782" y="1575897"/>
        <a:ext cx="5929886" cy="1160537"/>
      </dsp:txXfrm>
    </dsp:sp>
    <dsp:sp modelId="{C0E0E3EA-FB04-4187-B4AA-45B5707736C3}">
      <dsp:nvSpPr>
        <dsp:cNvPr id="0" name=""/>
        <dsp:cNvSpPr/>
      </dsp:nvSpPr>
      <dsp:spPr>
        <a:xfrm>
          <a:off x="0" y="2826212"/>
          <a:ext cx="6055450" cy="1286101"/>
        </a:xfrm>
        <a:prstGeom prst="roundRect">
          <a:avLst/>
        </a:prstGeom>
        <a:solidFill>
          <a:schemeClr val="accent2">
            <a:hueOff val="-1014348"/>
            <a:satOff val="-4231"/>
            <a:lumOff val="20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While there is some qualitative research evidence for the effectiveness for PCT in trauma work , It appears that NICE  favours the more robust approach of quantitative research when deciding on what treatments are to be recommended.</a:t>
          </a:r>
        </a:p>
        <a:p>
          <a:pPr marL="0" lvl="0" indent="0" algn="l" defTabSz="622300">
            <a:lnSpc>
              <a:spcPct val="90000"/>
            </a:lnSpc>
            <a:spcBef>
              <a:spcPct val="0"/>
            </a:spcBef>
            <a:spcAft>
              <a:spcPct val="35000"/>
            </a:spcAft>
            <a:buNone/>
          </a:pPr>
          <a:r>
            <a:rPr lang="en-GB" sz="1400" kern="1200" dirty="0"/>
            <a:t>(Bullock2020) (Joseph,2015) (O’Conner,2018)</a:t>
          </a:r>
          <a:endParaRPr lang="en-US" sz="1400" kern="1200" dirty="0"/>
        </a:p>
      </dsp:txBody>
      <dsp:txXfrm>
        <a:off x="62782" y="2888994"/>
        <a:ext cx="5929886" cy="1160537"/>
      </dsp:txXfrm>
    </dsp:sp>
    <dsp:sp modelId="{23D78CEF-5432-4B96-85C3-5D1202D22A9E}">
      <dsp:nvSpPr>
        <dsp:cNvPr id="0" name=""/>
        <dsp:cNvSpPr/>
      </dsp:nvSpPr>
      <dsp:spPr>
        <a:xfrm>
          <a:off x="0" y="4165959"/>
          <a:ext cx="6055450" cy="1286101"/>
        </a:xfrm>
        <a:prstGeom prst="roundRect">
          <a:avLst/>
        </a:prstGeom>
        <a:solidFill>
          <a:schemeClr val="accent2">
            <a:hueOff val="-1521521"/>
            <a:satOff val="-6347"/>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Good balance of strengths and challenges on both quantitative and qualitative approaches.</a:t>
          </a:r>
          <a:endParaRPr lang="en-US" sz="1400" kern="1200" dirty="0"/>
        </a:p>
      </dsp:txBody>
      <dsp:txXfrm>
        <a:off x="62782" y="4228741"/>
        <a:ext cx="5929886" cy="11605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874D21-63D7-49DA-A0FB-53772DB86A0B}">
      <dsp:nvSpPr>
        <dsp:cNvPr id="0" name=""/>
        <dsp:cNvSpPr/>
      </dsp:nvSpPr>
      <dsp:spPr>
        <a:xfrm>
          <a:off x="1614964" y="274810"/>
          <a:ext cx="3784281" cy="3784281"/>
        </a:xfrm>
        <a:prstGeom prst="pie">
          <a:avLst>
            <a:gd name="adj1" fmla="val 16200000"/>
            <a:gd name="adj2" fmla="val 1928571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Trustworthy</a:t>
          </a:r>
          <a:endParaRPr lang="en-US" sz="900" kern="1200"/>
        </a:p>
      </dsp:txBody>
      <dsp:txXfrm>
        <a:off x="3603063" y="626208"/>
        <a:ext cx="901019" cy="720815"/>
      </dsp:txXfrm>
    </dsp:sp>
    <dsp:sp modelId="{10C7D7D5-5FCE-4F20-871A-E379CB80CDA5}">
      <dsp:nvSpPr>
        <dsp:cNvPr id="0" name=""/>
        <dsp:cNvSpPr/>
      </dsp:nvSpPr>
      <dsp:spPr>
        <a:xfrm>
          <a:off x="1663619" y="335629"/>
          <a:ext cx="3784281" cy="3784281"/>
        </a:xfrm>
        <a:prstGeom prst="pie">
          <a:avLst>
            <a:gd name="adj1" fmla="val 19285716"/>
            <a:gd name="adj2" fmla="val 77142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Respect</a:t>
          </a:r>
          <a:endParaRPr lang="en-US" sz="900" kern="1200"/>
        </a:p>
      </dsp:txBody>
      <dsp:txXfrm>
        <a:off x="4233776" y="1707431"/>
        <a:ext cx="1036172" cy="630713"/>
      </dsp:txXfrm>
    </dsp:sp>
    <dsp:sp modelId="{E3018491-874C-4D40-933F-6587D053C010}">
      <dsp:nvSpPr>
        <dsp:cNvPr id="0" name=""/>
        <dsp:cNvSpPr/>
      </dsp:nvSpPr>
      <dsp:spPr>
        <a:xfrm>
          <a:off x="1646049" y="412216"/>
          <a:ext cx="3784281" cy="3784281"/>
        </a:xfrm>
        <a:prstGeom prst="pie">
          <a:avLst>
            <a:gd name="adj1" fmla="val 771428"/>
            <a:gd name="adj2" fmla="val 385714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Research integrity</a:t>
          </a:r>
          <a:endParaRPr lang="en-US" sz="900" kern="1200"/>
        </a:p>
      </dsp:txBody>
      <dsp:txXfrm>
        <a:off x="4076098" y="2653502"/>
        <a:ext cx="901019" cy="698290"/>
      </dsp:txXfrm>
    </dsp:sp>
    <dsp:sp modelId="{02FDBBFF-F10B-40E1-8B6F-B4F21B08A22E}">
      <dsp:nvSpPr>
        <dsp:cNvPr id="0" name=""/>
        <dsp:cNvSpPr/>
      </dsp:nvSpPr>
      <dsp:spPr>
        <a:xfrm>
          <a:off x="1575769" y="446004"/>
          <a:ext cx="3784281" cy="3784281"/>
        </a:xfrm>
        <a:prstGeom prst="pie">
          <a:avLst>
            <a:gd name="adj1" fmla="val 3857226"/>
            <a:gd name="adj2" fmla="val 694285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Uphold the quality and rigour of research</a:t>
          </a:r>
          <a:endParaRPr lang="en-US" sz="900" kern="1200"/>
        </a:p>
      </dsp:txBody>
      <dsp:txXfrm>
        <a:off x="3028663" y="3419368"/>
        <a:ext cx="878493" cy="630713"/>
      </dsp:txXfrm>
    </dsp:sp>
    <dsp:sp modelId="{97220764-F356-4EC0-88CB-ED475BE81A4D}">
      <dsp:nvSpPr>
        <dsp:cNvPr id="0" name=""/>
        <dsp:cNvSpPr/>
      </dsp:nvSpPr>
      <dsp:spPr>
        <a:xfrm>
          <a:off x="1505490" y="412216"/>
          <a:ext cx="3784281" cy="3784281"/>
        </a:xfrm>
        <a:prstGeom prst="pie">
          <a:avLst>
            <a:gd name="adj1" fmla="val 6942858"/>
            <a:gd name="adj2" fmla="val 10028574"/>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Complying with law and guidance applicable to research</a:t>
          </a:r>
          <a:endParaRPr lang="en-US" sz="900" kern="1200"/>
        </a:p>
      </dsp:txBody>
      <dsp:txXfrm>
        <a:off x="1958703" y="2653502"/>
        <a:ext cx="901019" cy="698290"/>
      </dsp:txXfrm>
    </dsp:sp>
    <dsp:sp modelId="{6106DFCB-FE04-4567-B07E-8194B4F656C5}">
      <dsp:nvSpPr>
        <dsp:cNvPr id="0" name=""/>
        <dsp:cNvSpPr/>
      </dsp:nvSpPr>
      <dsp:spPr>
        <a:xfrm>
          <a:off x="1487920" y="335629"/>
          <a:ext cx="3784281" cy="3784281"/>
        </a:xfrm>
        <a:prstGeom prst="pie">
          <a:avLst>
            <a:gd name="adj1" fmla="val 10028574"/>
            <a:gd name="adj2" fmla="val 13114284"/>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Ensuring safety of research</a:t>
          </a:r>
          <a:endParaRPr lang="en-US" sz="900" kern="1200"/>
        </a:p>
      </dsp:txBody>
      <dsp:txXfrm>
        <a:off x="1665871" y="1707431"/>
        <a:ext cx="1036172" cy="630713"/>
      </dsp:txXfrm>
    </dsp:sp>
    <dsp:sp modelId="{DF8A6F55-9E64-4AD4-B327-0169504DB725}">
      <dsp:nvSpPr>
        <dsp:cNvPr id="0" name=""/>
        <dsp:cNvSpPr/>
      </dsp:nvSpPr>
      <dsp:spPr>
        <a:xfrm>
          <a:off x="1536575" y="274810"/>
          <a:ext cx="3784281" cy="3784281"/>
        </a:xfrm>
        <a:prstGeom prst="pie">
          <a:avLst>
            <a:gd name="adj1" fmla="val 13114284"/>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Pay attention to diversity ,vunrability an inclusion.</a:t>
          </a:r>
          <a:endParaRPr lang="en-US" sz="900" kern="1200"/>
        </a:p>
      </dsp:txBody>
      <dsp:txXfrm>
        <a:off x="2431738" y="626208"/>
        <a:ext cx="901019" cy="720815"/>
      </dsp:txXfrm>
    </dsp:sp>
    <dsp:sp modelId="{712D9512-CE6C-4623-8760-1D3DFA8FDA6F}">
      <dsp:nvSpPr>
        <dsp:cNvPr id="0" name=""/>
        <dsp:cNvSpPr/>
      </dsp:nvSpPr>
      <dsp:spPr>
        <a:xfrm>
          <a:off x="1380510" y="40545"/>
          <a:ext cx="4252811" cy="4252811"/>
        </a:xfrm>
        <a:prstGeom prst="circularArrow">
          <a:avLst>
            <a:gd name="adj1" fmla="val 5085"/>
            <a:gd name="adj2" fmla="val 327528"/>
            <a:gd name="adj3" fmla="val 18957827"/>
            <a:gd name="adj4" fmla="val 16200343"/>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67ADF1B-0422-4784-A97C-F9CDC661B46A}">
      <dsp:nvSpPr>
        <dsp:cNvPr id="0" name=""/>
        <dsp:cNvSpPr/>
      </dsp:nvSpPr>
      <dsp:spPr>
        <a:xfrm>
          <a:off x="1429471" y="101633"/>
          <a:ext cx="4252811" cy="4252811"/>
        </a:xfrm>
        <a:prstGeom prst="circularArrow">
          <a:avLst>
            <a:gd name="adj1" fmla="val 5085"/>
            <a:gd name="adj2" fmla="val 327528"/>
            <a:gd name="adj3" fmla="val 443744"/>
            <a:gd name="adj4" fmla="val 19285776"/>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E9E40D7-5AA1-486C-A1B2-A8CED3652A9D}">
      <dsp:nvSpPr>
        <dsp:cNvPr id="0" name=""/>
        <dsp:cNvSpPr/>
      </dsp:nvSpPr>
      <dsp:spPr>
        <a:xfrm>
          <a:off x="1411839" y="178042"/>
          <a:ext cx="4252811" cy="4252811"/>
        </a:xfrm>
        <a:prstGeom prst="circularArrow">
          <a:avLst>
            <a:gd name="adj1" fmla="val 5085"/>
            <a:gd name="adj2" fmla="val 327528"/>
            <a:gd name="adj3" fmla="val 3529100"/>
            <a:gd name="adj4" fmla="val 770764"/>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3A95B01-9D4A-45DC-A8E1-59E0AD8B928D}">
      <dsp:nvSpPr>
        <dsp:cNvPr id="0" name=""/>
        <dsp:cNvSpPr/>
      </dsp:nvSpPr>
      <dsp:spPr>
        <a:xfrm>
          <a:off x="1341504" y="211640"/>
          <a:ext cx="4252811" cy="4252811"/>
        </a:xfrm>
        <a:prstGeom prst="circularArrow">
          <a:avLst>
            <a:gd name="adj1" fmla="val 5085"/>
            <a:gd name="adj2" fmla="val 327528"/>
            <a:gd name="adj3" fmla="val 6615046"/>
            <a:gd name="adj4" fmla="val 3857426"/>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9D0ACAD-35E0-49AB-8832-1E8AD3730BF1}">
      <dsp:nvSpPr>
        <dsp:cNvPr id="0" name=""/>
        <dsp:cNvSpPr/>
      </dsp:nvSpPr>
      <dsp:spPr>
        <a:xfrm>
          <a:off x="1271170" y="178042"/>
          <a:ext cx="4252811" cy="4252811"/>
        </a:xfrm>
        <a:prstGeom prst="circularArrow">
          <a:avLst>
            <a:gd name="adj1" fmla="val 5085"/>
            <a:gd name="adj2" fmla="val 327528"/>
            <a:gd name="adj3" fmla="val 9701707"/>
            <a:gd name="adj4" fmla="val 694337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86FA486-E782-4B2A-8082-0F77F2258481}">
      <dsp:nvSpPr>
        <dsp:cNvPr id="0" name=""/>
        <dsp:cNvSpPr/>
      </dsp:nvSpPr>
      <dsp:spPr>
        <a:xfrm>
          <a:off x="1253538" y="101633"/>
          <a:ext cx="4252811" cy="4252811"/>
        </a:xfrm>
        <a:prstGeom prst="circularArrow">
          <a:avLst>
            <a:gd name="adj1" fmla="val 5085"/>
            <a:gd name="adj2" fmla="val 327528"/>
            <a:gd name="adj3" fmla="val 12786695"/>
            <a:gd name="adj4" fmla="val 10028727"/>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A3F2C60-9C25-4FF5-A716-23C8D0F73588}">
      <dsp:nvSpPr>
        <dsp:cNvPr id="0" name=""/>
        <dsp:cNvSpPr/>
      </dsp:nvSpPr>
      <dsp:spPr>
        <a:xfrm>
          <a:off x="1302499" y="40545"/>
          <a:ext cx="4252811" cy="4252811"/>
        </a:xfrm>
        <a:prstGeom prst="circularArrow">
          <a:avLst>
            <a:gd name="adj1" fmla="val 5085"/>
            <a:gd name="adj2" fmla="val 327528"/>
            <a:gd name="adj3" fmla="val 15872129"/>
            <a:gd name="adj4" fmla="val 13114645"/>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11/29/2021</a:t>
            </a:fld>
            <a:endParaRPr lang="en-US" dirty="0"/>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dirty="0"/>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7983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11/29/2021</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588422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11/29/2021</a:t>
            </a:fld>
            <a:endParaRPr lang="en-US" dirty="0"/>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1470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11/29/2021</a:t>
            </a:fld>
            <a:endParaRPr lang="en-US" dirty="0"/>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dirty="0"/>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836771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11/29/2021</a:t>
            </a:fld>
            <a:endParaRPr lang="en-US" dirty="0"/>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dirty="0"/>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4011046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11/29/2021</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8905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11/29/2021</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9753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11/29/2021</a:t>
            </a:fld>
            <a:endParaRPr lang="en-US" dirty="0"/>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9249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11/29/2021</a:t>
            </a:fld>
            <a:endParaRPr lang="en-US" dirty="0"/>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8437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11/29/2021</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450734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11/29/2021</a:t>
            </a:fld>
            <a:endParaRPr lang="en-US" dirty="0"/>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dirty="0"/>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3580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11/29/2021</a:t>
            </a:fld>
            <a:endParaRPr lang="en-US" dirty="0"/>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dirty="0"/>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2132000"/>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www.socialana.com/face-your-weaknesses-to-find-your-strength/" TargetMode="External"/><Relationship Id="rId2" Type="http://schemas.openxmlformats.org/officeDocument/2006/relationships/image" Target="../media/image4.jpg"/><Relationship Id="rId1" Type="http://schemas.openxmlformats.org/officeDocument/2006/relationships/slideLayout" Target="../slideLayouts/slideLayout4.xml"/><Relationship Id="rId4"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www.socialana.com/face-your-weaknesses-to-find-your-strength/" TargetMode="External"/><Relationship Id="rId2" Type="http://schemas.openxmlformats.org/officeDocument/2006/relationships/image" Target="../media/image4.jpg"/><Relationship Id="rId1" Type="http://schemas.openxmlformats.org/officeDocument/2006/relationships/slideLayout" Target="../slideLayouts/slideLayout4.xml"/><Relationship Id="rId4" Type="http://schemas.openxmlformats.org/officeDocument/2006/relationships/hyperlink" Target="https://creativecommons.org/licenses/by-nc-nd/3.0/"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doi.org/10.1177/109019811348680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a:extLst>
              <a:ext uri="{FF2B5EF4-FFF2-40B4-BE49-F238E27FC236}">
                <a16:creationId xmlns:a16="http://schemas.microsoft.com/office/drawing/2014/main" id="{86230F49-7FFF-4471-8A64-33B1F4CF11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int">
            <a:extLst>
              <a:ext uri="{FF2B5EF4-FFF2-40B4-BE49-F238E27FC236}">
                <a16:creationId xmlns:a16="http://schemas.microsoft.com/office/drawing/2014/main" id="{ABCED6B1-E99D-4963-BCB1-2C5FC2B7E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5742" y="-8300"/>
            <a:ext cx="5296257" cy="6858000"/>
          </a:xfrm>
          <a:prstGeom prst="rect">
            <a:avLst/>
          </a:prstGeom>
          <a:ln>
            <a:noFill/>
          </a:ln>
          <a:effectLst>
            <a:outerShdw blurRad="596900" dist="330200" dir="882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48B13CA8-CBEA-4805-955D-CEBE32236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4580597"/>
          </a:xfrm>
          <a:prstGeom prst="rect">
            <a:avLst/>
          </a:prstGeom>
          <a:ln>
            <a:noFill/>
          </a:ln>
          <a:effectLst>
            <a:outerShdw blurRad="596900" dist="381000" dir="8820000" sx="90000" sy="90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5C51297-8F53-4FC8-91F7-056E03A25C6B}"/>
              </a:ext>
            </a:extLst>
          </p:cNvPr>
          <p:cNvSpPr>
            <a:spLocks noGrp="1"/>
          </p:cNvSpPr>
          <p:nvPr>
            <p:ph type="ctrTitle"/>
          </p:nvPr>
        </p:nvSpPr>
        <p:spPr>
          <a:xfrm>
            <a:off x="765613" y="926047"/>
            <a:ext cx="5458051" cy="3331445"/>
          </a:xfrm>
        </p:spPr>
        <p:txBody>
          <a:bodyPr anchor="t">
            <a:normAutofit/>
          </a:bodyPr>
          <a:lstStyle/>
          <a:p>
            <a:pPr>
              <a:lnSpc>
                <a:spcPct val="90000"/>
              </a:lnSpc>
            </a:pPr>
            <a:r>
              <a:rPr lang="en-GB" sz="4100"/>
              <a:t>ADVANCED  RESEARCH METHODS IN COUNSELLING ECAC7003 ASSESSMENT 1. </a:t>
            </a:r>
          </a:p>
        </p:txBody>
      </p:sp>
      <p:sp>
        <p:nvSpPr>
          <p:cNvPr id="3" name="Subtitle 2">
            <a:extLst>
              <a:ext uri="{FF2B5EF4-FFF2-40B4-BE49-F238E27FC236}">
                <a16:creationId xmlns:a16="http://schemas.microsoft.com/office/drawing/2014/main" id="{947496D4-8916-40FC-917E-F4827585C0A1}"/>
              </a:ext>
            </a:extLst>
          </p:cNvPr>
          <p:cNvSpPr>
            <a:spLocks noGrp="1"/>
          </p:cNvSpPr>
          <p:nvPr>
            <p:ph type="subTitle" idx="1"/>
          </p:nvPr>
        </p:nvSpPr>
        <p:spPr>
          <a:xfrm>
            <a:off x="765499" y="4905318"/>
            <a:ext cx="5609447" cy="1148505"/>
          </a:xfrm>
        </p:spPr>
        <p:txBody>
          <a:bodyPr anchor="b">
            <a:normAutofit/>
          </a:bodyPr>
          <a:lstStyle/>
          <a:p>
            <a:r>
              <a:rPr lang="en-GB"/>
              <a:t>BY NINA REES</a:t>
            </a:r>
            <a:endParaRPr lang="en-GB" dirty="0"/>
          </a:p>
        </p:txBody>
      </p:sp>
      <p:pic>
        <p:nvPicPr>
          <p:cNvPr id="23" name="Picture 3">
            <a:extLst>
              <a:ext uri="{FF2B5EF4-FFF2-40B4-BE49-F238E27FC236}">
                <a16:creationId xmlns:a16="http://schemas.microsoft.com/office/drawing/2014/main" id="{81F6A605-36AC-4C87-AED6-E9FA1F3CE43D}"/>
              </a:ext>
            </a:extLst>
          </p:cNvPr>
          <p:cNvPicPr>
            <a:picLocks noChangeAspect="1"/>
          </p:cNvPicPr>
          <p:nvPr/>
        </p:nvPicPr>
        <p:blipFill rotWithShape="1">
          <a:blip r:embed="rId2"/>
          <a:srcRect t="13199" r="3" b="3"/>
          <a:stretch/>
        </p:blipFill>
        <p:spPr>
          <a:xfrm>
            <a:off x="6895742" y="-8302"/>
            <a:ext cx="5296257" cy="4597197"/>
          </a:xfrm>
          <a:prstGeom prst="rect">
            <a:avLst/>
          </a:prstGeom>
        </p:spPr>
      </p:pic>
      <p:cxnSp>
        <p:nvCxnSpPr>
          <p:cNvPr id="17" name="Straight Connector 16">
            <a:extLst>
              <a:ext uri="{FF2B5EF4-FFF2-40B4-BE49-F238E27FC236}">
                <a16:creationId xmlns:a16="http://schemas.microsoft.com/office/drawing/2014/main" id="{B6297268-1B4B-4EAB-B8C5-91187E87FF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74876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4D327EF6-1201-4218-AA98-3DA5A0F48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7" name="Rectangle 13">
            <a:extLst>
              <a:ext uri="{FF2B5EF4-FFF2-40B4-BE49-F238E27FC236}">
                <a16:creationId xmlns:a16="http://schemas.microsoft.com/office/drawing/2014/main" id="{9864AAEA-8DC4-4D15-864C-B53C5B4CC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alk art on sidewalk">
            <a:extLst>
              <a:ext uri="{FF2B5EF4-FFF2-40B4-BE49-F238E27FC236}">
                <a16:creationId xmlns:a16="http://schemas.microsoft.com/office/drawing/2014/main" id="{077AD683-9C81-43BD-990D-38C30ECA2A11}"/>
              </a:ext>
            </a:extLst>
          </p:cNvPr>
          <p:cNvPicPr>
            <a:picLocks noChangeAspect="1"/>
          </p:cNvPicPr>
          <p:nvPr/>
        </p:nvPicPr>
        <p:blipFill rotWithShape="1">
          <a:blip r:embed="rId2">
            <a:extLst>
              <a:ext uri="{28A0092B-C50C-407E-A947-70E740481C1C}">
                <a14:useLocalDpi xmlns:a14="http://schemas.microsoft.com/office/drawing/2010/main" val="0"/>
              </a:ext>
            </a:extLst>
          </a:blip>
          <a:srcRect t="5526" r="-2" b="10250"/>
          <a:stretch/>
        </p:blipFill>
        <p:spPr>
          <a:xfrm>
            <a:off x="-1" y="3429254"/>
            <a:ext cx="6098917" cy="3428746"/>
          </a:xfrm>
          <a:prstGeom prst="rect">
            <a:avLst/>
          </a:prstGeom>
        </p:spPr>
      </p:pic>
      <p:sp useBgFill="1">
        <p:nvSpPr>
          <p:cNvPr id="28" name="Rectangle 15">
            <a:extLst>
              <a:ext uri="{FF2B5EF4-FFF2-40B4-BE49-F238E27FC236}">
                <a16:creationId xmlns:a16="http://schemas.microsoft.com/office/drawing/2014/main" id="{4F2A6A32-9ADF-4DD4-AEA5-0D1FF0F8B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49700"/>
          </a:xfrm>
          <a:prstGeom prst="rect">
            <a:avLst/>
          </a:prstGeom>
          <a:ln>
            <a:noFill/>
          </a:ln>
          <a:effectLst>
            <a:outerShdw blurRad="596900" dist="317500" dir="8820000" sx="87000" sy="87000" algn="t" rotWithShape="0">
              <a:schemeClr val="tx1">
                <a:alpha val="2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17">
            <a:extLst>
              <a:ext uri="{FF2B5EF4-FFF2-40B4-BE49-F238E27FC236}">
                <a16:creationId xmlns:a16="http://schemas.microsoft.com/office/drawing/2014/main" id="{E82F361B-984A-43B6-AFE8-1F1439428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420664"/>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B5CCC51-FB14-499A-A611-122B40DA2CFD}"/>
              </a:ext>
            </a:extLst>
          </p:cNvPr>
          <p:cNvSpPr>
            <a:spLocks noGrp="1"/>
          </p:cNvSpPr>
          <p:nvPr>
            <p:ph type="title"/>
          </p:nvPr>
        </p:nvSpPr>
        <p:spPr>
          <a:xfrm>
            <a:off x="2020330" y="1773382"/>
            <a:ext cx="4697303" cy="2136702"/>
          </a:xfrm>
        </p:spPr>
        <p:txBody>
          <a:bodyPr>
            <a:normAutofit/>
          </a:bodyPr>
          <a:lstStyle/>
          <a:p>
            <a:r>
              <a:rPr lang="en-GB"/>
              <a:t>RESEARCH </a:t>
            </a:r>
            <a:br>
              <a:rPr lang="en-GB"/>
            </a:br>
            <a:r>
              <a:rPr lang="en-GB"/>
              <a:t>TOPIC</a:t>
            </a:r>
            <a:endParaRPr lang="en-GB" dirty="0"/>
          </a:p>
        </p:txBody>
      </p:sp>
      <p:pic>
        <p:nvPicPr>
          <p:cNvPr id="7" name="Picture 6" descr="Woman covering face">
            <a:extLst>
              <a:ext uri="{FF2B5EF4-FFF2-40B4-BE49-F238E27FC236}">
                <a16:creationId xmlns:a16="http://schemas.microsoft.com/office/drawing/2014/main" id="{C5DC3601-69EC-44C2-B755-A67C9D851F66}"/>
              </a:ext>
            </a:extLst>
          </p:cNvPr>
          <p:cNvPicPr>
            <a:picLocks noChangeAspect="1"/>
          </p:cNvPicPr>
          <p:nvPr/>
        </p:nvPicPr>
        <p:blipFill rotWithShape="1">
          <a:blip r:embed="rId3">
            <a:extLst>
              <a:ext uri="{28A0092B-C50C-407E-A947-70E740481C1C}">
                <a14:useLocalDpi xmlns:a14="http://schemas.microsoft.com/office/drawing/2010/main" val="0"/>
              </a:ext>
            </a:extLst>
          </a:blip>
          <a:srcRect r="-2" b="7836"/>
          <a:stretch/>
        </p:blipFill>
        <p:spPr>
          <a:xfrm>
            <a:off x="6093082" y="10"/>
            <a:ext cx="6098917" cy="3428736"/>
          </a:xfrm>
          <a:prstGeom prst="rect">
            <a:avLst/>
          </a:prstGeom>
        </p:spPr>
      </p:pic>
      <p:sp>
        <p:nvSpPr>
          <p:cNvPr id="3" name="Content Placeholder 2">
            <a:extLst>
              <a:ext uri="{FF2B5EF4-FFF2-40B4-BE49-F238E27FC236}">
                <a16:creationId xmlns:a16="http://schemas.microsoft.com/office/drawing/2014/main" id="{11F69E32-6E80-4F3F-8C3C-742ED4FBFBBC}"/>
              </a:ext>
            </a:extLst>
          </p:cNvPr>
          <p:cNvSpPr>
            <a:spLocks noGrp="1"/>
          </p:cNvSpPr>
          <p:nvPr>
            <p:ph idx="1"/>
          </p:nvPr>
        </p:nvSpPr>
        <p:spPr>
          <a:xfrm>
            <a:off x="6516807" y="3814549"/>
            <a:ext cx="4701652" cy="2425530"/>
          </a:xfrm>
        </p:spPr>
        <p:txBody>
          <a:bodyPr>
            <a:normAutofit/>
          </a:bodyPr>
          <a:lstStyle/>
          <a:p>
            <a:r>
              <a:rPr lang="en-GB" sz="3200" dirty="0"/>
              <a:t>Should the person centred approach be used when working with trauma/PTSD clients?</a:t>
            </a:r>
          </a:p>
        </p:txBody>
      </p:sp>
      <p:cxnSp>
        <p:nvCxnSpPr>
          <p:cNvPr id="30" name="Straight Connector 19">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2816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9293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0EC77B-56EF-4E55-A3A5-69A9AF20501F}"/>
              </a:ext>
            </a:extLst>
          </p:cNvPr>
          <p:cNvSpPr>
            <a:spLocks noGrp="1"/>
          </p:cNvSpPr>
          <p:nvPr>
            <p:ph type="title"/>
          </p:nvPr>
        </p:nvSpPr>
        <p:spPr>
          <a:xfrm>
            <a:off x="761802" y="858982"/>
            <a:ext cx="3451060" cy="5152933"/>
          </a:xfrm>
        </p:spPr>
        <p:txBody>
          <a:bodyPr>
            <a:normAutofit/>
          </a:bodyPr>
          <a:lstStyle/>
          <a:p>
            <a:r>
              <a:rPr lang="en-GB" dirty="0"/>
              <a:t>Reasons for choosing this topic ?</a:t>
            </a:r>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27E26246-0AA6-4716-81E2-12FB8A741369}"/>
              </a:ext>
            </a:extLst>
          </p:cNvPr>
          <p:cNvGraphicFramePr>
            <a:graphicFrameLocks noGrp="1"/>
          </p:cNvGraphicFramePr>
          <p:nvPr>
            <p:ph idx="1"/>
            <p:extLst>
              <p:ext uri="{D42A27DB-BD31-4B8C-83A1-F6EECF244321}">
                <p14:modId xmlns:p14="http://schemas.microsoft.com/office/powerpoint/2010/main" val="2277629477"/>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5421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F4767-A8BF-42B3-AA3A-270227786751}"/>
              </a:ext>
            </a:extLst>
          </p:cNvPr>
          <p:cNvSpPr>
            <a:spLocks noGrp="1"/>
          </p:cNvSpPr>
          <p:nvPr>
            <p:ph type="title"/>
          </p:nvPr>
        </p:nvSpPr>
        <p:spPr>
          <a:xfrm>
            <a:off x="469972" y="430203"/>
            <a:ext cx="10380573" cy="1432273"/>
          </a:xfrm>
        </p:spPr>
        <p:txBody>
          <a:bodyPr>
            <a:normAutofit fontScale="90000"/>
          </a:bodyPr>
          <a:lstStyle/>
          <a:p>
            <a:r>
              <a:rPr lang="en-GB" b="1" dirty="0"/>
              <a:t>STRENGTHS AND CHALLENGES OF USING A QUANTITATIVE APPROACH TO THIS RESEARCH QUESTION?</a:t>
            </a:r>
          </a:p>
        </p:txBody>
      </p:sp>
      <p:sp>
        <p:nvSpPr>
          <p:cNvPr id="3" name="Content Placeholder 2">
            <a:extLst>
              <a:ext uri="{FF2B5EF4-FFF2-40B4-BE49-F238E27FC236}">
                <a16:creationId xmlns:a16="http://schemas.microsoft.com/office/drawing/2014/main" id="{6B54B371-E9E1-4CAD-8028-CEC044D3D528}"/>
              </a:ext>
            </a:extLst>
          </p:cNvPr>
          <p:cNvSpPr>
            <a:spLocks noGrp="1"/>
          </p:cNvSpPr>
          <p:nvPr>
            <p:ph sz="half" idx="1"/>
          </p:nvPr>
        </p:nvSpPr>
        <p:spPr>
          <a:xfrm>
            <a:off x="761801" y="2911913"/>
            <a:ext cx="5045281" cy="3165763"/>
          </a:xfrm>
        </p:spPr>
        <p:txBody>
          <a:bodyPr>
            <a:normAutofit fontScale="70000" lnSpcReduction="20000"/>
          </a:bodyPr>
          <a:lstStyle/>
          <a:p>
            <a:r>
              <a:rPr lang="en-GB" b="1" u="sng" dirty="0"/>
              <a:t>STRENGTHS</a:t>
            </a:r>
          </a:p>
          <a:p>
            <a:pPr marL="342900" indent="-342900">
              <a:buFont typeface="Arial" panose="020B0604020202020204" pitchFamily="34" charset="0"/>
              <a:buChar char="•"/>
            </a:pPr>
            <a:r>
              <a:rPr lang="en-GB" dirty="0"/>
              <a:t>Can convey the effectiveness of PCT easily with a large sample base.</a:t>
            </a:r>
          </a:p>
          <a:p>
            <a:pPr marL="342900" indent="-342900">
              <a:buFont typeface="Arial" panose="020B0604020202020204" pitchFamily="34" charset="0"/>
              <a:buChar char="•"/>
            </a:pPr>
            <a:r>
              <a:rPr lang="en-GB" dirty="0"/>
              <a:t>Quantitative research is the preferred methodology used by NICE as it is faster and cheaper to analyse.</a:t>
            </a:r>
          </a:p>
          <a:p>
            <a:pPr marL="342900" indent="-342900">
              <a:buFont typeface="Arial" panose="020B0604020202020204" pitchFamily="34" charset="0"/>
              <a:buChar char="•"/>
            </a:pPr>
            <a:r>
              <a:rPr lang="en-GB" dirty="0"/>
              <a:t>When applied to the medical model of treatment , quantitative data is considered essential.</a:t>
            </a:r>
          </a:p>
          <a:p>
            <a:pPr marL="342900" indent="-342900">
              <a:buFont typeface="Arial" panose="020B0604020202020204" pitchFamily="34" charset="0"/>
              <a:buChar char="•"/>
            </a:pPr>
            <a:r>
              <a:rPr lang="en-GB" dirty="0"/>
              <a:t>Replicability</a:t>
            </a:r>
          </a:p>
          <a:p>
            <a:pPr marL="342900" indent="-342900">
              <a:buFont typeface="Arial" panose="020B0604020202020204" pitchFamily="34" charset="0"/>
              <a:buChar char="•"/>
            </a:pPr>
            <a:r>
              <a:rPr lang="en-GB" dirty="0"/>
              <a:t>Ease of analysis</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p:txBody>
      </p:sp>
      <p:sp>
        <p:nvSpPr>
          <p:cNvPr id="4" name="Content Placeholder 3">
            <a:extLst>
              <a:ext uri="{FF2B5EF4-FFF2-40B4-BE49-F238E27FC236}">
                <a16:creationId xmlns:a16="http://schemas.microsoft.com/office/drawing/2014/main" id="{E5174554-049F-4FE6-BBDB-34F7C4E002F3}"/>
              </a:ext>
            </a:extLst>
          </p:cNvPr>
          <p:cNvSpPr>
            <a:spLocks noGrp="1"/>
          </p:cNvSpPr>
          <p:nvPr>
            <p:ph sz="half" idx="2"/>
          </p:nvPr>
        </p:nvSpPr>
        <p:spPr/>
        <p:txBody>
          <a:bodyPr>
            <a:normAutofit fontScale="70000" lnSpcReduction="20000"/>
          </a:bodyPr>
          <a:lstStyle/>
          <a:p>
            <a:r>
              <a:rPr lang="en-GB" b="1" u="sng" dirty="0"/>
              <a:t>LIMITATIONS</a:t>
            </a:r>
          </a:p>
          <a:p>
            <a:pPr marL="342900" indent="-342900">
              <a:buFont typeface="Arial" panose="020B0604020202020204" pitchFamily="34" charset="0"/>
              <a:buChar char="•"/>
            </a:pPr>
            <a:r>
              <a:rPr lang="en-GB" dirty="0"/>
              <a:t>Inability to portray complex issues, or the human factor such as the client researcher opinion.</a:t>
            </a:r>
          </a:p>
          <a:p>
            <a:pPr marL="342900" indent="-342900">
              <a:buFont typeface="Arial" panose="020B0604020202020204" pitchFamily="34" charset="0"/>
              <a:buChar char="•"/>
            </a:pPr>
            <a:r>
              <a:rPr lang="en-GB" dirty="0"/>
              <a:t>Question specific.</a:t>
            </a:r>
          </a:p>
          <a:p>
            <a:pPr marL="342900" indent="-342900">
              <a:buFont typeface="Arial" panose="020B0604020202020204" pitchFamily="34" charset="0"/>
              <a:buChar char="•"/>
            </a:pPr>
            <a:r>
              <a:rPr lang="en-GB" dirty="0"/>
              <a:t>Quantitative methodology presented in graphs and charts maybe limited when researching details of personal experience, or a person’s thoughts or feelings.</a:t>
            </a:r>
          </a:p>
          <a:p>
            <a:pPr marL="342900" indent="-342900">
              <a:buFont typeface="Arial" panose="020B0604020202020204" pitchFamily="34" charset="0"/>
              <a:buChar char="•"/>
            </a:pPr>
            <a:endParaRPr lang="en-GB" dirty="0"/>
          </a:p>
          <a:p>
            <a:endParaRPr lang="en-GB" dirty="0"/>
          </a:p>
          <a:p>
            <a:r>
              <a:rPr lang="en-GB" dirty="0"/>
              <a:t>(O’Conner,2018)</a:t>
            </a:r>
          </a:p>
        </p:txBody>
      </p:sp>
      <p:pic>
        <p:nvPicPr>
          <p:cNvPr id="6" name="Picture 5" descr="A close-up of a signpost&#10;&#10;Description automatically generated with medium confidence">
            <a:extLst>
              <a:ext uri="{FF2B5EF4-FFF2-40B4-BE49-F238E27FC236}">
                <a16:creationId xmlns:a16="http://schemas.microsoft.com/office/drawing/2014/main" id="{03E0EC67-B06D-45BD-93DB-6B46AF5E9FA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79606" y="1258823"/>
            <a:ext cx="3121152" cy="1207307"/>
          </a:xfrm>
          <a:prstGeom prst="rect">
            <a:avLst/>
          </a:prstGeom>
        </p:spPr>
      </p:pic>
      <p:sp>
        <p:nvSpPr>
          <p:cNvPr id="7" name="TextBox 6">
            <a:extLst>
              <a:ext uri="{FF2B5EF4-FFF2-40B4-BE49-F238E27FC236}">
                <a16:creationId xmlns:a16="http://schemas.microsoft.com/office/drawing/2014/main" id="{900BB204-DBAA-4211-8782-3ADDDD5A171F}"/>
              </a:ext>
            </a:extLst>
          </p:cNvPr>
          <p:cNvSpPr txBox="1"/>
          <p:nvPr/>
        </p:nvSpPr>
        <p:spPr>
          <a:xfrm rot="5770342">
            <a:off x="9767228" y="9295915"/>
            <a:ext cx="3634179" cy="230832"/>
          </a:xfrm>
          <a:prstGeom prst="rect">
            <a:avLst/>
          </a:prstGeom>
          <a:noFill/>
        </p:spPr>
        <p:txBody>
          <a:bodyPr wrap="square" rtlCol="0">
            <a:spAutoFit/>
          </a:bodyPr>
          <a:lstStyle/>
          <a:p>
            <a:r>
              <a:rPr lang="en-GB" sz="900" dirty="0">
                <a:hlinkClick r:id="rId3" tooltip="http://www.socialana.com/face-your-weaknesses-to-find-your-strength/"/>
              </a:rPr>
              <a:t>This Photo</a:t>
            </a:r>
            <a:r>
              <a:rPr lang="en-GB" sz="900" dirty="0"/>
              <a:t> by Unknown Author is licensed under </a:t>
            </a:r>
            <a:r>
              <a:rPr lang="en-GB" sz="900" dirty="0">
                <a:hlinkClick r:id="rId4" tooltip="https://creativecommons.org/licenses/by-nc-nd/3.0/"/>
              </a:rPr>
              <a:t>CC BY-NC-ND</a:t>
            </a:r>
            <a:endParaRPr lang="en-GB" sz="900" dirty="0"/>
          </a:p>
        </p:txBody>
      </p:sp>
    </p:spTree>
    <p:extLst>
      <p:ext uri="{BB962C8B-B14F-4D97-AF65-F5344CB8AC3E}">
        <p14:creationId xmlns:p14="http://schemas.microsoft.com/office/powerpoint/2010/main" val="3567365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221D6-D52F-4922-998E-9DD18C3B9EE0}"/>
              </a:ext>
            </a:extLst>
          </p:cNvPr>
          <p:cNvSpPr>
            <a:spLocks noGrp="1"/>
          </p:cNvSpPr>
          <p:nvPr>
            <p:ph type="title"/>
          </p:nvPr>
        </p:nvSpPr>
        <p:spPr>
          <a:xfrm>
            <a:off x="431060" y="525715"/>
            <a:ext cx="10380573" cy="1432273"/>
          </a:xfrm>
        </p:spPr>
        <p:txBody>
          <a:bodyPr>
            <a:normAutofit fontScale="9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b="1" dirty="0"/>
              <a:t>STRENGTHS AND CHALLENGES OF USING</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b="1" dirty="0"/>
              <a:t>QUALITATIVE DATA TO APPROACH THIS RESEARCH QUESTION</a:t>
            </a:r>
          </a:p>
        </p:txBody>
      </p:sp>
      <p:sp>
        <p:nvSpPr>
          <p:cNvPr id="3" name="Content Placeholder 2">
            <a:extLst>
              <a:ext uri="{FF2B5EF4-FFF2-40B4-BE49-F238E27FC236}">
                <a16:creationId xmlns:a16="http://schemas.microsoft.com/office/drawing/2014/main" id="{42D3F8F0-19FA-4387-B56E-9AE0EC0DFEF4}"/>
              </a:ext>
            </a:extLst>
          </p:cNvPr>
          <p:cNvSpPr>
            <a:spLocks noGrp="1"/>
          </p:cNvSpPr>
          <p:nvPr>
            <p:ph sz="half" idx="1"/>
          </p:nvPr>
        </p:nvSpPr>
        <p:spPr/>
        <p:txBody>
          <a:bodyPr>
            <a:normAutofit fontScale="92500" lnSpcReduction="20000"/>
          </a:bodyPr>
          <a:lstStyle/>
          <a:p>
            <a:r>
              <a:rPr lang="en-GB" b="1" u="sng" dirty="0"/>
              <a:t>STRENGTHS</a:t>
            </a:r>
          </a:p>
          <a:p>
            <a:pPr marL="342900" indent="-342900">
              <a:buFont typeface="Arial" panose="020B0604020202020204" pitchFamily="34" charset="0"/>
              <a:buChar char="•"/>
            </a:pPr>
            <a:r>
              <a:rPr lang="en-GB" dirty="0"/>
              <a:t>Greater depth and detail</a:t>
            </a:r>
          </a:p>
          <a:p>
            <a:pPr marL="342900" indent="-342900">
              <a:buFont typeface="Arial" panose="020B0604020202020204" pitchFamily="34" charset="0"/>
              <a:buChar char="•"/>
            </a:pPr>
            <a:r>
              <a:rPr lang="en-GB" dirty="0"/>
              <a:t>More flexibility.</a:t>
            </a:r>
          </a:p>
          <a:p>
            <a:pPr marL="342900" indent="-342900">
              <a:buFont typeface="Arial" panose="020B0604020202020204" pitchFamily="34" charset="0"/>
              <a:buChar char="•"/>
            </a:pPr>
            <a:r>
              <a:rPr lang="en-GB" dirty="0"/>
              <a:t>Researchers opinion/observation instrumental</a:t>
            </a:r>
          </a:p>
          <a:p>
            <a:pPr marL="342900" indent="-342900">
              <a:buFont typeface="Arial" panose="020B0604020202020204" pitchFamily="34" charset="0"/>
              <a:buChar char="•"/>
            </a:pPr>
            <a:r>
              <a:rPr lang="en-GB" dirty="0"/>
              <a:t>The relationship between researcher and participant vital.</a:t>
            </a:r>
          </a:p>
          <a:p>
            <a:pPr marL="342900" indent="-342900">
              <a:buFont typeface="Arial" panose="020B0604020202020204" pitchFamily="34" charset="0"/>
              <a:buChar char="•"/>
            </a:pPr>
            <a:r>
              <a:rPr lang="en-GB" dirty="0"/>
              <a:t>Richer picture of research topic</a:t>
            </a:r>
          </a:p>
          <a:p>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p:txBody>
      </p:sp>
      <p:sp>
        <p:nvSpPr>
          <p:cNvPr id="4" name="Content Placeholder 3">
            <a:extLst>
              <a:ext uri="{FF2B5EF4-FFF2-40B4-BE49-F238E27FC236}">
                <a16:creationId xmlns:a16="http://schemas.microsoft.com/office/drawing/2014/main" id="{F6B821DF-8069-4AE0-B96A-624D38584815}"/>
              </a:ext>
            </a:extLst>
          </p:cNvPr>
          <p:cNvSpPr>
            <a:spLocks noGrp="1"/>
          </p:cNvSpPr>
          <p:nvPr>
            <p:ph sz="half" idx="2"/>
          </p:nvPr>
        </p:nvSpPr>
        <p:spPr/>
        <p:txBody>
          <a:bodyPr>
            <a:normAutofit fontScale="92500" lnSpcReduction="20000"/>
          </a:bodyPr>
          <a:lstStyle/>
          <a:p>
            <a:r>
              <a:rPr lang="en-GB" b="1" u="sng" dirty="0"/>
              <a:t>LIMITATIONS</a:t>
            </a:r>
          </a:p>
          <a:p>
            <a:pPr marL="342900" indent="-342900">
              <a:buFont typeface="Arial" panose="020B0604020202020204" pitchFamily="34" charset="0"/>
              <a:buChar char="•"/>
            </a:pPr>
            <a:r>
              <a:rPr lang="en-GB" dirty="0"/>
              <a:t>Reliability and research bias.</a:t>
            </a:r>
          </a:p>
          <a:p>
            <a:pPr marL="342900" indent="-342900">
              <a:buFont typeface="Arial" panose="020B0604020202020204" pitchFamily="34" charset="0"/>
              <a:buChar char="•"/>
            </a:pPr>
            <a:r>
              <a:rPr lang="en-GB" dirty="0"/>
              <a:t>Time consuming and sometimes costly </a:t>
            </a:r>
          </a:p>
          <a:p>
            <a:pPr marL="342900" indent="-342900">
              <a:buFont typeface="Arial" panose="020B0604020202020204" pitchFamily="34" charset="0"/>
              <a:buChar char="•"/>
            </a:pPr>
            <a:r>
              <a:rPr lang="en-GB" dirty="0"/>
              <a:t>Confidentiality considerations if participants narrative is recognisable.</a:t>
            </a:r>
          </a:p>
          <a:p>
            <a:endParaRPr lang="en-GB" dirty="0"/>
          </a:p>
          <a:p>
            <a:endParaRPr lang="en-GB" dirty="0"/>
          </a:p>
          <a:p>
            <a:r>
              <a:rPr lang="en-GB" dirty="0"/>
              <a:t>(O’Conner,2018)</a:t>
            </a:r>
          </a:p>
          <a:p>
            <a:endParaRPr lang="en-GB" dirty="0"/>
          </a:p>
        </p:txBody>
      </p:sp>
      <p:pic>
        <p:nvPicPr>
          <p:cNvPr id="5" name="Picture 4" descr="A close-up of a signpost&#10;&#10;Description automatically generated with medium confidence">
            <a:extLst>
              <a:ext uri="{FF2B5EF4-FFF2-40B4-BE49-F238E27FC236}">
                <a16:creationId xmlns:a16="http://schemas.microsoft.com/office/drawing/2014/main" id="{C9074217-595B-4465-82EC-D06920604C3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70848" y="1354948"/>
            <a:ext cx="3121152" cy="1207307"/>
          </a:xfrm>
          <a:prstGeom prst="rect">
            <a:avLst/>
          </a:prstGeom>
        </p:spPr>
      </p:pic>
      <p:sp>
        <p:nvSpPr>
          <p:cNvPr id="6" name="TextBox 5">
            <a:extLst>
              <a:ext uri="{FF2B5EF4-FFF2-40B4-BE49-F238E27FC236}">
                <a16:creationId xmlns:a16="http://schemas.microsoft.com/office/drawing/2014/main" id="{0457D93C-5014-4329-A776-5360DC266233}"/>
              </a:ext>
            </a:extLst>
          </p:cNvPr>
          <p:cNvSpPr txBox="1"/>
          <p:nvPr/>
        </p:nvSpPr>
        <p:spPr>
          <a:xfrm rot="5770342">
            <a:off x="9767228" y="9295915"/>
            <a:ext cx="3634179" cy="230832"/>
          </a:xfrm>
          <a:prstGeom prst="rect">
            <a:avLst/>
          </a:prstGeom>
          <a:noFill/>
        </p:spPr>
        <p:txBody>
          <a:bodyPr wrap="square" rtlCol="0">
            <a:spAutoFit/>
          </a:bodyPr>
          <a:lstStyle/>
          <a:p>
            <a:r>
              <a:rPr lang="en-GB" sz="900" dirty="0">
                <a:hlinkClick r:id="rId3" tooltip="http://www.socialana.com/face-your-weaknesses-to-find-your-strength/"/>
              </a:rPr>
              <a:t>This Photo</a:t>
            </a:r>
            <a:r>
              <a:rPr lang="en-GB" sz="900" dirty="0"/>
              <a:t> by Unknown Author is licensed under </a:t>
            </a:r>
            <a:r>
              <a:rPr lang="en-GB" sz="900" dirty="0">
                <a:hlinkClick r:id="rId4" tooltip="https://creativecommons.org/licenses/by-nc-nd/3.0/"/>
              </a:rPr>
              <a:t>CC BY-NC-ND</a:t>
            </a:r>
            <a:endParaRPr lang="en-GB" sz="900" dirty="0"/>
          </a:p>
        </p:txBody>
      </p:sp>
    </p:spTree>
    <p:extLst>
      <p:ext uri="{BB962C8B-B14F-4D97-AF65-F5344CB8AC3E}">
        <p14:creationId xmlns:p14="http://schemas.microsoft.com/office/powerpoint/2010/main" val="12508640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2" name="Straight Connector 31">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6" name="Slide Background">
            <a:extLst>
              <a:ext uri="{FF2B5EF4-FFF2-40B4-BE49-F238E27FC236}">
                <a16:creationId xmlns:a16="http://schemas.microsoft.com/office/drawing/2014/main" id="{5CC50F2E-EF04-4D7A-A09C-5AEF6E5EA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 name="Rectangle 37">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5995" cy="3429000"/>
          </a:xfrm>
          <a:prstGeom prst="rect">
            <a:avLst/>
          </a:prstGeom>
          <a:ln>
            <a:noFill/>
          </a:ln>
          <a:effectLst>
            <a:outerShdw blurRad="342900" dist="2286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DE9FF-3FC0-48AD-9267-53468A27A95A}"/>
              </a:ext>
            </a:extLst>
          </p:cNvPr>
          <p:cNvSpPr>
            <a:spLocks noGrp="1"/>
          </p:cNvSpPr>
          <p:nvPr>
            <p:ph type="title"/>
          </p:nvPr>
        </p:nvSpPr>
        <p:spPr>
          <a:xfrm>
            <a:off x="6575305" y="235881"/>
            <a:ext cx="4569006" cy="2884247"/>
          </a:xfrm>
        </p:spPr>
        <p:txBody>
          <a:bodyPr vert="horz" lIns="91440" tIns="45720" rIns="91440" bIns="45720" rtlCol="0" anchor="ctr">
            <a:normAutofit/>
          </a:bodyPr>
          <a:lstStyle/>
          <a:p>
            <a:r>
              <a:rPr lang="en-US" sz="4800"/>
              <a:t>QUANTITATIVE OR QUALITATIVE?</a:t>
            </a:r>
          </a:p>
        </p:txBody>
      </p:sp>
      <p:pic>
        <p:nvPicPr>
          <p:cNvPr id="4" name="Picture 3" descr="Magnifying glass and question mark">
            <a:extLst>
              <a:ext uri="{FF2B5EF4-FFF2-40B4-BE49-F238E27FC236}">
                <a16:creationId xmlns:a16="http://schemas.microsoft.com/office/drawing/2014/main" id="{45859AD2-BE0F-4886-B715-FDA08330EAA2}"/>
              </a:ext>
            </a:extLst>
          </p:cNvPr>
          <p:cNvPicPr>
            <a:picLocks noChangeAspect="1"/>
          </p:cNvPicPr>
          <p:nvPr/>
        </p:nvPicPr>
        <p:blipFill rotWithShape="1">
          <a:blip r:embed="rId2">
            <a:extLst>
              <a:ext uri="{28A0092B-C50C-407E-A947-70E740481C1C}">
                <a14:useLocalDpi xmlns:a14="http://schemas.microsoft.com/office/drawing/2010/main" val="0"/>
              </a:ext>
            </a:extLst>
          </a:blip>
          <a:srcRect l="26673" r="23327"/>
          <a:stretch/>
        </p:blipFill>
        <p:spPr>
          <a:xfrm>
            <a:off x="20" y="10"/>
            <a:ext cx="6095978" cy="6857989"/>
          </a:xfrm>
          <a:prstGeom prst="rect">
            <a:avLst/>
          </a:prstGeom>
        </p:spPr>
      </p:pic>
      <p:cxnSp>
        <p:nvCxnSpPr>
          <p:cNvPr id="40" name="Straight Connector 39">
            <a:extLst>
              <a:ext uri="{FF2B5EF4-FFF2-40B4-BE49-F238E27FC236}">
                <a16:creationId xmlns:a16="http://schemas.microsoft.com/office/drawing/2014/main" id="{1D7AD51E-A168-490B-B8A6-8AFE86E0F2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3877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Slide Background">
            <a:extLst>
              <a:ext uri="{FF2B5EF4-FFF2-40B4-BE49-F238E27FC236}">
                <a16:creationId xmlns:a16="http://schemas.microsoft.com/office/drawing/2014/main" id="{5E39F2DB-7862-4382-86B8-7D309E4B3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64" name="Rectangle 30">
            <a:extLst>
              <a:ext uri="{FF2B5EF4-FFF2-40B4-BE49-F238E27FC236}">
                <a16:creationId xmlns:a16="http://schemas.microsoft.com/office/drawing/2014/main" id="{B30B727F-99CD-48A5-9962-6F0C0EA62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2570074"/>
          </a:xfrm>
          <a:prstGeom prst="rect">
            <a:avLst/>
          </a:prstGeom>
          <a:ln>
            <a:noFill/>
          </a:ln>
          <a:effectLst>
            <a:outerShdw blurRad="254000" dist="1524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2D262465-A36C-44CB-B289-96A5168446ED}"/>
              </a:ext>
            </a:extLst>
          </p:cNvPr>
          <p:cNvSpPr>
            <a:spLocks noGrp="1"/>
          </p:cNvSpPr>
          <p:nvPr>
            <p:ph type="ctrTitle"/>
          </p:nvPr>
        </p:nvSpPr>
        <p:spPr>
          <a:xfrm>
            <a:off x="761801" y="754336"/>
            <a:ext cx="10593993" cy="1287816"/>
          </a:xfrm>
        </p:spPr>
        <p:txBody>
          <a:bodyPr>
            <a:normAutofit/>
          </a:bodyPr>
          <a:lstStyle/>
          <a:p>
            <a:r>
              <a:rPr lang="en-GB" dirty="0"/>
              <a:t>Pragmatic approach to research</a:t>
            </a:r>
          </a:p>
        </p:txBody>
      </p:sp>
      <p:sp>
        <p:nvSpPr>
          <p:cNvPr id="6" name="Subtitle 5">
            <a:extLst>
              <a:ext uri="{FF2B5EF4-FFF2-40B4-BE49-F238E27FC236}">
                <a16:creationId xmlns:a16="http://schemas.microsoft.com/office/drawing/2014/main" id="{1D16CB7B-A199-432F-96BF-E8A32B2A8995}"/>
              </a:ext>
            </a:extLst>
          </p:cNvPr>
          <p:cNvSpPr>
            <a:spLocks noGrp="1"/>
          </p:cNvSpPr>
          <p:nvPr>
            <p:ph type="subTitle" idx="1"/>
          </p:nvPr>
        </p:nvSpPr>
        <p:spPr>
          <a:xfrm>
            <a:off x="761801" y="2964520"/>
            <a:ext cx="4570610" cy="3034888"/>
          </a:xfrm>
        </p:spPr>
        <p:txBody>
          <a:bodyPr anchor="t">
            <a:normAutofit fontScale="62500" lnSpcReduction="20000"/>
          </a:bodyPr>
          <a:lstStyle/>
          <a:p>
            <a:pPr marL="342900" indent="-342900">
              <a:buFont typeface="Arial" panose="020B0604020202020204" pitchFamily="34" charset="0"/>
              <a:buChar char="•"/>
            </a:pPr>
            <a:r>
              <a:rPr lang="en-GB" dirty="0"/>
              <a:t>Definition of pragmatism</a:t>
            </a:r>
          </a:p>
          <a:p>
            <a:pPr marL="342900" indent="-342900">
              <a:buFont typeface="Arial" panose="020B0604020202020204" pitchFamily="34" charset="0"/>
              <a:buChar char="•"/>
            </a:pPr>
            <a:r>
              <a:rPr lang="en-GB" dirty="0"/>
              <a:t>Why use a pragmatist approach to this research??</a:t>
            </a:r>
          </a:p>
          <a:p>
            <a:pPr marL="342900" indent="-342900">
              <a:buFont typeface="Arial" panose="020B0604020202020204" pitchFamily="34" charset="0"/>
              <a:buChar char="•"/>
            </a:pPr>
            <a:r>
              <a:rPr lang="en-GB" dirty="0"/>
              <a:t> Strong alignment with person centred therapy style.</a:t>
            </a:r>
          </a:p>
          <a:p>
            <a:pPr marL="342900" indent="-342900">
              <a:buFont typeface="Arial" panose="020B0604020202020204" pitchFamily="34" charset="0"/>
              <a:buChar char="•"/>
            </a:pPr>
            <a:r>
              <a:rPr lang="en-GB" dirty="0"/>
              <a:t>Pragmatic approach accelerates the integration of research policies  and practice.</a:t>
            </a:r>
          </a:p>
          <a:p>
            <a:pPr marL="342900" indent="-342900">
              <a:buFont typeface="Arial" panose="020B0604020202020204" pitchFamily="34" charset="0"/>
              <a:buChar char="•"/>
            </a:pPr>
            <a:r>
              <a:rPr lang="en-GB" dirty="0"/>
              <a:t>Produces relevant results for stakeholders.</a:t>
            </a:r>
          </a:p>
          <a:p>
            <a:pPr marL="342900" indent="-342900">
              <a:buFont typeface="Arial" panose="020B0604020202020204" pitchFamily="34" charset="0"/>
              <a:buChar char="•"/>
            </a:pPr>
            <a:r>
              <a:rPr lang="en-GB" dirty="0"/>
              <a:t>Limitations to consider.</a:t>
            </a:r>
          </a:p>
          <a:p>
            <a:r>
              <a:rPr lang="en-GB" dirty="0"/>
              <a:t>(Glasgow,2013) (Doyle et al,2009)</a:t>
            </a:r>
          </a:p>
        </p:txBody>
      </p:sp>
      <p:cxnSp>
        <p:nvCxnSpPr>
          <p:cNvPr id="65" name="Straight Connector 32">
            <a:extLst>
              <a:ext uri="{FF2B5EF4-FFF2-40B4-BE49-F238E27FC236}">
                <a16:creationId xmlns:a16="http://schemas.microsoft.com/office/drawing/2014/main" id="{2C4AD1A6-4D2B-4BD2-A7D5-B3F27077C4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1443083"/>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21" name="Picture 7" descr="Camera lens with lense reflections">
            <a:extLst>
              <a:ext uri="{FF2B5EF4-FFF2-40B4-BE49-F238E27FC236}">
                <a16:creationId xmlns:a16="http://schemas.microsoft.com/office/drawing/2014/main" id="{30E983C3-21CA-4C80-A330-E1536D646271}"/>
              </a:ext>
            </a:extLst>
          </p:cNvPr>
          <p:cNvPicPr>
            <a:picLocks noChangeAspect="1"/>
          </p:cNvPicPr>
          <p:nvPr/>
        </p:nvPicPr>
        <p:blipFill rotWithShape="1">
          <a:blip r:embed="rId2"/>
          <a:srcRect t="7971" b="7760"/>
          <a:stretch/>
        </p:blipFill>
        <p:spPr>
          <a:xfrm>
            <a:off x="6094211" y="3157671"/>
            <a:ext cx="5573943" cy="3135318"/>
          </a:xfrm>
          <a:prstGeom prst="rect">
            <a:avLst/>
          </a:prstGeom>
          <a:effectLst/>
        </p:spPr>
      </p:pic>
    </p:spTree>
    <p:extLst>
      <p:ext uri="{BB962C8B-B14F-4D97-AF65-F5344CB8AC3E}">
        <p14:creationId xmlns:p14="http://schemas.microsoft.com/office/powerpoint/2010/main" val="1076137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Slide Background">
            <a:extLst>
              <a:ext uri="{FF2B5EF4-FFF2-40B4-BE49-F238E27FC236}">
                <a16:creationId xmlns:a16="http://schemas.microsoft.com/office/drawing/2014/main" id="{5E39F2DB-7862-4382-86B8-7D309E4B3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7" name="Rectangle 24">
            <a:extLst>
              <a:ext uri="{FF2B5EF4-FFF2-40B4-BE49-F238E27FC236}">
                <a16:creationId xmlns:a16="http://schemas.microsoft.com/office/drawing/2014/main" id="{B30B727F-99CD-48A5-9962-6F0C0EA62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2570074"/>
          </a:xfrm>
          <a:prstGeom prst="rect">
            <a:avLst/>
          </a:prstGeom>
          <a:ln>
            <a:noFill/>
          </a:ln>
          <a:effectLst>
            <a:outerShdw blurRad="254000" dist="1524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4DF1AF-FC1C-4684-B87C-301D4E34B6C2}"/>
              </a:ext>
            </a:extLst>
          </p:cNvPr>
          <p:cNvSpPr>
            <a:spLocks noGrp="1"/>
          </p:cNvSpPr>
          <p:nvPr>
            <p:ph type="ctrTitle"/>
          </p:nvPr>
        </p:nvSpPr>
        <p:spPr>
          <a:xfrm>
            <a:off x="761801" y="754336"/>
            <a:ext cx="10593993" cy="1287816"/>
          </a:xfrm>
        </p:spPr>
        <p:txBody>
          <a:bodyPr vert="horz" lIns="91440" tIns="45720" rIns="91440" bIns="45720" rtlCol="0">
            <a:normAutofit/>
          </a:bodyPr>
          <a:lstStyle/>
          <a:p>
            <a:pPr>
              <a:lnSpc>
                <a:spcPct val="90000"/>
              </a:lnSpc>
            </a:pPr>
            <a:r>
              <a:rPr lang="en-US" sz="2600" dirty="0"/>
              <a:t>METHODOLOGY AND METHOD</a:t>
            </a:r>
            <a:br>
              <a:rPr lang="en-US" sz="2600" dirty="0"/>
            </a:br>
            <a:r>
              <a:rPr lang="en-US" sz="2600" dirty="0"/>
              <a:t> </a:t>
            </a:r>
            <a:br>
              <a:rPr lang="en-US" sz="2600" dirty="0"/>
            </a:br>
            <a:endParaRPr lang="en-US" sz="2600" dirty="0"/>
          </a:p>
        </p:txBody>
      </p:sp>
      <p:sp>
        <p:nvSpPr>
          <p:cNvPr id="3" name="Subtitle 2">
            <a:extLst>
              <a:ext uri="{FF2B5EF4-FFF2-40B4-BE49-F238E27FC236}">
                <a16:creationId xmlns:a16="http://schemas.microsoft.com/office/drawing/2014/main" id="{4CA5432F-D023-4343-BCF0-B6366489453E}"/>
              </a:ext>
            </a:extLst>
          </p:cNvPr>
          <p:cNvSpPr>
            <a:spLocks noGrp="1"/>
          </p:cNvSpPr>
          <p:nvPr>
            <p:ph type="subTitle" idx="1"/>
          </p:nvPr>
        </p:nvSpPr>
        <p:spPr>
          <a:xfrm>
            <a:off x="761801" y="2964520"/>
            <a:ext cx="4570610" cy="3034888"/>
          </a:xfrm>
        </p:spPr>
        <p:txBody>
          <a:bodyPr anchor="t">
            <a:normAutofit lnSpcReduction="10000"/>
          </a:bodyPr>
          <a:lstStyle/>
          <a:p>
            <a:pPr marL="342900" indent="-342900">
              <a:lnSpc>
                <a:spcPct val="100000"/>
              </a:lnSpc>
              <a:buFont typeface="Arial" panose="020B0604020202020204" pitchFamily="34" charset="0"/>
              <a:buChar char="•"/>
            </a:pPr>
            <a:r>
              <a:rPr lang="en-GB" sz="1700" dirty="0"/>
              <a:t>Mixed methods research</a:t>
            </a:r>
          </a:p>
          <a:p>
            <a:pPr marL="342900" indent="-342900">
              <a:lnSpc>
                <a:spcPct val="100000"/>
              </a:lnSpc>
              <a:buFont typeface="Arial" panose="020B0604020202020204" pitchFamily="34" charset="0"/>
              <a:buChar char="•"/>
            </a:pPr>
            <a:r>
              <a:rPr lang="en-GB" sz="1700" dirty="0"/>
              <a:t>Sequential explanatory  design in data collection.</a:t>
            </a:r>
          </a:p>
          <a:p>
            <a:pPr marL="342900" indent="-342900">
              <a:lnSpc>
                <a:spcPct val="100000"/>
              </a:lnSpc>
              <a:buFont typeface="Arial" panose="020B0604020202020204" pitchFamily="34" charset="0"/>
              <a:buChar char="•"/>
            </a:pPr>
            <a:r>
              <a:rPr lang="en-GB" sz="1700" dirty="0"/>
              <a:t>Method </a:t>
            </a:r>
          </a:p>
          <a:p>
            <a:pPr marL="457200" indent="-457200">
              <a:lnSpc>
                <a:spcPct val="100000"/>
              </a:lnSpc>
              <a:buFont typeface="+mj-lt"/>
              <a:buAutoNum type="arabicPeriod"/>
            </a:pPr>
            <a:r>
              <a:rPr lang="en-GB" sz="1700" dirty="0"/>
              <a:t>Scale rated questionnaire with analysis in the form of charts and graphs. </a:t>
            </a:r>
          </a:p>
          <a:p>
            <a:pPr marL="457200" indent="-457200">
              <a:lnSpc>
                <a:spcPct val="100000"/>
              </a:lnSpc>
              <a:buFont typeface="+mj-lt"/>
              <a:buAutoNum type="arabicPeriod"/>
            </a:pPr>
            <a:r>
              <a:rPr lang="en-GB" sz="1700" dirty="0"/>
              <a:t>Semi structured interview with analysis in the form of coding and thematic analysis.</a:t>
            </a:r>
          </a:p>
          <a:p>
            <a:pPr>
              <a:lnSpc>
                <a:spcPct val="100000"/>
              </a:lnSpc>
            </a:pPr>
            <a:r>
              <a:rPr lang="en-GB" sz="1700" dirty="0"/>
              <a:t>(Lenz and Lancaster,2017)</a:t>
            </a:r>
          </a:p>
        </p:txBody>
      </p:sp>
      <p:cxnSp>
        <p:nvCxnSpPr>
          <p:cNvPr id="58" name="Straight Connector 26">
            <a:extLst>
              <a:ext uri="{FF2B5EF4-FFF2-40B4-BE49-F238E27FC236}">
                <a16:creationId xmlns:a16="http://schemas.microsoft.com/office/drawing/2014/main" id="{2C4AD1A6-4D2B-4BD2-A7D5-B3F27077C4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1443083"/>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White bulbs with a yellow one standing out">
            <a:extLst>
              <a:ext uri="{FF2B5EF4-FFF2-40B4-BE49-F238E27FC236}">
                <a16:creationId xmlns:a16="http://schemas.microsoft.com/office/drawing/2014/main" id="{A59CA412-F32D-4B55-97D7-EC13F8E4F96F}"/>
              </a:ext>
            </a:extLst>
          </p:cNvPr>
          <p:cNvPicPr>
            <a:picLocks noChangeAspect="1"/>
          </p:cNvPicPr>
          <p:nvPr/>
        </p:nvPicPr>
        <p:blipFill rotWithShape="1">
          <a:blip r:embed="rId2"/>
          <a:srcRect l="3614" r="19486"/>
          <a:stretch/>
        </p:blipFill>
        <p:spPr>
          <a:xfrm>
            <a:off x="6950940" y="3049859"/>
            <a:ext cx="3860485" cy="3350942"/>
          </a:xfrm>
          <a:prstGeom prst="rect">
            <a:avLst/>
          </a:prstGeom>
          <a:effectLst/>
        </p:spPr>
      </p:pic>
    </p:spTree>
    <p:extLst>
      <p:ext uri="{BB962C8B-B14F-4D97-AF65-F5344CB8AC3E}">
        <p14:creationId xmlns:p14="http://schemas.microsoft.com/office/powerpoint/2010/main" val="3751325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a:extLst>
              <a:ext uri="{FF2B5EF4-FFF2-40B4-BE49-F238E27FC236}">
                <a16:creationId xmlns:a16="http://schemas.microsoft.com/office/drawing/2014/main" id="{B11C179D-808F-4D23-BAFC-A14C6DCDA7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8" name="Rectangle 11">
            <a:extLst>
              <a:ext uri="{FF2B5EF4-FFF2-40B4-BE49-F238E27FC236}">
                <a16:creationId xmlns:a16="http://schemas.microsoft.com/office/drawing/2014/main" id="{908137D4-4D0A-4ED1-BFB8-97D4A8335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4378" y="2727729"/>
            <a:ext cx="6057620" cy="4130271"/>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13">
            <a:extLst>
              <a:ext uri="{FF2B5EF4-FFF2-40B4-BE49-F238E27FC236}">
                <a16:creationId xmlns:a16="http://schemas.microsoft.com/office/drawing/2014/main" id="{1CC260F1-CD9A-42C9-8ED4-1C61328D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72772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5D9605-E2CA-4A40-8071-C1D47CD329DB}"/>
              </a:ext>
            </a:extLst>
          </p:cNvPr>
          <p:cNvSpPr>
            <a:spLocks noGrp="1"/>
          </p:cNvSpPr>
          <p:nvPr>
            <p:ph type="title"/>
          </p:nvPr>
        </p:nvSpPr>
        <p:spPr>
          <a:xfrm>
            <a:off x="761801" y="858982"/>
            <a:ext cx="9967409" cy="1515728"/>
          </a:xfrm>
        </p:spPr>
        <p:txBody>
          <a:bodyPr>
            <a:normAutofit/>
          </a:bodyPr>
          <a:lstStyle/>
          <a:p>
            <a:r>
              <a:rPr lang="en-GB"/>
              <a:t>Ethical issues concerning primary research in a counselling setting.</a:t>
            </a:r>
            <a:endParaRPr lang="en-GB" dirty="0"/>
          </a:p>
        </p:txBody>
      </p:sp>
      <p:sp>
        <p:nvSpPr>
          <p:cNvPr id="3" name="Content Placeholder 2">
            <a:extLst>
              <a:ext uri="{FF2B5EF4-FFF2-40B4-BE49-F238E27FC236}">
                <a16:creationId xmlns:a16="http://schemas.microsoft.com/office/drawing/2014/main" id="{90FFC005-5B39-4960-AFE3-747BED59A60F}"/>
              </a:ext>
            </a:extLst>
          </p:cNvPr>
          <p:cNvSpPr>
            <a:spLocks noGrp="1"/>
          </p:cNvSpPr>
          <p:nvPr>
            <p:ph idx="1"/>
          </p:nvPr>
        </p:nvSpPr>
        <p:spPr>
          <a:xfrm>
            <a:off x="761801" y="2980525"/>
            <a:ext cx="4880343" cy="3031390"/>
          </a:xfrm>
        </p:spPr>
        <p:txBody>
          <a:bodyPr>
            <a:noAutofit/>
          </a:bodyPr>
          <a:lstStyle/>
          <a:p>
            <a:pPr>
              <a:lnSpc>
                <a:spcPct val="100000"/>
              </a:lnSpc>
            </a:pPr>
            <a:r>
              <a:rPr lang="en-GB" sz="2000" dirty="0"/>
              <a:t>“Ethical research practice can provide ways to carefully review and identify what is considered beneficial or harmful in generating knowledge. Research ethics evaluate how best to establish the appropriate relationships between the researcher, research participants and society in general, thus protecting the integrity and reliability of the knowledge derived from systematic inquiry for use by professions and society more widely.” (BACP,2019)</a:t>
            </a:r>
          </a:p>
        </p:txBody>
      </p:sp>
      <p:pic>
        <p:nvPicPr>
          <p:cNvPr id="30" name="Graphic 6" descr="Scales of Justice">
            <a:extLst>
              <a:ext uri="{FF2B5EF4-FFF2-40B4-BE49-F238E27FC236}">
                <a16:creationId xmlns:a16="http://schemas.microsoft.com/office/drawing/2014/main" id="{13698764-91B0-4172-BF1A-11D620AF1C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42429" y="3020916"/>
            <a:ext cx="3219163" cy="3219163"/>
          </a:xfrm>
          <a:prstGeom prst="rect">
            <a:avLst/>
          </a:prstGeom>
        </p:spPr>
      </p:pic>
      <p:cxnSp>
        <p:nvCxnSpPr>
          <p:cNvPr id="31" name="Straight Connector 15">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6511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0"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29">
            <a:extLst>
              <a:ext uri="{FF2B5EF4-FFF2-40B4-BE49-F238E27FC236}">
                <a16:creationId xmlns:a16="http://schemas.microsoft.com/office/drawing/2014/main" id="{81FB66B5-0DCE-404D-B0A0-E1E48E7BBF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278235"/>
            <a:ext cx="5346796" cy="4579763"/>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4" descr="White puzzle with one red piece">
            <a:extLst>
              <a:ext uri="{FF2B5EF4-FFF2-40B4-BE49-F238E27FC236}">
                <a16:creationId xmlns:a16="http://schemas.microsoft.com/office/drawing/2014/main" id="{F91FD0A3-38F0-4AF3-8AC2-B3D09BFC78D6}"/>
              </a:ext>
            </a:extLst>
          </p:cNvPr>
          <p:cNvPicPr>
            <a:picLocks noChangeAspect="1"/>
          </p:cNvPicPr>
          <p:nvPr/>
        </p:nvPicPr>
        <p:blipFill rotWithShape="1">
          <a:blip r:embed="rId2"/>
          <a:srcRect l="17900" r="16334" b="-1"/>
          <a:stretch/>
        </p:blipFill>
        <p:spPr>
          <a:xfrm>
            <a:off x="20" y="2284809"/>
            <a:ext cx="5346777" cy="4573191"/>
          </a:xfrm>
          <a:prstGeom prst="rect">
            <a:avLst/>
          </a:prstGeom>
        </p:spPr>
      </p:pic>
      <p:sp useBgFill="1">
        <p:nvSpPr>
          <p:cNvPr id="112" name="Rectangle 31">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4809"/>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0EE0F5-7A8F-47AC-B529-B8DD0FD8BE88}"/>
              </a:ext>
            </a:extLst>
          </p:cNvPr>
          <p:cNvSpPr>
            <a:spLocks noGrp="1"/>
          </p:cNvSpPr>
          <p:nvPr>
            <p:ph type="title"/>
          </p:nvPr>
        </p:nvSpPr>
        <p:spPr>
          <a:xfrm>
            <a:off x="761801" y="858983"/>
            <a:ext cx="9906799" cy="1161594"/>
          </a:xfrm>
        </p:spPr>
        <p:txBody>
          <a:bodyPr>
            <a:normAutofit fontScale="90000"/>
          </a:bodyPr>
          <a:lstStyle/>
          <a:p>
            <a:r>
              <a:rPr lang="en-GB" dirty="0"/>
              <a:t>BACP Ethical considerations of research. (BACP,2019)</a:t>
            </a:r>
          </a:p>
        </p:txBody>
      </p:sp>
      <p:graphicFrame>
        <p:nvGraphicFramePr>
          <p:cNvPr id="113" name="Content Placeholder 2">
            <a:extLst>
              <a:ext uri="{FF2B5EF4-FFF2-40B4-BE49-F238E27FC236}">
                <a16:creationId xmlns:a16="http://schemas.microsoft.com/office/drawing/2014/main" id="{03AEC8B7-083C-489A-881A-3A0085A8F8CA}"/>
              </a:ext>
            </a:extLst>
          </p:cNvPr>
          <p:cNvGraphicFramePr>
            <a:graphicFrameLocks noGrp="1"/>
          </p:cNvGraphicFramePr>
          <p:nvPr>
            <p:ph idx="1"/>
            <p:extLst>
              <p:ext uri="{D42A27DB-BD31-4B8C-83A1-F6EECF244321}">
                <p14:modId xmlns:p14="http://schemas.microsoft.com/office/powerpoint/2010/main" val="1415121225"/>
              </p:ext>
            </p:extLst>
          </p:nvPr>
        </p:nvGraphicFramePr>
        <p:xfrm>
          <a:off x="5272391" y="2284809"/>
          <a:ext cx="6935821" cy="4505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114" name="Straight Connector 33">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5648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1" name="Straight Connector 20">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5" name="Slide Background">
            <a:extLst>
              <a:ext uri="{FF2B5EF4-FFF2-40B4-BE49-F238E27FC236}">
                <a16:creationId xmlns:a16="http://schemas.microsoft.com/office/drawing/2014/main" id="{699EBD07-7968-467C-82EE-7283E4651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Several hands raised and ready to answer a question">
            <a:extLst>
              <a:ext uri="{FF2B5EF4-FFF2-40B4-BE49-F238E27FC236}">
                <a16:creationId xmlns:a16="http://schemas.microsoft.com/office/drawing/2014/main" id="{BE98873D-814B-4576-8655-D124478F2AAD}"/>
              </a:ext>
            </a:extLst>
          </p:cNvPr>
          <p:cNvPicPr>
            <a:picLocks noChangeAspect="1"/>
          </p:cNvPicPr>
          <p:nvPr/>
        </p:nvPicPr>
        <p:blipFill rotWithShape="1">
          <a:blip r:embed="rId2">
            <a:extLst>
              <a:ext uri="{28A0092B-C50C-407E-A947-70E740481C1C}">
                <a14:useLocalDpi xmlns:a14="http://schemas.microsoft.com/office/drawing/2010/main" val="0"/>
              </a:ext>
            </a:extLst>
          </a:blip>
          <a:srcRect l="6540" r="3792" b="1"/>
          <a:stretch/>
        </p:blipFill>
        <p:spPr>
          <a:xfrm>
            <a:off x="20" y="2320119"/>
            <a:ext cx="6095979" cy="4537881"/>
          </a:xfrm>
          <a:prstGeom prst="rect">
            <a:avLst/>
          </a:prstGeom>
        </p:spPr>
      </p:pic>
      <p:pic>
        <p:nvPicPr>
          <p:cNvPr id="5" name="Picture 4" descr="Sticky notes with question marks">
            <a:extLst>
              <a:ext uri="{FF2B5EF4-FFF2-40B4-BE49-F238E27FC236}">
                <a16:creationId xmlns:a16="http://schemas.microsoft.com/office/drawing/2014/main" id="{01F1DC5E-14AC-4427-9CC7-9D1275429BD9}"/>
              </a:ext>
            </a:extLst>
          </p:cNvPr>
          <p:cNvPicPr>
            <a:picLocks noChangeAspect="1"/>
          </p:cNvPicPr>
          <p:nvPr/>
        </p:nvPicPr>
        <p:blipFill rotWithShape="1">
          <a:blip r:embed="rId3">
            <a:extLst>
              <a:ext uri="{28A0092B-C50C-407E-A947-70E740481C1C}">
                <a14:useLocalDpi xmlns:a14="http://schemas.microsoft.com/office/drawing/2010/main" val="0"/>
              </a:ext>
            </a:extLst>
          </a:blip>
          <a:srcRect l="8880" r="1452" b="1"/>
          <a:stretch/>
        </p:blipFill>
        <p:spPr>
          <a:xfrm>
            <a:off x="6096000" y="2320119"/>
            <a:ext cx="6095999" cy="4537881"/>
          </a:xfrm>
          <a:prstGeom prst="rect">
            <a:avLst/>
          </a:prstGeom>
        </p:spPr>
      </p:pic>
      <p:sp useBgFill="1">
        <p:nvSpPr>
          <p:cNvPr id="27" name="Rectangle 26">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2320119"/>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33A9DC-D407-4DE0-9B11-9F16952895A2}"/>
              </a:ext>
            </a:extLst>
          </p:cNvPr>
          <p:cNvSpPr>
            <a:spLocks noGrp="1"/>
          </p:cNvSpPr>
          <p:nvPr>
            <p:ph type="title"/>
          </p:nvPr>
        </p:nvSpPr>
        <p:spPr>
          <a:xfrm>
            <a:off x="589558" y="293428"/>
            <a:ext cx="5474257" cy="1815151"/>
          </a:xfrm>
        </p:spPr>
        <p:txBody>
          <a:bodyPr vert="horz" lIns="91440" tIns="45720" rIns="91440" bIns="45720" rtlCol="0" anchor="ctr">
            <a:normAutofit/>
          </a:bodyPr>
          <a:lstStyle/>
          <a:p>
            <a:r>
              <a:rPr lang="en-US" sz="3600" dirty="0"/>
              <a:t>FINALLY ANY QUESTIONS?</a:t>
            </a:r>
          </a:p>
        </p:txBody>
      </p:sp>
      <p:sp>
        <p:nvSpPr>
          <p:cNvPr id="3" name="Content Placeholder 2">
            <a:extLst>
              <a:ext uri="{FF2B5EF4-FFF2-40B4-BE49-F238E27FC236}">
                <a16:creationId xmlns:a16="http://schemas.microsoft.com/office/drawing/2014/main" id="{7C006586-4CBA-4FEC-B66E-532BA94D8130}"/>
              </a:ext>
            </a:extLst>
          </p:cNvPr>
          <p:cNvSpPr>
            <a:spLocks noGrp="1"/>
          </p:cNvSpPr>
          <p:nvPr>
            <p:ph idx="1"/>
          </p:nvPr>
        </p:nvSpPr>
        <p:spPr>
          <a:xfrm>
            <a:off x="6469039" y="293427"/>
            <a:ext cx="4568128" cy="1815152"/>
          </a:xfrm>
        </p:spPr>
        <p:txBody>
          <a:bodyPr vert="horz" lIns="91440" tIns="45720" rIns="91440" bIns="45720" rtlCol="0" anchor="ctr">
            <a:normAutofit/>
          </a:bodyPr>
          <a:lstStyle/>
          <a:p>
            <a:r>
              <a:rPr lang="en-US" sz="2400"/>
              <a:t>1803162@student.uwtsd.ac.uk</a:t>
            </a:r>
          </a:p>
        </p:txBody>
      </p:sp>
      <p:cxnSp>
        <p:nvCxnSpPr>
          <p:cNvPr id="29" name="Straight Connector 28">
            <a:extLst>
              <a:ext uri="{FF2B5EF4-FFF2-40B4-BE49-F238E27FC236}">
                <a16:creationId xmlns:a16="http://schemas.microsoft.com/office/drawing/2014/main" id="{2E6B6C39-3A8E-4EAF-A0CD-4FE0CDFCD7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98588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217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C5DB7-DC3A-47DC-83AA-16D835095F6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3E7A78F-E941-4D10-A683-AC89EF2022A9}"/>
              </a:ext>
            </a:extLst>
          </p:cNvPr>
          <p:cNvSpPr>
            <a:spLocks noGrp="1"/>
          </p:cNvSpPr>
          <p:nvPr>
            <p:ph idx="1"/>
          </p:nvPr>
        </p:nvSpPr>
        <p:spPr>
          <a:xfrm>
            <a:off x="761799" y="2047875"/>
            <a:ext cx="10381205" cy="4667249"/>
          </a:xfrm>
        </p:spPr>
        <p:txBody>
          <a:bodyPr>
            <a:normAutofit fontScale="47500" lnSpcReduction="20000"/>
          </a:bodyPr>
          <a:lstStyle/>
          <a:p>
            <a:pPr marL="342900" indent="-342900">
              <a:lnSpc>
                <a:spcPct val="107000"/>
              </a:lnSpc>
              <a:spcAft>
                <a:spcPts val="800"/>
              </a:spcAft>
              <a:buSzPts val="1000"/>
              <a:buFont typeface="Symbol" panose="05050102010706020507" pitchFamily="18" charset="2"/>
              <a:buChar char=""/>
              <a:tabLst>
                <a:tab pos="457200" algn="l"/>
              </a:tabLst>
            </a:pPr>
            <a:r>
              <a:rPr lang="en-GB" sz="2800" b="1" dirty="0">
                <a:effectLst/>
                <a:latin typeface="Calibri" panose="020F0502020204030204" pitchFamily="34" charset="0"/>
                <a:ea typeface="Calibri" panose="020F0502020204030204" pitchFamily="34" charset="0"/>
                <a:cs typeface="Calibri" panose="020F0502020204030204" pitchFamily="34" charset="0"/>
              </a:rPr>
              <a:t>BACP research guidelines(2017)BACP.ORG [Accessed on 12/11/21]</a:t>
            </a:r>
          </a:p>
          <a:p>
            <a:pPr marL="342900" indent="-342900">
              <a:lnSpc>
                <a:spcPct val="107000"/>
              </a:lnSpc>
              <a:spcAft>
                <a:spcPts val="800"/>
              </a:spcAft>
              <a:buSzPts val="1000"/>
              <a:buFont typeface="Symbol" panose="05050102010706020507" pitchFamily="18" charset="2"/>
              <a:buChar char=""/>
              <a:tabLst>
                <a:tab pos="457200" algn="l"/>
              </a:tabLst>
            </a:pPr>
            <a:r>
              <a:rPr lang="en-GB" sz="2800" b="1" dirty="0">
                <a:latin typeface="Calibri" panose="020F0502020204030204" pitchFamily="34" charset="0"/>
                <a:ea typeface="Calibri" panose="020F0502020204030204" pitchFamily="34" charset="0"/>
                <a:cs typeface="Calibri" panose="020F0502020204030204" pitchFamily="34" charset="0"/>
              </a:rPr>
              <a:t>Bullock ,p.(2020)Is counselling enough to treat trauma</a:t>
            </a:r>
            <a:r>
              <a:rPr lang="en-GB" sz="2800" b="1" i="1" dirty="0">
                <a:latin typeface="Calibri" panose="020F0502020204030204" pitchFamily="34" charset="0"/>
                <a:ea typeface="Calibri" panose="020F0502020204030204" pitchFamily="34" charset="0"/>
                <a:cs typeface="Calibri" panose="020F0502020204030204" pitchFamily="34" charset="0"/>
              </a:rPr>
              <a:t>? Counselling </a:t>
            </a:r>
            <a:r>
              <a:rPr lang="en-GB" sz="2800" b="1" i="1" dirty="0" err="1">
                <a:latin typeface="Calibri" panose="020F0502020204030204" pitchFamily="34" charset="0"/>
                <a:ea typeface="Calibri" panose="020F0502020204030204" pitchFamily="34" charset="0"/>
                <a:cs typeface="Calibri" panose="020F0502020204030204" pitchFamily="34" charset="0"/>
              </a:rPr>
              <a:t>Today.</a:t>
            </a:r>
            <a:r>
              <a:rPr lang="en-GB" sz="2800" b="1" dirty="0" err="1">
                <a:latin typeface="Calibri" panose="020F0502020204030204" pitchFamily="34" charset="0"/>
                <a:ea typeface="Calibri" panose="020F0502020204030204" pitchFamily="34" charset="0"/>
                <a:cs typeface="Calibri" panose="020F0502020204030204" pitchFamily="34" charset="0"/>
              </a:rPr>
              <a:t>.pp</a:t>
            </a:r>
            <a:r>
              <a:rPr lang="en-GB" sz="2800" b="1" dirty="0">
                <a:latin typeface="Calibri" panose="020F0502020204030204" pitchFamily="34" charset="0"/>
                <a:ea typeface="Calibri" panose="020F0502020204030204" pitchFamily="34" charset="0"/>
                <a:cs typeface="Calibri" panose="020F0502020204030204" pitchFamily="34" charset="0"/>
              </a:rPr>
              <a:t> 31-33[Accessed 12/10/21]</a:t>
            </a:r>
          </a:p>
          <a:p>
            <a:pPr marL="342900" indent="-342900">
              <a:lnSpc>
                <a:spcPct val="107000"/>
              </a:lnSpc>
              <a:spcAft>
                <a:spcPts val="800"/>
              </a:spcAft>
              <a:buSzPts val="1000"/>
              <a:buFont typeface="Symbol" panose="05050102010706020507" pitchFamily="18" charset="2"/>
              <a:buChar char=""/>
              <a:tabLst>
                <a:tab pos="457200" algn="l"/>
              </a:tabLst>
            </a:pPr>
            <a:r>
              <a:rPr lang="en-GB" sz="2800" b="1" dirty="0">
                <a:effectLst/>
                <a:latin typeface="Calibri" panose="020F0502020204030204" pitchFamily="34" charset="0"/>
                <a:ea typeface="Calibri" panose="020F0502020204030204" pitchFamily="34" charset="0"/>
                <a:cs typeface="Calibri" panose="020F0502020204030204" pitchFamily="34" charset="0"/>
              </a:rPr>
              <a:t>Creswell, J. W., &amp; Plano Clark, V. L. (2007). Designing and conducting mixed methods research. Thousand Oaks, CA: Sa</a:t>
            </a:r>
          </a:p>
          <a:p>
            <a:pPr marL="342900" indent="-342900">
              <a:lnSpc>
                <a:spcPct val="107000"/>
              </a:lnSpc>
              <a:spcAft>
                <a:spcPts val="800"/>
              </a:spcAft>
              <a:buSzPts val="1000"/>
              <a:buFont typeface="Symbol" panose="05050102010706020507" pitchFamily="18" charset="2"/>
              <a:buChar char=""/>
              <a:tabLst>
                <a:tab pos="457200" algn="l"/>
              </a:tabLst>
            </a:pPr>
            <a:r>
              <a:rPr lang="en-GB" sz="2800" b="1" dirty="0">
                <a:latin typeface="Calibri" panose="020F0502020204030204" pitchFamily="34" charset="0"/>
                <a:ea typeface="Calibri" panose="020F0502020204030204" pitchFamily="34" charset="0"/>
                <a:cs typeface="Calibri" panose="020F0502020204030204" pitchFamily="34" charset="0"/>
              </a:rPr>
              <a:t>Doyle, L. Brady A. and Byrne ,G.(2009) An overview of mixed methods research</a:t>
            </a:r>
            <a:r>
              <a:rPr lang="en-GB" sz="2800" b="1" i="1" dirty="0">
                <a:latin typeface="Calibri" panose="020F0502020204030204" pitchFamily="34" charset="0"/>
                <a:ea typeface="Calibri" panose="020F0502020204030204" pitchFamily="34" charset="0"/>
                <a:cs typeface="Calibri" panose="020F0502020204030204" pitchFamily="34" charset="0"/>
              </a:rPr>
              <a:t>. Journal of research in nursing </a:t>
            </a:r>
            <a:r>
              <a:rPr lang="en-GB" sz="2800" b="1" dirty="0">
                <a:latin typeface="Calibri" panose="020F0502020204030204" pitchFamily="34" charset="0"/>
                <a:ea typeface="Calibri" panose="020F0502020204030204" pitchFamily="34" charset="0"/>
                <a:cs typeface="Calibri" panose="020F0502020204030204" pitchFamily="34" charset="0"/>
              </a:rPr>
              <a:t>14(2) pp175-185.</a:t>
            </a:r>
          </a:p>
          <a:p>
            <a:pPr marL="342900" indent="-342900">
              <a:lnSpc>
                <a:spcPct val="107000"/>
              </a:lnSpc>
              <a:spcAft>
                <a:spcPts val="800"/>
              </a:spcAft>
              <a:buSzPts val="1000"/>
              <a:buFont typeface="Symbol" panose="05050102010706020507" pitchFamily="18" charset="2"/>
              <a:buChar char=""/>
              <a:tabLst>
                <a:tab pos="457200" algn="l"/>
              </a:tabLst>
            </a:pPr>
            <a:r>
              <a:rPr lang="en-GB" sz="2800" b="1" dirty="0">
                <a:effectLst/>
                <a:latin typeface="Calibri" panose="020F0502020204030204" pitchFamily="34" charset="0"/>
                <a:ea typeface="Calibri" panose="020F0502020204030204" pitchFamily="34" charset="0"/>
                <a:cs typeface="Calibri" panose="020F0502020204030204" pitchFamily="34" charset="0"/>
              </a:rPr>
              <a:t>Glasgow, R. E. (2013) ‘What Does It Mean to Be Pragmatic? Pragmatic Methods, Measures, and Models to Facilitate Research Translation’, </a:t>
            </a:r>
            <a:r>
              <a:rPr lang="en-GB" sz="2800" b="1" i="1" dirty="0">
                <a:effectLst/>
                <a:latin typeface="Calibri" panose="020F0502020204030204" pitchFamily="34" charset="0"/>
                <a:ea typeface="Calibri" panose="020F0502020204030204" pitchFamily="34" charset="0"/>
                <a:cs typeface="Calibri" panose="020F0502020204030204" pitchFamily="34" charset="0"/>
              </a:rPr>
              <a:t>Health Education &amp; Behaviour</a:t>
            </a:r>
            <a:r>
              <a:rPr lang="en-GB" sz="2800" b="1" dirty="0">
                <a:effectLst/>
                <a:latin typeface="Calibri" panose="020F0502020204030204" pitchFamily="34" charset="0"/>
                <a:ea typeface="Calibri" panose="020F0502020204030204" pitchFamily="34" charset="0"/>
                <a:cs typeface="Calibri" panose="020F0502020204030204" pitchFamily="34" charset="0"/>
              </a:rPr>
              <a:t>, 40(3), pp. 257–265. </a:t>
            </a:r>
            <a:r>
              <a:rPr lang="en-GB" sz="2800" b="1" dirty="0" err="1">
                <a:effectLst/>
                <a:latin typeface="Calibri" panose="020F0502020204030204" pitchFamily="34" charset="0"/>
                <a:ea typeface="Calibri" panose="020F0502020204030204" pitchFamily="34" charset="0"/>
                <a:cs typeface="Calibri" panose="020F0502020204030204" pitchFamily="34" charset="0"/>
              </a:rPr>
              <a:t>doi</a:t>
            </a:r>
            <a:r>
              <a:rPr lang="en-GB" sz="2800" b="1" dirty="0">
                <a:effectLst/>
                <a:latin typeface="Calibri" panose="020F0502020204030204" pitchFamily="34" charset="0"/>
                <a:ea typeface="Calibri" panose="020F0502020204030204" pitchFamily="34" charset="0"/>
                <a:cs typeface="Calibri" panose="020F0502020204030204" pitchFamily="34" charset="0"/>
              </a:rPr>
              <a:t>: </a:t>
            </a:r>
            <a:r>
              <a:rPr lang="en-GB" sz="2800" b="1" u="sng" dirty="0">
                <a:effectLst/>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10.1177/1090198113486805</a:t>
            </a:r>
            <a:r>
              <a:rPr lang="en-GB" sz="2800" b="1" dirty="0">
                <a:effectLst/>
                <a:latin typeface="Calibri" panose="020F0502020204030204" pitchFamily="34" charset="0"/>
                <a:ea typeface="Calibri" panose="020F0502020204030204" pitchFamily="34" charset="0"/>
                <a:cs typeface="Calibri" panose="020F0502020204030204" pitchFamily="34" charset="0"/>
              </a:rPr>
              <a:t>.</a:t>
            </a:r>
          </a:p>
          <a:p>
            <a:pPr marL="342900" indent="-342900">
              <a:lnSpc>
                <a:spcPct val="107000"/>
              </a:lnSpc>
              <a:spcAft>
                <a:spcPts val="800"/>
              </a:spcAft>
              <a:buSzPts val="1000"/>
              <a:buFont typeface="Symbol" panose="05050102010706020507" pitchFamily="18" charset="2"/>
              <a:buChar char=""/>
              <a:tabLst>
                <a:tab pos="457200" algn="l"/>
              </a:tabLst>
            </a:pPr>
            <a:r>
              <a:rPr lang="en-GB" sz="2800" b="1" dirty="0">
                <a:effectLst/>
                <a:latin typeface="Calibri" panose="020F0502020204030204" pitchFamily="34" charset="0"/>
                <a:ea typeface="Calibri" panose="020F0502020204030204" pitchFamily="34" charset="0"/>
                <a:cs typeface="Calibri" panose="020F0502020204030204" pitchFamily="34" charset="0"/>
              </a:rPr>
              <a:t>JosephS.A person centred perspective on working with people who have experienced psychological  trauma and helping them move forward to post-</a:t>
            </a:r>
            <a:r>
              <a:rPr lang="en-GB" sz="2800" b="1" dirty="0" err="1">
                <a:effectLst/>
                <a:latin typeface="Calibri" panose="020F0502020204030204" pitchFamily="34" charset="0"/>
                <a:ea typeface="Calibri" panose="020F0502020204030204" pitchFamily="34" charset="0"/>
                <a:cs typeface="Calibri" panose="020F0502020204030204" pitchFamily="34" charset="0"/>
              </a:rPr>
              <a:t>tramatic</a:t>
            </a:r>
            <a:r>
              <a:rPr lang="en-GB" sz="2800" b="1" dirty="0">
                <a:effectLst/>
                <a:latin typeface="Calibri" panose="020F0502020204030204" pitchFamily="34" charset="0"/>
                <a:ea typeface="Calibri" panose="020F0502020204030204" pitchFamily="34" charset="0"/>
                <a:cs typeface="Calibri" panose="020F0502020204030204" pitchFamily="34" charset="0"/>
              </a:rPr>
              <a:t> growth. </a:t>
            </a:r>
            <a:r>
              <a:rPr lang="en-GB" sz="2800" b="1" i="1" dirty="0">
                <a:effectLst/>
                <a:latin typeface="Calibri" panose="020F0502020204030204" pitchFamily="34" charset="0"/>
                <a:ea typeface="Calibri" panose="020F0502020204030204" pitchFamily="34" charset="0"/>
                <a:cs typeface="Calibri" panose="020F0502020204030204" pitchFamily="34" charset="0"/>
              </a:rPr>
              <a:t>Person- centred and experiential psychotherapy's </a:t>
            </a:r>
            <a:r>
              <a:rPr lang="en-GB" sz="2800" b="1" dirty="0">
                <a:effectLst/>
                <a:latin typeface="Calibri" panose="020F0502020204030204" pitchFamily="34" charset="0"/>
                <a:ea typeface="Calibri" panose="020F0502020204030204" pitchFamily="34" charset="0"/>
                <a:cs typeface="Calibri" panose="020F0502020204030204" pitchFamily="34" charset="0"/>
              </a:rPr>
              <a:t>(2015)14(3)pp178-190</a:t>
            </a:r>
          </a:p>
          <a:p>
            <a:pPr marL="342900" indent="-342900">
              <a:lnSpc>
                <a:spcPct val="107000"/>
              </a:lnSpc>
              <a:spcAft>
                <a:spcPts val="800"/>
              </a:spcAft>
              <a:buSzPts val="1000"/>
              <a:buFont typeface="Symbol" panose="05050102010706020507" pitchFamily="18" charset="2"/>
              <a:buChar char=""/>
              <a:tabLst>
                <a:tab pos="457200" algn="l"/>
              </a:tabLst>
            </a:pPr>
            <a:r>
              <a:rPr lang="en-GB" sz="2800" b="1" dirty="0">
                <a:latin typeface="Calibri" panose="020F0502020204030204" pitchFamily="34" charset="0"/>
                <a:ea typeface="Calibri" panose="020F0502020204030204" pitchFamily="34" charset="0"/>
                <a:cs typeface="Calibri" panose="020F0502020204030204" pitchFamily="34" charset="0"/>
              </a:rPr>
              <a:t>Lancaster,C. and </a:t>
            </a:r>
            <a:r>
              <a:rPr lang="en-GB" sz="2800" b="1" dirty="0" err="1">
                <a:latin typeface="Calibri" panose="020F0502020204030204" pitchFamily="34" charset="0"/>
                <a:ea typeface="Calibri" panose="020F0502020204030204" pitchFamily="34" charset="0"/>
                <a:cs typeface="Calibri" panose="020F0502020204030204" pitchFamily="34" charset="0"/>
              </a:rPr>
              <a:t>Lenz,s</a:t>
            </a:r>
            <a:r>
              <a:rPr lang="en-GB" sz="2800" b="1" dirty="0">
                <a:latin typeface="Calibri" panose="020F0502020204030204" pitchFamily="34" charset="0"/>
                <a:ea typeface="Calibri" panose="020F0502020204030204" pitchFamily="34" charset="0"/>
                <a:cs typeface="Calibri" panose="020F0502020204030204" pitchFamily="34" charset="0"/>
              </a:rPr>
              <a:t>.</a:t>
            </a:r>
            <a:r>
              <a:rPr lang="en-GB" sz="2800" b="1" dirty="0">
                <a:effectLst/>
                <a:latin typeface="Calibri" panose="020F0502020204030204" pitchFamily="34" charset="0"/>
                <a:ea typeface="Calibri" panose="020F0502020204030204" pitchFamily="34" charset="0"/>
                <a:cs typeface="Calibri" panose="020F0502020204030204" pitchFamily="34" charset="0"/>
              </a:rPr>
              <a:t>(2017) A mixed methods evaluation of intensive trauma- programming. </a:t>
            </a:r>
            <a:r>
              <a:rPr lang="en-GB" sz="2800" b="1" i="1" dirty="0">
                <a:effectLst/>
                <a:latin typeface="Calibri" panose="020F0502020204030204" pitchFamily="34" charset="0"/>
                <a:ea typeface="Calibri" panose="020F0502020204030204" pitchFamily="34" charset="0"/>
                <a:cs typeface="Calibri" panose="020F0502020204030204" pitchFamily="34" charset="0"/>
              </a:rPr>
              <a:t>Journal of counselling and development</a:t>
            </a:r>
            <a:r>
              <a:rPr lang="en-GB" sz="2800" b="1" dirty="0">
                <a:effectLst/>
                <a:latin typeface="Calibri" panose="020F0502020204030204" pitchFamily="34" charset="0"/>
                <a:ea typeface="Calibri" panose="020F0502020204030204" pitchFamily="34" charset="0"/>
                <a:cs typeface="Calibri" panose="020F0502020204030204" pitchFamily="34" charset="0"/>
              </a:rPr>
              <a:t>95(1) pp.24-35 doi:10.1002/jcad.12114</a:t>
            </a:r>
          </a:p>
          <a:p>
            <a:pPr marL="342900" indent="-342900">
              <a:lnSpc>
                <a:spcPct val="107000"/>
              </a:lnSpc>
              <a:spcAft>
                <a:spcPts val="800"/>
              </a:spcAft>
              <a:buSzPts val="1000"/>
              <a:buFont typeface="Symbol" panose="05050102010706020507" pitchFamily="18" charset="2"/>
              <a:buChar char=""/>
              <a:tabLst>
                <a:tab pos="457200" algn="l"/>
              </a:tabLst>
            </a:pPr>
            <a:r>
              <a:rPr lang="en-GB" sz="2800" b="1" dirty="0">
                <a:latin typeface="Calibri" panose="020F0502020204030204" pitchFamily="34" charset="0"/>
                <a:ea typeface="Calibri" panose="020F0502020204030204" pitchFamily="34" charset="0"/>
                <a:cs typeface="Calibri" panose="020F0502020204030204" pitchFamily="34" charset="0"/>
              </a:rPr>
              <a:t>NICE guidelines on PTSD.{Accesed10/11/2021]</a:t>
            </a:r>
            <a:endParaRPr lang="en-GB" sz="2800" b="1"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800" b="1" dirty="0">
                <a:effectLst/>
                <a:latin typeface="Calibri" panose="020F0502020204030204" pitchFamily="34" charset="0"/>
                <a:ea typeface="Calibri" panose="020F0502020204030204" pitchFamily="34" charset="0"/>
                <a:cs typeface="Calibri" panose="020F0502020204030204" pitchFamily="34" charset="0"/>
              </a:rPr>
              <a:t>Salkind, N. J. 2010, </a:t>
            </a:r>
            <a:r>
              <a:rPr lang="en-GB" sz="2800" b="1" i="1" dirty="0">
                <a:effectLst/>
                <a:latin typeface="Calibri" panose="020F0502020204030204" pitchFamily="34" charset="0"/>
                <a:ea typeface="Calibri" panose="020F0502020204030204" pitchFamily="34" charset="0"/>
                <a:cs typeface="Calibri" panose="020F0502020204030204" pitchFamily="34" charset="0"/>
              </a:rPr>
              <a:t>Encyclopaedia of research design</a:t>
            </a:r>
            <a:r>
              <a:rPr lang="en-GB" sz="2800" b="1" dirty="0">
                <a:effectLst/>
                <a:latin typeface="Calibri" panose="020F0502020204030204" pitchFamily="34" charset="0"/>
                <a:ea typeface="Calibri" panose="020F0502020204030204" pitchFamily="34" charset="0"/>
                <a:cs typeface="Calibri" panose="020F0502020204030204" pitchFamily="34" charset="0"/>
              </a:rPr>
              <a:t>, vol. 0, SAGE Publications, Inc., Thousand Oaks, CA, [Accessed 29 November 2021], </a:t>
            </a:r>
            <a:r>
              <a:rPr lang="en-GB" sz="2800" b="1" dirty="0" err="1">
                <a:effectLst/>
                <a:latin typeface="Calibri" panose="020F0502020204030204" pitchFamily="34" charset="0"/>
                <a:ea typeface="Calibri" panose="020F0502020204030204" pitchFamily="34" charset="0"/>
                <a:cs typeface="Calibri" panose="020F0502020204030204" pitchFamily="34" charset="0"/>
              </a:rPr>
              <a:t>doi</a:t>
            </a:r>
            <a:r>
              <a:rPr lang="en-GB" sz="2800" b="1" dirty="0">
                <a:effectLst/>
                <a:latin typeface="Calibri" panose="020F0502020204030204" pitchFamily="34" charset="0"/>
                <a:ea typeface="Calibri" panose="020F0502020204030204" pitchFamily="34" charset="0"/>
                <a:cs typeface="Calibri" panose="020F0502020204030204" pitchFamily="34" charset="0"/>
              </a:rPr>
              <a:t>: 10.4135/9781412961288.</a:t>
            </a:r>
          </a:p>
          <a:p>
            <a:pPr marL="285750" indent="-285750">
              <a:buFont typeface="Arial" panose="020B0604020202020204" pitchFamily="34" charset="0"/>
              <a:buChar char="•"/>
            </a:pPr>
            <a:r>
              <a:rPr lang="en-GB" sz="2800" b="1" dirty="0" err="1">
                <a:effectLst/>
                <a:latin typeface="Calibri" panose="020F0502020204030204" pitchFamily="34" charset="0"/>
                <a:ea typeface="Calibri" panose="020F0502020204030204" pitchFamily="34" charset="0"/>
                <a:cs typeface="Calibri" panose="020F0502020204030204" pitchFamily="34" charset="0"/>
              </a:rPr>
              <a:t>O’Conner,L</a:t>
            </a:r>
            <a:r>
              <a:rPr lang="en-GB" sz="2800" b="1" dirty="0">
                <a:effectLst/>
                <a:latin typeface="Calibri" panose="020F0502020204030204" pitchFamily="34" charset="0"/>
                <a:ea typeface="Calibri" panose="020F0502020204030204" pitchFamily="34" charset="0"/>
                <a:cs typeface="Calibri" panose="020F0502020204030204" pitchFamily="34" charset="0"/>
              </a:rPr>
              <a:t>.(2018).What are the most effective therapy approaches when working with trauma? </a:t>
            </a:r>
            <a:r>
              <a:rPr lang="en-GB" sz="2800" b="1" i="1" dirty="0" err="1">
                <a:effectLst/>
                <a:latin typeface="Calibri" panose="020F0502020204030204" pitchFamily="34" charset="0"/>
                <a:ea typeface="Calibri" panose="020F0502020204030204" pitchFamily="34" charset="0"/>
                <a:cs typeface="Calibri" panose="020F0502020204030204" pitchFamily="34" charset="0"/>
              </a:rPr>
              <a:t>Contempoary</a:t>
            </a:r>
            <a:r>
              <a:rPr lang="en-GB" sz="2800" b="1" i="1" dirty="0">
                <a:effectLst/>
                <a:latin typeface="Calibri" panose="020F0502020204030204" pitchFamily="34" charset="0"/>
                <a:ea typeface="Calibri" panose="020F0502020204030204" pitchFamily="34" charset="0"/>
                <a:cs typeface="Calibri" panose="020F0502020204030204" pitchFamily="34" charset="0"/>
              </a:rPr>
              <a:t> psychotherapy</a:t>
            </a:r>
            <a:r>
              <a:rPr lang="en-GB" sz="2800" b="1" dirty="0">
                <a:effectLst/>
                <a:latin typeface="Calibri" panose="020F0502020204030204" pitchFamily="34" charset="0"/>
                <a:ea typeface="Calibri" panose="020F0502020204030204" pitchFamily="34" charset="0"/>
                <a:cs typeface="Calibri" panose="020F0502020204030204" pitchFamily="34" charset="0"/>
              </a:rPr>
              <a:t>.Vol10 </a:t>
            </a:r>
            <a:r>
              <a:rPr lang="en-GB" sz="2800" b="1" dirty="0" err="1">
                <a:effectLst/>
                <a:latin typeface="Calibri" panose="020F0502020204030204" pitchFamily="34" charset="0"/>
                <a:ea typeface="Calibri" panose="020F0502020204030204" pitchFamily="34" charset="0"/>
                <a:cs typeface="Calibri" panose="020F0502020204030204" pitchFamily="34" charset="0"/>
              </a:rPr>
              <a:t>iss</a:t>
            </a:r>
            <a:r>
              <a:rPr lang="en-GB" sz="2800" b="1" dirty="0">
                <a:effectLst/>
                <a:latin typeface="Calibri" panose="020F0502020204030204" pitchFamily="34" charset="0"/>
                <a:ea typeface="Calibri" panose="020F0502020204030204" pitchFamily="34" charset="0"/>
                <a:cs typeface="Calibri" panose="020F0502020204030204" pitchFamily="34" charset="0"/>
              </a:rPr>
              <a:t> 2</a:t>
            </a:r>
          </a:p>
          <a:p>
            <a:pPr marL="285750" indent="-285750">
              <a:buFont typeface="Arial" panose="020B0604020202020204" pitchFamily="34" charset="0"/>
              <a:buChar char="•"/>
            </a:pPr>
            <a:endParaRPr lang="en-GB" sz="2800" b="1" dirty="0">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489307739"/>
      </p:ext>
    </p:extLst>
  </p:cSld>
  <p:clrMapOvr>
    <a:masterClrMapping/>
  </p:clrMapOvr>
</p:sld>
</file>

<file path=ppt/theme/theme1.xml><?xml version="1.0" encoding="utf-8"?>
<a:theme xmlns:a="http://schemas.openxmlformats.org/drawingml/2006/main" name="BevelVTI">
  <a:themeElements>
    <a:clrScheme name="AnalogousFromRegularSeedLeftStep">
      <a:dk1>
        <a:srgbClr val="000000"/>
      </a:dk1>
      <a:lt1>
        <a:srgbClr val="FFFFFF"/>
      </a:lt1>
      <a:dk2>
        <a:srgbClr val="412427"/>
      </a:dk2>
      <a:lt2>
        <a:srgbClr val="E8E3E2"/>
      </a:lt2>
      <a:accent1>
        <a:srgbClr val="4DA8C3"/>
      </a:accent1>
      <a:accent2>
        <a:srgbClr val="3BB19B"/>
      </a:accent2>
      <a:accent3>
        <a:srgbClr val="47B572"/>
      </a:accent3>
      <a:accent4>
        <a:srgbClr val="3EB13B"/>
      </a:accent4>
      <a:accent5>
        <a:srgbClr val="76B246"/>
      </a:accent5>
      <a:accent6>
        <a:srgbClr val="99A938"/>
      </a:accent6>
      <a:hlink>
        <a:srgbClr val="BF5C3F"/>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8" ma:contentTypeDescription="Create a new document." ma:contentTypeScope="" ma:versionID="037d44110ca0049fd926c69ce9479ba1">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e3c8b173ee2ddb03da967d0f5c449ebc"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E6DA7A7-3DB3-42FC-8769-36F22CFCEC05}">
  <ds:schemaRefs>
    <ds:schemaRef ds:uri="http://purl.org/dc/dcmitype/"/>
    <ds:schemaRef ds:uri="http://schemas.microsoft.com/office/infopath/2007/PartnerControls"/>
    <ds:schemaRef ds:uri="ed25a739-d205-4a8f-b117-2566f909cb60"/>
    <ds:schemaRef ds:uri="http://purl.org/dc/elements/1.1/"/>
    <ds:schemaRef ds:uri="http://schemas.microsoft.com/office/2006/metadata/properties"/>
    <ds:schemaRef ds:uri="http://schemas.microsoft.com/office/2006/documentManagement/types"/>
    <ds:schemaRef ds:uri="58f7e881-cc1d-4294-8008-c54da3573a5f"/>
    <ds:schemaRef ds:uri="http://purl.org/dc/term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358AB7B-998B-42D7-8D1F-3C85E48B3E02}">
  <ds:schemaRefs>
    <ds:schemaRef ds:uri="http://schemas.microsoft.com/sharepoint/v3/contenttype/forms"/>
  </ds:schemaRefs>
</ds:datastoreItem>
</file>

<file path=customXml/itemProps3.xml><?xml version="1.0" encoding="utf-8"?>
<ds:datastoreItem xmlns:ds="http://schemas.openxmlformats.org/officeDocument/2006/customXml" ds:itemID="{CE8EDA15-C785-4BD1-8DC7-3581C58F749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11866</TotalTime>
  <Words>859</Words>
  <Application>Microsoft Office PowerPoint</Application>
  <PresentationFormat>Widescreen</PresentationFormat>
  <Paragraphs>81</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Bierstadt</vt:lpstr>
      <vt:lpstr>Calibri</vt:lpstr>
      <vt:lpstr>Symbol</vt:lpstr>
      <vt:lpstr>BevelVTI</vt:lpstr>
      <vt:lpstr>ADVANCED  RESEARCH METHODS IN COUNSELLING ECAC7003 ASSESSMENT 1. </vt:lpstr>
      <vt:lpstr>RESEARCH  TOPIC</vt:lpstr>
      <vt:lpstr>Reasons for choosing this topic ?</vt:lpstr>
      <vt:lpstr>STRENGTHS AND CHALLENGES OF USING A QUANTITATIVE APPROACH TO THIS RESEARCH QUESTION?</vt:lpstr>
      <vt:lpstr>STRENGTHS AND CHALLENGES OF USING QUALITATIVE DATA TO APPROACH THIS RESEARCH QUESTION</vt:lpstr>
      <vt:lpstr>QUANTITATIVE OR QUALITATIVE?</vt:lpstr>
      <vt:lpstr>Pragmatic approach to research</vt:lpstr>
      <vt:lpstr>METHODOLOGY AND METHOD   </vt:lpstr>
      <vt:lpstr>Ethical issues concerning primary research in a counselling setting.</vt:lpstr>
      <vt:lpstr>BACP Ethical considerations of research. (BACP,2019)</vt:lpstr>
      <vt:lpstr>FINALLY 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RESEARCH METHODS IN COUNSELLING ECAC7003 ASSESSMENT 1. </dc:title>
  <dc:creator>nina rees</dc:creator>
  <cp:lastModifiedBy>Nina Rees (1803162)</cp:lastModifiedBy>
  <cp:revision>8</cp:revision>
  <dcterms:created xsi:type="dcterms:W3CDTF">2021-11-03T11:17:21Z</dcterms:created>
  <dcterms:modified xsi:type="dcterms:W3CDTF">2021-11-29T21:31:38Z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