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777" autoAdjust="0"/>
  </p:normalViewPr>
  <p:slideViewPr>
    <p:cSldViewPr snapToGrid="0">
      <p:cViewPr varScale="1">
        <p:scale>
          <a:sx n="69" d="100"/>
          <a:sy n="69" d="100"/>
        </p:scale>
        <p:origin x="52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CABC79-9C0C-4E60-AB12-7D798DED09C9}"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13DD6-7829-4179-8671-17978F6B02DC}" type="slidenum">
              <a:rPr lang="en-GB" smtClean="0"/>
              <a:t>‹#›</a:t>
            </a:fld>
            <a:endParaRPr lang="en-GB"/>
          </a:p>
        </p:txBody>
      </p:sp>
    </p:spTree>
    <p:extLst>
      <p:ext uri="{BB962C8B-B14F-4D97-AF65-F5344CB8AC3E}">
        <p14:creationId xmlns:p14="http://schemas.microsoft.com/office/powerpoint/2010/main" val="3004930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critically considers the NHS app in the UK as a digital innovation in health and social care. It focuses on the problem it is attempting to solve, the digitally delivered solution and patient, service delivery and community outcomes.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1</a:t>
            </a:fld>
            <a:endParaRPr lang="en-GB"/>
          </a:p>
        </p:txBody>
      </p:sp>
    </p:spTree>
    <p:extLst>
      <p:ext uri="{BB962C8B-B14F-4D97-AF65-F5344CB8AC3E}">
        <p14:creationId xmlns:p14="http://schemas.microsoft.com/office/powerpoint/2010/main" val="2850782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highlight the contribution the NHS App plays in driving and challenging digital transformation in the NHS. The presentation takes the form of a problem, solution and outcome to discuss the question: Does the app improve access to health and social care?</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2</a:t>
            </a:fld>
            <a:endParaRPr lang="en-GB"/>
          </a:p>
        </p:txBody>
      </p:sp>
    </p:spTree>
    <p:extLst>
      <p:ext uri="{BB962C8B-B14F-4D97-AF65-F5344CB8AC3E}">
        <p14:creationId xmlns:p14="http://schemas.microsoft.com/office/powerpoint/2010/main" val="3523517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NHS App is a solution that tackles issues of overwhelmed phone lines, increasing demand and regular administration tasks. It is one of a broader direction of policy for digital health and social care transformation.</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3</a:t>
            </a:fld>
            <a:endParaRPr lang="en-GB"/>
          </a:p>
        </p:txBody>
      </p:sp>
    </p:spTree>
    <p:extLst>
      <p:ext uri="{BB962C8B-B14F-4D97-AF65-F5344CB8AC3E}">
        <p14:creationId xmlns:p14="http://schemas.microsoft.com/office/powerpoint/2010/main" val="2757705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Proposed digital solution is NHS App which </a:t>
            </a:r>
            <a:r>
              <a:rPr lang="en-US" sz="1200" kern="1200" dirty="0" err="1">
                <a:solidFill>
                  <a:schemeClr val="tx1"/>
                </a:solidFill>
                <a:effectLst/>
                <a:latin typeface="+mn-lt"/>
                <a:ea typeface="+mn-ea"/>
                <a:cs typeface="+mn-cs"/>
              </a:rPr>
              <a:t>centralises</a:t>
            </a:r>
            <a:r>
              <a:rPr lang="en-US" sz="1200" kern="1200" dirty="0">
                <a:solidFill>
                  <a:schemeClr val="tx1"/>
                </a:solidFill>
                <a:effectLst/>
                <a:latin typeface="+mn-lt"/>
                <a:ea typeface="+mn-ea"/>
                <a:cs typeface="+mn-cs"/>
              </a:rPr>
              <a:t> routine NHS access. It enables people to do regular tasks without having to call or go to their GP practice all the time.</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4</a:t>
            </a:fld>
            <a:endParaRPr lang="en-GB"/>
          </a:p>
        </p:txBody>
      </p:sp>
    </p:spTree>
    <p:extLst>
      <p:ext uri="{BB962C8B-B14F-4D97-AF65-F5344CB8AC3E}">
        <p14:creationId xmlns:p14="http://schemas.microsoft.com/office/powerpoint/2010/main" val="309731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confident digital users, the NHS App can help to manage health care. Helps to facilitate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by providing greater access for patients to information, prescriptions, appointments and routine services.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5</a:t>
            </a:fld>
            <a:endParaRPr lang="en-GB"/>
          </a:p>
        </p:txBody>
      </p:sp>
    </p:spTree>
    <p:extLst>
      <p:ext uri="{BB962C8B-B14F-4D97-AF65-F5344CB8AC3E}">
        <p14:creationId xmlns:p14="http://schemas.microsoft.com/office/powerpoint/2010/main" val="4025583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Not everyone is treated equally when using the NHS App. For some it might help to make it more accessible, but for others, it may not be, because of digital, financial, language, disability or confidence.</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6</a:t>
            </a:fld>
            <a:endParaRPr lang="en-GB"/>
          </a:p>
        </p:txBody>
      </p:sp>
    </p:spTree>
    <p:extLst>
      <p:ext uri="{BB962C8B-B14F-4D97-AF65-F5344CB8AC3E}">
        <p14:creationId xmlns:p14="http://schemas.microsoft.com/office/powerpoint/2010/main" val="1723581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integrated with local systems, the NHS App can assist with service delivery. Depending on the use of the app by patients and services, it could help relieve some pressure on staff.</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7</a:t>
            </a:fld>
            <a:endParaRPr lang="en-GB"/>
          </a:p>
        </p:txBody>
      </p:sp>
    </p:spTree>
    <p:extLst>
      <p:ext uri="{BB962C8B-B14F-4D97-AF65-F5344CB8AC3E}">
        <p14:creationId xmlns:p14="http://schemas.microsoft.com/office/powerpoint/2010/main" val="2792283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Just because it is a digital tool does not mean it is an effective tool. There are still a number of requests that staff will need to make online, help patients with problems using the app, and make a clinical decision about the need for a face-to-face assessment.</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8</a:t>
            </a:fld>
            <a:endParaRPr lang="en-GB"/>
          </a:p>
        </p:txBody>
      </p:sp>
    </p:spTree>
    <p:extLst>
      <p:ext uri="{BB962C8B-B14F-4D97-AF65-F5344CB8AC3E}">
        <p14:creationId xmlns:p14="http://schemas.microsoft.com/office/powerpoint/2010/main" val="1812997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At a community level, the NHS App can be used to access to trusted services and information. However, there are some communities that may not be part of the process unless there is inclusion support because of the inequity of access to digital technology.</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9</a:t>
            </a:fld>
            <a:endParaRPr lang="en-GB"/>
          </a:p>
        </p:txBody>
      </p:sp>
    </p:spTree>
    <p:extLst>
      <p:ext uri="{BB962C8B-B14F-4D97-AF65-F5344CB8AC3E}">
        <p14:creationId xmlns:p14="http://schemas.microsoft.com/office/powerpoint/2010/main" val="959765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SWOT has highlighted the potential for the NHS App to be successful, but this is reliant on reducing exclusion, establishing trust, secure data and a blended approach to care.</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10</a:t>
            </a:fld>
            <a:endParaRPr lang="en-GB"/>
          </a:p>
        </p:txBody>
      </p:sp>
    </p:spTree>
    <p:extLst>
      <p:ext uri="{BB962C8B-B14F-4D97-AF65-F5344CB8AC3E}">
        <p14:creationId xmlns:p14="http://schemas.microsoft.com/office/powerpoint/2010/main" val="2587497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is not just a question of convenience but safety, confidentiality, fairness and accessibility. Ethical digital healthcare should ensure that patients who cannot, or do not want to, use digital healthcare are not being left behind.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11</a:t>
            </a:fld>
            <a:endParaRPr lang="en-GB"/>
          </a:p>
        </p:txBody>
      </p:sp>
    </p:spTree>
    <p:extLst>
      <p:ext uri="{BB962C8B-B14F-4D97-AF65-F5344CB8AC3E}">
        <p14:creationId xmlns:p14="http://schemas.microsoft.com/office/powerpoint/2010/main" val="596652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takeaway is that although the NHS App should not be removed, it should be made more inclusive. Support, training, accessibility enhancements and non-digital alternatives are needed to make it accessible to everyone.</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12</a:t>
            </a:fld>
            <a:endParaRPr lang="en-GB"/>
          </a:p>
        </p:txBody>
      </p:sp>
    </p:spTree>
    <p:extLst>
      <p:ext uri="{BB962C8B-B14F-4D97-AF65-F5344CB8AC3E}">
        <p14:creationId xmlns:p14="http://schemas.microsoft.com/office/powerpoint/2010/main" val="365776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Overall, there are positive elements to the NHS App but it's not a solution. It needs to be complemented by traditional methods of access and to be an integral element of healthcare.</a:t>
            </a:r>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13</a:t>
            </a:fld>
            <a:endParaRPr lang="en-GB"/>
          </a:p>
        </p:txBody>
      </p:sp>
    </p:spTree>
    <p:extLst>
      <p:ext uri="{BB962C8B-B14F-4D97-AF65-F5344CB8AC3E}">
        <p14:creationId xmlns:p14="http://schemas.microsoft.com/office/powerpoint/2010/main" val="1770408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message for questions is 'balance'. The NHS App has benefits but must be supported by privacy protections, staff capacity and non-digital access and digital inclusion.</a:t>
            </a:r>
          </a:p>
          <a:p>
            <a:endParaRPr lang="en-GB" dirty="0"/>
          </a:p>
        </p:txBody>
      </p:sp>
      <p:sp>
        <p:nvSpPr>
          <p:cNvPr id="4" name="Slide Number Placeholder 3"/>
          <p:cNvSpPr>
            <a:spLocks noGrp="1"/>
          </p:cNvSpPr>
          <p:nvPr>
            <p:ph type="sldNum" sz="quarter" idx="10"/>
          </p:nvPr>
        </p:nvSpPr>
        <p:spPr/>
        <p:txBody>
          <a:bodyPr/>
          <a:lstStyle/>
          <a:p>
            <a:fld id="{58513DD6-7829-4179-8671-17978F6B02DC}" type="slidenum">
              <a:rPr lang="en-GB" smtClean="0"/>
              <a:t>16</a:t>
            </a:fld>
            <a:endParaRPr lang="en-GB"/>
          </a:p>
        </p:txBody>
      </p:sp>
    </p:spTree>
    <p:extLst>
      <p:ext uri="{BB962C8B-B14F-4D97-AF65-F5344CB8AC3E}">
        <p14:creationId xmlns:p14="http://schemas.microsoft.com/office/powerpoint/2010/main" val="2378539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52332D-C6AB-483C-9027-E241CF1415FA}"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2867592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52332D-C6AB-483C-9027-E241CF1415FA}"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3450316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52332D-C6AB-483C-9027-E241CF1415FA}"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4096105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52332D-C6AB-483C-9027-E241CF1415FA}"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1711310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52332D-C6AB-483C-9027-E241CF1415FA}"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2116277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52332D-C6AB-483C-9027-E241CF1415FA}"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1996213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52332D-C6AB-483C-9027-E241CF1415FA}"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1299222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52332D-C6AB-483C-9027-E241CF1415FA}"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65120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52332D-C6AB-483C-9027-E241CF1415FA}"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904565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52332D-C6AB-483C-9027-E241CF1415FA}"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1536122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52332D-C6AB-483C-9027-E241CF1415FA}"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A5D1B-36F1-410E-8F56-B525ED0DE395}" type="slidenum">
              <a:rPr lang="en-GB" smtClean="0"/>
              <a:t>‹#›</a:t>
            </a:fld>
            <a:endParaRPr lang="en-GB"/>
          </a:p>
        </p:txBody>
      </p:sp>
    </p:spTree>
    <p:extLst>
      <p:ext uri="{BB962C8B-B14F-4D97-AF65-F5344CB8AC3E}">
        <p14:creationId xmlns:p14="http://schemas.microsoft.com/office/powerpoint/2010/main" val="1778429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52332D-C6AB-483C-9027-E241CF1415FA}" type="datetimeFigureOut">
              <a:rPr lang="en-GB" smtClean="0"/>
              <a:t>12/07/2026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3A5D1B-36F1-410E-8F56-B525ED0DE395}" type="slidenum">
              <a:rPr lang="en-GB" smtClean="0"/>
              <a:t>‹#›</a:t>
            </a:fld>
            <a:endParaRPr lang="en-GB"/>
          </a:p>
        </p:txBody>
      </p:sp>
    </p:spTree>
    <p:extLst>
      <p:ext uri="{BB962C8B-B14F-4D97-AF65-F5344CB8AC3E}">
        <p14:creationId xmlns:p14="http://schemas.microsoft.com/office/powerpoint/2010/main" val="4068075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32726"/>
            <a:ext cx="9144000" cy="2387600"/>
          </a:xfrm>
        </p:spPr>
        <p:txBody>
          <a:bodyPr anchor="ctr">
            <a:normAutofit fontScale="90000"/>
          </a:bodyPr>
          <a:lstStyle/>
          <a:p>
            <a:r>
              <a:rPr lang="en-US" b="1" dirty="0"/>
              <a:t>A Critical Evaluation of the NHS App as a Digital Innovation in UK Health and Social Care</a:t>
            </a:r>
            <a:endParaRPr lang="en-GB" b="1" dirty="0"/>
          </a:p>
        </p:txBody>
      </p:sp>
      <p:sp>
        <p:nvSpPr>
          <p:cNvPr id="3" name="Subtitle 2"/>
          <p:cNvSpPr>
            <a:spLocks noGrp="1"/>
          </p:cNvSpPr>
          <p:nvPr>
            <p:ph type="subTitle" idx="1"/>
          </p:nvPr>
        </p:nvSpPr>
        <p:spPr>
          <a:xfrm>
            <a:off x="1524000" y="4229358"/>
            <a:ext cx="9144000" cy="2387600"/>
          </a:xfrm>
        </p:spPr>
        <p:txBody>
          <a:bodyPr anchor="ctr">
            <a:normAutofit/>
          </a:bodyPr>
          <a:lstStyle/>
          <a:p>
            <a:r>
              <a:rPr lang="en-GB" dirty="0"/>
              <a:t>Ruth Gathigi</a:t>
            </a:r>
          </a:p>
          <a:p>
            <a:r>
              <a:rPr lang="en-GB" dirty="0"/>
              <a:t>2332377</a:t>
            </a:r>
          </a:p>
          <a:p>
            <a:r>
              <a:rPr lang="en-GB" dirty="0"/>
              <a:t>Lecturer: Martin Svejda</a:t>
            </a:r>
          </a:p>
          <a:p>
            <a:r>
              <a:rPr lang="en-GB" dirty="0"/>
              <a:t>Digital </a:t>
            </a:r>
            <a:r>
              <a:rPr lang="en-GB"/>
              <a:t>Transformation In Health &amp; Care Professions (</a:t>
            </a:r>
            <a:r>
              <a:rPr lang="en-GB" dirty="0"/>
              <a:t>BMHP6026)</a:t>
            </a:r>
          </a:p>
          <a:p>
            <a:r>
              <a:rPr lang="en-GB" dirty="0"/>
              <a:t>Date: 12/07/26</a:t>
            </a:r>
          </a:p>
        </p:txBody>
      </p:sp>
    </p:spTree>
    <p:extLst>
      <p:ext uri="{BB962C8B-B14F-4D97-AF65-F5344CB8AC3E}">
        <p14:creationId xmlns:p14="http://schemas.microsoft.com/office/powerpoint/2010/main" val="390828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Introduction and Aim</a:t>
            </a:r>
          </a:p>
        </p:txBody>
      </p:sp>
      <p:sp>
        <p:nvSpPr>
          <p:cNvPr id="5" name="Content Placeholder 4"/>
          <p:cNvSpPr>
            <a:spLocks noGrp="1"/>
          </p:cNvSpPr>
          <p:nvPr>
            <p:ph sz="half" idx="1"/>
          </p:nvPr>
        </p:nvSpPr>
        <p:spPr/>
        <p:txBody>
          <a:bodyPr anchor="ctr">
            <a:normAutofit fontScale="92500"/>
          </a:bodyPr>
          <a:lstStyle/>
          <a:p>
            <a:r>
              <a:rPr lang="en-US" dirty="0"/>
              <a:t>The use of the NHS App represents a major leap in digital health in the UK, providing access to NHS services (NHS, 2026a). </a:t>
            </a:r>
          </a:p>
          <a:p>
            <a:r>
              <a:rPr lang="en-US" dirty="0"/>
              <a:t>This presentation will discuss the advantages, disadvantages and implications of this (Department of Health and Social Care, 2022). </a:t>
            </a:r>
          </a:p>
          <a:p>
            <a:r>
              <a:rPr lang="en-US" dirty="0"/>
              <a:t>The areas of focus are patients, service delivery and community impact (NHS England, 2025). </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4363" t="11545" r="3940" b="14429"/>
          <a:stretch/>
        </p:blipFill>
        <p:spPr>
          <a:xfrm>
            <a:off x="6019800" y="1915144"/>
            <a:ext cx="5878550" cy="3357905"/>
          </a:xfrm>
          <a:prstGeom prst="rect">
            <a:avLst/>
          </a:prstGeom>
        </p:spPr>
      </p:pic>
    </p:spTree>
    <p:extLst>
      <p:ext uri="{BB962C8B-B14F-4D97-AF65-F5344CB8AC3E}">
        <p14:creationId xmlns:p14="http://schemas.microsoft.com/office/powerpoint/2010/main" val="82273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The Healthcare Problem</a:t>
            </a:r>
          </a:p>
        </p:txBody>
      </p:sp>
      <p:sp>
        <p:nvSpPr>
          <p:cNvPr id="5" name="Content Placeholder 4"/>
          <p:cNvSpPr>
            <a:spLocks noGrp="1"/>
          </p:cNvSpPr>
          <p:nvPr>
            <p:ph sz="half" idx="1"/>
          </p:nvPr>
        </p:nvSpPr>
        <p:spPr>
          <a:xfrm>
            <a:off x="838199" y="1825625"/>
            <a:ext cx="5681585" cy="4351338"/>
          </a:xfrm>
        </p:spPr>
        <p:txBody>
          <a:bodyPr anchor="ctr">
            <a:normAutofit lnSpcReduction="10000"/>
          </a:bodyPr>
          <a:lstStyle/>
          <a:p>
            <a:r>
              <a:rPr lang="en-US" dirty="0"/>
              <a:t>Access to NHS services is under pressure and in high demand (House of Commons Health and Social Care Committee, 2023). </a:t>
            </a:r>
          </a:p>
          <a:p>
            <a:r>
              <a:rPr lang="en-US" dirty="0"/>
              <a:t>GP practices are facing day-to-day administrative pressures from their processes (NHS England 2025). </a:t>
            </a:r>
          </a:p>
          <a:p>
            <a:r>
              <a:rPr lang="en-US" dirty="0"/>
              <a:t>Quick, easy and convenient digital access of patients is demanded more and more (Department of Health and Social Care, 2022). </a:t>
            </a:r>
          </a:p>
        </p:txBody>
      </p:sp>
      <p:pic>
        <p:nvPicPr>
          <p:cNvPr id="2050" name="Picture 2" descr="What's wrong with the US healthcare system? | by Aimeejones | Medi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9785" y="1494264"/>
            <a:ext cx="4834015" cy="4834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5345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t>The NHS App as the Digital Solution</a:t>
            </a:r>
            <a:endParaRPr lang="en-GB" b="1" dirty="0"/>
          </a:p>
        </p:txBody>
      </p:sp>
      <p:sp>
        <p:nvSpPr>
          <p:cNvPr id="5" name="Content Placeholder 4"/>
          <p:cNvSpPr>
            <a:spLocks noGrp="1"/>
          </p:cNvSpPr>
          <p:nvPr>
            <p:ph sz="half" idx="1"/>
          </p:nvPr>
        </p:nvSpPr>
        <p:spPr/>
        <p:txBody>
          <a:bodyPr anchor="ctr">
            <a:normAutofit fontScale="92500"/>
          </a:bodyPr>
          <a:lstStyle/>
          <a:p>
            <a:r>
              <a:rPr lang="en-US" dirty="0"/>
              <a:t>Access is through smartphones, tablets or web browsers, through the NHS App (NHS, 2026a). </a:t>
            </a:r>
          </a:p>
          <a:p>
            <a:r>
              <a:rPr lang="en-US" dirty="0"/>
              <a:t>These can be repeat prescriptions, appointments, records, and NHS login and health advice (NHS England Digital, 2026b). </a:t>
            </a:r>
          </a:p>
          <a:p>
            <a:r>
              <a:rPr lang="en-US" dirty="0"/>
              <a:t>The app seeks to provide greater control for patients to undertake routine health care activities (NHS England Digital, 2026c). </a:t>
            </a:r>
          </a:p>
        </p:txBody>
      </p:sp>
      <p:pic>
        <p:nvPicPr>
          <p:cNvPr id="3076" name="Picture 4" descr="https://encrypted-tbn0.gstatic.com/images?q=tbn:ANd9GcTY3KW0REZZnjXh3jxCNOv-bI-R5_7WFL2shw&am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8907" y="2180158"/>
            <a:ext cx="5219751" cy="3473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899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t>Patient and Service User Benefits</a:t>
            </a:r>
            <a:endParaRPr lang="en-GB" b="1" dirty="0"/>
          </a:p>
        </p:txBody>
      </p:sp>
      <p:sp>
        <p:nvSpPr>
          <p:cNvPr id="5" name="Content Placeholder 4"/>
          <p:cNvSpPr>
            <a:spLocks noGrp="1"/>
          </p:cNvSpPr>
          <p:nvPr>
            <p:ph sz="half" idx="1"/>
          </p:nvPr>
        </p:nvSpPr>
        <p:spPr/>
        <p:txBody>
          <a:bodyPr anchor="ctr">
            <a:normAutofit fontScale="92500" lnSpcReduction="20000"/>
          </a:bodyPr>
          <a:lstStyle/>
          <a:p>
            <a:r>
              <a:rPr lang="en-US" dirty="0"/>
              <a:t>There are some NHS services that are available to patients at any time (NHS England Digital, 2026b). </a:t>
            </a:r>
          </a:p>
          <a:p>
            <a:r>
              <a:rPr lang="en-US" dirty="0"/>
              <a:t>Repeat prescriptions and access to records are all tools that enable self-management (NHS England Digital, 2026a). </a:t>
            </a:r>
          </a:p>
          <a:p>
            <a:r>
              <a:rPr lang="en-US" dirty="0"/>
              <a:t>The app could help to enhance convenience and patient empowerment (KC et al., 2023). </a:t>
            </a:r>
          </a:p>
          <a:p>
            <a:r>
              <a:rPr lang="en-US" dirty="0"/>
              <a:t>Digital access can help reduce the need for phone contact (NHS England, 2025).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5742" t="14147" r="5666" b="3252"/>
          <a:stretch/>
        </p:blipFill>
        <p:spPr>
          <a:xfrm>
            <a:off x="5798633" y="1921591"/>
            <a:ext cx="6000365" cy="3958683"/>
          </a:xfrm>
          <a:prstGeom prst="rect">
            <a:avLst/>
          </a:prstGeom>
        </p:spPr>
      </p:pic>
    </p:spTree>
    <p:extLst>
      <p:ext uri="{BB962C8B-B14F-4D97-AF65-F5344CB8AC3E}">
        <p14:creationId xmlns:p14="http://schemas.microsoft.com/office/powerpoint/2010/main" val="2010855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t>Patient and Service User Challenges</a:t>
            </a:r>
            <a:endParaRPr lang="en-GB" b="1" dirty="0"/>
          </a:p>
        </p:txBody>
      </p:sp>
      <p:sp>
        <p:nvSpPr>
          <p:cNvPr id="5" name="Content Placeholder 4"/>
          <p:cNvSpPr>
            <a:spLocks noGrp="1"/>
          </p:cNvSpPr>
          <p:nvPr>
            <p:ph sz="half" idx="1"/>
          </p:nvPr>
        </p:nvSpPr>
        <p:spPr/>
        <p:txBody>
          <a:bodyPr anchor="ctr">
            <a:normAutofit fontScale="85000" lnSpcReduction="20000"/>
          </a:bodyPr>
          <a:lstStyle/>
          <a:p>
            <a:r>
              <a:rPr lang="en-US" dirty="0"/>
              <a:t>Some patients lack a device, an internet connection or do not feel confident using digital technologies (Good Things Foundation, 2021). </a:t>
            </a:r>
          </a:p>
          <a:p>
            <a:r>
              <a:rPr lang="en-US" dirty="0"/>
              <a:t>Persons with disabilities, older adults and those with lower socioeconomic status may be vulnerable to barriers (</a:t>
            </a:r>
            <a:r>
              <a:rPr lang="en-US" dirty="0" err="1"/>
              <a:t>Honeyman</a:t>
            </a:r>
            <a:r>
              <a:rPr lang="en-US" dirty="0"/>
              <a:t> et al., 2020). </a:t>
            </a:r>
          </a:p>
          <a:p>
            <a:r>
              <a:rPr lang="en-US" dirty="0"/>
              <a:t>Digital exclusion can contribute to exacerbating health inequalities (</a:t>
            </a:r>
            <a:r>
              <a:rPr lang="en-US" dirty="0" err="1"/>
              <a:t>Farre</a:t>
            </a:r>
            <a:r>
              <a:rPr lang="en-US" dirty="0"/>
              <a:t> et al., 2023). </a:t>
            </a:r>
          </a:p>
          <a:p>
            <a:r>
              <a:rPr lang="en-US" dirty="0"/>
              <a:t>Patient trust may be impacted by privacy issues (Information Commissioners Office, 2024). </a:t>
            </a:r>
            <a:endParaRPr lang="en-GB" dirty="0"/>
          </a:p>
        </p:txBody>
      </p:sp>
      <p:pic>
        <p:nvPicPr>
          <p:cNvPr id="4098" name="Picture 2" descr="NHS Ap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0078" y="1652115"/>
            <a:ext cx="5460535" cy="4698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19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Service Delivery Benefits</a:t>
            </a:r>
          </a:p>
        </p:txBody>
      </p:sp>
      <p:sp>
        <p:nvSpPr>
          <p:cNvPr id="5" name="Content Placeholder 4"/>
          <p:cNvSpPr>
            <a:spLocks noGrp="1"/>
          </p:cNvSpPr>
          <p:nvPr>
            <p:ph sz="half" idx="1"/>
          </p:nvPr>
        </p:nvSpPr>
        <p:spPr>
          <a:xfrm>
            <a:off x="838200" y="1393902"/>
            <a:ext cx="4614746" cy="4783061"/>
          </a:xfrm>
        </p:spPr>
        <p:txBody>
          <a:bodyPr anchor="ctr">
            <a:normAutofit fontScale="85000" lnSpcReduction="20000"/>
          </a:bodyPr>
          <a:lstStyle/>
          <a:p>
            <a:r>
              <a:rPr lang="en-US" dirty="0"/>
              <a:t>Some of the decrease in administrative contact could be because of routine digital tasks (NHS England Digital, 2026b). </a:t>
            </a:r>
          </a:p>
          <a:p>
            <a:r>
              <a:rPr lang="en-US" dirty="0"/>
              <a:t>Online access can aid with supporting prescription and appointment management (House of Commons Health and Social Care Committee, 2023). </a:t>
            </a:r>
          </a:p>
          <a:p>
            <a:r>
              <a:rPr lang="en-US" dirty="0"/>
              <a:t>The use of integrated digital tools can enhance communication and workflow (</a:t>
            </a:r>
            <a:r>
              <a:rPr lang="en-US" dirty="0" err="1"/>
              <a:t>Reidy</a:t>
            </a:r>
            <a:r>
              <a:rPr lang="en-US" dirty="0"/>
              <a:t> et al., 2025). </a:t>
            </a:r>
          </a:p>
          <a:p>
            <a:r>
              <a:rPr lang="en-US" dirty="0"/>
              <a:t>Digital health tools must be safe, easy to use and valuable (NICE, 2022). </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1945" t="9431" r="3136" b="2763"/>
          <a:stretch/>
        </p:blipFill>
        <p:spPr>
          <a:xfrm>
            <a:off x="5452946" y="1690688"/>
            <a:ext cx="6320573" cy="4137102"/>
          </a:xfrm>
          <a:prstGeom prst="rect">
            <a:avLst/>
          </a:prstGeom>
        </p:spPr>
      </p:pic>
    </p:spTree>
    <p:extLst>
      <p:ext uri="{BB962C8B-B14F-4D97-AF65-F5344CB8AC3E}">
        <p14:creationId xmlns:p14="http://schemas.microsoft.com/office/powerpoint/2010/main" val="1651805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Service Delivery Challenges</a:t>
            </a:r>
          </a:p>
        </p:txBody>
      </p:sp>
      <p:sp>
        <p:nvSpPr>
          <p:cNvPr id="5" name="Content Placeholder 4"/>
          <p:cNvSpPr>
            <a:spLocks noGrp="1"/>
          </p:cNvSpPr>
          <p:nvPr>
            <p:ph sz="half" idx="1"/>
          </p:nvPr>
        </p:nvSpPr>
        <p:spPr/>
        <p:txBody>
          <a:bodyPr anchor="ctr">
            <a:normAutofit fontScale="85000" lnSpcReduction="20000"/>
          </a:bodyPr>
          <a:lstStyle/>
          <a:p>
            <a:r>
              <a:rPr lang="en-US" dirty="0"/>
              <a:t>There may be variations in how and who implements it, depending on the GP practice or local health services (</a:t>
            </a:r>
            <a:r>
              <a:rPr lang="en-US" dirty="0" err="1"/>
              <a:t>Reidy</a:t>
            </a:r>
            <a:r>
              <a:rPr lang="en-US" dirty="0"/>
              <a:t> et al., 2025). </a:t>
            </a:r>
          </a:p>
          <a:p>
            <a:r>
              <a:rPr lang="en-US" dirty="0"/>
              <a:t>There may be additional workload for staff due to technical issues (House of Commons Health and Social Care Committee, 2023). </a:t>
            </a:r>
          </a:p>
          <a:p>
            <a:r>
              <a:rPr lang="en-US" dirty="0"/>
              <a:t>Digital services can be a source of additional work, rather than a relief of work (</a:t>
            </a:r>
            <a:r>
              <a:rPr lang="en-US" dirty="0" err="1"/>
              <a:t>Reidy</a:t>
            </a:r>
            <a:r>
              <a:rPr lang="en-US" dirty="0"/>
              <a:t> et al., 2025). </a:t>
            </a:r>
          </a:p>
          <a:p>
            <a:r>
              <a:rPr lang="en-US" dirty="0"/>
              <a:t>The app is not a substitute for clinical judgement or complex care given face to face (Nursing and Midwifery Council, 2018). </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4017" t="12195" r="4515" b="3740"/>
          <a:stretch/>
        </p:blipFill>
        <p:spPr>
          <a:xfrm>
            <a:off x="6019800" y="2020901"/>
            <a:ext cx="5588620" cy="3634361"/>
          </a:xfrm>
          <a:prstGeom prst="rect">
            <a:avLst/>
          </a:prstGeom>
        </p:spPr>
      </p:pic>
    </p:spTree>
    <p:extLst>
      <p:ext uri="{BB962C8B-B14F-4D97-AF65-F5344CB8AC3E}">
        <p14:creationId xmlns:p14="http://schemas.microsoft.com/office/powerpoint/2010/main" val="2444626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Community Impact</a:t>
            </a:r>
          </a:p>
        </p:txBody>
      </p:sp>
      <p:sp>
        <p:nvSpPr>
          <p:cNvPr id="5" name="Content Placeholder 4"/>
          <p:cNvSpPr>
            <a:spLocks noGrp="1"/>
          </p:cNvSpPr>
          <p:nvPr>
            <p:ph sz="half" idx="1"/>
          </p:nvPr>
        </p:nvSpPr>
        <p:spPr/>
        <p:txBody>
          <a:bodyPr anchor="ctr">
            <a:normAutofit fontScale="77500" lnSpcReduction="20000"/>
          </a:bodyPr>
          <a:lstStyle/>
          <a:p>
            <a:r>
              <a:rPr lang="en-US" dirty="0"/>
              <a:t>The app could potentially be of use to workers, </a:t>
            </a:r>
            <a:r>
              <a:rPr lang="en-US" dirty="0" err="1"/>
              <a:t>carers</a:t>
            </a:r>
            <a:r>
              <a:rPr lang="en-US" dirty="0"/>
              <a:t> and people with mobility issues (NHS England, 2023b). </a:t>
            </a:r>
          </a:p>
          <a:p>
            <a:r>
              <a:rPr lang="en-US" dirty="0"/>
              <a:t>The NHS has established itself as a source of trust and this can be leveraged for health awareness campaigns within the community (Department of Health and Social Care, 2022). </a:t>
            </a:r>
          </a:p>
          <a:p>
            <a:r>
              <a:rPr lang="en-US" dirty="0"/>
              <a:t>For those communities who are digitally excluded, they may be disadvantaged (Good Things Foundation, 2021). </a:t>
            </a:r>
          </a:p>
          <a:p>
            <a:r>
              <a:rPr lang="en-US" dirty="0"/>
              <a:t>Lack of connectivity and language can negatively affect community benefit (</a:t>
            </a:r>
            <a:r>
              <a:rPr lang="en-US" dirty="0" err="1"/>
              <a:t>Farre</a:t>
            </a:r>
            <a:r>
              <a:rPr lang="en-US" dirty="0"/>
              <a:t> et al., 2023). </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2876" t="12520" r="2560" b="2927"/>
          <a:stretch/>
        </p:blipFill>
        <p:spPr>
          <a:xfrm>
            <a:off x="5885985" y="2002670"/>
            <a:ext cx="5945458" cy="3997248"/>
          </a:xfrm>
          <a:prstGeom prst="rect">
            <a:avLst/>
          </a:prstGeom>
        </p:spPr>
      </p:pic>
    </p:spTree>
    <p:extLst>
      <p:ext uri="{BB962C8B-B14F-4D97-AF65-F5344CB8AC3E}">
        <p14:creationId xmlns:p14="http://schemas.microsoft.com/office/powerpoint/2010/main" val="3557831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SWOT Summary</a:t>
            </a:r>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4110789755"/>
              </p:ext>
            </p:extLst>
          </p:nvPr>
        </p:nvGraphicFramePr>
        <p:xfrm>
          <a:off x="838200" y="1490040"/>
          <a:ext cx="10727474" cy="4972714"/>
        </p:xfrm>
        <a:graphic>
          <a:graphicData uri="http://schemas.openxmlformats.org/drawingml/2006/table">
            <a:tbl>
              <a:tblPr firstRow="1" firstCol="1" bandRow="1">
                <a:tableStyleId>{327F97BB-C833-4FB7-BDE5-3F7075034690}</a:tableStyleId>
              </a:tblPr>
              <a:tblGrid>
                <a:gridCol w="5363737">
                  <a:extLst>
                    <a:ext uri="{9D8B030D-6E8A-4147-A177-3AD203B41FA5}">
                      <a16:colId xmlns:a16="http://schemas.microsoft.com/office/drawing/2014/main" val="1252078525"/>
                    </a:ext>
                  </a:extLst>
                </a:gridCol>
                <a:gridCol w="5363737">
                  <a:extLst>
                    <a:ext uri="{9D8B030D-6E8A-4147-A177-3AD203B41FA5}">
                      <a16:colId xmlns:a16="http://schemas.microsoft.com/office/drawing/2014/main" val="3036063591"/>
                    </a:ext>
                  </a:extLst>
                </a:gridCol>
              </a:tblGrid>
              <a:tr h="569240">
                <a:tc>
                  <a:txBody>
                    <a:bodyPr/>
                    <a:lstStyle/>
                    <a:p>
                      <a:pPr marL="0" marR="0" algn="ctr">
                        <a:lnSpc>
                          <a:spcPct val="150000"/>
                        </a:lnSpc>
                        <a:spcBef>
                          <a:spcPts val="0"/>
                        </a:spcBef>
                        <a:spcAft>
                          <a:spcPts val="800"/>
                        </a:spcAft>
                      </a:pPr>
                      <a:r>
                        <a:rPr lang="en-GB" sz="2400" b="1" dirty="0">
                          <a:effectLst/>
                        </a:rPr>
                        <a:t>Strengths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tc>
                  <a:txBody>
                    <a:bodyPr/>
                    <a:lstStyle/>
                    <a:p>
                      <a:pPr marL="0" marR="0" algn="ctr">
                        <a:lnSpc>
                          <a:spcPct val="150000"/>
                        </a:lnSpc>
                        <a:spcBef>
                          <a:spcPts val="0"/>
                        </a:spcBef>
                        <a:spcAft>
                          <a:spcPts val="800"/>
                        </a:spcAft>
                      </a:pPr>
                      <a:r>
                        <a:rPr lang="en-GB" sz="2400" b="1" dirty="0">
                          <a:effectLst/>
                        </a:rPr>
                        <a:t>Weaknesses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extLst>
                  <a:ext uri="{0D108BD9-81ED-4DB2-BD59-A6C34878D82A}">
                    <a16:rowId xmlns:a16="http://schemas.microsoft.com/office/drawing/2014/main" val="1309244797"/>
                  </a:ext>
                </a:extLst>
              </a:tr>
              <a:tr h="569240">
                <a:tc>
                  <a:txBody>
                    <a:bodyPr/>
                    <a:lstStyle/>
                    <a:p>
                      <a:pPr marL="0" marR="0" algn="ctr">
                        <a:lnSpc>
                          <a:spcPct val="150000"/>
                        </a:lnSpc>
                        <a:spcBef>
                          <a:spcPts val="0"/>
                        </a:spcBef>
                        <a:spcAft>
                          <a:spcPts val="800"/>
                        </a:spcAft>
                      </a:pPr>
                      <a:r>
                        <a:rPr lang="en-GB" sz="1800" b="0" dirty="0">
                          <a:effectLst/>
                        </a:rPr>
                        <a:t>Convenience and trusted NHS branding (NHS, 2026a).</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tc>
                  <a:txBody>
                    <a:bodyPr/>
                    <a:lstStyle/>
                    <a:p>
                      <a:pPr marL="0" marR="0" algn="ctr">
                        <a:lnSpc>
                          <a:spcPct val="150000"/>
                        </a:lnSpc>
                        <a:spcBef>
                          <a:spcPts val="0"/>
                        </a:spcBef>
                        <a:spcAft>
                          <a:spcPts val="800"/>
                        </a:spcAft>
                      </a:pPr>
                      <a:r>
                        <a:rPr lang="en-GB" sz="1800" b="0" dirty="0">
                          <a:effectLst/>
                        </a:rPr>
                        <a:t>Digital exclusion and unequal confidence (KC et al., 2024).</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extLst>
                  <a:ext uri="{0D108BD9-81ED-4DB2-BD59-A6C34878D82A}">
                    <a16:rowId xmlns:a16="http://schemas.microsoft.com/office/drawing/2014/main" val="3850073614"/>
                  </a:ext>
                </a:extLst>
              </a:tr>
              <a:tr h="1138480">
                <a:tc>
                  <a:txBody>
                    <a:bodyPr/>
                    <a:lstStyle/>
                    <a:p>
                      <a:pPr marL="0" marR="0" algn="ctr">
                        <a:lnSpc>
                          <a:spcPct val="150000"/>
                        </a:lnSpc>
                        <a:spcBef>
                          <a:spcPts val="0"/>
                        </a:spcBef>
                        <a:spcAft>
                          <a:spcPts val="800"/>
                        </a:spcAft>
                      </a:pPr>
                      <a:r>
                        <a:rPr lang="en-GB" sz="1800" b="0" dirty="0">
                          <a:effectLst/>
                        </a:rPr>
                        <a:t>Access to records and repeat prescriptions (NHS England Digital, 2026b).</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tc>
                  <a:txBody>
                    <a:bodyPr/>
                    <a:lstStyle/>
                    <a:p>
                      <a:pPr marL="0" marR="0" algn="ctr">
                        <a:lnSpc>
                          <a:spcPct val="150000"/>
                        </a:lnSpc>
                        <a:spcBef>
                          <a:spcPts val="0"/>
                        </a:spcBef>
                        <a:spcAft>
                          <a:spcPts val="800"/>
                        </a:spcAft>
                      </a:pPr>
                      <a:r>
                        <a:rPr lang="en-GB" sz="1800" b="0" dirty="0">
                          <a:effectLst/>
                        </a:rPr>
                        <a:t>Privacy concerns and variable access (Information Commissioners Office, 2024).</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extLst>
                  <a:ext uri="{0D108BD9-81ED-4DB2-BD59-A6C34878D82A}">
                    <a16:rowId xmlns:a16="http://schemas.microsoft.com/office/drawing/2014/main" val="1965383146"/>
                  </a:ext>
                </a:extLst>
              </a:tr>
              <a:tr h="569240">
                <a:tc>
                  <a:txBody>
                    <a:bodyPr/>
                    <a:lstStyle/>
                    <a:p>
                      <a:pPr marL="0" marR="0" algn="ctr">
                        <a:lnSpc>
                          <a:spcPct val="150000"/>
                        </a:lnSpc>
                        <a:spcBef>
                          <a:spcPts val="0"/>
                        </a:spcBef>
                        <a:spcAft>
                          <a:spcPts val="800"/>
                        </a:spcAft>
                      </a:pPr>
                      <a:r>
                        <a:rPr lang="en-GB" sz="2400" b="1" dirty="0">
                          <a:effectLst/>
                        </a:rPr>
                        <a:t>Opportunities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tc>
                  <a:txBody>
                    <a:bodyPr/>
                    <a:lstStyle/>
                    <a:p>
                      <a:pPr marL="0" marR="0" algn="ctr">
                        <a:lnSpc>
                          <a:spcPct val="150000"/>
                        </a:lnSpc>
                        <a:spcBef>
                          <a:spcPts val="0"/>
                        </a:spcBef>
                        <a:spcAft>
                          <a:spcPts val="800"/>
                        </a:spcAft>
                      </a:pPr>
                      <a:r>
                        <a:rPr lang="en-GB" sz="2400" b="1" dirty="0">
                          <a:effectLst/>
                        </a:rPr>
                        <a:t>Threats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extLst>
                  <a:ext uri="{0D108BD9-81ED-4DB2-BD59-A6C34878D82A}">
                    <a16:rowId xmlns:a16="http://schemas.microsoft.com/office/drawing/2014/main" val="2618602227"/>
                  </a:ext>
                </a:extLst>
              </a:tr>
              <a:tr h="1138480">
                <a:tc>
                  <a:txBody>
                    <a:bodyPr/>
                    <a:lstStyle/>
                    <a:p>
                      <a:pPr marL="0" marR="0" algn="ctr">
                        <a:lnSpc>
                          <a:spcPct val="150000"/>
                        </a:lnSpc>
                        <a:spcBef>
                          <a:spcPts val="0"/>
                        </a:spcBef>
                        <a:spcAft>
                          <a:spcPts val="800"/>
                        </a:spcAft>
                      </a:pPr>
                      <a:r>
                        <a:rPr lang="en-GB" sz="1800" b="0">
                          <a:effectLst/>
                        </a:rPr>
                        <a:t>Better integration and personalised care (Department of Health and Social Care, 2022).</a:t>
                      </a:r>
                      <a:endParaRPr lang="en-GB" sz="1800" b="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tc>
                  <a:txBody>
                    <a:bodyPr/>
                    <a:lstStyle/>
                    <a:p>
                      <a:pPr marL="0" marR="0" algn="ctr">
                        <a:lnSpc>
                          <a:spcPct val="150000"/>
                        </a:lnSpc>
                        <a:spcBef>
                          <a:spcPts val="0"/>
                        </a:spcBef>
                        <a:spcAft>
                          <a:spcPts val="800"/>
                        </a:spcAft>
                      </a:pPr>
                      <a:r>
                        <a:rPr lang="en-GB" sz="1800" b="0" dirty="0">
                          <a:effectLst/>
                        </a:rPr>
                        <a:t>Cybersecurity, mistrust, and widened inequalities (NHS England, 2023b).</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extLst>
                  <a:ext uri="{0D108BD9-81ED-4DB2-BD59-A6C34878D82A}">
                    <a16:rowId xmlns:a16="http://schemas.microsoft.com/office/drawing/2014/main" val="612112447"/>
                  </a:ext>
                </a:extLst>
              </a:tr>
              <a:tr h="569240">
                <a:tc>
                  <a:txBody>
                    <a:bodyPr/>
                    <a:lstStyle/>
                    <a:p>
                      <a:pPr marL="0" marR="0" algn="ctr">
                        <a:lnSpc>
                          <a:spcPct val="150000"/>
                        </a:lnSpc>
                        <a:spcBef>
                          <a:spcPts val="0"/>
                        </a:spcBef>
                        <a:spcAft>
                          <a:spcPts val="800"/>
                        </a:spcAft>
                      </a:pPr>
                      <a:r>
                        <a:rPr lang="en-GB" sz="1800" b="0">
                          <a:effectLst/>
                        </a:rPr>
                        <a:t>Inclusive digital support and prevention (NHS England, 2023b).</a:t>
                      </a:r>
                      <a:endParaRPr lang="en-GB" sz="1800" b="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tc>
                  <a:txBody>
                    <a:bodyPr/>
                    <a:lstStyle/>
                    <a:p>
                      <a:pPr marL="0" marR="0" algn="ctr">
                        <a:lnSpc>
                          <a:spcPct val="150000"/>
                        </a:lnSpc>
                        <a:spcBef>
                          <a:spcPts val="0"/>
                        </a:spcBef>
                        <a:spcAft>
                          <a:spcPts val="800"/>
                        </a:spcAft>
                      </a:pPr>
                      <a:r>
                        <a:rPr lang="en-GB" sz="1800" b="0" dirty="0">
                          <a:effectLst/>
                        </a:rPr>
                        <a:t>Over-reliance on digital routes (KC et al., 2024).</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33793" marR="33793" marT="0" marB="0"/>
                </a:tc>
                <a:extLst>
                  <a:ext uri="{0D108BD9-81ED-4DB2-BD59-A6C34878D82A}">
                    <a16:rowId xmlns:a16="http://schemas.microsoft.com/office/drawing/2014/main" val="1828081431"/>
                  </a:ext>
                </a:extLst>
              </a:tr>
            </a:tbl>
          </a:graphicData>
        </a:graphic>
      </p:graphicFrame>
    </p:spTree>
    <p:extLst>
      <p:ext uri="{BB962C8B-B14F-4D97-AF65-F5344CB8AC3E}">
        <p14:creationId xmlns:p14="http://schemas.microsoft.com/office/powerpoint/2010/main" val="3550556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t>Policy, Legal, and Ethical Issues</a:t>
            </a:r>
            <a:endParaRPr lang="en-GB" b="1" dirty="0"/>
          </a:p>
        </p:txBody>
      </p:sp>
      <p:sp>
        <p:nvSpPr>
          <p:cNvPr id="5" name="Content Placeholder 4"/>
          <p:cNvSpPr>
            <a:spLocks noGrp="1"/>
          </p:cNvSpPr>
          <p:nvPr>
            <p:ph sz="half" idx="1"/>
          </p:nvPr>
        </p:nvSpPr>
        <p:spPr/>
        <p:txBody>
          <a:bodyPr anchor="ctr">
            <a:normAutofit fontScale="92500" lnSpcReduction="20000"/>
          </a:bodyPr>
          <a:lstStyle/>
          <a:p>
            <a:r>
              <a:rPr lang="en-US" dirty="0"/>
              <a:t>The app fits into the United Kingdom's health policy priorities of digital health (Healthcare, 2022). </a:t>
            </a:r>
          </a:p>
          <a:p>
            <a:r>
              <a:rPr lang="en-US" dirty="0"/>
              <a:t>Under UK GDPR (Information Commissioners Office, 2024) health data falls into the category of special data. </a:t>
            </a:r>
          </a:p>
          <a:p>
            <a:r>
              <a:rPr lang="en-US" dirty="0"/>
              <a:t>Digital tools need to be safe and provide evidence (NICE, 2022). </a:t>
            </a:r>
          </a:p>
          <a:p>
            <a:r>
              <a:rPr lang="en-US" dirty="0"/>
              <a:t>It is crucial that it will be accessible for ethical use and that there are non-digital alternatives (NHS England, 2023b). </a:t>
            </a:r>
          </a:p>
        </p:txBody>
      </p:sp>
      <p:pic>
        <p:nvPicPr>
          <p:cNvPr id="5122" name="Picture 2" descr="Medical ethics Images - Free Download on Magnific (formerly Freepik)"/>
          <p:cNvPicPr>
            <a:picLocks noChangeAspect="1" noChangeArrowheads="1"/>
          </p:cNvPicPr>
          <p:nvPr/>
        </p:nvPicPr>
        <p:blipFill rotWithShape="1">
          <a:blip r:embed="rId3">
            <a:extLst>
              <a:ext uri="{28A0092B-C50C-407E-A947-70E740481C1C}">
                <a14:useLocalDpi xmlns:a14="http://schemas.microsoft.com/office/drawing/2010/main" val="0"/>
              </a:ext>
            </a:extLst>
          </a:blip>
          <a:srcRect l="5387" t="7834" r="5226" b="8837"/>
          <a:stretch/>
        </p:blipFill>
        <p:spPr bwMode="auto">
          <a:xfrm>
            <a:off x="6019800" y="1969981"/>
            <a:ext cx="5646782" cy="3627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883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Recommendations</a:t>
            </a:r>
          </a:p>
        </p:txBody>
      </p:sp>
      <p:sp>
        <p:nvSpPr>
          <p:cNvPr id="5" name="Content Placeholder 4"/>
          <p:cNvSpPr>
            <a:spLocks noGrp="1"/>
          </p:cNvSpPr>
          <p:nvPr>
            <p:ph sz="half" idx="1"/>
          </p:nvPr>
        </p:nvSpPr>
        <p:spPr>
          <a:xfrm>
            <a:off x="838199" y="1349298"/>
            <a:ext cx="5658293" cy="4827665"/>
          </a:xfrm>
        </p:spPr>
        <p:txBody>
          <a:bodyPr anchor="ctr">
            <a:normAutofit fontScale="92500" lnSpcReduction="20000"/>
          </a:bodyPr>
          <a:lstStyle/>
          <a:p>
            <a:r>
              <a:rPr lang="en-US" dirty="0"/>
              <a:t>Deliver digital support via GP practices, libraries and community groups (Good Things Foundation, 2021). </a:t>
            </a:r>
          </a:p>
          <a:p>
            <a:r>
              <a:rPr lang="en-US" dirty="0"/>
              <a:t>Continue access that includes telephone access, access with face-to-face and assisted access (NHS England, 2023b). </a:t>
            </a:r>
          </a:p>
          <a:p>
            <a:r>
              <a:rPr lang="en-US" dirty="0"/>
              <a:t>Make improvements to language support, access and/or communication of privacy information (Information Commissioners Office, 2024). </a:t>
            </a:r>
          </a:p>
          <a:p>
            <a:r>
              <a:rPr lang="en-US" dirty="0"/>
              <a:t>Increase consistency of implementation across services (</a:t>
            </a:r>
            <a:r>
              <a:rPr lang="en-US" dirty="0" err="1"/>
              <a:t>Reidy</a:t>
            </a:r>
            <a:r>
              <a:rPr lang="en-US" dirty="0"/>
              <a:t> et al., 2025). </a:t>
            </a:r>
          </a:p>
        </p:txBody>
      </p:sp>
      <p:pic>
        <p:nvPicPr>
          <p:cNvPr id="6" name="Picture 2" descr="NHS App - CHF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73093" y="1489013"/>
            <a:ext cx="4767540" cy="4548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7821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Conclusion</a:t>
            </a:r>
          </a:p>
        </p:txBody>
      </p:sp>
      <p:sp>
        <p:nvSpPr>
          <p:cNvPr id="5" name="Content Placeholder 4"/>
          <p:cNvSpPr>
            <a:spLocks noGrp="1"/>
          </p:cNvSpPr>
          <p:nvPr>
            <p:ph sz="half" idx="1"/>
          </p:nvPr>
        </p:nvSpPr>
        <p:spPr/>
        <p:txBody>
          <a:bodyPr anchor="ctr">
            <a:normAutofit fontScale="85000" lnSpcReduction="10000"/>
          </a:bodyPr>
          <a:lstStyle/>
          <a:p>
            <a:r>
              <a:rPr lang="en-US" dirty="0"/>
              <a:t>The NHS App is a useful digital innovation in the field of healthcare in the UK (KC et al., 2023). </a:t>
            </a:r>
          </a:p>
          <a:p>
            <a:r>
              <a:rPr lang="en-US" dirty="0"/>
              <a:t>It can result in an increase in convenience, empowerment and access to routine services (NHS England, 2025). </a:t>
            </a:r>
          </a:p>
          <a:p>
            <a:r>
              <a:rPr lang="en-US" dirty="0"/>
              <a:t>They are based on inclusion, privacy, staff supports and integration (</a:t>
            </a:r>
            <a:r>
              <a:rPr lang="en-US" dirty="0" err="1"/>
              <a:t>Reidy</a:t>
            </a:r>
            <a:r>
              <a:rPr lang="en-US" dirty="0"/>
              <a:t> et al., 2025). </a:t>
            </a:r>
          </a:p>
          <a:p>
            <a:r>
              <a:rPr lang="en-US" dirty="0"/>
              <a:t>It should be used alongside and not as a substitute for blended care (NHS England, 2023b). </a:t>
            </a:r>
          </a:p>
        </p:txBody>
      </p:sp>
      <p:pic>
        <p:nvPicPr>
          <p:cNvPr id="6" name="Picture 2" descr="Have your say on the NHS App"/>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11842" y="1690688"/>
            <a:ext cx="5437084" cy="4078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7124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References</a:t>
            </a:r>
          </a:p>
        </p:txBody>
      </p:sp>
      <p:sp>
        <p:nvSpPr>
          <p:cNvPr id="2" name="Content Placeholder 1"/>
          <p:cNvSpPr>
            <a:spLocks noGrp="1"/>
          </p:cNvSpPr>
          <p:nvPr>
            <p:ph sz="half" idx="1"/>
          </p:nvPr>
        </p:nvSpPr>
        <p:spPr>
          <a:xfrm>
            <a:off x="838200" y="1286540"/>
            <a:ext cx="10515600" cy="4890423"/>
          </a:xfrm>
        </p:spPr>
        <p:txBody>
          <a:bodyPr anchor="ctr">
            <a:normAutofit fontScale="47500" lnSpcReduction="20000"/>
          </a:bodyPr>
          <a:lstStyle/>
          <a:p>
            <a:r>
              <a:rPr lang="en-US" dirty="0"/>
              <a:t>Department of Health and Social Care 2022. A plan for digital health and social care. Available at: https://www.gov.uk/government/publications/a-plan-for-digital-health-and-social-care/a-plan-for-digital-health-and-social-care  </a:t>
            </a:r>
          </a:p>
          <a:p>
            <a:r>
              <a:rPr lang="en-US" dirty="0" err="1"/>
              <a:t>Farre</a:t>
            </a:r>
            <a:r>
              <a:rPr lang="en-US" dirty="0"/>
              <a:t>, A., Fang, M., Hannah, B., Makita, M., McFadden, A., Menezes, D., Rodriguez, A., Sixsmith, J. and Gray, N.M. 2023. Exploring the use of digital technology to deliver healthcare services with explicit consideration of health inequalities in UK settings: a scoping review, Digital Health, 9. Available at: https://journals.sagepub.com/doi/10.1177/20552076231185442 </a:t>
            </a:r>
          </a:p>
          <a:p>
            <a:r>
              <a:rPr lang="en-US" dirty="0"/>
              <a:t>Good Things Foundation 2021. Digital exclusion and health inequalities. Available at: https://www.goodthingsfoundation.org/dam/jcr%3A8c8cb155-3708-478a-8530-a18feb848718/GoodThings_DigitalExclusionHealthInequalities_2021.pdf  </a:t>
            </a:r>
          </a:p>
          <a:p>
            <a:r>
              <a:rPr lang="en-US" dirty="0"/>
              <a:t>GOV.UK. 2022. Department of Health and Social Care, NHS England and NHS Digital, NHS App hits over 30 million sign-ups. Available at: https://www.gov.uk/government/news/nhs-app-hits-over-30-million-sign-ups  </a:t>
            </a:r>
          </a:p>
          <a:p>
            <a:r>
              <a:rPr lang="en-US" dirty="0" err="1"/>
              <a:t>Honeyman</a:t>
            </a:r>
            <a:r>
              <a:rPr lang="en-US" dirty="0"/>
              <a:t>, M., Maguire, D., Evans, H. and Davies, A. 2020. Digital technology and health inequalities: a scoping review. Cardiff: Public Health Wales NHS Trust. Available at: https://health-inequalities.eu/jwddb/digital-technology-and-health-inequalities-a-scoping-review/  </a:t>
            </a:r>
          </a:p>
          <a:p>
            <a:r>
              <a:rPr lang="en-US" dirty="0"/>
              <a:t>House of Commons Health and Social Care Committee 2023. Digital transformation in the NHS. Available at: https://publications.parliament.uk/pa/cm5803/cmselect/cmhealth/223/report.html  </a:t>
            </a:r>
          </a:p>
          <a:p>
            <a:r>
              <a:rPr lang="en-US" dirty="0"/>
              <a:t>Information Commissioners Office 2024. Special category data. Available at: https://ico.org.uk/for-organisations/uk-gdpr-guidance-and-resources/lawful-basis/a-guide-to-lawful-basis/special-category-data/  </a:t>
            </a:r>
          </a:p>
          <a:p>
            <a:r>
              <a:rPr lang="en-US" dirty="0"/>
              <a:t>KC, S., </a:t>
            </a:r>
            <a:r>
              <a:rPr lang="en-US" dirty="0" err="1"/>
              <a:t>Papoutsi</a:t>
            </a:r>
            <a:r>
              <a:rPr lang="en-US" dirty="0"/>
              <a:t>, C., </a:t>
            </a:r>
            <a:r>
              <a:rPr lang="en-US" dirty="0" err="1"/>
              <a:t>Reidy</a:t>
            </a:r>
            <a:r>
              <a:rPr lang="en-US" dirty="0"/>
              <a:t>, C., </a:t>
            </a:r>
            <a:r>
              <a:rPr lang="en-US" dirty="0" err="1"/>
              <a:t>Gudgin</a:t>
            </a:r>
            <a:r>
              <a:rPr lang="en-US" dirty="0"/>
              <a:t>, B., Powell, J., </a:t>
            </a:r>
            <a:r>
              <a:rPr lang="en-US" dirty="0" err="1"/>
              <a:t>Majeed</a:t>
            </a:r>
            <a:r>
              <a:rPr lang="en-US" dirty="0"/>
              <a:t>, A., Greaves, F. and Laverty, A.A. 2024. Differences in use of a patient portal across sociodemographic groups: observational study of the NHS App in England, Journal of Medical Internet Research, 26, e56320. Available at: https://www.jmir.org/2024/1/e56320/  </a:t>
            </a:r>
          </a:p>
          <a:p>
            <a:r>
              <a:rPr lang="en-US" dirty="0"/>
              <a:t>KC, S., </a:t>
            </a:r>
            <a:r>
              <a:rPr lang="en-US" dirty="0" err="1"/>
              <a:t>Tewolde</a:t>
            </a:r>
            <a:r>
              <a:rPr lang="en-US" dirty="0"/>
              <a:t>, S., Laverty, A.A., </a:t>
            </a:r>
            <a:r>
              <a:rPr lang="en-US" dirty="0" err="1"/>
              <a:t>Costelloe</a:t>
            </a:r>
            <a:r>
              <a:rPr lang="en-US" dirty="0"/>
              <a:t>, C., </a:t>
            </a:r>
            <a:r>
              <a:rPr lang="en-US" dirty="0" err="1"/>
              <a:t>Papoutsi</a:t>
            </a:r>
            <a:r>
              <a:rPr lang="en-US" dirty="0"/>
              <a:t>, C., </a:t>
            </a:r>
            <a:r>
              <a:rPr lang="en-US" dirty="0" err="1"/>
              <a:t>Reidy</a:t>
            </a:r>
            <a:r>
              <a:rPr lang="en-US" dirty="0"/>
              <a:t>, C., Greaves, F., </a:t>
            </a:r>
            <a:r>
              <a:rPr lang="en-US" dirty="0" err="1"/>
              <a:t>Majeed</a:t>
            </a:r>
            <a:r>
              <a:rPr lang="en-US" dirty="0"/>
              <a:t>, A. and Powell, J. 2023. Uptake and adoption of the NHS App in England: an observational study, British Journal of General Practice, 73(737), pp. e932-e940. Available at: https://bjgp.org/content/73/737/e932  </a:t>
            </a:r>
          </a:p>
          <a:p>
            <a:r>
              <a:rPr lang="en-US" dirty="0"/>
              <a:t>National Institute for Health and Care Excellence (NICE). 2022. Evidence standards framework for digital health technologies. Available at: https://www.nice.org.uk/what-nice-does/digital-health/evidence-standards-framework-esf-for-digital-health-technologies  </a:t>
            </a:r>
          </a:p>
        </p:txBody>
      </p:sp>
    </p:spTree>
    <p:extLst>
      <p:ext uri="{BB962C8B-B14F-4D97-AF65-F5344CB8AC3E}">
        <p14:creationId xmlns:p14="http://schemas.microsoft.com/office/powerpoint/2010/main" val="2834479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References (Continued)</a:t>
            </a:r>
          </a:p>
        </p:txBody>
      </p:sp>
      <p:sp>
        <p:nvSpPr>
          <p:cNvPr id="2" name="Content Placeholder 1"/>
          <p:cNvSpPr>
            <a:spLocks noGrp="1"/>
          </p:cNvSpPr>
          <p:nvPr>
            <p:ph sz="half" idx="1"/>
          </p:nvPr>
        </p:nvSpPr>
        <p:spPr>
          <a:xfrm>
            <a:off x="838200" y="1286540"/>
            <a:ext cx="10515600" cy="4890423"/>
          </a:xfrm>
        </p:spPr>
        <p:txBody>
          <a:bodyPr anchor="ctr">
            <a:normAutofit fontScale="55000" lnSpcReduction="20000"/>
          </a:bodyPr>
          <a:lstStyle/>
          <a:p>
            <a:r>
              <a:rPr lang="en-US" dirty="0"/>
              <a:t>NHS England Digital. 2026a. Access to patient records through the NHS App. Available at: https://digital.nhs.uk/data-and-information/information-governance/guidance/access-to-patient-records-through-the-nhs-app  </a:t>
            </a:r>
          </a:p>
          <a:p>
            <a:r>
              <a:rPr lang="en-US" dirty="0"/>
              <a:t>NHS England Digital. 2026b. NHS App features. Available at: https://digital.nhs.uk/services/nhs-app/nhs-app-features  </a:t>
            </a:r>
          </a:p>
          <a:p>
            <a:r>
              <a:rPr lang="en-US" dirty="0"/>
              <a:t>NHS England Digital. 2026c. NHS App. Available at: https://digital.nhs.uk/services/nhs-app  </a:t>
            </a:r>
          </a:p>
          <a:p>
            <a:r>
              <a:rPr lang="en-US" dirty="0"/>
              <a:t>NHS England. 2023a. Digital Technology Assessment Criteria: guidance for health and social care. Available at: https://transform.england.nhs.uk/key-tools-and-info/digital-technology-assessment-criteria-dtac/  </a:t>
            </a:r>
          </a:p>
          <a:p>
            <a:r>
              <a:rPr lang="en-US" dirty="0"/>
              <a:t>NHS England. 2023b. Inclusive digital healthcare: a framework for NHS action on digital inclusion. Available at: https://www.england.nhs.uk/long-read/inclusive-digital-healthcare-a-framework-for-nhs-action-on-digital-inclusion/  </a:t>
            </a:r>
          </a:p>
          <a:p>
            <a:r>
              <a:rPr lang="en-US" dirty="0"/>
              <a:t>NHS England. 2025. NHS App. Available at: https://www.england.nhs.uk/long-read/nhs-app/  </a:t>
            </a:r>
          </a:p>
          <a:p>
            <a:r>
              <a:rPr lang="en-US" dirty="0"/>
              <a:t>NHS. 2026a. NHS App. Available at: https://www.nhs.uk/nhs-app/  </a:t>
            </a:r>
          </a:p>
          <a:p>
            <a:r>
              <a:rPr lang="en-US" dirty="0"/>
              <a:t>NHS. 2026b. Setting up the NHS App. Available at: https://www.nhs.uk/nhs-app/setting-up/  </a:t>
            </a:r>
          </a:p>
          <a:p>
            <a:r>
              <a:rPr lang="en-US" dirty="0"/>
              <a:t>Nursing and Midwifery Council 2018. The Code: professional standards of practice and </a:t>
            </a:r>
            <a:r>
              <a:rPr lang="en-US" dirty="0" err="1"/>
              <a:t>behaviour</a:t>
            </a:r>
            <a:r>
              <a:rPr lang="en-US" dirty="0"/>
              <a:t> for nurses, midwives and nursing associates. Available at: https://www.nmc.org.uk/standards/code/read-the-code-online/  </a:t>
            </a:r>
          </a:p>
          <a:p>
            <a:r>
              <a:rPr lang="en-US" dirty="0" err="1"/>
              <a:t>Reidy</a:t>
            </a:r>
            <a:r>
              <a:rPr lang="en-US" dirty="0"/>
              <a:t>, C., </a:t>
            </a:r>
            <a:r>
              <a:rPr lang="en-US" dirty="0" err="1"/>
              <a:t>Papoutsi</a:t>
            </a:r>
            <a:r>
              <a:rPr lang="en-US" dirty="0"/>
              <a:t>, C., KC, S., </a:t>
            </a:r>
            <a:r>
              <a:rPr lang="en-US" dirty="0" err="1"/>
              <a:t>Gudgin</a:t>
            </a:r>
            <a:r>
              <a:rPr lang="en-US" dirty="0"/>
              <a:t>, B., Laverty, A.A., Greaves, F. and Powell, J. 2025. Qualitative evaluation of the implementation and national roll-out of the NHS App in England, BMC Medicine, 23, article 20. Available at: https://link.springer.com/article/10.1186/s12916-024-03842-w </a:t>
            </a:r>
          </a:p>
        </p:txBody>
      </p:sp>
    </p:spTree>
    <p:extLst>
      <p:ext uri="{BB962C8B-B14F-4D97-AF65-F5344CB8AC3E}">
        <p14:creationId xmlns:p14="http://schemas.microsoft.com/office/powerpoint/2010/main" val="11874682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Prepared Q&amp;A</a:t>
            </a:r>
          </a:p>
        </p:txBody>
      </p:sp>
      <p:sp>
        <p:nvSpPr>
          <p:cNvPr id="5" name="Content Placeholder 4"/>
          <p:cNvSpPr>
            <a:spLocks noGrp="1"/>
          </p:cNvSpPr>
          <p:nvPr>
            <p:ph sz="half" idx="1"/>
          </p:nvPr>
        </p:nvSpPr>
        <p:spPr>
          <a:xfrm>
            <a:off x="838200" y="1825625"/>
            <a:ext cx="10515600" cy="4351338"/>
          </a:xfrm>
        </p:spPr>
        <p:txBody>
          <a:bodyPr anchor="ctr">
            <a:normAutofit/>
          </a:bodyPr>
          <a:lstStyle/>
          <a:p>
            <a:r>
              <a:rPr lang="en-US" dirty="0"/>
              <a:t>It could help to reduce unnecessary involvement of GPs in people's lives, but also create new digital work (House of Commons Health and Social Care Committee, 2023). </a:t>
            </a:r>
          </a:p>
          <a:p>
            <a:r>
              <a:rPr lang="en-US" dirty="0"/>
              <a:t>This may have positive impact for some, but may further perpetuate inequities for others, who are not included in the process (Good Things Foundation, 2021). </a:t>
            </a:r>
          </a:p>
          <a:p>
            <a:r>
              <a:rPr lang="en-US" dirty="0"/>
              <a:t>Patient safety is dependent on GDPR, confidentiality, NHS login and trust (Information Commissioners Office 2024). </a:t>
            </a:r>
          </a:p>
          <a:p>
            <a:r>
              <a:rPr lang="en-US" dirty="0"/>
              <a:t>It should not be in place of the traditional services (NHS England, 2023b). </a:t>
            </a:r>
          </a:p>
          <a:p>
            <a:endParaRPr lang="en-GB" dirty="0"/>
          </a:p>
        </p:txBody>
      </p:sp>
    </p:spTree>
    <p:extLst>
      <p:ext uri="{BB962C8B-B14F-4D97-AF65-F5344CB8AC3E}">
        <p14:creationId xmlns:p14="http://schemas.microsoft.com/office/powerpoint/2010/main" val="4122632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2546</Words>
  <Application>Microsoft Office PowerPoint</Application>
  <PresentationFormat>Widescreen</PresentationFormat>
  <Paragraphs>126</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 Critical Evaluation of the NHS App as a Digital Innovation in UK Health and Social Care</vt:lpstr>
      <vt:lpstr>Introduction and Aim</vt:lpstr>
      <vt:lpstr>The Healthcare Problem</vt:lpstr>
      <vt:lpstr>The NHS App as the Digital Solution</vt:lpstr>
      <vt:lpstr>Patient and Service User Benefits</vt:lpstr>
      <vt:lpstr>Patient and Service User Challenges</vt:lpstr>
      <vt:lpstr>Service Delivery Benefits</vt:lpstr>
      <vt:lpstr>Service Delivery Challenges</vt:lpstr>
      <vt:lpstr>Community Impact</vt:lpstr>
      <vt:lpstr>SWOT Summary</vt:lpstr>
      <vt:lpstr>Policy, Legal, and Ethical Issues</vt:lpstr>
      <vt:lpstr>Recommendations</vt:lpstr>
      <vt:lpstr>Conclusion</vt:lpstr>
      <vt:lpstr>References</vt:lpstr>
      <vt:lpstr>References (Continued)</vt:lpstr>
      <vt:lpstr>Prepared 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2026-06-15T17:37:02Z</dcterms:created>
  <dcterms:modified xsi:type="dcterms:W3CDTF">2026-07-12T12:39:56Z</dcterms:modified>
</cp:coreProperties>
</file>