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60" r:id="rId6"/>
    <p:sldId id="266" r:id="rId7"/>
    <p:sldId id="262" r:id="rId8"/>
    <p:sldId id="268" r:id="rId9"/>
    <p:sldId id="263" r:id="rId10"/>
    <p:sldId id="264" r:id="rId11"/>
    <p:sldId id="265" r:id="rId12"/>
    <p:sldId id="261" r:id="rId13"/>
    <p:sldId id="267"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4909D-914D-42CA-8FA6-8C3FF9469ED6}" v="46" dt="2024-01-07T23:16:29.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717" autoAdjust="0"/>
  </p:normalViewPr>
  <p:slideViewPr>
    <p:cSldViewPr snapToGrid="0">
      <p:cViewPr varScale="1">
        <p:scale>
          <a:sx n="67" d="100"/>
          <a:sy n="67" d="100"/>
        </p:scale>
        <p:origin x="644" y="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Beevers" userId="cc2785b9-3423-4993-9bda-0568483d9a43" providerId="ADAL" clId="{51B4909D-914D-42CA-8FA6-8C3FF9469ED6}"/>
    <pc:docChg chg="undo custSel modSld">
      <pc:chgData name="Mark Beevers" userId="cc2785b9-3423-4993-9bda-0568483d9a43" providerId="ADAL" clId="{51B4909D-914D-42CA-8FA6-8C3FF9469ED6}" dt="2024-01-07T23:30:42.013" v="1122" actId="20577"/>
      <pc:docMkLst>
        <pc:docMk/>
      </pc:docMkLst>
      <pc:sldChg chg="addSp modSp mod modTransition">
        <pc:chgData name="Mark Beevers" userId="cc2785b9-3423-4993-9bda-0568483d9a43" providerId="ADAL" clId="{51B4909D-914D-42CA-8FA6-8C3FF9469ED6}" dt="2024-01-07T22:53:22.760" v="1049"/>
        <pc:sldMkLst>
          <pc:docMk/>
          <pc:sldMk cId="1401199327" sldId="256"/>
        </pc:sldMkLst>
        <pc:spChg chg="mod">
          <ac:chgData name="Mark Beevers" userId="cc2785b9-3423-4993-9bda-0568483d9a43" providerId="ADAL" clId="{51B4909D-914D-42CA-8FA6-8C3FF9469ED6}" dt="2024-01-07T21:52:34.772" v="6" actId="20577"/>
          <ac:spMkLst>
            <pc:docMk/>
            <pc:sldMk cId="1401199327" sldId="256"/>
            <ac:spMk id="26" creationId="{C022D7CD-E026-4E29-BE4B-3FA7B1EB6A46}"/>
          </ac:spMkLst>
        </pc:spChg>
        <pc:picChg chg="add mod">
          <ac:chgData name="Mark Beevers" userId="cc2785b9-3423-4993-9bda-0568483d9a43" providerId="ADAL" clId="{51B4909D-914D-42CA-8FA6-8C3FF9469ED6}" dt="2024-01-07T22:53:22.760" v="1049"/>
          <ac:picMkLst>
            <pc:docMk/>
            <pc:sldMk cId="1401199327" sldId="256"/>
            <ac:picMk id="5" creationId="{7643E257-DBF6-35DA-5B0A-B550179D9150}"/>
          </ac:picMkLst>
        </pc:picChg>
      </pc:sldChg>
      <pc:sldChg chg="addSp delSp modSp mod modTransition modAnim">
        <pc:chgData name="Mark Beevers" userId="cc2785b9-3423-4993-9bda-0568483d9a43" providerId="ADAL" clId="{51B4909D-914D-42CA-8FA6-8C3FF9469ED6}" dt="2024-01-07T22:57:53.301" v="1058"/>
        <pc:sldMkLst>
          <pc:docMk/>
          <pc:sldMk cId="3037267292" sldId="260"/>
        </pc:sldMkLst>
        <pc:spChg chg="mod">
          <ac:chgData name="Mark Beevers" userId="cc2785b9-3423-4993-9bda-0568483d9a43" providerId="ADAL" clId="{51B4909D-914D-42CA-8FA6-8C3FF9469ED6}" dt="2024-01-07T22:44:44.432" v="921" actId="27636"/>
          <ac:spMkLst>
            <pc:docMk/>
            <pc:sldMk cId="3037267292" sldId="260"/>
            <ac:spMk id="19" creationId="{544C4064-B69B-4ECE-8110-639CB21C9067}"/>
          </ac:spMkLst>
        </pc:spChg>
        <pc:picChg chg="add del mod">
          <ac:chgData name="Mark Beevers" userId="cc2785b9-3423-4993-9bda-0568483d9a43" providerId="ADAL" clId="{51B4909D-914D-42CA-8FA6-8C3FF9469ED6}" dt="2024-01-07T22:53:57.156" v="1051"/>
          <ac:picMkLst>
            <pc:docMk/>
            <pc:sldMk cId="3037267292" sldId="260"/>
            <ac:picMk id="7" creationId="{D7AB49B6-E0CB-ED70-0730-081E37BFE1F7}"/>
          </ac:picMkLst>
        </pc:picChg>
        <pc:picChg chg="add del mod">
          <ac:chgData name="Mark Beevers" userId="cc2785b9-3423-4993-9bda-0568483d9a43" providerId="ADAL" clId="{51B4909D-914D-42CA-8FA6-8C3FF9469ED6}" dt="2024-01-07T22:54:29.271" v="1053"/>
          <ac:picMkLst>
            <pc:docMk/>
            <pc:sldMk cId="3037267292" sldId="260"/>
            <ac:picMk id="13" creationId="{33AD6B1A-F693-632C-7E9E-AA1B42BDE17D}"/>
          </ac:picMkLst>
        </pc:picChg>
        <pc:picChg chg="add del mod">
          <ac:chgData name="Mark Beevers" userId="cc2785b9-3423-4993-9bda-0568483d9a43" providerId="ADAL" clId="{51B4909D-914D-42CA-8FA6-8C3FF9469ED6}" dt="2024-01-07T22:56:14.119" v="1055"/>
          <ac:picMkLst>
            <pc:docMk/>
            <pc:sldMk cId="3037267292" sldId="260"/>
            <ac:picMk id="20" creationId="{9752F287-3CD2-D783-6AEB-7984CD459C55}"/>
          </ac:picMkLst>
        </pc:picChg>
        <pc:picChg chg="add del mod">
          <ac:chgData name="Mark Beevers" userId="cc2785b9-3423-4993-9bda-0568483d9a43" providerId="ADAL" clId="{51B4909D-914D-42CA-8FA6-8C3FF9469ED6}" dt="2024-01-07T22:57:08.605" v="1057"/>
          <ac:picMkLst>
            <pc:docMk/>
            <pc:sldMk cId="3037267292" sldId="260"/>
            <ac:picMk id="25" creationId="{31F81842-6D11-BFF6-E09F-10B92BE0C253}"/>
          </ac:picMkLst>
        </pc:picChg>
        <pc:picChg chg="add mod">
          <ac:chgData name="Mark Beevers" userId="cc2785b9-3423-4993-9bda-0568483d9a43" providerId="ADAL" clId="{51B4909D-914D-42CA-8FA6-8C3FF9469ED6}" dt="2024-01-07T22:57:53.301" v="1058"/>
          <ac:picMkLst>
            <pc:docMk/>
            <pc:sldMk cId="3037267292" sldId="260"/>
            <ac:picMk id="30" creationId="{BD55404A-FE22-B7B9-BF6D-3DA88426D381}"/>
          </ac:picMkLst>
        </pc:picChg>
      </pc:sldChg>
      <pc:sldChg chg="addSp delSp modSp mod modTransition modAnim">
        <pc:chgData name="Mark Beevers" userId="cc2785b9-3423-4993-9bda-0568483d9a43" providerId="ADAL" clId="{51B4909D-914D-42CA-8FA6-8C3FF9469ED6}" dt="2024-01-07T23:16:29.643" v="1093"/>
        <pc:sldMkLst>
          <pc:docMk/>
          <pc:sldMk cId="3069838021" sldId="261"/>
        </pc:sldMkLst>
        <pc:spChg chg="del mod">
          <ac:chgData name="Mark Beevers" userId="cc2785b9-3423-4993-9bda-0568483d9a43" providerId="ADAL" clId="{51B4909D-914D-42CA-8FA6-8C3FF9469ED6}" dt="2024-01-07T22:34:39.857" v="905" actId="478"/>
          <ac:spMkLst>
            <pc:docMk/>
            <pc:sldMk cId="3069838021" sldId="261"/>
            <ac:spMk id="3" creationId="{64FA525C-AEDE-43EA-858A-37E4183E0F86}"/>
          </ac:spMkLst>
        </pc:spChg>
        <pc:spChg chg="add del mod">
          <ac:chgData name="Mark Beevers" userId="cc2785b9-3423-4993-9bda-0568483d9a43" providerId="ADAL" clId="{51B4909D-914D-42CA-8FA6-8C3FF9469ED6}" dt="2024-01-07T22:34:29.001" v="903" actId="478"/>
          <ac:spMkLst>
            <pc:docMk/>
            <pc:sldMk cId="3069838021" sldId="261"/>
            <ac:spMk id="4" creationId="{8AF53E6D-05E2-8495-1189-16A1BE314A73}"/>
          </ac:spMkLst>
        </pc:spChg>
        <pc:spChg chg="mod">
          <ac:chgData name="Mark Beevers" userId="cc2785b9-3423-4993-9bda-0568483d9a43" providerId="ADAL" clId="{51B4909D-914D-42CA-8FA6-8C3FF9469ED6}" dt="2024-01-07T22:50:43.228" v="1047" actId="123"/>
          <ac:spMkLst>
            <pc:docMk/>
            <pc:sldMk cId="3069838021" sldId="261"/>
            <ac:spMk id="6" creationId="{0DC2F3C3-B4D2-AB65-3526-8E9BC035ABDA}"/>
          </ac:spMkLst>
        </pc:spChg>
        <pc:picChg chg="add del mod">
          <ac:chgData name="Mark Beevers" userId="cc2785b9-3423-4993-9bda-0568483d9a43" providerId="ADAL" clId="{51B4909D-914D-42CA-8FA6-8C3FF9469ED6}" dt="2024-01-07T23:14:58.816" v="1092"/>
          <ac:picMkLst>
            <pc:docMk/>
            <pc:sldMk cId="3069838021" sldId="261"/>
            <ac:picMk id="8" creationId="{2E3C3F18-28C0-BB2F-FEE2-347E6ABE3B99}"/>
          </ac:picMkLst>
        </pc:picChg>
        <pc:picChg chg="add del mod">
          <ac:chgData name="Mark Beevers" userId="cc2785b9-3423-4993-9bda-0568483d9a43" providerId="ADAL" clId="{51B4909D-914D-42CA-8FA6-8C3FF9469ED6}" dt="2024-01-07T22:34:49.525" v="907" actId="1076"/>
          <ac:picMkLst>
            <pc:docMk/>
            <pc:sldMk cId="3069838021" sldId="261"/>
            <ac:picMk id="11" creationId="{BB67E379-25A9-9565-ED25-5C8A2BE03C69}"/>
          </ac:picMkLst>
        </pc:picChg>
        <pc:picChg chg="add mod">
          <ac:chgData name="Mark Beevers" userId="cc2785b9-3423-4993-9bda-0568483d9a43" providerId="ADAL" clId="{51B4909D-914D-42CA-8FA6-8C3FF9469ED6}" dt="2024-01-07T23:16:29.643" v="1093"/>
          <ac:picMkLst>
            <pc:docMk/>
            <pc:sldMk cId="3069838021" sldId="261"/>
            <ac:picMk id="14" creationId="{B795457A-E94A-F920-5953-632CC6AD0F0C}"/>
          </ac:picMkLst>
        </pc:picChg>
      </pc:sldChg>
      <pc:sldChg chg="addSp modSp mod modTransition">
        <pc:chgData name="Mark Beevers" userId="cc2785b9-3423-4993-9bda-0568483d9a43" providerId="ADAL" clId="{51B4909D-914D-42CA-8FA6-8C3FF9469ED6}" dt="2024-01-07T23:02:58.007" v="1064"/>
        <pc:sldMkLst>
          <pc:docMk/>
          <pc:sldMk cId="3343679459" sldId="262"/>
        </pc:sldMkLst>
        <pc:spChg chg="mod">
          <ac:chgData name="Mark Beevers" userId="cc2785b9-3423-4993-9bda-0568483d9a43" providerId="ADAL" clId="{51B4909D-914D-42CA-8FA6-8C3FF9469ED6}" dt="2024-01-07T22:45:06.322" v="924" actId="14100"/>
          <ac:spMkLst>
            <pc:docMk/>
            <pc:sldMk cId="3343679459" sldId="262"/>
            <ac:spMk id="3" creationId="{093CD010-F068-554C-00B4-2F76E4FFE8F0}"/>
          </ac:spMkLst>
        </pc:spChg>
        <pc:picChg chg="add mod">
          <ac:chgData name="Mark Beevers" userId="cc2785b9-3423-4993-9bda-0568483d9a43" providerId="ADAL" clId="{51B4909D-914D-42CA-8FA6-8C3FF9469ED6}" dt="2024-01-07T23:02:58.007" v="1064"/>
          <ac:picMkLst>
            <pc:docMk/>
            <pc:sldMk cId="3343679459" sldId="262"/>
            <ac:picMk id="8" creationId="{5AB4DB7A-9F1D-17D7-2BA6-347AA936DEEA}"/>
          </ac:picMkLst>
        </pc:picChg>
      </pc:sldChg>
      <pc:sldChg chg="addSp delSp modSp mod modTransition modAnim">
        <pc:chgData name="Mark Beevers" userId="cc2785b9-3423-4993-9bda-0568483d9a43" providerId="ADAL" clId="{51B4909D-914D-42CA-8FA6-8C3FF9469ED6}" dt="2024-01-07T23:09:40.538" v="1082"/>
        <pc:sldMkLst>
          <pc:docMk/>
          <pc:sldMk cId="3890425530" sldId="263"/>
        </pc:sldMkLst>
        <pc:spChg chg="mod">
          <ac:chgData name="Mark Beevers" userId="cc2785b9-3423-4993-9bda-0568483d9a43" providerId="ADAL" clId="{51B4909D-914D-42CA-8FA6-8C3FF9469ED6}" dt="2024-01-07T22:49:39.781" v="1038" actId="20577"/>
          <ac:spMkLst>
            <pc:docMk/>
            <pc:sldMk cId="3890425530" sldId="263"/>
            <ac:spMk id="26" creationId="{7912DDBD-07CF-4A96-1245-323570FE6227}"/>
          </ac:spMkLst>
        </pc:spChg>
        <pc:picChg chg="add del mod">
          <ac:chgData name="Mark Beevers" userId="cc2785b9-3423-4993-9bda-0568483d9a43" providerId="ADAL" clId="{51B4909D-914D-42CA-8FA6-8C3FF9469ED6}" dt="2024-01-07T23:05:39.056" v="1071"/>
          <ac:picMkLst>
            <pc:docMk/>
            <pc:sldMk cId="3890425530" sldId="263"/>
            <ac:picMk id="7" creationId="{B6DAACF9-F851-B05F-E5DA-0A6B60A50546}"/>
          </ac:picMkLst>
        </pc:picChg>
        <pc:picChg chg="add del mod">
          <ac:chgData name="Mark Beevers" userId="cc2785b9-3423-4993-9bda-0568483d9a43" providerId="ADAL" clId="{51B4909D-914D-42CA-8FA6-8C3FF9469ED6}" dt="2024-01-07T23:06:35.518" v="1073"/>
          <ac:picMkLst>
            <pc:docMk/>
            <pc:sldMk cId="3890425530" sldId="263"/>
            <ac:picMk id="13" creationId="{BB5DCFF7-BA29-8F61-0810-50B76B291310}"/>
          </ac:picMkLst>
        </pc:picChg>
        <pc:picChg chg="add del mod">
          <ac:chgData name="Mark Beevers" userId="cc2785b9-3423-4993-9bda-0568483d9a43" providerId="ADAL" clId="{51B4909D-914D-42CA-8FA6-8C3FF9469ED6}" dt="2024-01-07T23:07:00.542" v="1075"/>
          <ac:picMkLst>
            <pc:docMk/>
            <pc:sldMk cId="3890425530" sldId="263"/>
            <ac:picMk id="18" creationId="{A4643BA5-1C33-20E8-4F08-DF533BC2535C}"/>
          </ac:picMkLst>
        </pc:picChg>
        <pc:picChg chg="add del mod">
          <ac:chgData name="Mark Beevers" userId="cc2785b9-3423-4993-9bda-0568483d9a43" providerId="ADAL" clId="{51B4909D-914D-42CA-8FA6-8C3FF9469ED6}" dt="2024-01-07T23:07:32.105" v="1077"/>
          <ac:picMkLst>
            <pc:docMk/>
            <pc:sldMk cId="3890425530" sldId="263"/>
            <ac:picMk id="23" creationId="{68A512F5-E99D-8FD4-2C19-1D74A77AE8B6}"/>
          </ac:picMkLst>
        </pc:picChg>
        <pc:picChg chg="add del mod">
          <ac:chgData name="Mark Beevers" userId="cc2785b9-3423-4993-9bda-0568483d9a43" providerId="ADAL" clId="{51B4909D-914D-42CA-8FA6-8C3FF9469ED6}" dt="2024-01-07T23:07:50.578" v="1079"/>
          <ac:picMkLst>
            <pc:docMk/>
            <pc:sldMk cId="3890425530" sldId="263"/>
            <ac:picMk id="29" creationId="{B7ED3920-E32E-34C5-1F00-28A17E73464E}"/>
          </ac:picMkLst>
        </pc:picChg>
        <pc:picChg chg="add del mod">
          <ac:chgData name="Mark Beevers" userId="cc2785b9-3423-4993-9bda-0568483d9a43" providerId="ADAL" clId="{51B4909D-914D-42CA-8FA6-8C3FF9469ED6}" dt="2024-01-07T23:08:21.968" v="1081"/>
          <ac:picMkLst>
            <pc:docMk/>
            <pc:sldMk cId="3890425530" sldId="263"/>
            <ac:picMk id="34" creationId="{350D9F27-F766-8E6E-69E4-1F555521A050}"/>
          </ac:picMkLst>
        </pc:picChg>
        <pc:picChg chg="add mod">
          <ac:chgData name="Mark Beevers" userId="cc2785b9-3423-4993-9bda-0568483d9a43" providerId="ADAL" clId="{51B4909D-914D-42CA-8FA6-8C3FF9469ED6}" dt="2024-01-07T23:09:40.538" v="1082"/>
          <ac:picMkLst>
            <pc:docMk/>
            <pc:sldMk cId="3890425530" sldId="263"/>
            <ac:picMk id="39" creationId="{5F1C60CD-AC96-FE3B-B4E7-24B406A21461}"/>
          </ac:picMkLst>
        </pc:picChg>
      </pc:sldChg>
      <pc:sldChg chg="addSp modSp mod modTransition">
        <pc:chgData name="Mark Beevers" userId="cc2785b9-3423-4993-9bda-0568483d9a43" providerId="ADAL" clId="{51B4909D-914D-42CA-8FA6-8C3FF9469ED6}" dt="2024-01-07T23:10:44.009" v="1083"/>
        <pc:sldMkLst>
          <pc:docMk/>
          <pc:sldMk cId="1262857141" sldId="264"/>
        </pc:sldMkLst>
        <pc:spChg chg="mod">
          <ac:chgData name="Mark Beevers" userId="cc2785b9-3423-4993-9bda-0568483d9a43" providerId="ADAL" clId="{51B4909D-914D-42CA-8FA6-8C3FF9469ED6}" dt="2024-01-07T22:43:29.887" v="913" actId="20577"/>
          <ac:spMkLst>
            <pc:docMk/>
            <pc:sldMk cId="1262857141" sldId="264"/>
            <ac:spMk id="3" creationId="{DFB52A56-E73D-D185-E45A-944DD57C24D3}"/>
          </ac:spMkLst>
        </pc:spChg>
        <pc:spChg chg="mod">
          <ac:chgData name="Mark Beevers" userId="cc2785b9-3423-4993-9bda-0568483d9a43" providerId="ADAL" clId="{51B4909D-914D-42CA-8FA6-8C3FF9469ED6}" dt="2024-01-07T22:47:37.026" v="1031" actId="20577"/>
          <ac:spMkLst>
            <pc:docMk/>
            <pc:sldMk cId="1262857141" sldId="264"/>
            <ac:spMk id="18" creationId="{59498E64-6451-4E0A-BE2B-4D44D7FC4111}"/>
          </ac:spMkLst>
        </pc:spChg>
        <pc:picChg chg="add mod">
          <ac:chgData name="Mark Beevers" userId="cc2785b9-3423-4993-9bda-0568483d9a43" providerId="ADAL" clId="{51B4909D-914D-42CA-8FA6-8C3FF9469ED6}" dt="2024-01-07T23:10:44.009" v="1083"/>
          <ac:picMkLst>
            <pc:docMk/>
            <pc:sldMk cId="1262857141" sldId="264"/>
            <ac:picMk id="8" creationId="{8FED1C11-F0D5-8E57-6146-E004C8237883}"/>
          </ac:picMkLst>
        </pc:picChg>
      </pc:sldChg>
      <pc:sldChg chg="addSp delSp modSp mod modTransition modAnim">
        <pc:chgData name="Mark Beevers" userId="cc2785b9-3423-4993-9bda-0568483d9a43" providerId="ADAL" clId="{51B4909D-914D-42CA-8FA6-8C3FF9469ED6}" dt="2024-01-07T23:14:13.588" v="1090"/>
        <pc:sldMkLst>
          <pc:docMk/>
          <pc:sldMk cId="1542993289" sldId="265"/>
        </pc:sldMkLst>
        <pc:spChg chg="mod">
          <ac:chgData name="Mark Beevers" userId="cc2785b9-3423-4993-9bda-0568483d9a43" providerId="ADAL" clId="{51B4909D-914D-42CA-8FA6-8C3FF9469ED6}" dt="2024-01-07T22:50:28.943" v="1044" actId="20577"/>
          <ac:spMkLst>
            <pc:docMk/>
            <pc:sldMk cId="1542993289" sldId="265"/>
            <ac:spMk id="18" creationId="{59498E64-6451-4E0A-BE2B-4D44D7FC4111}"/>
          </ac:spMkLst>
        </pc:spChg>
        <pc:spChg chg="mod">
          <ac:chgData name="Mark Beevers" userId="cc2785b9-3423-4993-9bda-0568483d9a43" providerId="ADAL" clId="{51B4909D-914D-42CA-8FA6-8C3FF9469ED6}" dt="2024-01-07T22:34:14.320" v="892" actId="20577"/>
          <ac:spMkLst>
            <pc:docMk/>
            <pc:sldMk cId="1542993289" sldId="265"/>
            <ac:spMk id="32" creationId="{59E54247-B06C-9336-EB6F-7B775BBB1276}"/>
          </ac:spMkLst>
        </pc:spChg>
        <pc:picChg chg="add del mod">
          <ac:chgData name="Mark Beevers" userId="cc2785b9-3423-4993-9bda-0568483d9a43" providerId="ADAL" clId="{51B4909D-914D-42CA-8FA6-8C3FF9469ED6}" dt="2024-01-07T23:11:27.271" v="1085"/>
          <ac:picMkLst>
            <pc:docMk/>
            <pc:sldMk cId="1542993289" sldId="265"/>
            <ac:picMk id="8" creationId="{0C3172AA-FC10-78EC-E58C-A801D8987F4E}"/>
          </ac:picMkLst>
        </pc:picChg>
        <pc:picChg chg="add del mod">
          <ac:chgData name="Mark Beevers" userId="cc2785b9-3423-4993-9bda-0568483d9a43" providerId="ADAL" clId="{51B4909D-914D-42CA-8FA6-8C3FF9469ED6}" dt="2024-01-07T23:12:09.978" v="1087"/>
          <ac:picMkLst>
            <pc:docMk/>
            <pc:sldMk cId="1542993289" sldId="265"/>
            <ac:picMk id="13" creationId="{6A378D1E-E62E-2157-6029-0125B3850FE9}"/>
          </ac:picMkLst>
        </pc:picChg>
        <pc:picChg chg="add del mod">
          <ac:chgData name="Mark Beevers" userId="cc2785b9-3423-4993-9bda-0568483d9a43" providerId="ADAL" clId="{51B4909D-914D-42CA-8FA6-8C3FF9469ED6}" dt="2024-01-07T23:13:13.204" v="1089"/>
          <ac:picMkLst>
            <pc:docMk/>
            <pc:sldMk cId="1542993289" sldId="265"/>
            <ac:picMk id="19" creationId="{9B0875E7-11F8-288F-58CD-19BC237F14AE}"/>
          </ac:picMkLst>
        </pc:picChg>
        <pc:picChg chg="add mod">
          <ac:chgData name="Mark Beevers" userId="cc2785b9-3423-4993-9bda-0568483d9a43" providerId="ADAL" clId="{51B4909D-914D-42CA-8FA6-8C3FF9469ED6}" dt="2024-01-07T23:14:13.588" v="1090"/>
          <ac:picMkLst>
            <pc:docMk/>
            <pc:sldMk cId="1542993289" sldId="265"/>
            <ac:picMk id="24" creationId="{AD6817FE-6147-B982-C6AC-BFBE679602B8}"/>
          </ac:picMkLst>
        </pc:picChg>
      </pc:sldChg>
      <pc:sldChg chg="addSp delSp modSp mod modTransition modAnim">
        <pc:chgData name="Mark Beevers" userId="cc2785b9-3423-4993-9bda-0568483d9a43" providerId="ADAL" clId="{51B4909D-914D-42CA-8FA6-8C3FF9469ED6}" dt="2024-01-07T23:00:52.985" v="1063"/>
        <pc:sldMkLst>
          <pc:docMk/>
          <pc:sldMk cId="549476925" sldId="266"/>
        </pc:sldMkLst>
        <pc:spChg chg="mod">
          <ac:chgData name="Mark Beevers" userId="cc2785b9-3423-4993-9bda-0568483d9a43" providerId="ADAL" clId="{51B4909D-914D-42CA-8FA6-8C3FF9469ED6}" dt="2024-01-07T22:44:55.732" v="922" actId="255"/>
          <ac:spMkLst>
            <pc:docMk/>
            <pc:sldMk cId="549476925" sldId="266"/>
            <ac:spMk id="19" creationId="{544C4064-B69B-4ECE-8110-639CB21C9067}"/>
          </ac:spMkLst>
        </pc:spChg>
        <pc:spChg chg="mod">
          <ac:chgData name="Mark Beevers" userId="cc2785b9-3423-4993-9bda-0568483d9a43" providerId="ADAL" clId="{51B4909D-914D-42CA-8FA6-8C3FF9469ED6}" dt="2024-01-07T22:43:19.524" v="911" actId="20577"/>
          <ac:spMkLst>
            <pc:docMk/>
            <pc:sldMk cId="549476925" sldId="266"/>
            <ac:spMk id="53" creationId="{9ABC0E3B-4FE6-65A9-2688-C5865EA45102}"/>
          </ac:spMkLst>
        </pc:spChg>
        <pc:picChg chg="add del mod">
          <ac:chgData name="Mark Beevers" userId="cc2785b9-3423-4993-9bda-0568483d9a43" providerId="ADAL" clId="{51B4909D-914D-42CA-8FA6-8C3FF9469ED6}" dt="2024-01-07T22:59:14.690" v="1060"/>
          <ac:picMkLst>
            <pc:docMk/>
            <pc:sldMk cId="549476925" sldId="266"/>
            <ac:picMk id="7" creationId="{39B930AC-A43A-C236-2087-56B7126F8532}"/>
          </ac:picMkLst>
        </pc:picChg>
        <pc:picChg chg="add del mod">
          <ac:chgData name="Mark Beevers" userId="cc2785b9-3423-4993-9bda-0568483d9a43" providerId="ADAL" clId="{51B4909D-914D-42CA-8FA6-8C3FF9469ED6}" dt="2024-01-07T22:59:34.263" v="1062"/>
          <ac:picMkLst>
            <pc:docMk/>
            <pc:sldMk cId="549476925" sldId="266"/>
            <ac:picMk id="13" creationId="{21096093-B7AD-2F4C-34DD-814899FB5E56}"/>
          </ac:picMkLst>
        </pc:picChg>
        <pc:picChg chg="add mod">
          <ac:chgData name="Mark Beevers" userId="cc2785b9-3423-4993-9bda-0568483d9a43" providerId="ADAL" clId="{51B4909D-914D-42CA-8FA6-8C3FF9469ED6}" dt="2024-01-07T23:00:52.985" v="1063"/>
          <ac:picMkLst>
            <pc:docMk/>
            <pc:sldMk cId="549476925" sldId="266"/>
            <ac:picMk id="20" creationId="{423ABC1A-6FCF-9E04-F9C2-5A2C7742B5D3}"/>
          </ac:picMkLst>
        </pc:picChg>
      </pc:sldChg>
      <pc:sldChg chg="delSp modSp mod modTransition">
        <pc:chgData name="Mark Beevers" userId="cc2785b9-3423-4993-9bda-0568483d9a43" providerId="ADAL" clId="{51B4909D-914D-42CA-8FA6-8C3FF9469ED6}" dt="2024-01-07T23:30:42.013" v="1122" actId="20577"/>
        <pc:sldMkLst>
          <pc:docMk/>
          <pc:sldMk cId="2956739335" sldId="267"/>
        </pc:sldMkLst>
        <pc:spChg chg="del">
          <ac:chgData name="Mark Beevers" userId="cc2785b9-3423-4993-9bda-0568483d9a43" providerId="ADAL" clId="{51B4909D-914D-42CA-8FA6-8C3FF9469ED6}" dt="2024-01-07T22:00:58.068" v="166" actId="478"/>
          <ac:spMkLst>
            <pc:docMk/>
            <pc:sldMk cId="2956739335" sldId="267"/>
            <ac:spMk id="7" creationId="{862A138B-3462-BDDB-12CA-8FA710F0AAA8}"/>
          </ac:spMkLst>
        </pc:spChg>
        <pc:spChg chg="mod">
          <ac:chgData name="Mark Beevers" userId="cc2785b9-3423-4993-9bda-0568483d9a43" providerId="ADAL" clId="{51B4909D-914D-42CA-8FA6-8C3FF9469ED6}" dt="2024-01-07T23:30:01.812" v="1104" actId="404"/>
          <ac:spMkLst>
            <pc:docMk/>
            <pc:sldMk cId="2956739335" sldId="267"/>
            <ac:spMk id="10" creationId="{F710DB11-D773-95B3-8FCA-BD2C6308B6E3}"/>
          </ac:spMkLst>
        </pc:spChg>
        <pc:spChg chg="mod">
          <ac:chgData name="Mark Beevers" userId="cc2785b9-3423-4993-9bda-0568483d9a43" providerId="ADAL" clId="{51B4909D-914D-42CA-8FA6-8C3FF9469ED6}" dt="2024-01-07T23:30:42.013" v="1122" actId="20577"/>
          <ac:spMkLst>
            <pc:docMk/>
            <pc:sldMk cId="2956739335" sldId="267"/>
            <ac:spMk id="18" creationId="{59498E64-6451-4E0A-BE2B-4D44D7FC4111}"/>
          </ac:spMkLst>
        </pc:spChg>
        <pc:spChg chg="mod">
          <ac:chgData name="Mark Beevers" userId="cc2785b9-3423-4993-9bda-0568483d9a43" providerId="ADAL" clId="{51B4909D-914D-42CA-8FA6-8C3FF9469ED6}" dt="2024-01-07T22:00:52.950" v="165" actId="20577"/>
          <ac:spMkLst>
            <pc:docMk/>
            <pc:sldMk cId="2956739335" sldId="267"/>
            <ac:spMk id="19" creationId="{544C4064-B69B-4ECE-8110-639CB21C9067}"/>
          </ac:spMkLst>
        </pc:spChg>
      </pc:sldChg>
      <pc:sldChg chg="addSp delSp modSp mod modTransition modAnim">
        <pc:chgData name="Mark Beevers" userId="cc2785b9-3423-4993-9bda-0568483d9a43" providerId="ADAL" clId="{51B4909D-914D-42CA-8FA6-8C3FF9469ED6}" dt="2024-01-07T23:04:52.830" v="1069"/>
        <pc:sldMkLst>
          <pc:docMk/>
          <pc:sldMk cId="800274157" sldId="268"/>
        </pc:sldMkLst>
        <pc:spChg chg="mod">
          <ac:chgData name="Mark Beevers" userId="cc2785b9-3423-4993-9bda-0568483d9a43" providerId="ADAL" clId="{51B4909D-914D-42CA-8FA6-8C3FF9469ED6}" dt="2024-01-07T22:45:12.210" v="925" actId="255"/>
          <ac:spMkLst>
            <pc:docMk/>
            <pc:sldMk cId="800274157" sldId="268"/>
            <ac:spMk id="3" creationId="{093CD010-F068-554C-00B4-2F76E4FFE8F0}"/>
          </ac:spMkLst>
        </pc:spChg>
        <pc:picChg chg="add del mod">
          <ac:chgData name="Mark Beevers" userId="cc2785b9-3423-4993-9bda-0568483d9a43" providerId="ADAL" clId="{51B4909D-914D-42CA-8FA6-8C3FF9469ED6}" dt="2024-01-07T23:03:43.256" v="1066"/>
          <ac:picMkLst>
            <pc:docMk/>
            <pc:sldMk cId="800274157" sldId="268"/>
            <ac:picMk id="8" creationId="{47050322-62A1-1C38-7B0F-E53DA509A933}"/>
          </ac:picMkLst>
        </pc:picChg>
        <pc:picChg chg="add del mod">
          <ac:chgData name="Mark Beevers" userId="cc2785b9-3423-4993-9bda-0568483d9a43" providerId="ADAL" clId="{51B4909D-914D-42CA-8FA6-8C3FF9469ED6}" dt="2024-01-07T23:03:56.327" v="1068"/>
          <ac:picMkLst>
            <pc:docMk/>
            <pc:sldMk cId="800274157" sldId="268"/>
            <ac:picMk id="14" creationId="{EA1704DE-5519-1354-433D-5F00C9CB838B}"/>
          </ac:picMkLst>
        </pc:picChg>
        <pc:picChg chg="add mod">
          <ac:chgData name="Mark Beevers" userId="cc2785b9-3423-4993-9bda-0568483d9a43" providerId="ADAL" clId="{51B4909D-914D-42CA-8FA6-8C3FF9469ED6}" dt="2024-01-07T23:04:52.830" v="1069"/>
          <ac:picMkLst>
            <pc:docMk/>
            <pc:sldMk cId="800274157" sldId="268"/>
            <ac:picMk id="20" creationId="{A747E516-8C54-C3F1-F18A-3CAACC283F0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3AA588-D935-4316-8F60-7030F7221691}" type="datetime1">
              <a:rPr lang="en-GB" smtClean="0"/>
              <a:t>07/01/2024</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B4B90-5A51-4008-B8B1-FF1256259E7D}" type="datetime1">
              <a:rPr lang="en-GB" smtClean="0"/>
              <a:pPr/>
              <a:t>07/01/2024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a:t>
            </a:fld>
            <a:endParaRPr lang="en-GB"/>
          </a:p>
        </p:txBody>
      </p:sp>
    </p:spTree>
    <p:extLst>
      <p:ext uri="{BB962C8B-B14F-4D97-AF65-F5344CB8AC3E}">
        <p14:creationId xmlns:p14="http://schemas.microsoft.com/office/powerpoint/2010/main" val="1794764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2</a:t>
            </a:fld>
            <a:endParaRPr lang="en-GB"/>
          </a:p>
        </p:txBody>
      </p:sp>
    </p:spTree>
    <p:extLst>
      <p:ext uri="{BB962C8B-B14F-4D97-AF65-F5344CB8AC3E}">
        <p14:creationId xmlns:p14="http://schemas.microsoft.com/office/powerpoint/2010/main" val="1257185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3</a:t>
            </a:fld>
            <a:endParaRPr lang="en-GB"/>
          </a:p>
        </p:txBody>
      </p:sp>
    </p:spTree>
    <p:extLst>
      <p:ext uri="{BB962C8B-B14F-4D97-AF65-F5344CB8AC3E}">
        <p14:creationId xmlns:p14="http://schemas.microsoft.com/office/powerpoint/2010/main" val="437679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4</a:t>
            </a:fld>
            <a:endParaRPr lang="en-GB"/>
          </a:p>
        </p:txBody>
      </p:sp>
    </p:spTree>
    <p:extLst>
      <p:ext uri="{BB962C8B-B14F-4D97-AF65-F5344CB8AC3E}">
        <p14:creationId xmlns:p14="http://schemas.microsoft.com/office/powerpoint/2010/main" val="942216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5</a:t>
            </a:fld>
            <a:endParaRPr lang="en-GB"/>
          </a:p>
        </p:txBody>
      </p:sp>
    </p:spTree>
    <p:extLst>
      <p:ext uri="{BB962C8B-B14F-4D97-AF65-F5344CB8AC3E}">
        <p14:creationId xmlns:p14="http://schemas.microsoft.com/office/powerpoint/2010/main" val="584021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6</a:t>
            </a:fld>
            <a:endParaRPr lang="en-GB"/>
          </a:p>
        </p:txBody>
      </p:sp>
    </p:spTree>
    <p:extLst>
      <p:ext uri="{BB962C8B-B14F-4D97-AF65-F5344CB8AC3E}">
        <p14:creationId xmlns:p14="http://schemas.microsoft.com/office/powerpoint/2010/main" val="2063933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7</a:t>
            </a:fld>
            <a:endParaRPr lang="en-GB"/>
          </a:p>
        </p:txBody>
      </p:sp>
    </p:spTree>
    <p:extLst>
      <p:ext uri="{BB962C8B-B14F-4D97-AF65-F5344CB8AC3E}">
        <p14:creationId xmlns:p14="http://schemas.microsoft.com/office/powerpoint/2010/main" val="234929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8</a:t>
            </a:fld>
            <a:endParaRPr lang="en-GB"/>
          </a:p>
        </p:txBody>
      </p:sp>
    </p:spTree>
    <p:extLst>
      <p:ext uri="{BB962C8B-B14F-4D97-AF65-F5344CB8AC3E}">
        <p14:creationId xmlns:p14="http://schemas.microsoft.com/office/powerpoint/2010/main" val="3766168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9</a:t>
            </a:fld>
            <a:endParaRPr lang="en-GB"/>
          </a:p>
        </p:txBody>
      </p:sp>
    </p:spTree>
    <p:extLst>
      <p:ext uri="{BB962C8B-B14F-4D97-AF65-F5344CB8AC3E}">
        <p14:creationId xmlns:p14="http://schemas.microsoft.com/office/powerpoint/2010/main" val="3288858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10</a:t>
            </a:fld>
            <a:endParaRPr lang="en-GB"/>
          </a:p>
        </p:txBody>
      </p:sp>
    </p:spTree>
    <p:extLst>
      <p:ext uri="{BB962C8B-B14F-4D97-AF65-F5344CB8AC3E}">
        <p14:creationId xmlns:p14="http://schemas.microsoft.com/office/powerpoint/2010/main" val="4135782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er.ac.uk/en/news/archive/2017/11/title-207789-en.html"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hyperlink" Target="https://www.s4c.cymru/abouts4c/corporate/pdf/e_daily-lives-and-language-use-research-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5" y="4965134"/>
            <a:ext cx="4333088" cy="1596004"/>
          </a:xfrm>
        </p:spPr>
        <p:txBody>
          <a:bodyPr rtlCol="0"/>
          <a:lstStyle/>
          <a:p>
            <a:pPr rtl="0"/>
            <a:r>
              <a:rPr lang="en-GB" dirty="0"/>
              <a:t>S4C impact on the Welsh Language</a:t>
            </a:r>
          </a:p>
        </p:txBody>
      </p:sp>
      <p:pic>
        <p:nvPicPr>
          <p:cNvPr id="74" name="Picture Placeholder 73">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5"/>
          <a:srcRect/>
          <a:stretch/>
        </p:blipFill>
        <p:spPr>
          <a:xfrm>
            <a:off x="843958" y="619724"/>
            <a:ext cx="8154115" cy="3122935"/>
          </a:xfrm>
        </p:spPr>
      </p:pic>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rtlCol="0"/>
          <a:lstStyle/>
          <a:p>
            <a:pPr rtl="0"/>
            <a:r>
              <a:rPr lang="en-GB" dirty="0"/>
              <a:t>2110633​​</a:t>
            </a:r>
          </a:p>
        </p:txBody>
      </p:sp>
      <p:pic>
        <p:nvPicPr>
          <p:cNvPr id="1026" name="Picture 2" descr="Clic | Hafan">
            <a:extLst>
              <a:ext uri="{FF2B5EF4-FFF2-40B4-BE49-F238E27FC236}">
                <a16:creationId xmlns:a16="http://schemas.microsoft.com/office/drawing/2014/main" id="{848E93C9-EE0F-1074-565F-A8971034349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74273" y="884274"/>
            <a:ext cx="3026736" cy="17025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70DA2CB-2730-4E3A-DEE1-0B0DDAF37E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66939" y="4271187"/>
            <a:ext cx="2473842" cy="942186"/>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85FB11E-26C7-AEE7-7550-9DE277341C92}"/>
              </a:ext>
            </a:extLst>
          </p:cNvPr>
          <p:cNvSpPr txBox="1"/>
          <p:nvPr/>
        </p:nvSpPr>
        <p:spPr>
          <a:xfrm>
            <a:off x="9730120" y="2675984"/>
            <a:ext cx="1547480" cy="369332"/>
          </a:xfrm>
          <a:prstGeom prst="rect">
            <a:avLst/>
          </a:prstGeom>
          <a:solidFill>
            <a:schemeClr val="bg1"/>
          </a:solidFill>
        </p:spPr>
        <p:txBody>
          <a:bodyPr wrap="square" rtlCol="0">
            <a:spAutoFit/>
          </a:bodyPr>
          <a:lstStyle/>
          <a:p>
            <a:r>
              <a:rPr lang="en-GB" dirty="0"/>
              <a:t>S4C (2018)</a:t>
            </a:r>
          </a:p>
        </p:txBody>
      </p:sp>
      <p:sp>
        <p:nvSpPr>
          <p:cNvPr id="19" name="TextBox 18">
            <a:extLst>
              <a:ext uri="{FF2B5EF4-FFF2-40B4-BE49-F238E27FC236}">
                <a16:creationId xmlns:a16="http://schemas.microsoft.com/office/drawing/2014/main" id="{432A3D94-FCC9-E50C-4BB0-9148E91C3E60}"/>
              </a:ext>
            </a:extLst>
          </p:cNvPr>
          <p:cNvSpPr txBox="1"/>
          <p:nvPr/>
        </p:nvSpPr>
        <p:spPr>
          <a:xfrm>
            <a:off x="9562436" y="5412944"/>
            <a:ext cx="2233280" cy="369332"/>
          </a:xfrm>
          <a:prstGeom prst="rect">
            <a:avLst/>
          </a:prstGeom>
          <a:noFill/>
        </p:spPr>
        <p:txBody>
          <a:bodyPr wrap="square" rtlCol="0">
            <a:spAutoFit/>
          </a:bodyPr>
          <a:lstStyle/>
          <a:p>
            <a:r>
              <a:rPr lang="en-GB" dirty="0"/>
              <a:t>Wikipedia (2017)</a:t>
            </a:r>
          </a:p>
        </p:txBody>
      </p:sp>
      <p:pic>
        <p:nvPicPr>
          <p:cNvPr id="5" name="Audio 4">
            <a:hlinkClick r:id="" action="ppaction://media"/>
            <a:extLst>
              <a:ext uri="{FF2B5EF4-FFF2-40B4-BE49-F238E27FC236}">
                <a16:creationId xmlns:a16="http://schemas.microsoft.com/office/drawing/2014/main" id="{7643E257-DBF6-35DA-5B0A-B550179D915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1199327"/>
      </p:ext>
    </p:extLst>
  </p:cSld>
  <p:clrMapOvr>
    <a:masterClrMapping/>
  </p:clrMapOvr>
  <mc:AlternateContent xmlns:mc="http://schemas.openxmlformats.org/markup-compatibility/2006">
    <mc:Choice xmlns:p14="http://schemas.microsoft.com/office/powerpoint/2010/main" Requires="p14">
      <p:transition spd="slow" p14:dur="2000" advTm="7792"/>
    </mc:Choice>
    <mc:Fallback>
      <p:transition spd="slow" advTm="7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6"/>
          </p:nvPr>
        </p:nvSpPr>
        <p:spPr>
          <a:xfrm>
            <a:off x="6952650" y="602479"/>
            <a:ext cx="4288971" cy="5753871"/>
          </a:xfrm>
        </p:spPr>
        <p:txBody>
          <a:bodyPr rtlCol="0">
            <a:normAutofit/>
          </a:bodyPr>
          <a:lstStyle/>
          <a:p>
            <a:pPr marL="285750" indent="-285750" rtl="0">
              <a:buFont typeface="Arial" panose="020B0604020202020204" pitchFamily="34" charset="0"/>
              <a:buChar char="•"/>
            </a:pPr>
            <a:r>
              <a:rPr lang="en-GB" dirty="0">
                <a:solidFill>
                  <a:schemeClr val="tx1"/>
                </a:solidFill>
                <a:effectLst/>
                <a:latin typeface="Comic Sans MS" panose="030F0702030302020204" pitchFamily="66" charset="0"/>
                <a:ea typeface="Times New Roman" panose="02020603050405020304" pitchFamily="18" charset="0"/>
              </a:rPr>
              <a:t>S4C, launched on November 1, 1982, commenced with a blend of Welsh and English programming. Over the years, it evolved into a wholly Welsh-language channel, now broadcasting over 115 weekly hours. Collaborating with independent producers across Wales, the majority of S4C's content reflects regional diversity. Notably, ITV Cymru Wales contributes to the channel's programming. This transformation underscores S4C's commitment to promoting Welsh language and culture, establishing it as a vital entity in the Welsh broadcasting landscape.</a:t>
            </a:r>
            <a:endParaRPr lang="en-GB" dirty="0">
              <a:solidFill>
                <a:schemeClr val="tx1"/>
              </a:solidFill>
              <a:latin typeface="Comic Sans MS" panose="030F0702030302020204" pitchFamily="66" charset="0"/>
            </a:endParaRP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2</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1" y="122658"/>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algn="ctr" rtl="0"/>
            <a:r>
              <a:rPr lang="en-GB" dirty="0"/>
              <a:t>Introducing S4C</a:t>
            </a:r>
          </a:p>
        </p:txBody>
      </p:sp>
      <p:sp>
        <p:nvSpPr>
          <p:cNvPr id="49" name="TextBox 48">
            <a:extLst>
              <a:ext uri="{FF2B5EF4-FFF2-40B4-BE49-F238E27FC236}">
                <a16:creationId xmlns:a16="http://schemas.microsoft.com/office/drawing/2014/main" id="{EEFE66B7-8D2A-3DE6-F117-25E39ED41CE7}"/>
              </a:ext>
            </a:extLst>
          </p:cNvPr>
          <p:cNvSpPr txBox="1"/>
          <p:nvPr/>
        </p:nvSpPr>
        <p:spPr>
          <a:xfrm>
            <a:off x="8105775" y="6356350"/>
            <a:ext cx="2495550" cy="369332"/>
          </a:xfrm>
          <a:prstGeom prst="rect">
            <a:avLst/>
          </a:prstGeom>
          <a:noFill/>
        </p:spPr>
        <p:txBody>
          <a:bodyPr wrap="square" rtlCol="0">
            <a:spAutoFit/>
          </a:bodyPr>
          <a:lstStyle/>
          <a:p>
            <a:r>
              <a:rPr lang="en-GB" dirty="0"/>
              <a:t>S4C (2013)</a:t>
            </a:r>
          </a:p>
        </p:txBody>
      </p:sp>
      <p:pic>
        <p:nvPicPr>
          <p:cNvPr id="30" name="Audio 29">
            <a:hlinkClick r:id="" action="ppaction://media"/>
            <a:extLst>
              <a:ext uri="{FF2B5EF4-FFF2-40B4-BE49-F238E27FC236}">
                <a16:creationId xmlns:a16="http://schemas.microsoft.com/office/drawing/2014/main" id="{BD55404A-FE22-B7B9-BF6D-3DA88426D3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7267292"/>
      </p:ext>
    </p:extLst>
  </p:cSld>
  <p:clrMapOvr>
    <a:masterClrMapping/>
  </p:clrMapOvr>
  <mc:AlternateContent xmlns:mc="http://schemas.openxmlformats.org/markup-compatibility/2006">
    <mc:Choice xmlns:p14="http://schemas.microsoft.com/office/powerpoint/2010/main" Requires="p14">
      <p:transition spd="slow" p14:dur="2000" advTm="40333"/>
    </mc:Choice>
    <mc:Fallback>
      <p:transition spd="slow" advTm="40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6"/>
          </p:nvPr>
        </p:nvSpPr>
        <p:spPr>
          <a:xfrm>
            <a:off x="6952650" y="519624"/>
            <a:ext cx="4288971" cy="6079057"/>
          </a:xfrm>
        </p:spPr>
        <p:txBody>
          <a:bodyPr rtlCol="0">
            <a:normAutofit fontScale="40000" lnSpcReduction="20000"/>
          </a:bodyPr>
          <a:lstStyle/>
          <a:p>
            <a:pPr rtl="0"/>
            <a:r>
              <a:rPr lang="en-GB" sz="3000" b="0" i="0" dirty="0">
                <a:solidFill>
                  <a:srgbClr val="2C2C2C"/>
                </a:solidFill>
                <a:effectLst/>
                <a:latin typeface="Comic Sans MS" panose="030F0702030302020204" pitchFamily="66" charset="0"/>
              </a:rPr>
              <a:t>Together, education and Welsh language broadcasting have been instrumental in stabilising the Welsh language since the 1980s. 94% of Welsh speaking viewers (and 91% of non-Welsh speakers) feel that S4C “keeps the Welsh language alive”. </a:t>
            </a:r>
            <a:r>
              <a:rPr lang="en-GB" sz="3000" dirty="0">
                <a:solidFill>
                  <a:srgbClr val="2C2C2C"/>
                </a:solidFill>
                <a:latin typeface="Comic Sans MS" panose="030F0702030302020204" pitchFamily="66" charset="0"/>
              </a:rPr>
              <a:t>July 2023 </a:t>
            </a:r>
            <a:r>
              <a:rPr lang="en-GB" sz="3000" b="0" i="0" dirty="0">
                <a:solidFill>
                  <a:srgbClr val="000000"/>
                </a:solidFill>
                <a:effectLst/>
                <a:latin typeface="Comic Sans MS" panose="030F0702030302020204" pitchFamily="66" charset="0"/>
              </a:rPr>
              <a:t>The number of weekly viewers watching S4C in Wales is up 8% on last year, the highest figures for the broadcaster in five years</a:t>
            </a:r>
          </a:p>
          <a:p>
            <a:pPr marL="285750" indent="-285750" rtl="0">
              <a:buFont typeface="Arial" panose="020B0604020202020204" pitchFamily="34" charset="0"/>
              <a:buChar char="•"/>
            </a:pPr>
            <a:r>
              <a:rPr lang="en-GB" sz="3000" b="0" i="0" dirty="0">
                <a:solidFill>
                  <a:srgbClr val="000000"/>
                </a:solidFill>
                <a:effectLst/>
                <a:latin typeface="Comic Sans MS" panose="030F0702030302020204" pitchFamily="66" charset="0"/>
              </a:rPr>
              <a:t>S4C's Annual Report for 2022-23 notes a growth in viewers aged 16-44, to its highest level in ten years.</a:t>
            </a:r>
          </a:p>
          <a:p>
            <a:pPr marL="285750" indent="-285750" rtl="0">
              <a:buFont typeface="Arial" panose="020B0604020202020204" pitchFamily="34" charset="0"/>
              <a:buChar char="•"/>
            </a:pPr>
            <a:r>
              <a:rPr lang="en-GB" sz="3000" b="0" i="0" dirty="0">
                <a:solidFill>
                  <a:srgbClr val="000000"/>
                </a:solidFill>
                <a:effectLst/>
                <a:latin typeface="Comic Sans MS" panose="030F0702030302020204" pitchFamily="66" charset="0"/>
              </a:rPr>
              <a:t>Following the launch of S4C's new commercial strategy, drama series Dal y </a:t>
            </a:r>
            <a:r>
              <a:rPr lang="en-GB" sz="3000" b="0" i="0" dirty="0" err="1">
                <a:solidFill>
                  <a:srgbClr val="000000"/>
                </a:solidFill>
                <a:effectLst/>
                <a:latin typeface="Comic Sans MS" panose="030F0702030302020204" pitchFamily="66" charset="0"/>
              </a:rPr>
              <a:t>Mellt</a:t>
            </a:r>
            <a:r>
              <a:rPr lang="en-GB" sz="3000" b="0" i="0" dirty="0">
                <a:solidFill>
                  <a:srgbClr val="000000"/>
                </a:solidFill>
                <a:effectLst/>
                <a:latin typeface="Comic Sans MS" panose="030F0702030302020204" pitchFamily="66" charset="0"/>
              </a:rPr>
              <a:t> was sold to Netflix, and S4C's first drama co-production with Channel 4, Y </a:t>
            </a:r>
            <a:r>
              <a:rPr lang="en-GB" sz="3000" b="0" i="0" dirty="0" err="1">
                <a:solidFill>
                  <a:srgbClr val="000000"/>
                </a:solidFill>
                <a:effectLst/>
                <a:latin typeface="Comic Sans MS" panose="030F0702030302020204" pitchFamily="66" charset="0"/>
              </a:rPr>
              <a:t>Golau</a:t>
            </a:r>
            <a:r>
              <a:rPr lang="en-GB" sz="3000" b="0" i="0" dirty="0">
                <a:solidFill>
                  <a:srgbClr val="000000"/>
                </a:solidFill>
                <a:effectLst/>
                <a:latin typeface="Comic Sans MS" panose="030F0702030302020204" pitchFamily="66" charset="0"/>
              </a:rPr>
              <a:t> was sold internationally. </a:t>
            </a:r>
            <a:r>
              <a:rPr lang="en-GB" sz="3000" b="0" i="1" dirty="0">
                <a:solidFill>
                  <a:srgbClr val="000000"/>
                </a:solidFill>
                <a:effectLst/>
                <a:latin typeface="Comic Sans MS" panose="030F0702030302020204" pitchFamily="66" charset="0"/>
              </a:rPr>
              <a:t>"S4C values are the same as ever – the Welsh language is at the root of everything we </a:t>
            </a:r>
            <a:r>
              <a:rPr lang="en-GB" sz="3000" b="0" i="1" dirty="0" err="1">
                <a:solidFill>
                  <a:srgbClr val="000000"/>
                </a:solidFill>
                <a:effectLst/>
                <a:latin typeface="Comic Sans MS" panose="030F0702030302020204" pitchFamily="66" charset="0"/>
              </a:rPr>
              <a:t>do</a:t>
            </a:r>
            <a:r>
              <a:rPr lang="en-GB" sz="3000" b="1" i="1" dirty="0" err="1">
                <a:solidFill>
                  <a:srgbClr val="000000"/>
                </a:solidFill>
                <a:effectLst/>
                <a:latin typeface="Comic Sans MS" panose="030F0702030302020204" pitchFamily="66" charset="0"/>
              </a:rPr>
              <a:t>.“</a:t>
            </a:r>
            <a:r>
              <a:rPr lang="en-GB" sz="3000" b="1" i="0" dirty="0" err="1">
                <a:solidFill>
                  <a:srgbClr val="000000"/>
                </a:solidFill>
                <a:effectLst/>
                <a:latin typeface="Comic Sans MS" panose="030F0702030302020204" pitchFamily="66" charset="0"/>
              </a:rPr>
              <a:t>Chief</a:t>
            </a:r>
            <a:r>
              <a:rPr lang="en-GB" sz="3000" b="1" i="0" dirty="0">
                <a:solidFill>
                  <a:srgbClr val="000000"/>
                </a:solidFill>
                <a:effectLst/>
                <a:latin typeface="Comic Sans MS" panose="030F0702030302020204" pitchFamily="66" charset="0"/>
              </a:rPr>
              <a:t> Executive Owen Evans</a:t>
            </a:r>
          </a:p>
          <a:p>
            <a:pPr marL="285750" indent="-285750" rtl="0">
              <a:buFont typeface="Arial" panose="020B0604020202020204" pitchFamily="34" charset="0"/>
              <a:buChar char="•"/>
            </a:pPr>
            <a:endParaRPr lang="en-GB" sz="2000" b="1" i="1" dirty="0">
              <a:solidFill>
                <a:srgbClr val="000000"/>
              </a:solidFill>
              <a:effectLst/>
              <a:latin typeface="Comic Sans MS" panose="030F0702030302020204" pitchFamily="66" charset="0"/>
            </a:endParaRPr>
          </a:p>
          <a:p>
            <a:pPr marL="285750" indent="-285750" rtl="0">
              <a:buFont typeface="Arial" panose="020B0604020202020204" pitchFamily="34" charset="0"/>
              <a:buChar char="•"/>
            </a:pPr>
            <a:endParaRPr lang="en-GB" b="0" i="0" dirty="0">
              <a:solidFill>
                <a:srgbClr val="000000"/>
              </a:solidFill>
              <a:effectLst/>
              <a:latin typeface="Comic Sans MS" panose="030F0702030302020204" pitchFamily="66" charset="0"/>
            </a:endParaRPr>
          </a:p>
          <a:p>
            <a:pPr marL="285750" indent="-285750" rtl="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3</a:t>
            </a:fld>
            <a:endParaRPr lang="en-GB" dirty="0"/>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0" y="12700"/>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Impact </a:t>
            </a:r>
          </a:p>
        </p:txBody>
      </p:sp>
      <p:sp>
        <p:nvSpPr>
          <p:cNvPr id="53" name="TextBox 52">
            <a:extLst>
              <a:ext uri="{FF2B5EF4-FFF2-40B4-BE49-F238E27FC236}">
                <a16:creationId xmlns:a16="http://schemas.microsoft.com/office/drawing/2014/main" id="{9ABC0E3B-4FE6-65A9-2688-C5865EA45102}"/>
              </a:ext>
            </a:extLst>
          </p:cNvPr>
          <p:cNvSpPr txBox="1"/>
          <p:nvPr/>
        </p:nvSpPr>
        <p:spPr>
          <a:xfrm>
            <a:off x="7143750" y="6229350"/>
            <a:ext cx="3657600" cy="261610"/>
          </a:xfrm>
          <a:prstGeom prst="rect">
            <a:avLst/>
          </a:prstGeom>
          <a:noFill/>
        </p:spPr>
        <p:txBody>
          <a:bodyPr wrap="square" rtlCol="0">
            <a:spAutoFit/>
          </a:bodyPr>
          <a:lstStyle/>
          <a:p>
            <a:pPr algn="ctr"/>
            <a:r>
              <a:rPr lang="en-GB" sz="1050" dirty="0">
                <a:latin typeface="Comic Sans MS" panose="030F0702030302020204" pitchFamily="66" charset="0"/>
              </a:rPr>
              <a:t>Evans ,2021</a:t>
            </a:r>
          </a:p>
        </p:txBody>
      </p:sp>
      <p:pic>
        <p:nvPicPr>
          <p:cNvPr id="20" name="Audio 19">
            <a:hlinkClick r:id="" action="ppaction://media"/>
            <a:extLst>
              <a:ext uri="{FF2B5EF4-FFF2-40B4-BE49-F238E27FC236}">
                <a16:creationId xmlns:a16="http://schemas.microsoft.com/office/drawing/2014/main" id="{423ABC1A-6FCF-9E04-F9C2-5A2C7742B5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9476925"/>
      </p:ext>
    </p:extLst>
  </p:cSld>
  <p:clrMapOvr>
    <a:masterClrMapping/>
  </p:clrMapOvr>
  <mc:AlternateContent xmlns:mc="http://schemas.openxmlformats.org/markup-compatibility/2006">
    <mc:Choice xmlns:p14="http://schemas.microsoft.com/office/powerpoint/2010/main" Requires="p14">
      <p:transition spd="slow" p14:dur="2000" advTm="70682"/>
    </mc:Choice>
    <mc:Fallback>
      <p:transition spd="slow" advTm="70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4</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1" y="122658"/>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S4C online </a:t>
            </a:r>
          </a:p>
        </p:txBody>
      </p:sp>
      <p:sp>
        <p:nvSpPr>
          <p:cNvPr id="3" name="Content Placeholder 2">
            <a:extLst>
              <a:ext uri="{FF2B5EF4-FFF2-40B4-BE49-F238E27FC236}">
                <a16:creationId xmlns:a16="http://schemas.microsoft.com/office/drawing/2014/main" id="{093CD010-F068-554C-00B4-2F76E4FFE8F0}"/>
              </a:ext>
            </a:extLst>
          </p:cNvPr>
          <p:cNvSpPr>
            <a:spLocks noGrp="1"/>
          </p:cNvSpPr>
          <p:nvPr>
            <p:ph sz="quarter" idx="16"/>
          </p:nvPr>
        </p:nvSpPr>
        <p:spPr>
          <a:xfrm>
            <a:off x="6952650" y="655520"/>
            <a:ext cx="4641942" cy="6079822"/>
          </a:xfrm>
        </p:spPr>
        <p:txBody>
          <a:bodyPr/>
          <a:lstStyle/>
          <a:p>
            <a:pPr marL="285750" indent="-285750">
              <a:buFont typeface="Arial" panose="020B0604020202020204" pitchFamily="34" charset="0"/>
              <a:buChar char="•"/>
            </a:pPr>
            <a:r>
              <a:rPr lang="en-GB" dirty="0">
                <a:solidFill>
                  <a:schemeClr val="tx1"/>
                </a:solidFill>
                <a:latin typeface="Comic Sans MS" panose="030F0702030302020204" pitchFamily="66" charset="0"/>
              </a:rPr>
              <a:t>18</a:t>
            </a:r>
            <a:r>
              <a:rPr lang="en-GB" baseline="30000" dirty="0">
                <a:solidFill>
                  <a:schemeClr val="tx1"/>
                </a:solidFill>
                <a:latin typeface="Comic Sans MS" panose="030F0702030302020204" pitchFamily="66" charset="0"/>
              </a:rPr>
              <a:t>th</a:t>
            </a:r>
            <a:r>
              <a:rPr lang="en-GB" dirty="0">
                <a:solidFill>
                  <a:schemeClr val="tx1"/>
                </a:solidFill>
                <a:latin typeface="Comic Sans MS" panose="030F0702030302020204" pitchFamily="66" charset="0"/>
              </a:rPr>
              <a:t> of August 2013 the </a:t>
            </a:r>
            <a:r>
              <a:rPr lang="en-GB" dirty="0" err="1">
                <a:solidFill>
                  <a:schemeClr val="tx1"/>
                </a:solidFill>
                <a:latin typeface="Comic Sans MS" panose="030F0702030302020204" pitchFamily="66" charset="0"/>
              </a:rPr>
              <a:t>Clic</a:t>
            </a:r>
            <a:r>
              <a:rPr lang="en-GB" dirty="0">
                <a:solidFill>
                  <a:schemeClr val="tx1"/>
                </a:solidFill>
                <a:latin typeface="Comic Sans MS" panose="030F0702030302020204" pitchFamily="66" charset="0"/>
              </a:rPr>
              <a:t> app was released for Apple ISO devices</a:t>
            </a:r>
          </a:p>
          <a:p>
            <a:pPr marL="285750" indent="-285750">
              <a:buFont typeface="Arial" panose="020B0604020202020204" pitchFamily="34" charset="0"/>
              <a:buChar char="•"/>
            </a:pPr>
            <a:r>
              <a:rPr lang="en-GB" b="0" i="0" dirty="0">
                <a:solidFill>
                  <a:srgbClr val="000000"/>
                </a:solidFill>
                <a:effectLst/>
                <a:latin typeface="Comic Sans MS" panose="030F0702030302020204" pitchFamily="66" charset="0"/>
              </a:rPr>
              <a:t>Investment to transform viewing platforms led to 10% growth in viewing on S4C </a:t>
            </a:r>
            <a:r>
              <a:rPr lang="en-GB" b="0" i="0" dirty="0" err="1">
                <a:solidFill>
                  <a:srgbClr val="000000"/>
                </a:solidFill>
                <a:effectLst/>
                <a:latin typeface="Comic Sans MS" panose="030F0702030302020204" pitchFamily="66" charset="0"/>
              </a:rPr>
              <a:t>Clic</a:t>
            </a:r>
            <a:r>
              <a:rPr lang="en-GB" b="0" i="0" dirty="0">
                <a:solidFill>
                  <a:srgbClr val="000000"/>
                </a:solidFill>
                <a:effectLst/>
                <a:latin typeface="Comic Sans MS" panose="030F0702030302020204" pitchFamily="66" charset="0"/>
              </a:rPr>
              <a:t> and BBC iPlayer, while the number of hours watched on YouTube almost doubled within a year.</a:t>
            </a:r>
          </a:p>
          <a:p>
            <a:pPr marL="285750" indent="-285750" algn="l" fontAlgn="base">
              <a:buFont typeface="Arial" panose="020B0604020202020204" pitchFamily="34" charset="0"/>
              <a:buChar char="•"/>
            </a:pPr>
            <a:r>
              <a:rPr lang="en-GB" b="0" i="0" dirty="0">
                <a:solidFill>
                  <a:srgbClr val="000000"/>
                </a:solidFill>
                <a:effectLst/>
                <a:latin typeface="Comic Sans MS" panose="030F0702030302020204" pitchFamily="66" charset="0"/>
              </a:rPr>
              <a:t>"The availability of our content on a variety of digital platforms has meant that more people are watching, especially younger viewers. Availability and prominence go hand in hand, and that's more important than ever to ensure audiences can enjoy the wealth of engaging content available for them in the Welsh language</a:t>
            </a:r>
          </a:p>
          <a:p>
            <a:pPr algn="l" fontAlgn="base"/>
            <a:r>
              <a:rPr lang="en-GB" b="0" i="0" dirty="0">
                <a:solidFill>
                  <a:srgbClr val="000000"/>
                </a:solidFill>
                <a:effectLst/>
                <a:latin typeface="Comic Sans MS" panose="030F0702030302020204" pitchFamily="66" charset="0"/>
              </a:rPr>
              <a:t>       (Williams, 2021)</a:t>
            </a:r>
          </a:p>
          <a:p>
            <a:pPr marL="285750" indent="-285750">
              <a:buFont typeface="Arial" panose="020B0604020202020204" pitchFamily="34" charset="0"/>
              <a:buChar char="•"/>
            </a:pPr>
            <a:endParaRPr lang="en-GB" b="0" i="0" dirty="0">
              <a:solidFill>
                <a:srgbClr val="000000"/>
              </a:solidFill>
              <a:effectLst/>
              <a:latin typeface="Gotham Narrow SSm 4r"/>
            </a:endParaRPr>
          </a:p>
          <a:p>
            <a:pPr marL="285750" indent="-285750">
              <a:buFont typeface="Arial" panose="020B0604020202020204" pitchFamily="34" charset="0"/>
              <a:buChar char="•"/>
            </a:pPr>
            <a:endParaRPr lang="en-GB" b="0" i="0" dirty="0">
              <a:solidFill>
                <a:srgbClr val="000000"/>
              </a:solidFill>
              <a:effectLst/>
              <a:latin typeface="Gotham Narrow SSm 4r"/>
            </a:endParaRP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endParaRPr lang="en-GB" dirty="0">
              <a:latin typeface="Comic Sans MS" panose="030F0702030302020204" pitchFamily="66" charset="0"/>
            </a:endParaRPr>
          </a:p>
        </p:txBody>
      </p:sp>
      <p:pic>
        <p:nvPicPr>
          <p:cNvPr id="8" name="Audio 7">
            <a:hlinkClick r:id="" action="ppaction://media"/>
            <a:extLst>
              <a:ext uri="{FF2B5EF4-FFF2-40B4-BE49-F238E27FC236}">
                <a16:creationId xmlns:a16="http://schemas.microsoft.com/office/drawing/2014/main" id="{5AB4DB7A-9F1D-17D7-2BA6-347AA936DE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3679459"/>
      </p:ext>
    </p:extLst>
  </p:cSld>
  <p:clrMapOvr>
    <a:masterClrMapping/>
  </p:clrMapOvr>
  <mc:AlternateContent xmlns:mc="http://schemas.openxmlformats.org/markup-compatibility/2006">
    <mc:Choice xmlns:p14="http://schemas.microsoft.com/office/powerpoint/2010/main" Requires="p14">
      <p:transition spd="slow" p14:dur="2000" advTm="44695"/>
    </mc:Choice>
    <mc:Fallback>
      <p:transition spd="slow" advTm="44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5</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1" y="122658"/>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S4C online </a:t>
            </a:r>
          </a:p>
        </p:txBody>
      </p:sp>
      <p:sp>
        <p:nvSpPr>
          <p:cNvPr id="3" name="Content Placeholder 2">
            <a:extLst>
              <a:ext uri="{FF2B5EF4-FFF2-40B4-BE49-F238E27FC236}">
                <a16:creationId xmlns:a16="http://schemas.microsoft.com/office/drawing/2014/main" id="{093CD010-F068-554C-00B4-2F76E4FFE8F0}"/>
              </a:ext>
            </a:extLst>
          </p:cNvPr>
          <p:cNvSpPr>
            <a:spLocks noGrp="1"/>
          </p:cNvSpPr>
          <p:nvPr>
            <p:ph sz="quarter" idx="16"/>
          </p:nvPr>
        </p:nvSpPr>
        <p:spPr>
          <a:xfrm>
            <a:off x="6952650" y="655520"/>
            <a:ext cx="4641942" cy="6202438"/>
          </a:xfrm>
        </p:spPr>
        <p:txBody>
          <a:bodyPr/>
          <a:lstStyle/>
          <a:p>
            <a:pPr algn="l" fontAlgn="base"/>
            <a:r>
              <a:rPr lang="en-GB" b="1" i="0" dirty="0" err="1">
                <a:solidFill>
                  <a:srgbClr val="000000"/>
                </a:solidFill>
                <a:effectLst/>
                <a:latin typeface="Comic Sans MS" panose="030F0702030302020204" pitchFamily="66" charset="0"/>
              </a:rPr>
              <a:t>Hansh</a:t>
            </a:r>
            <a:endParaRPr lang="en-GB" b="0" i="0" dirty="0">
              <a:solidFill>
                <a:srgbClr val="000000"/>
              </a:solidFill>
              <a:effectLst/>
              <a:latin typeface="Comic Sans MS" panose="030F0702030302020204" pitchFamily="66" charset="0"/>
            </a:endParaRPr>
          </a:p>
          <a:p>
            <a:pPr algn="l" fontAlgn="base"/>
            <a:r>
              <a:rPr lang="en-GB" dirty="0">
                <a:solidFill>
                  <a:srgbClr val="000000"/>
                </a:solidFill>
                <a:latin typeface="Comic Sans MS" panose="030F0702030302020204" pitchFamily="66" charset="0"/>
              </a:rPr>
              <a:t>The </a:t>
            </a:r>
            <a:r>
              <a:rPr lang="en-GB" b="0" i="0" dirty="0" err="1">
                <a:solidFill>
                  <a:srgbClr val="000000"/>
                </a:solidFill>
                <a:effectLst/>
                <a:latin typeface="Comic Sans MS" panose="030F0702030302020204" pitchFamily="66" charset="0"/>
              </a:rPr>
              <a:t>Hansh</a:t>
            </a:r>
            <a:r>
              <a:rPr lang="en-GB" b="0" i="0" dirty="0">
                <a:solidFill>
                  <a:srgbClr val="000000"/>
                </a:solidFill>
                <a:effectLst/>
                <a:latin typeface="Comic Sans MS" panose="030F0702030302020204" pitchFamily="66" charset="0"/>
              </a:rPr>
              <a:t> brand is something S4C are using to target 16-34 years old with social first content. Relevant comedy which is sharp and shareable; Strong, visual factual stories Content which works with unique and passionate personalities, who can engage an audience with their subject through social;</a:t>
            </a:r>
          </a:p>
          <a:p>
            <a:pPr algn="l" fontAlgn="base"/>
            <a:r>
              <a:rPr lang="en-GB" dirty="0">
                <a:solidFill>
                  <a:srgbClr val="000000"/>
                </a:solidFill>
                <a:latin typeface="Comic Sans MS" panose="030F0702030302020204" pitchFamily="66" charset="0"/>
              </a:rPr>
              <a:t>They are now making content that is reinvent to the ages 16-34, Also now S4C have the rights to all the football matches and also events such as the Cardiff half will defiantly Increase younger viewers </a:t>
            </a:r>
          </a:p>
          <a:p>
            <a:pPr algn="l" fontAlgn="base"/>
            <a:r>
              <a:rPr lang="en-GB" dirty="0">
                <a:solidFill>
                  <a:srgbClr val="000000"/>
                </a:solidFill>
                <a:latin typeface="Comic Sans MS" panose="030F0702030302020204" pitchFamily="66" charset="0"/>
              </a:rPr>
              <a:t>With the numbers of younger viewers not increasing you can see why S4C are keen to target an younger audience.</a:t>
            </a:r>
            <a:endParaRPr lang="en-GB" b="0" i="0" dirty="0">
              <a:solidFill>
                <a:srgbClr val="000000"/>
              </a:solidFill>
              <a:effectLst/>
              <a:latin typeface="Comic Sans MS" panose="030F0702030302020204" pitchFamily="66" charset="0"/>
            </a:endParaRPr>
          </a:p>
          <a:p>
            <a:pPr marL="285750" indent="-285750">
              <a:buFont typeface="Arial" panose="020B0604020202020204" pitchFamily="34" charset="0"/>
              <a:buChar char="•"/>
            </a:pPr>
            <a:endParaRPr lang="en-GB" b="0" i="0" dirty="0">
              <a:solidFill>
                <a:srgbClr val="000000"/>
              </a:solidFill>
              <a:effectLst/>
              <a:latin typeface="Gotham Narrow SSm 4r"/>
            </a:endParaRPr>
          </a:p>
          <a:p>
            <a:pPr marL="285750" indent="-285750">
              <a:buFont typeface="Arial" panose="020B0604020202020204" pitchFamily="34" charset="0"/>
              <a:buChar char="•"/>
            </a:pPr>
            <a:endParaRPr lang="en-GB" b="0" i="0" dirty="0">
              <a:solidFill>
                <a:srgbClr val="000000"/>
              </a:solidFill>
              <a:effectLst/>
              <a:latin typeface="Gotham Narrow SSm 4r"/>
            </a:endParaRP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endParaRPr lang="en-GB" dirty="0">
              <a:latin typeface="Comic Sans MS" panose="030F0702030302020204" pitchFamily="66" charset="0"/>
            </a:endParaRPr>
          </a:p>
        </p:txBody>
      </p:sp>
      <p:pic>
        <p:nvPicPr>
          <p:cNvPr id="20" name="Audio 19">
            <a:hlinkClick r:id="" action="ppaction://media"/>
            <a:extLst>
              <a:ext uri="{FF2B5EF4-FFF2-40B4-BE49-F238E27FC236}">
                <a16:creationId xmlns:a16="http://schemas.microsoft.com/office/drawing/2014/main" id="{A747E516-8C54-C3F1-F18A-3CAACC283F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0274157"/>
      </p:ext>
    </p:extLst>
  </p:cSld>
  <p:clrMapOvr>
    <a:masterClrMapping/>
  </p:clrMapOvr>
  <mc:AlternateContent xmlns:mc="http://schemas.openxmlformats.org/markup-compatibility/2006">
    <mc:Choice xmlns:p14="http://schemas.microsoft.com/office/powerpoint/2010/main" Requires="p14">
      <p:transition spd="slow" p14:dur="2000" advTm="51975"/>
    </mc:Choice>
    <mc:Fallback>
      <p:transition spd="slow" advTm="51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6</a:t>
            </a:fld>
            <a:endParaRPr lang="en-GB"/>
          </a:p>
        </p:txBody>
      </p:sp>
      <p:sp>
        <p:nvSpPr>
          <p:cNvPr id="26" name="TextBox 25">
            <a:extLst>
              <a:ext uri="{FF2B5EF4-FFF2-40B4-BE49-F238E27FC236}">
                <a16:creationId xmlns:a16="http://schemas.microsoft.com/office/drawing/2014/main" id="{7912DDBD-07CF-4A96-1245-323570FE6227}"/>
              </a:ext>
            </a:extLst>
          </p:cNvPr>
          <p:cNvSpPr txBox="1"/>
          <p:nvPr/>
        </p:nvSpPr>
        <p:spPr>
          <a:xfrm>
            <a:off x="6905624" y="-1"/>
            <a:ext cx="5133975" cy="4616648"/>
          </a:xfrm>
          <a:prstGeom prst="rect">
            <a:avLst/>
          </a:prstGeom>
          <a:noFill/>
        </p:spPr>
        <p:txBody>
          <a:bodyPr wrap="square" rtlCol="0">
            <a:spAutoFit/>
          </a:bodyPr>
          <a:lstStyle/>
          <a:p>
            <a:r>
              <a:rPr lang="en-GB" sz="1400" i="0" dirty="0">
                <a:effectLst/>
                <a:latin typeface="Comic Sans MS" panose="030F0702030302020204" pitchFamily="66" charset="0"/>
              </a:rPr>
              <a:t>After 35 years of S4C, shouldn't Wales have responsibility for the Welsh language channel?</a:t>
            </a:r>
          </a:p>
          <a:p>
            <a:endParaRPr lang="en-GB" sz="1400" dirty="0">
              <a:latin typeface="Comic Sans MS" panose="030F0702030302020204" pitchFamily="66" charset="0"/>
            </a:endParaRPr>
          </a:p>
          <a:p>
            <a:r>
              <a:rPr lang="en-GB" sz="1400" dirty="0">
                <a:latin typeface="Comic Sans MS" panose="030F0702030302020204" pitchFamily="66" charset="0"/>
              </a:rPr>
              <a:t>A study be Aberystwyth in November 2017 questioned if Wales should be responsible for paying for its own channel and not relaying on the BBC and TV licence fee.</a:t>
            </a:r>
          </a:p>
          <a:p>
            <a:endParaRPr lang="en-GB" sz="1400" dirty="0">
              <a:latin typeface="Comic Sans MS" panose="030F0702030302020204" pitchFamily="66" charset="0"/>
            </a:endParaRPr>
          </a:p>
          <a:p>
            <a:r>
              <a:rPr lang="en-GB" sz="1400" dirty="0">
                <a:latin typeface="Comic Sans MS" panose="030F0702030302020204" pitchFamily="66" charset="0"/>
              </a:rPr>
              <a:t>“</a:t>
            </a:r>
            <a:r>
              <a:rPr lang="en-GB" sz="1400" i="0" dirty="0">
                <a:effectLst/>
                <a:latin typeface="Comic Sans MS" panose="030F0702030302020204" pitchFamily="66" charset="0"/>
              </a:rPr>
              <a:t>Twenty years after </a:t>
            </a:r>
            <a:r>
              <a:rPr lang="en-GB" sz="1400" i="0" u="none" strike="noStrike" dirty="0">
                <a:effectLst/>
                <a:latin typeface="Comic Sans MS" panose="030F0702030302020204" pitchFamily="66" charset="0"/>
              </a:rPr>
              <a:t>devolution was accepted</a:t>
            </a:r>
            <a:r>
              <a:rPr lang="en-GB" sz="1400" i="0" dirty="0">
                <a:effectLst/>
                <a:latin typeface="Comic Sans MS" panose="030F0702030302020204" pitchFamily="66" charset="0"/>
              </a:rPr>
              <a:t> by referendum in Wales, broadcasting, including Welsh language broadcasting and S4C, continue to be matters for the UK rather than Welsh government. The Conservative/Liberal Democrat coalition government fundamentally changed the funding mechanism of S4C without warning in 2010 – resulting in a </a:t>
            </a:r>
            <a:r>
              <a:rPr lang="en-GB" sz="1400" i="0" u="none" strike="noStrike" dirty="0">
                <a:effectLst/>
                <a:latin typeface="Comic Sans MS" panose="030F0702030302020204" pitchFamily="66" charset="0"/>
              </a:rPr>
              <a:t>cut to its budget</a:t>
            </a:r>
            <a:r>
              <a:rPr lang="en-GB" sz="1400" i="0" dirty="0">
                <a:effectLst/>
                <a:latin typeface="Comic Sans MS" panose="030F0702030302020204" pitchFamily="66" charset="0"/>
              </a:rPr>
              <a:t> by a quarter and placing the main responsibility of funding it on the BBC </a:t>
            </a:r>
            <a:r>
              <a:rPr lang="en-GB" sz="1400" i="0" u="none" strike="noStrike" dirty="0">
                <a:effectLst/>
                <a:latin typeface="Comic Sans MS" panose="030F0702030302020204" pitchFamily="66" charset="0"/>
              </a:rPr>
              <a:t>through the licence fee</a:t>
            </a:r>
            <a:r>
              <a:rPr lang="en-GB" sz="1400" u="none" strike="noStrike" dirty="0">
                <a:latin typeface="Comic Sans MS" panose="030F0702030302020204" pitchFamily="66" charset="0"/>
              </a:rPr>
              <a:t>”</a:t>
            </a:r>
          </a:p>
          <a:p>
            <a:r>
              <a:rPr lang="en-GB" sz="1400" dirty="0">
                <a:latin typeface="Comic Sans MS" panose="030F0702030302020204" pitchFamily="66" charset="0"/>
              </a:rPr>
              <a:t>(Jones </a:t>
            </a:r>
            <a:r>
              <a:rPr lang="en-GB" sz="1400" i="0" dirty="0">
                <a:effectLst/>
                <a:latin typeface="Comic Sans MS" panose="030F0702030302020204" pitchFamily="66" charset="0"/>
              </a:rPr>
              <a:t>2017).</a:t>
            </a:r>
            <a:endParaRPr lang="en-GB" sz="1400" strike="noStrike" dirty="0">
              <a:latin typeface="Comic Sans MS" panose="030F0702030302020204" pitchFamily="66" charset="0"/>
            </a:endParaRPr>
          </a:p>
          <a:p>
            <a:endParaRPr lang="en-GB" sz="1400" dirty="0">
              <a:latin typeface="Comic Sans MS" panose="030F0702030302020204" pitchFamily="66" charset="0"/>
            </a:endParaRPr>
          </a:p>
          <a:p>
            <a:r>
              <a:rPr lang="en-GB" sz="1400" dirty="0">
                <a:latin typeface="Comic Sans MS" panose="030F0702030302020204" pitchFamily="66" charset="0"/>
              </a:rPr>
              <a:t>After reading the article, the question is who should be paying and making decisions about our TV channel London or Cardiff?.</a:t>
            </a:r>
          </a:p>
        </p:txBody>
      </p:sp>
      <p:pic>
        <p:nvPicPr>
          <p:cNvPr id="39" name="Audio 38">
            <a:hlinkClick r:id="" action="ppaction://media"/>
            <a:extLst>
              <a:ext uri="{FF2B5EF4-FFF2-40B4-BE49-F238E27FC236}">
                <a16:creationId xmlns:a16="http://schemas.microsoft.com/office/drawing/2014/main" id="{5F1C60CD-AC96-FE3B-B4E7-24B406A214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0425530"/>
      </p:ext>
    </p:extLst>
  </p:cSld>
  <p:clrMapOvr>
    <a:masterClrMapping/>
  </p:clrMapOvr>
  <mc:AlternateContent xmlns:mc="http://schemas.openxmlformats.org/markup-compatibility/2006">
    <mc:Choice xmlns:p14="http://schemas.microsoft.com/office/powerpoint/2010/main" Requires="p14">
      <p:transition spd="slow" p14:dur="2000" advTm="73501"/>
    </mc:Choice>
    <mc:Fallback>
      <p:transition spd="slow" advTm="73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41"/>
            <a:ext cx="6096000" cy="6857917"/>
          </a:xfrm>
          <a:prstGeom prst="rect">
            <a:avLst/>
          </a:prstGeom>
          <a:noFill/>
        </p:spPr>
      </p:pic>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7</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1" y="122657"/>
            <a:ext cx="4288971" cy="1536021"/>
          </a:xfr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lvl="0" rtl="0"/>
            <a:r>
              <a:rPr lang="en-GB" sz="1800" dirty="0"/>
              <a:t>Importance of S4C to Welsh speakers and non-Speakers</a:t>
            </a:r>
            <a:endParaRPr lang="en-GB" sz="1800"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DFB52A56-E73D-D185-E45A-944DD57C24D3}"/>
              </a:ext>
            </a:extLst>
          </p:cNvPr>
          <p:cNvSpPr>
            <a:spLocks noGrp="1"/>
          </p:cNvSpPr>
          <p:nvPr>
            <p:ph sz="quarter" idx="16"/>
          </p:nvPr>
        </p:nvSpPr>
        <p:spPr>
          <a:xfrm>
            <a:off x="6952651" y="1314859"/>
            <a:ext cx="4288971" cy="4314416"/>
          </a:xfrm>
        </p:spPr>
        <p:txBody>
          <a:bodyPr/>
          <a:lstStyle/>
          <a:p>
            <a:pPr marL="285750" indent="-285750">
              <a:buFont typeface="Arial" panose="020B0604020202020204" pitchFamily="34" charset="0"/>
              <a:buChar char="•"/>
            </a:pPr>
            <a:r>
              <a:rPr lang="en-GB" b="0" i="0" dirty="0">
                <a:solidFill>
                  <a:srgbClr val="323B40"/>
                </a:solidFill>
                <a:effectLst/>
                <a:latin typeface="Comic Sans MS" panose="030F0702030302020204" pitchFamily="66" charset="0"/>
              </a:rPr>
              <a:t>68% of Welsh-speaking viewers consider S4C to be a channel that successfully reflects the diversity of people living in Wales in terms of age, gender, disability, sexual orientation, religion or ethnicity across its programmes during 2022–23 (Source: S4C Image Tracking Survey, Beaufort Research, 2023). In the same survey the year before, the relative figure was 59%.</a:t>
            </a:r>
            <a:endParaRPr lang="en-GB" dirty="0">
              <a:solidFill>
                <a:srgbClr val="323B40"/>
              </a:solidFill>
              <a:latin typeface="Comic Sans MS" panose="030F0702030302020204" pitchFamily="66" charset="0"/>
            </a:endParaRPr>
          </a:p>
          <a:p>
            <a:r>
              <a:rPr lang="en-GB" b="0" i="0" dirty="0">
                <a:solidFill>
                  <a:srgbClr val="323B40"/>
                </a:solidFill>
                <a:effectLst/>
                <a:latin typeface="Comic Sans MS" panose="030F0702030302020204" pitchFamily="66" charset="0"/>
              </a:rPr>
              <a:t>(Jones ,2017)</a:t>
            </a:r>
          </a:p>
          <a:p>
            <a:pPr marL="285750" indent="-285750">
              <a:buFont typeface="Arial" panose="020B0604020202020204" pitchFamily="34" charset="0"/>
              <a:buChar char="•"/>
            </a:pPr>
            <a:endParaRPr lang="en-GB" dirty="0">
              <a:latin typeface="Comic Sans MS" panose="030F0702030302020204" pitchFamily="66" charset="0"/>
            </a:endParaRPr>
          </a:p>
        </p:txBody>
      </p:sp>
      <p:pic>
        <p:nvPicPr>
          <p:cNvPr id="8" name="Audio 7">
            <a:hlinkClick r:id="" action="ppaction://media"/>
            <a:extLst>
              <a:ext uri="{FF2B5EF4-FFF2-40B4-BE49-F238E27FC236}">
                <a16:creationId xmlns:a16="http://schemas.microsoft.com/office/drawing/2014/main" id="{8FED1C11-F0D5-8E57-6146-E004C82378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2857141"/>
      </p:ext>
    </p:extLst>
  </p:cSld>
  <p:clrMapOvr>
    <a:masterClrMapping/>
  </p:clrMapOvr>
  <mc:AlternateContent xmlns:mc="http://schemas.openxmlformats.org/markup-compatibility/2006">
    <mc:Choice xmlns:p14="http://schemas.microsoft.com/office/powerpoint/2010/main" Requires="p14">
      <p:transition spd="slow" p14:dur="2000" advTm="54134"/>
    </mc:Choice>
    <mc:Fallback>
      <p:transition spd="slow" advTm="54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8</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9122735" y="122657"/>
            <a:ext cx="2977116" cy="6598818"/>
          </a:xfr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lvl="0" rtl="0"/>
            <a:r>
              <a:rPr lang="en-GB" sz="1400" dirty="0">
                <a:solidFill>
                  <a:schemeClr val="tx1"/>
                </a:solidFill>
                <a:latin typeface="Comic Sans MS" panose="030F0702030302020204" pitchFamily="66" charset="0"/>
              </a:rPr>
              <a:t>When analysing this data is plan to see that non/limited Welsh speakers find online content useful.</a:t>
            </a:r>
            <a:br>
              <a:rPr lang="en-GB" sz="1400" dirty="0">
                <a:solidFill>
                  <a:schemeClr val="tx1"/>
                </a:solidFill>
                <a:latin typeface="Comic Sans MS" panose="030F0702030302020204" pitchFamily="66" charset="0"/>
              </a:rPr>
            </a:br>
            <a:r>
              <a:rPr lang="en-GB" sz="1400" dirty="0">
                <a:solidFill>
                  <a:schemeClr val="tx1"/>
                </a:solidFill>
                <a:latin typeface="Comic Sans MS" panose="030F0702030302020204" pitchFamily="66" charset="0"/>
              </a:rPr>
              <a:t>Looking at the results by age, 16-24 year old Welsh speakers were more likely to be satisfied than the older age group (60+) with the accessibility and amount of Welsh language material and content online. Both age groups were less satisfied than Welsh speakers overall with the quality of Welsh language material and content online. Younger Welsh speakers, however, were slightly less satisfied than the over 60s with the amount of information, material and services available generally in Welsh</a:t>
            </a:r>
          </a:p>
        </p:txBody>
      </p:sp>
      <p:pic>
        <p:nvPicPr>
          <p:cNvPr id="4" name="Content Placeholder 3">
            <a:extLst>
              <a:ext uri="{FF2B5EF4-FFF2-40B4-BE49-F238E27FC236}">
                <a16:creationId xmlns:a16="http://schemas.microsoft.com/office/drawing/2014/main" id="{6224E68B-F5EB-0AD7-3AC4-75DA54691910}"/>
              </a:ext>
            </a:extLst>
          </p:cNvPr>
          <p:cNvPicPr>
            <a:picLocks noGrp="1" noChangeAspect="1"/>
          </p:cNvPicPr>
          <p:nvPr>
            <p:ph sz="quarter" idx="16"/>
          </p:nvPr>
        </p:nvPicPr>
        <p:blipFill>
          <a:blip r:embed="rId5"/>
          <a:stretch>
            <a:fillRect/>
          </a:stretch>
        </p:blipFill>
        <p:spPr>
          <a:xfrm>
            <a:off x="0" y="0"/>
            <a:ext cx="9037674" cy="6356350"/>
          </a:xfrm>
        </p:spPr>
      </p:pic>
      <p:sp>
        <p:nvSpPr>
          <p:cNvPr id="32" name="TextBox 31">
            <a:extLst>
              <a:ext uri="{FF2B5EF4-FFF2-40B4-BE49-F238E27FC236}">
                <a16:creationId xmlns:a16="http://schemas.microsoft.com/office/drawing/2014/main" id="{59E54247-B06C-9336-EB6F-7B775BBB1276}"/>
              </a:ext>
            </a:extLst>
          </p:cNvPr>
          <p:cNvSpPr txBox="1"/>
          <p:nvPr/>
        </p:nvSpPr>
        <p:spPr>
          <a:xfrm>
            <a:off x="2785368" y="6370161"/>
            <a:ext cx="3762375" cy="261610"/>
          </a:xfrm>
          <a:prstGeom prst="rect">
            <a:avLst/>
          </a:prstGeom>
          <a:noFill/>
        </p:spPr>
        <p:txBody>
          <a:bodyPr wrap="square" rtlCol="0">
            <a:spAutoFit/>
          </a:bodyPr>
          <a:lstStyle/>
          <a:p>
            <a:pPr algn="ctr"/>
            <a:r>
              <a:rPr lang="en-GB" sz="1100" dirty="0">
                <a:latin typeface="Comic Sans MS" panose="030F0702030302020204" pitchFamily="66" charset="0"/>
              </a:rPr>
              <a:t>(S4C,2013)</a:t>
            </a:r>
          </a:p>
        </p:txBody>
      </p:sp>
      <p:pic>
        <p:nvPicPr>
          <p:cNvPr id="24" name="Audio 23">
            <a:hlinkClick r:id="" action="ppaction://media"/>
            <a:extLst>
              <a:ext uri="{FF2B5EF4-FFF2-40B4-BE49-F238E27FC236}">
                <a16:creationId xmlns:a16="http://schemas.microsoft.com/office/drawing/2014/main" id="{AD6817FE-6147-B982-C6AC-BFBE679602B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2993289"/>
      </p:ext>
    </p:extLst>
  </p:cSld>
  <p:clrMapOvr>
    <a:masterClrMapping/>
  </p:clrMapOvr>
  <mc:AlternateContent xmlns:mc="http://schemas.openxmlformats.org/markup-compatibility/2006">
    <mc:Choice xmlns:p14="http://schemas.microsoft.com/office/powerpoint/2010/main" Requires="p14">
      <p:transition spd="slow" p14:dur="2000" advTm="55600"/>
    </mc:Choice>
    <mc:Fallback>
      <p:transition spd="slow" advTm="55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73" descr="A blue and black logo&#10;&#10;Description automatically generated">
            <a:extLst>
              <a:ext uri="{FF2B5EF4-FFF2-40B4-BE49-F238E27FC236}">
                <a16:creationId xmlns:a16="http://schemas.microsoft.com/office/drawing/2014/main" id="{BB67E379-25A9-9565-ED25-5C8A2BE03C69}"/>
              </a:ext>
            </a:extLst>
          </p:cNvPr>
          <p:cNvPicPr>
            <a:picLocks noGrp="1" noChangeAspect="1"/>
          </p:cNvPicPr>
          <p:nvPr>
            <p:ph type="pic" sz="quarter" idx="17"/>
          </p:nvPr>
        </p:nvPicPr>
        <p:blipFill rotWithShape="1">
          <a:blip r:embed="rId5"/>
          <a:srcRect l="12444" r="12444"/>
          <a:stretch/>
        </p:blipFill>
        <p:spPr>
          <a:xfrm>
            <a:off x="0" y="0"/>
            <a:ext cx="6096000" cy="6857917"/>
          </a:xfrm>
          <a:prstGeom prst="rect">
            <a:avLst/>
          </a:prstGeom>
          <a:noFill/>
        </p:spPr>
      </p:pic>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9</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6952651" y="122658"/>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Conclusion </a:t>
            </a:r>
          </a:p>
        </p:txBody>
      </p:sp>
      <p:sp>
        <p:nvSpPr>
          <p:cNvPr id="6" name="TextBox 5">
            <a:extLst>
              <a:ext uri="{FF2B5EF4-FFF2-40B4-BE49-F238E27FC236}">
                <a16:creationId xmlns:a16="http://schemas.microsoft.com/office/drawing/2014/main" id="{0DC2F3C3-B4D2-AB65-3526-8E9BC035ABDA}"/>
              </a:ext>
            </a:extLst>
          </p:cNvPr>
          <p:cNvSpPr txBox="1"/>
          <p:nvPr/>
        </p:nvSpPr>
        <p:spPr>
          <a:xfrm>
            <a:off x="7120255" y="1312745"/>
            <a:ext cx="4897120" cy="3970318"/>
          </a:xfrm>
          <a:prstGeom prst="rect">
            <a:avLst/>
          </a:prstGeom>
          <a:noFill/>
        </p:spPr>
        <p:txBody>
          <a:bodyPr wrap="square" rtlCol="0">
            <a:spAutoFit/>
          </a:bodyPr>
          <a:lstStyle/>
          <a:p>
            <a:pPr algn="just">
              <a:spcAft>
                <a:spcPts val="1500"/>
              </a:spcAft>
            </a:pPr>
            <a:r>
              <a:rPr lang="en-GB" sz="1400" dirty="0">
                <a:solidFill>
                  <a:srgbClr val="374151"/>
                </a:solidFill>
                <a:effectLst/>
                <a:latin typeface="Comic Sans MS" panose="030F0702030302020204" pitchFamily="66" charset="0"/>
                <a:ea typeface="Calibri" panose="020F0502020204030204" pitchFamily="34" charset="0"/>
              </a:rPr>
              <a:t>Since its establishment in 1982, S4C has played a crucial role in promoting the Welsh language. With collaborative support from BBC, Netflix, and YouTube, the impact has transcended geographical boundaries, reaching audiences in Wales and around the world. The creation of diverse programmes by S4C continues to attract significant viewing figures, and the introduction of platforms like S4C </a:t>
            </a:r>
            <a:r>
              <a:rPr lang="en-GB" sz="1400" dirty="0" err="1">
                <a:solidFill>
                  <a:srgbClr val="374151"/>
                </a:solidFill>
                <a:effectLst/>
                <a:latin typeface="Comic Sans MS" panose="030F0702030302020204" pitchFamily="66" charset="0"/>
                <a:ea typeface="Calibri" panose="020F0502020204030204" pitchFamily="34" charset="0"/>
              </a:rPr>
              <a:t>Clic</a:t>
            </a:r>
            <a:r>
              <a:rPr lang="en-GB" sz="1400" dirty="0">
                <a:solidFill>
                  <a:srgbClr val="374151"/>
                </a:solidFill>
                <a:effectLst/>
                <a:latin typeface="Comic Sans MS" panose="030F0702030302020204" pitchFamily="66" charset="0"/>
                <a:ea typeface="Calibri" panose="020F0502020204030204" pitchFamily="34" charset="0"/>
              </a:rPr>
              <a:t> has successfully engaged a younger demographic. Notably, streaming services such as Netflix featuring Welsh TV programmes contribute to the growing interest. The substantial 8% surge in viewing figures in July 2023 S4C (2023) underscores a notable shift toward a more youthful audience. Furthermore, non-Welsh speakers acknowledge the benefits of the online platform, emphasising enhanced accessibility to Welsh language content through viewing or reading. In essence, I believe S4C stands as a positive force in advancing the Welsh language</a:t>
            </a:r>
            <a:endParaRPr lang="en-GB" sz="1400" dirty="0">
              <a:latin typeface="Comic Sans MS" panose="030F0702030302020204" pitchFamily="66" charset="0"/>
            </a:endParaRPr>
          </a:p>
        </p:txBody>
      </p:sp>
      <p:pic>
        <p:nvPicPr>
          <p:cNvPr id="14" name="Audio 13">
            <a:hlinkClick r:id="" action="ppaction://media"/>
            <a:extLst>
              <a:ext uri="{FF2B5EF4-FFF2-40B4-BE49-F238E27FC236}">
                <a16:creationId xmlns:a16="http://schemas.microsoft.com/office/drawing/2014/main" id="{B795457A-E94A-F920-5953-632CC6AD0F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9838021"/>
      </p:ext>
    </p:extLst>
  </p:cSld>
  <p:clrMapOvr>
    <a:masterClrMapping/>
  </p:clrMapOvr>
  <mc:AlternateContent xmlns:mc="http://schemas.openxmlformats.org/markup-compatibility/2006">
    <mc:Choice xmlns:p14="http://schemas.microsoft.com/office/powerpoint/2010/main" Requires="p14">
      <p:transition spd="slow" p14:dur="2000" advTm="85820"/>
    </mc:Choice>
    <mc:Fallback>
      <p:transition spd="slow" advTm="8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4FA525C-AEDE-43EA-858A-37E4183E0F86}"/>
              </a:ext>
            </a:extLst>
          </p:cNvPr>
          <p:cNvSpPr>
            <a:spLocks noGrp="1"/>
          </p:cNvSpPr>
          <p:nvPr>
            <p:ph type="dt" sz="half" idx="10"/>
          </p:nvPr>
        </p:nvSpPr>
        <p:spPr>
          <a:xfrm>
            <a:off x="838200" y="6356350"/>
            <a:ext cx="2743200" cy="365125"/>
          </a:xfrm>
        </p:spPr>
        <p:txBody>
          <a:bodyPr rtlCol="0" anchor="ctr">
            <a:normAutofit/>
          </a:bodyPr>
          <a:lstStyle/>
          <a:p>
            <a:pPr rtl="0">
              <a:spcAft>
                <a:spcPts val="600"/>
              </a:spcAft>
            </a:pPr>
            <a:r>
              <a:rPr lang="en-GB"/>
              <a:t>8/05/20XX</a:t>
            </a:r>
          </a:p>
        </p:txBody>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6"/>
          </p:nvPr>
        </p:nvSpPr>
        <p:spPr>
          <a:xfrm>
            <a:off x="6800850" y="4295775"/>
            <a:ext cx="4288971" cy="2425700"/>
          </a:xfrm>
        </p:spPr>
        <p:txBody>
          <a:bodyPr rtlCol="0">
            <a:normAutofit/>
          </a:bodyPr>
          <a:lstStyle/>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10</a:t>
            </a:fld>
            <a:endParaRPr lang="en-GB"/>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514350" y="122658"/>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References  </a:t>
            </a:r>
          </a:p>
        </p:txBody>
      </p:sp>
      <p:sp>
        <p:nvSpPr>
          <p:cNvPr id="10" name="TextBox 9">
            <a:extLst>
              <a:ext uri="{FF2B5EF4-FFF2-40B4-BE49-F238E27FC236}">
                <a16:creationId xmlns:a16="http://schemas.microsoft.com/office/drawing/2014/main" id="{F710DB11-D773-95B3-8FCA-BD2C6308B6E3}"/>
              </a:ext>
            </a:extLst>
          </p:cNvPr>
          <p:cNvSpPr txBox="1"/>
          <p:nvPr/>
        </p:nvSpPr>
        <p:spPr>
          <a:xfrm>
            <a:off x="200025" y="655520"/>
            <a:ext cx="11477625" cy="7237238"/>
          </a:xfrm>
          <a:prstGeom prst="rect">
            <a:avLst/>
          </a:prstGeom>
          <a:noFill/>
        </p:spPr>
        <p:txBody>
          <a:bodyPr wrap="square" rtlCol="0">
            <a:spAutoFit/>
          </a:bodyPr>
          <a:lstStyle/>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After 35 years of S4C, shouldn't Wales have responsibility for the Welsh language channel (2017)</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Comic Sans MS" panose="030F0702030302020204" pitchFamily="66" charset="0"/>
                <a:ea typeface="Calibri" panose="020F0502020204030204" pitchFamily="34" charset="0"/>
                <a:cs typeface="Times New Roman" panose="02020603050405020304" pitchFamily="18" charset="0"/>
                <a:hlinkClick r:id="rId3"/>
              </a:rPr>
              <a:t>After 35 years of S4C, shouldn't Wales have responsibility for the Welsh language channel? - Aberystwyth University</a:t>
            </a:r>
            <a:r>
              <a:rPr lang="en-GB" sz="1100" b="1" kern="100" dirty="0">
                <a:effectLst/>
                <a:latin typeface="Comic Sans MS" panose="030F0702030302020204" pitchFamily="66" charset="0"/>
                <a:ea typeface="Calibri" panose="020F0502020204030204" pitchFamily="34" charset="0"/>
                <a:cs typeface="Times New Roman" panose="02020603050405020304" pitchFamily="18" charset="0"/>
              </a:rPr>
              <a:t> </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(Accessed 3</a:t>
            </a:r>
            <a:r>
              <a:rPr lang="en-GB" sz="1100" kern="100" baseline="30000" dirty="0">
                <a:effectLst/>
                <a:latin typeface="Comic Sans MS" panose="030F0702030302020204" pitchFamily="66" charset="0"/>
                <a:ea typeface="Calibri" panose="020F0502020204030204" pitchFamily="34" charset="0"/>
                <a:cs typeface="Times New Roman" panose="02020603050405020304" pitchFamily="18" charset="0"/>
              </a:rPr>
              <a:t>rd</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January 2014</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Beaufort research </a:t>
            </a: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(2013</a:t>
            </a:r>
            <a:r>
              <a:rPr lang="pt-BR" sz="1100" i="1" kern="100" dirty="0">
                <a:effectLst/>
                <a:latin typeface="Comic Sans MS" panose="030F0702030302020204" pitchFamily="66" charset="0"/>
                <a:ea typeface="Calibri" panose="020F0502020204030204" pitchFamily="34" charset="0"/>
                <a:cs typeface="Times New Roman" panose="02020603050405020304" pitchFamily="18" charset="0"/>
              </a:rPr>
              <a:t>) Figure 10 data</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1100" u="sng" kern="100" dirty="0">
                <a:solidFill>
                  <a:srgbClr val="0000FF"/>
                </a:solidFill>
                <a:effectLst/>
                <a:latin typeface="Comic Sans MS" panose="030F0702030302020204" pitchFamily="66" charset="0"/>
                <a:ea typeface="Calibri" panose="020F0502020204030204" pitchFamily="34" charset="0"/>
                <a:cs typeface="Times New Roman" panose="02020603050405020304" pitchFamily="18" charset="0"/>
                <a:hlinkClick r:id="rId4"/>
              </a:rPr>
              <a:t>e_daily-lives-and-language-use-research-report.pdf (s4c.cymru)</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(Accessed 7</a:t>
            </a:r>
            <a:r>
              <a:rPr lang="en-GB" sz="1100" kern="100" baseline="30000" dirty="0">
                <a:effectLst/>
                <a:latin typeface="Comic Sans MS" panose="030F0702030302020204" pitchFamily="66" charset="0"/>
                <a:ea typeface="Calibri" panose="020F0502020204030204" pitchFamily="34" charset="0"/>
                <a:cs typeface="Times New Roman" panose="02020603050405020304" pitchFamily="18" charset="0"/>
              </a:rPr>
              <a:t>th</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January 2024)</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Introducing S4C (2013) </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https://www.s4c.cymru/en/about-us/introducing-s4c/page/17280/introducing-s4c/#:~:text=Today%2C%20S4C%20is%20a%20wholly,also%20commissioned%20to%20produce%20programmes.</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(Accessed 2</a:t>
            </a:r>
            <a:r>
              <a:rPr lang="en-GB" sz="1100" kern="100" baseline="30000" dirty="0">
                <a:effectLst/>
                <a:latin typeface="Comic Sans MS" panose="030F0702030302020204" pitchFamily="66" charset="0"/>
                <a:ea typeface="Calibri" panose="020F0502020204030204" pitchFamily="34" charset="0"/>
                <a:cs typeface="Times New Roman" panose="02020603050405020304" pitchFamily="18" charset="0"/>
              </a:rPr>
              <a:t>nd</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January 2024)</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Importance of the Welsh language to S4C (2012) Owen Evans quote</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https://www.s4c.cymru/en/press/post/44905/importance-of-the-welsh-language-to-s4c/#:~:text=%22There%20is%20a%20place%20for,root%20of%20everything%20we%20do.%22</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(Accessed 3</a:t>
            </a:r>
            <a:r>
              <a:rPr lang="en-GB" sz="1100" kern="100" baseline="30000" dirty="0">
                <a:effectLst/>
                <a:latin typeface="Comic Sans MS" panose="030F0702030302020204" pitchFamily="66" charset="0"/>
                <a:ea typeface="Calibri" panose="020F0502020204030204" pitchFamily="34" charset="0"/>
                <a:cs typeface="Times New Roman" panose="02020603050405020304" pitchFamily="18" charset="0"/>
              </a:rPr>
              <a:t>rd</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January 2024)</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a:t>
            </a: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Owen Evans (2021) Quote</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https://www.s4c.cymru/en/production/page/1154/guidelines/</a:t>
            </a:r>
          </a:p>
          <a:p>
            <a:pPr>
              <a:lnSpc>
                <a:spcPct val="107000"/>
              </a:lnSpc>
              <a:spcAft>
                <a:spcPts val="800"/>
              </a:spcAft>
            </a:pP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(Accessed 2nd January 2024)</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S4C (2013) </a:t>
            </a:r>
            <a:r>
              <a:rPr lang="en-GB" sz="1100" i="1" kern="100" dirty="0">
                <a:effectLst/>
                <a:latin typeface="Comic Sans MS" panose="030F0702030302020204" pitchFamily="66" charset="0"/>
                <a:ea typeface="Calibri" panose="020F0502020204030204" pitchFamily="34" charset="0"/>
                <a:cs typeface="Times New Roman" panose="02020603050405020304" pitchFamily="18" charset="0"/>
              </a:rPr>
              <a:t>S4C </a:t>
            </a:r>
            <a:r>
              <a:rPr lang="en-GB" sz="1100" i="1" kern="100" dirty="0" err="1">
                <a:effectLst/>
                <a:latin typeface="Comic Sans MS" panose="030F0702030302020204" pitchFamily="66" charset="0"/>
                <a:ea typeface="Calibri" panose="020F0502020204030204" pitchFamily="34" charset="0"/>
                <a:cs typeface="Times New Roman" panose="02020603050405020304" pitchFamily="18" charset="0"/>
              </a:rPr>
              <a:t>Clic</a:t>
            </a:r>
            <a:r>
              <a:rPr lang="en-GB" sz="1100" i="1" kern="100" dirty="0">
                <a:effectLst/>
                <a:latin typeface="Comic Sans MS" panose="030F0702030302020204" pitchFamily="66" charset="0"/>
                <a:ea typeface="Calibri" panose="020F0502020204030204" pitchFamily="34" charset="0"/>
                <a:cs typeface="Times New Roman" panose="02020603050405020304" pitchFamily="18" charset="0"/>
              </a:rPr>
              <a:t> logo</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100" i="1" kern="100" dirty="0">
                <a:effectLst/>
                <a:latin typeface="Comic Sans MS" panose="030F0702030302020204" pitchFamily="66" charset="0"/>
                <a:ea typeface="Calibri" panose="020F0502020204030204" pitchFamily="34" charset="0"/>
                <a:cs typeface="Times New Roman" panose="02020603050405020304" pitchFamily="18" charset="0"/>
              </a:rPr>
              <a:t>Available at: </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https://www.s4c.cymru/en/production/page/27096/s4c-clic-/</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(Accessed 2</a:t>
            </a:r>
            <a:r>
              <a:rPr lang="en-GB" sz="1100" kern="100" baseline="30000" dirty="0">
                <a:effectLst/>
                <a:latin typeface="Comic Sans MS" panose="030F0702030302020204" pitchFamily="66" charset="0"/>
                <a:ea typeface="Calibri" panose="020F0502020204030204" pitchFamily="34" charset="0"/>
                <a:cs typeface="Times New Roman" panose="02020603050405020304" pitchFamily="18" charset="0"/>
              </a:rPr>
              <a:t>nd</a:t>
            </a: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 January 2024)</a:t>
            </a: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Wikipedia (2017) </a:t>
            </a:r>
            <a:r>
              <a:rPr lang="en-GB" sz="1100" i="1" kern="100" dirty="0">
                <a:effectLst/>
                <a:latin typeface="Comic Sans MS" panose="030F0702030302020204" pitchFamily="66" charset="0"/>
                <a:ea typeface="Calibri" panose="020F0502020204030204" pitchFamily="34" charset="0"/>
                <a:cs typeface="Times New Roman" panose="02020603050405020304" pitchFamily="18" charset="0"/>
              </a:rPr>
              <a:t>S4C logo </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Available at: https://en.m.wikipedia.org/wiki/File:S4C_logo.svg</a:t>
            </a:r>
          </a:p>
          <a:p>
            <a:pPr>
              <a:lnSpc>
                <a:spcPct val="107000"/>
              </a:lnSpc>
              <a:spcAft>
                <a:spcPts val="800"/>
              </a:spcAft>
            </a:pPr>
            <a:r>
              <a:rPr lang="pt-BR" sz="1100" kern="100" dirty="0">
                <a:effectLst/>
                <a:latin typeface="Comic Sans MS" panose="030F0702030302020204" pitchFamily="66" charset="0"/>
                <a:ea typeface="Calibri" panose="020F0502020204030204" pitchFamily="34" charset="0"/>
                <a:cs typeface="Times New Roman" panose="02020603050405020304" pitchFamily="18" charset="0"/>
              </a:rPr>
              <a:t>(Accessed 2th January 2024)</a:t>
            </a:r>
            <a:endParaRPr lang="en-GB" sz="1100" kern="1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omic Sans MS" panose="030F0702030302020204" pitchFamily="66" charset="0"/>
                <a:ea typeface="Calibri" panose="020F0502020204030204" pitchFamily="34" charset="0"/>
                <a:cs typeface="Times New Roman" panose="02020603050405020304" pitchFamily="18" charset="0"/>
              </a:rPr>
              <a:t>After 35 years of S4C, shouldn't Wales have responsibility for the Welsh language channel (2017)</a:t>
            </a:r>
          </a:p>
          <a:p>
            <a:endParaRPr lang="en-GB" dirty="0">
              <a:latin typeface="Comic Sans MS" panose="030F0702030302020204" pitchFamily="66" charset="0"/>
            </a:endParaRPr>
          </a:p>
          <a:p>
            <a:endParaRPr lang="pt-BR" dirty="0">
              <a:latin typeface="Comic Sans MS" panose="030F0702030302020204" pitchFamily="66" charset="0"/>
            </a:endParaRPr>
          </a:p>
          <a:p>
            <a:endParaRPr lang="pt-BR" dirty="0"/>
          </a:p>
          <a:p>
            <a:endParaRPr lang="en-GB" dirty="0"/>
          </a:p>
        </p:txBody>
      </p:sp>
    </p:spTree>
    <p:extLst>
      <p:ext uri="{BB962C8B-B14F-4D97-AF65-F5344CB8AC3E}">
        <p14:creationId xmlns:p14="http://schemas.microsoft.com/office/powerpoint/2010/main" val="2956739335"/>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8958507_TF78544816_Win32" id="{59B8F5DA-F782-49E9-87ED-77C2F06E1057}" vid="{987FD31A-45F2-4BA5-8186-70ABC7AF54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3.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c2e0b76-d452-4d35-8392-187fac002efe}" enabled="0" method="" siteId="{4c2e0b76-d452-4d35-8392-187fac002efe}" removed="1"/>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{96414B51-B394-4029-B998-CA842D920C2F}tf78544816_win32</Template>
  <TotalTime>2133</TotalTime>
  <Words>1322</Words>
  <Application>Microsoft Office PowerPoint</Application>
  <PresentationFormat>Widescreen</PresentationFormat>
  <Paragraphs>85</Paragraphs>
  <Slides>10</Slides>
  <Notes>10</Notes>
  <HiddenSlides>0</HiddenSlides>
  <MMClips>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Comic Sans MS</vt:lpstr>
      <vt:lpstr>Gotham Narrow SSm 4r</vt:lpstr>
      <vt:lpstr>Tisa Offc Serif Pro</vt:lpstr>
      <vt:lpstr>Univers Light</vt:lpstr>
      <vt:lpstr>Univers LT Std 45 Light</vt:lpstr>
      <vt:lpstr>Office Theme</vt:lpstr>
      <vt:lpstr>S4C impact on the Welsh Language</vt:lpstr>
      <vt:lpstr>Introducing S4C</vt:lpstr>
      <vt:lpstr>Impact </vt:lpstr>
      <vt:lpstr>S4C online </vt:lpstr>
      <vt:lpstr>S4C online </vt:lpstr>
      <vt:lpstr>PowerPoint Presentation</vt:lpstr>
      <vt:lpstr>Importance of S4C to Welsh speakers and non-Speakers</vt:lpstr>
      <vt:lpstr>When analysing this data is plan to see that non/limited Welsh speakers find online content useful. Looking at the results by age, 16-24 year old Welsh speakers were more likely to be satisfied than the older age group (60+) with the accessibility and amount of Welsh language material and content online. Both age groups were less satisfied than Welsh speakers overall with the quality of Welsh language material and content online. Younger Welsh speakers, however, were slightly less satisfied than the over 60s with the amount of information, material and services available generally in Welsh</vt:lpstr>
      <vt:lpstr>Conclusion </vt:lpstr>
      <vt:lpstr>References  </vt:lpstr>
    </vt:vector>
  </TitlesOfParts>
  <Company>Swansea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S4C impact of the Welsh Language</dc:title>
  <dc:creator>Mark Beevers</dc:creator>
  <cp:lastModifiedBy>Mark Beevers</cp:lastModifiedBy>
  <cp:revision>2</cp:revision>
  <dcterms:created xsi:type="dcterms:W3CDTF">2023-12-30T15:12:05Z</dcterms:created>
  <dcterms:modified xsi:type="dcterms:W3CDTF">2024-01-07T23:36:59Z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