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3" r:id="rId8"/>
    <p:sldId id="266" r:id="rId9"/>
    <p:sldId id="261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52" autoAdjust="0"/>
    <p:restoredTop sz="94660"/>
  </p:normalViewPr>
  <p:slideViewPr>
    <p:cSldViewPr snapToGrid="0">
      <p:cViewPr varScale="1">
        <p:scale>
          <a:sx n="85" d="100"/>
          <a:sy n="85" d="100"/>
        </p:scale>
        <p:origin x="58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E961E-6364-46F6-9625-5057E98662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1D90C9-6B2B-4389-B8F7-6D11C6B8E8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7DD95C-00A7-4656-B132-9950259148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7086-C89D-4091-A468-F3CAB8898747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0D654B-E426-453E-A755-825EB9691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1F7A0-AF66-47FE-A7DF-9A1B6FCB5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4916-6063-4C57-8879-A0940A255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50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8621A-682E-4A54-9AF5-2BDE404BDB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01B41-9519-432A-9AD9-C1C9672A3F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5EE3AB-BEAB-46F2-AA19-E9D407D74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7086-C89D-4091-A468-F3CAB8898747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FE134D-2D30-4F2E-813A-BDA8BD47C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FBEC06-B619-449F-9037-A5FF3232F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4916-6063-4C57-8879-A0940A255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748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52834-95E3-4CE0-992D-43F89DDD1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534234-CE9E-49B4-9A67-B7E666A7F2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A1FB9C-CF64-4392-8E8B-A8076850AB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7086-C89D-4091-A468-F3CAB8898747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447E74-9EF5-4E77-8867-772EAD79A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15BA02-1AA8-4777-9D20-292236BBB7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4916-6063-4C57-8879-A0940A255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841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54B47-2D53-4EF6-A665-842432ED0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05BEFE-6320-4D4F-9685-E77E3A3A80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2247D9-DA89-4794-98B7-FE66512849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0DEE41-742B-4849-8B22-FAEE98674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7086-C89D-4091-A468-F3CAB8898747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49971-EFD6-4795-A0F4-659A461E9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4B5433-0A2A-4534-9031-1101DC9FC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4916-6063-4C57-8879-A0940A255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7108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472F4-DDBA-43C7-A532-B770C3AAE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5D9AE3-31AB-4737-801D-CDA4EC6BAF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F3EA5F-18C1-4508-A6AF-629AF2580D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D493C3-9E41-438C-B156-B4A4E85E45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9500C1-99F4-4E69-BC5A-2A8C5062D2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6D7E51-8B13-4BBE-B20B-B9B24A92A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7086-C89D-4091-A468-F3CAB8898747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5C2D48-9907-4FA0-A47A-E7B09D5A1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67E6DA-9430-4B20-A4B1-AA1BCA458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4916-6063-4C57-8879-A0940A255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694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4FB88-E78F-4394-A2E0-FC9D25BBF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3C1BD7-DA65-4A7A-AB97-7B54886069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7086-C89D-4091-A468-F3CAB8898747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3F3E4D-2D47-420B-9FF2-4D938147C5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6482A7-BBCD-42A2-9018-A26F9D244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4916-6063-4C57-8879-A0940A255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619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EE5C7A-BEC1-4AD5-B12B-006E7C1A4D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7086-C89D-4091-A468-F3CAB8898747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4F1302-CF70-47E9-9C3B-F0F417EF60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AB946E-F6D5-4992-93E6-589FF2556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4916-6063-4C57-8879-A0940A255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341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4EA40-49E6-4942-9223-54C3B5129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CE950-234B-40DA-AE42-60DE78C447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8725EC-AC61-4E5D-879C-B4DAB77244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6EDF01-A984-4D02-BBA9-0DE589D0B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7086-C89D-4091-A468-F3CAB8898747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994A17-B5B7-44B1-A869-FE1EAA592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AB8377-3230-403C-8775-721BF605B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4916-6063-4C57-8879-A0940A255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30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3A350-68C2-4EF7-98C9-8FAFCD6BA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E79F8-D7A4-4131-A5A5-1B99AFD312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5D0CE3-F180-419C-BE95-EA5B0AC583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4F6D02-FD6D-4062-B810-3CD5836C6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7086-C89D-4091-A468-F3CAB8898747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2A0B4A-2C8D-411B-8C8A-07B8583C8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BE8ED4-7BE8-4673-B144-99FCCEB1B6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4916-6063-4C57-8879-A0940A255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325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626E3-F2BD-420E-86AA-65580E65D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36729E-F926-4C2E-BD99-64A42D3F45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FBA841-953B-4AE7-A0A8-8E2CBBFECB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7086-C89D-4091-A468-F3CAB8898747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E5DB7B-54E8-4066-9CB2-26288DA98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41B6C-998A-4674-B131-2D53CA5BB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4916-6063-4C57-8879-A0940A255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123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480AE9-4972-45CE-BD24-B96221C38C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8B38D4-4707-4CB3-B85D-1D474EFA5A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926485-9B4C-4458-8D46-067A5C21E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7086-C89D-4091-A468-F3CAB8898747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0EB4D7-DCF6-4DD1-8826-653B55EA3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248A0D-99CA-4D0F-A41F-19CC111E0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4916-6063-4C57-8879-A0940A255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340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58F46C-7741-4C3A-8E90-BCF59F5F1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6BE613-5C3A-4165-A8A5-754901FA0C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C7EF11-4A9E-4B2F-8081-FD635810DF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37086-C89D-4091-A468-F3CAB8898747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C51652-40F3-44A1-B3F6-45D369B9EA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9A771D-600F-4905-BA3A-586AE41A6C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8F4916-6063-4C57-8879-A0940A255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591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archive.archaeology.org/online/features/belize/cahalpech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92F85-26CF-4EC9-B713-44A7996B1B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799" y="438151"/>
            <a:ext cx="9867901" cy="2990849"/>
          </a:xfrm>
        </p:spPr>
        <p:txBody>
          <a:bodyPr>
            <a:normAutofit/>
          </a:bodyPr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4800" b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From Source to Coast:</a:t>
            </a:r>
            <a:b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b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much influence did the Belize River Valley have with the wider political ecosystem of Mesoamerica?</a:t>
            </a:r>
            <a:b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4E7B05-BE26-4747-95AB-A7828C6CD7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09799" y="3024187"/>
            <a:ext cx="3219451" cy="600075"/>
          </a:xfrm>
        </p:spPr>
        <p:txBody>
          <a:bodyPr>
            <a:normAutofit fontScale="92500"/>
          </a:bodyPr>
          <a:lstStyle/>
          <a:p>
            <a:pPr algn="l"/>
            <a:r>
              <a:rPr lang="en-GB" dirty="0"/>
              <a:t>Kai Conan Barkla 1702209</a:t>
            </a:r>
          </a:p>
        </p:txBody>
      </p:sp>
      <p:pic>
        <p:nvPicPr>
          <p:cNvPr id="5" name="Picture 4" descr="A giraffe standing next to a tree&#10;&#10;Description automatically generated">
            <a:extLst>
              <a:ext uri="{FF2B5EF4-FFF2-40B4-BE49-F238E27FC236}">
                <a16:creationId xmlns:a16="http://schemas.microsoft.com/office/drawing/2014/main" id="{605E914D-AF39-4A7A-8CD1-DBA31A26A1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391">
            <a:off x="6452770" y="3089256"/>
            <a:ext cx="4841943" cy="3631457"/>
          </a:xfrm>
          <a:prstGeom prst="ellipse">
            <a:avLst/>
          </a:prstGeom>
          <a:ln w="57150" cap="rnd">
            <a:solidFill>
              <a:schemeClr val="tx1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8683130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D3E7F-8338-4952-A1E5-1364C07E2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3952" y="365125"/>
            <a:ext cx="9309848" cy="907863"/>
          </a:xfrm>
        </p:spPr>
        <p:txBody>
          <a:bodyPr>
            <a:normAutofit/>
          </a:bodyPr>
          <a:lstStyle/>
          <a:p>
            <a:r>
              <a:rPr lang="en-GB" sz="3600" b="1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A8A0A-180B-48D2-8CA6-D97E34A4C1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3950" y="1524000"/>
            <a:ext cx="9309849" cy="4652963"/>
          </a:xfrm>
        </p:spPr>
        <p:txBody>
          <a:bodyPr/>
          <a:lstStyle/>
          <a:p>
            <a:r>
              <a:rPr lang="en-GB" dirty="0"/>
              <a:t>Discover how much influence the Belize River Valley (BRV) have on the rest of Mesoamerica.</a:t>
            </a:r>
          </a:p>
          <a:p>
            <a:r>
              <a:rPr lang="en-GB" dirty="0"/>
              <a:t>The elements of influence I will be examining are: Trade, Culture (i.e. architecture, religion), Warfare and Diplomacy (i.e. marriage, tribute giving).</a:t>
            </a:r>
          </a:p>
          <a:p>
            <a:r>
              <a:rPr lang="en-GB" dirty="0"/>
              <a:t>To do this I will examine data sets including physical evidence, iconography and epigraphy and other possible evidence that may suggest BRV influence on the rest of Mesoamerica.</a:t>
            </a:r>
          </a:p>
        </p:txBody>
      </p:sp>
    </p:spTree>
    <p:extLst>
      <p:ext uri="{BB962C8B-B14F-4D97-AF65-F5344CB8AC3E}">
        <p14:creationId xmlns:p14="http://schemas.microsoft.com/office/powerpoint/2010/main" val="1093983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map&#10;&#10;Description automatically generated">
            <a:extLst>
              <a:ext uri="{FF2B5EF4-FFF2-40B4-BE49-F238E27FC236}">
                <a16:creationId xmlns:a16="http://schemas.microsoft.com/office/drawing/2014/main" id="{D96E063A-DF80-4862-A8A2-D749977E27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7744" y="367732"/>
            <a:ext cx="4857717" cy="6287494"/>
          </a:xfrm>
          <a:prstGeom prst="rect">
            <a:avLst/>
          </a:prstGeom>
          <a:ln w="190500" cap="sq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706D515-7924-404B-8316-14166C3FC6D3}"/>
              </a:ext>
            </a:extLst>
          </p:cNvPr>
          <p:cNvSpPr txBox="1"/>
          <p:nvPr/>
        </p:nvSpPr>
        <p:spPr>
          <a:xfrm>
            <a:off x="6934200" y="269674"/>
            <a:ext cx="5067300" cy="24326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Situating the Region:</a:t>
            </a:r>
          </a:p>
          <a:p>
            <a:r>
              <a:rPr lang="en-GB" sz="2400" dirty="0"/>
              <a:t>The dissertation will be examining the region of the Belize River Valley (Bellow) and its impact on other areas of Mesoamerica, most prominently the rest of the Maya Area (Left). </a:t>
            </a:r>
          </a:p>
        </p:txBody>
      </p:sp>
      <p:pic>
        <p:nvPicPr>
          <p:cNvPr id="5" name="Picture 4" descr="A picture containing kite, flying&#10;&#10;Description automatically generated">
            <a:extLst>
              <a:ext uri="{FF2B5EF4-FFF2-40B4-BE49-F238E27FC236}">
                <a16:creationId xmlns:a16="http://schemas.microsoft.com/office/drawing/2014/main" id="{E9C15CE5-C632-465D-80CA-5BE12526B2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8992" y="2702292"/>
            <a:ext cx="4857717" cy="3952934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5452481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itting, black, dark, laptop&#10;&#10;Description automatically generated">
            <a:extLst>
              <a:ext uri="{FF2B5EF4-FFF2-40B4-BE49-F238E27FC236}">
                <a16:creationId xmlns:a16="http://schemas.microsoft.com/office/drawing/2014/main" id="{274636AD-1C41-4250-83EC-D59C630681B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01" t="18927" r="5303" b="20480"/>
          <a:stretch/>
        </p:blipFill>
        <p:spPr>
          <a:xfrm>
            <a:off x="1838325" y="1269233"/>
            <a:ext cx="10267950" cy="554226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41A0CD1-3EF4-493D-B2CB-8C5BD6ED5D4A}"/>
              </a:ext>
            </a:extLst>
          </p:cNvPr>
          <p:cNvSpPr txBox="1"/>
          <p:nvPr/>
        </p:nvSpPr>
        <p:spPr>
          <a:xfrm>
            <a:off x="1838325" y="190500"/>
            <a:ext cx="99631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Situating the time period under examination:</a:t>
            </a:r>
          </a:p>
        </p:txBody>
      </p:sp>
    </p:spTree>
    <p:extLst>
      <p:ext uri="{BB962C8B-B14F-4D97-AF65-F5344CB8AC3E}">
        <p14:creationId xmlns:p14="http://schemas.microsoft.com/office/powerpoint/2010/main" val="12479800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E11B4-6646-4364-9519-AFC6799E0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798" y="78815"/>
            <a:ext cx="10191750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+mn-lt"/>
              </a:rPr>
              <a:t>Exchange of Goods from the Belize River Valley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4F43D-0FA9-4E48-8A7D-F1099D2C91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799" y="1272988"/>
            <a:ext cx="10191749" cy="5289177"/>
          </a:xfrm>
        </p:spPr>
        <p:txBody>
          <a:bodyPr>
            <a:normAutofit/>
          </a:bodyPr>
          <a:lstStyle/>
          <a:p>
            <a:r>
              <a:rPr lang="en-GB" dirty="0"/>
              <a:t>Salt was of major importance to the ancient Maya, as a dietary requirement and as a preserver of food. Belize coast was a strong producer and conduit of salt. </a:t>
            </a:r>
            <a:r>
              <a:rPr lang="en-GB" sz="1800" dirty="0"/>
              <a:t>(McKillop 2002)</a:t>
            </a:r>
          </a:p>
          <a:p>
            <a:r>
              <a:rPr lang="en-GB" dirty="0"/>
              <a:t>Slate workshops found at </a:t>
            </a:r>
            <a:r>
              <a:rPr lang="en-GB" dirty="0" err="1"/>
              <a:t>Pacbitun</a:t>
            </a:r>
            <a:r>
              <a:rPr lang="en-GB" dirty="0"/>
              <a:t> correlates to slate artworks found in other Maya sites. </a:t>
            </a:r>
            <a:r>
              <a:rPr lang="en-GB" sz="1800" dirty="0"/>
              <a:t>(Healy </a:t>
            </a:r>
            <a:r>
              <a:rPr lang="en-GB" sz="1800" i="1" dirty="0"/>
              <a:t>et al.</a:t>
            </a:r>
            <a:r>
              <a:rPr lang="en-GB" sz="1800" dirty="0"/>
              <a:t> 1995)</a:t>
            </a:r>
          </a:p>
          <a:p>
            <a:r>
              <a:rPr lang="en-GB" dirty="0"/>
              <a:t>Ceramics also found at Teotihuacan exhibit similar styles to those found in BRV. </a:t>
            </a:r>
            <a:r>
              <a:rPr lang="en-GB" sz="1800" dirty="0"/>
              <a:t>(Clayton 2005)</a:t>
            </a:r>
          </a:p>
          <a:p>
            <a:r>
              <a:rPr lang="en-GB" dirty="0"/>
              <a:t>Obsidian, another vital material in ancient Maya culture, is also found at Moho Cay and Belize River Valley sites. </a:t>
            </a:r>
            <a:r>
              <a:rPr lang="en-GB" sz="1800" dirty="0"/>
              <a:t>(McKillop 2002)</a:t>
            </a:r>
            <a:endParaRPr lang="en-GB" dirty="0"/>
          </a:p>
          <a:p>
            <a:r>
              <a:rPr lang="en-GB" dirty="0"/>
              <a:t>BRV had excellent conditions for growing cotton and cacao. </a:t>
            </a:r>
            <a:r>
              <a:rPr lang="en-GB" sz="1800" dirty="0"/>
              <a:t>(Lucero 2006)</a:t>
            </a:r>
          </a:p>
          <a:p>
            <a:pPr marL="0" indent="0">
              <a:buNone/>
            </a:pPr>
            <a:r>
              <a:rPr lang="en-GB" u="sng" dirty="0"/>
              <a:t>Were these trade goods? Or perhaps tribute/gifts – even war loot?</a:t>
            </a:r>
          </a:p>
        </p:txBody>
      </p:sp>
    </p:spTree>
    <p:extLst>
      <p:ext uri="{BB962C8B-B14F-4D97-AF65-F5344CB8AC3E}">
        <p14:creationId xmlns:p14="http://schemas.microsoft.com/office/powerpoint/2010/main" val="3394929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043A1-C7D0-4AF0-9107-A8A35FE94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098" y="352426"/>
            <a:ext cx="7943850" cy="1142999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latin typeface="+mn-lt"/>
              </a:rPr>
              <a:t>Warfare within the Belize River Valley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993CA1-E792-421B-A57F-10BCD1EC0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3099" y="1559859"/>
            <a:ext cx="10024783" cy="4945715"/>
          </a:xfrm>
        </p:spPr>
        <p:txBody>
          <a:bodyPr>
            <a:normAutofit/>
          </a:bodyPr>
          <a:lstStyle/>
          <a:p>
            <a:r>
              <a:rPr lang="en-GB" dirty="0"/>
              <a:t>The site of Blackman Eddy exhibits evidence of burning, which has been suggested as a ritual ‘killing’ of the city’s soul. </a:t>
            </a:r>
            <a:r>
              <a:rPr lang="en-GB" sz="1800" dirty="0"/>
              <a:t>(Brown &amp; Garber 2003)</a:t>
            </a:r>
          </a:p>
          <a:p>
            <a:r>
              <a:rPr lang="en-GB" dirty="0" err="1"/>
              <a:t>Xunantunich’s</a:t>
            </a:r>
            <a:r>
              <a:rPr lang="en-GB" dirty="0"/>
              <a:t> participation in the Naranjo-</a:t>
            </a:r>
            <a:r>
              <a:rPr lang="en-GB" dirty="0" err="1"/>
              <a:t>Caracol</a:t>
            </a:r>
            <a:r>
              <a:rPr lang="en-GB" dirty="0"/>
              <a:t> conflict demonstrates the martial influence BRV sites could have. </a:t>
            </a:r>
            <a:r>
              <a:rPr lang="en-GB" sz="1800" dirty="0"/>
              <a:t>(Helmke &amp; Awe 2016)</a:t>
            </a:r>
          </a:p>
          <a:p>
            <a:r>
              <a:rPr lang="en-GB" dirty="0" err="1"/>
              <a:t>Komkom</a:t>
            </a:r>
            <a:r>
              <a:rPr lang="en-GB" dirty="0"/>
              <a:t> Vase found at Baking Pot has hieroglyphic accounts of warfare, also suggests more Naranjo influence within BRV. </a:t>
            </a:r>
            <a:r>
              <a:rPr lang="en-GB" sz="1800" dirty="0"/>
              <a:t>(Helmke </a:t>
            </a:r>
            <a:r>
              <a:rPr lang="en-GB" sz="1800" i="1" dirty="0"/>
              <a:t>et al.</a:t>
            </a:r>
            <a:r>
              <a:rPr lang="en-GB" sz="1800" dirty="0"/>
              <a:t> 2018)</a:t>
            </a:r>
          </a:p>
          <a:p>
            <a:pPr marL="0" indent="0">
              <a:buNone/>
            </a:pPr>
            <a:r>
              <a:rPr lang="en-GB" u="sng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984509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map&#10;&#10;Description automatically generated">
            <a:extLst>
              <a:ext uri="{FF2B5EF4-FFF2-40B4-BE49-F238E27FC236}">
                <a16:creationId xmlns:a16="http://schemas.microsoft.com/office/drawing/2014/main" id="{15DA2AF5-B57B-480E-A648-D55ED94BBD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0775" y="2067018"/>
            <a:ext cx="5453743" cy="4737193"/>
          </a:xfrm>
          <a:prstGeom prst="rect">
            <a:avLst/>
          </a:prstGeom>
          <a:ln w="381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3D49ABC5-86E5-4173-86CE-2E2057C483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53789"/>
            <a:ext cx="6069072" cy="4047277"/>
          </a:xfrm>
          <a:prstGeom prst="rect">
            <a:avLst/>
          </a:prstGeom>
          <a:ln w="381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A16C091-1C59-4103-8F34-F85673663EE9}"/>
              </a:ext>
            </a:extLst>
          </p:cNvPr>
          <p:cNvSpPr txBox="1"/>
          <p:nvPr/>
        </p:nvSpPr>
        <p:spPr>
          <a:xfrm>
            <a:off x="7320965" y="4218003"/>
            <a:ext cx="4611059" cy="22993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Left</a:t>
            </a:r>
            <a:r>
              <a:rPr lang="en-GB" sz="2800" dirty="0"/>
              <a:t>: Basic map of major players in the Naranjo conflicts, both within and without of the Belize River Valley area.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F663EE-A0B8-481C-9CC7-49AB4F73FEF9}"/>
              </a:ext>
            </a:extLst>
          </p:cNvPr>
          <p:cNvSpPr txBox="1"/>
          <p:nvPr/>
        </p:nvSpPr>
        <p:spPr>
          <a:xfrm>
            <a:off x="1780775" y="53789"/>
            <a:ext cx="41986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Right</a:t>
            </a:r>
            <a:r>
              <a:rPr lang="en-GB" sz="2800" dirty="0"/>
              <a:t>: Diagram showing the simplified political events and relations during the Naranjo conflicts.</a:t>
            </a:r>
          </a:p>
        </p:txBody>
      </p:sp>
    </p:spTree>
    <p:extLst>
      <p:ext uri="{BB962C8B-B14F-4D97-AF65-F5344CB8AC3E}">
        <p14:creationId xmlns:p14="http://schemas.microsoft.com/office/powerpoint/2010/main" val="40924523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DEA95-0490-4676-8144-2350DB7AD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9482" y="206189"/>
            <a:ext cx="9323294" cy="986118"/>
          </a:xfrm>
        </p:spPr>
        <p:txBody>
          <a:bodyPr>
            <a:normAutofit/>
          </a:bodyPr>
          <a:lstStyle/>
          <a:p>
            <a:r>
              <a:rPr lang="en-GB" sz="3600" b="1" dirty="0"/>
              <a:t>Next steps; Research for 2020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6EA07-64A5-4C13-A9BC-8BA464573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9482" y="1317811"/>
            <a:ext cx="10080811" cy="4661928"/>
          </a:xfrm>
        </p:spPr>
        <p:txBody>
          <a:bodyPr/>
          <a:lstStyle/>
          <a:p>
            <a:r>
              <a:rPr lang="en-GB" dirty="0"/>
              <a:t>Investigate the architecture of BRV sites in order to see if there are similarities of differences between non-BRV sites and why?</a:t>
            </a:r>
          </a:p>
          <a:p>
            <a:r>
              <a:rPr lang="en-GB" dirty="0"/>
              <a:t>Make an overview of the conflicts in the BRV area, and adapt it into a concise graph/timeline. This will be used to better get an idea of the impacts BRV sites may have imposed through conflict.</a:t>
            </a:r>
          </a:p>
          <a:p>
            <a:r>
              <a:rPr lang="en-GB" dirty="0"/>
              <a:t>Were there any specific deities or cults that occur in the BRV region and if so, why?</a:t>
            </a:r>
          </a:p>
          <a:p>
            <a:r>
              <a:rPr lang="en-GB" dirty="0"/>
              <a:t>What do inscriptions found at other Maya and Mesoamerican sites say about BRV sites? What interactions do they have with them and if they are not mentioned, why? </a:t>
            </a:r>
          </a:p>
        </p:txBody>
      </p:sp>
    </p:spTree>
    <p:extLst>
      <p:ext uri="{BB962C8B-B14F-4D97-AF65-F5344CB8AC3E}">
        <p14:creationId xmlns:p14="http://schemas.microsoft.com/office/powerpoint/2010/main" val="32950268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6C8CF-3CD4-453E-8631-FBEAB8E50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7374" y="361951"/>
            <a:ext cx="6811497" cy="552449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5DC7C-A911-4656-ADC9-E60C48F97A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7374" y="1057835"/>
            <a:ext cx="10029826" cy="54382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Awe J. 2000. ‘</a:t>
            </a:r>
            <a:r>
              <a:rPr lang="en-GB" sz="1400" dirty="0" err="1"/>
              <a:t>Cahal</a:t>
            </a:r>
            <a:r>
              <a:rPr lang="en-GB" sz="1400" dirty="0"/>
              <a:t> </a:t>
            </a:r>
            <a:r>
              <a:rPr lang="en-GB" sz="1400" dirty="0" err="1"/>
              <a:t>Pech</a:t>
            </a:r>
            <a:r>
              <a:rPr lang="en-GB" sz="1400" dirty="0"/>
              <a:t>’, in </a:t>
            </a:r>
            <a:r>
              <a:rPr lang="en-GB" sz="1400" i="1" dirty="0"/>
              <a:t>Archaeology Magazine</a:t>
            </a:r>
            <a:r>
              <a:rPr lang="en-GB" sz="1400" dirty="0"/>
              <a:t>. </a:t>
            </a:r>
            <a:r>
              <a:rPr lang="en-GB" sz="1400" u="sng" dirty="0">
                <a:hlinkClick r:id="rId2"/>
              </a:rPr>
              <a:t>https://archive.archaeology.org/online/features/belize/cahalpech.html</a:t>
            </a:r>
            <a:r>
              <a:rPr lang="en-GB" sz="1400" dirty="0"/>
              <a:t> [Accessed 19/11/2019].</a:t>
            </a:r>
          </a:p>
          <a:p>
            <a:pPr marL="0" indent="0">
              <a:buNone/>
            </a:pPr>
            <a:r>
              <a:rPr lang="en-GB" sz="1400" dirty="0"/>
              <a:t>Ball J.W. &amp; </a:t>
            </a:r>
            <a:r>
              <a:rPr lang="en-GB" sz="1400" dirty="0" err="1"/>
              <a:t>Taschek</a:t>
            </a:r>
            <a:r>
              <a:rPr lang="en-GB" sz="1400" dirty="0"/>
              <a:t> J.T. 2004. ‘Buenavista del </a:t>
            </a:r>
            <a:r>
              <a:rPr lang="en-GB" sz="1400" dirty="0" err="1"/>
              <a:t>Cayo</a:t>
            </a:r>
            <a:r>
              <a:rPr lang="en-GB" sz="1400" dirty="0"/>
              <a:t>’, in </a:t>
            </a:r>
            <a:r>
              <a:rPr lang="en-GB" sz="1400" i="1" dirty="0"/>
              <a:t>The Ancient Maya of the Belize Valley </a:t>
            </a:r>
            <a:r>
              <a:rPr lang="en-GB" sz="1400" dirty="0"/>
              <a:t>(editor: Garber J.F.). University Press of Florida, 15 Northwest 15th Street Gainesville, FL 32611-2079. </a:t>
            </a:r>
          </a:p>
          <a:p>
            <a:pPr marL="0" indent="0">
              <a:buNone/>
            </a:pPr>
            <a:r>
              <a:rPr lang="en-GB" sz="1400" dirty="0"/>
              <a:t>Brown M.K. &amp; Garber J.F. 2003. ‘Evidence of Conflict during the Middle Formative in the Maya Lowlands: A View from Blackman Eddy, Belize’, in </a:t>
            </a:r>
            <a:r>
              <a:rPr lang="en-GB" sz="1400" i="1" dirty="0"/>
              <a:t>Ancient Mesoamerican Warfare</a:t>
            </a:r>
            <a:r>
              <a:rPr lang="en-GB" sz="1400" dirty="0"/>
              <a:t> (editors Brown M.K. &amp; Stanton T.W.). </a:t>
            </a:r>
            <a:r>
              <a:rPr lang="en-GB" sz="1400" dirty="0" err="1"/>
              <a:t>AltaMira</a:t>
            </a:r>
            <a:r>
              <a:rPr lang="en-GB" sz="1400" dirty="0"/>
              <a:t> press, Walnut Creek, CA 94596.</a:t>
            </a:r>
          </a:p>
          <a:p>
            <a:pPr marL="0" indent="0">
              <a:buNone/>
            </a:pPr>
            <a:r>
              <a:rPr lang="en-GB" sz="1400"/>
              <a:t>Clayton </a:t>
            </a:r>
            <a:r>
              <a:rPr lang="en-GB" sz="1400" dirty="0"/>
              <a:t>S.C. 2005. ‘Interregional Relationships in Mesoamerica: Interpreting Maya Ceramics at Teotihuacan’, in </a:t>
            </a:r>
            <a:r>
              <a:rPr lang="en-GB" sz="1400" i="1" dirty="0"/>
              <a:t>Latin American Antiquity</a:t>
            </a:r>
            <a:r>
              <a:rPr lang="en-GB" sz="1400" dirty="0"/>
              <a:t>. Vol.16, No.4.</a:t>
            </a:r>
          </a:p>
          <a:p>
            <a:pPr marL="0" indent="0">
              <a:buNone/>
            </a:pPr>
            <a:r>
              <a:rPr lang="en-GB" sz="1400" dirty="0"/>
              <a:t>Cowgill G.L. 2015. </a:t>
            </a:r>
            <a:r>
              <a:rPr lang="en-GB" sz="1400" i="1" dirty="0"/>
              <a:t>Ancient Teotihuacan: Early Urbanism in Central Mexico</a:t>
            </a:r>
            <a:r>
              <a:rPr lang="en-GB" sz="1400" dirty="0"/>
              <a:t>. 32 Avenue of the Americas, New York, NY 10013-2473, USA.</a:t>
            </a:r>
          </a:p>
          <a:p>
            <a:pPr marL="0" indent="0">
              <a:buNone/>
            </a:pPr>
            <a:r>
              <a:rPr lang="en-GB" sz="1400" dirty="0"/>
              <a:t>Garber </a:t>
            </a:r>
            <a:r>
              <a:rPr lang="en-GB" sz="1400" i="1" dirty="0"/>
              <a:t>et al</a:t>
            </a:r>
            <a:r>
              <a:rPr lang="en-GB" sz="1400" dirty="0"/>
              <a:t> 2004. ‘Archaeological Investigations at Blackman Eddy’, in </a:t>
            </a:r>
            <a:r>
              <a:rPr lang="en-GB" sz="1400" i="1" dirty="0"/>
              <a:t>The Ancient Maya of the Belize Valley</a:t>
            </a:r>
            <a:r>
              <a:rPr lang="en-GB" sz="1400" dirty="0"/>
              <a:t> (editor Garber J.F.). University Press of Florida, 15 Northwest 15th Street Gainesville, FL 32611-2079.</a:t>
            </a:r>
          </a:p>
          <a:p>
            <a:pPr marL="0" indent="0">
              <a:buNone/>
            </a:pPr>
            <a:r>
              <a:rPr lang="en-GB" sz="1400" dirty="0"/>
              <a:t>Healy P.F. </a:t>
            </a:r>
            <a:r>
              <a:rPr lang="en-GB" sz="1400" i="1" dirty="0"/>
              <a:t>et al.</a:t>
            </a:r>
            <a:r>
              <a:rPr lang="en-GB" sz="1400" dirty="0"/>
              <a:t> 1995. ‘</a:t>
            </a:r>
            <a:r>
              <a:rPr lang="en-GB" sz="1400" dirty="0" err="1"/>
              <a:t>Pacbitun</a:t>
            </a:r>
            <a:r>
              <a:rPr lang="en-GB" sz="1400" dirty="0"/>
              <a:t> (Belize) and ancient Maya use of slate’. </a:t>
            </a:r>
            <a:r>
              <a:rPr lang="en-GB" sz="1400" i="1" dirty="0"/>
              <a:t>Antiquity</a:t>
            </a:r>
            <a:r>
              <a:rPr lang="en-GB" sz="1400" dirty="0"/>
              <a:t> Vol.69.</a:t>
            </a:r>
          </a:p>
          <a:p>
            <a:pPr marL="0" indent="0">
              <a:buNone/>
            </a:pPr>
            <a:r>
              <a:rPr lang="en-GB" sz="1400" dirty="0"/>
              <a:t>Helmke C. &amp; Awe J.J. 2016. ‘Death Becomes Her: An Analysis of Panel 3, </a:t>
            </a:r>
            <a:r>
              <a:rPr lang="en-GB" sz="1400" dirty="0" err="1"/>
              <a:t>Xunantunich</a:t>
            </a:r>
            <a:r>
              <a:rPr lang="en-GB" sz="1400" dirty="0"/>
              <a:t>, Belize’, in </a:t>
            </a:r>
            <a:r>
              <a:rPr lang="en-GB" sz="1400" i="1" dirty="0"/>
              <a:t>The PARI Journal</a:t>
            </a:r>
            <a:r>
              <a:rPr lang="en-GB" sz="1400" dirty="0"/>
              <a:t>. Vol.16, No.4.</a:t>
            </a:r>
          </a:p>
          <a:p>
            <a:pPr marL="0" indent="0">
              <a:buNone/>
            </a:pPr>
            <a:r>
              <a:rPr lang="en-GB" sz="1400" dirty="0"/>
              <a:t>Helmke C., </a:t>
            </a:r>
            <a:r>
              <a:rPr lang="en-GB" sz="1400" dirty="0" err="1"/>
              <a:t>Hoggarth</a:t>
            </a:r>
            <a:r>
              <a:rPr lang="en-GB" sz="1400" dirty="0"/>
              <a:t> J.A. &amp; Awe J.J. 2018. </a:t>
            </a:r>
            <a:r>
              <a:rPr lang="en-GB" sz="1400" i="1" dirty="0"/>
              <a:t>A Reading of the </a:t>
            </a:r>
            <a:r>
              <a:rPr lang="en-GB" sz="1400" i="1" dirty="0" err="1"/>
              <a:t>Komkom</a:t>
            </a:r>
            <a:r>
              <a:rPr lang="en-GB" sz="1400" i="1" dirty="0"/>
              <a:t> Vase Discovered at Baking Pot, Belize</a:t>
            </a:r>
            <a:r>
              <a:rPr lang="en-GB" sz="1400" dirty="0"/>
              <a:t>. </a:t>
            </a:r>
            <a:r>
              <a:rPr lang="en-GB" sz="1400" dirty="0" err="1"/>
              <a:t>Precolumbia</a:t>
            </a:r>
            <a:r>
              <a:rPr lang="en-GB" sz="1400" dirty="0"/>
              <a:t> </a:t>
            </a:r>
            <a:r>
              <a:rPr lang="en-GB" sz="1400" dirty="0" err="1"/>
              <a:t>Mesoweb</a:t>
            </a:r>
            <a:r>
              <a:rPr lang="en-GB" sz="1400" dirty="0"/>
              <a:t> Press.</a:t>
            </a:r>
          </a:p>
          <a:p>
            <a:pPr marL="0" indent="0">
              <a:buNone/>
            </a:pPr>
            <a:r>
              <a:rPr lang="en-GB" sz="1400" dirty="0" err="1"/>
              <a:t>Houk</a:t>
            </a:r>
            <a:r>
              <a:rPr lang="en-GB" sz="1400" dirty="0"/>
              <a:t> B.A. 2015. </a:t>
            </a:r>
            <a:r>
              <a:rPr lang="en-GB" sz="1400" i="1" dirty="0"/>
              <a:t>Ancient Maya Cities of the Eastern Lowlands</a:t>
            </a:r>
            <a:r>
              <a:rPr lang="en-GB" sz="1400" dirty="0"/>
              <a:t>. University Press of Florida 15 Northwest 15th Street Gainesville, FL 32611-2079.</a:t>
            </a:r>
          </a:p>
          <a:p>
            <a:pPr marL="0" indent="0">
              <a:buNone/>
            </a:pPr>
            <a:r>
              <a:rPr lang="en-GB" sz="1400" dirty="0"/>
              <a:t>Lucero L.J. 2006. </a:t>
            </a:r>
            <a:r>
              <a:rPr lang="en-GB" sz="1400" i="1" dirty="0"/>
              <a:t>Water and Ritual: The Rise and Fall of Classic Maya Rulers</a:t>
            </a:r>
            <a:r>
              <a:rPr lang="en-GB" sz="1400" dirty="0"/>
              <a:t>. University of Texas Press, Austin TX 78713-7819. </a:t>
            </a:r>
          </a:p>
          <a:p>
            <a:pPr marL="0" indent="0">
              <a:buNone/>
            </a:pPr>
            <a:r>
              <a:rPr lang="en-GB" sz="1400" dirty="0"/>
              <a:t>Martin S. &amp; Grube N. 2000. </a:t>
            </a:r>
            <a:r>
              <a:rPr lang="en-GB" sz="1400" i="1" dirty="0"/>
              <a:t>Chronicle of the Maya Kings and Queens</a:t>
            </a:r>
            <a:r>
              <a:rPr lang="en-GB" sz="1400" dirty="0"/>
              <a:t>. Thames and Hudson Ltd, 181A High Holborn, London WC1V 7QX. </a:t>
            </a:r>
          </a:p>
          <a:p>
            <a:pPr marL="0" indent="0">
              <a:buNone/>
            </a:pPr>
            <a:r>
              <a:rPr lang="en-GB" sz="1400" dirty="0"/>
              <a:t>McKillop H. 2002. </a:t>
            </a:r>
            <a:r>
              <a:rPr lang="en-GB" sz="1400" i="1" dirty="0"/>
              <a:t>Salt: White Gold of the Ancient Maya</a:t>
            </a:r>
            <a:r>
              <a:rPr lang="en-GB" sz="1400" dirty="0"/>
              <a:t>. University Press of Florid, 15 Northwest 15</a:t>
            </a:r>
            <a:r>
              <a:rPr lang="en-GB" sz="1400" baseline="30000" dirty="0"/>
              <a:t>th</a:t>
            </a:r>
            <a:r>
              <a:rPr lang="en-GB" sz="1400" dirty="0"/>
              <a:t> Street Gainesville, FL 32611-2079.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9509382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6C8CF-3CD4-453E-8631-FBEAB8E50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7374" y="361951"/>
            <a:ext cx="6811497" cy="552449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 of Images and Figures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5DC7C-A911-4656-ADC9-E60C48F97A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7374" y="1057834"/>
            <a:ext cx="10029826" cy="56029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/>
              <a:t>Slide 1 and background respectively: </a:t>
            </a:r>
          </a:p>
          <a:p>
            <a:pPr marL="0" indent="0">
              <a:buNone/>
            </a:pPr>
            <a:r>
              <a:rPr lang="en-GB" sz="1600" dirty="0"/>
              <a:t>Barkla K. 2019. ‘Northwardly view of the courtyard at </a:t>
            </a:r>
            <a:r>
              <a:rPr lang="en-GB" sz="1600" dirty="0" err="1"/>
              <a:t>Cahal</a:t>
            </a:r>
            <a:r>
              <a:rPr lang="en-GB" sz="1600" dirty="0"/>
              <a:t> </a:t>
            </a:r>
            <a:r>
              <a:rPr lang="en-GB" sz="1600" dirty="0" err="1"/>
              <a:t>Pech</a:t>
            </a:r>
            <a:r>
              <a:rPr lang="en-GB" sz="1600" dirty="0"/>
              <a:t>’ </a:t>
            </a:r>
          </a:p>
          <a:p>
            <a:pPr marL="0" indent="0">
              <a:buNone/>
            </a:pPr>
            <a:r>
              <a:rPr lang="en-GB" sz="1600" dirty="0"/>
              <a:t>Barkla K. 2019. ‘Southerly view of Structure A-1 and the Castillo at </a:t>
            </a:r>
            <a:r>
              <a:rPr lang="en-GB" sz="1600" dirty="0" err="1"/>
              <a:t>Xunantunich</a:t>
            </a:r>
            <a:r>
              <a:rPr lang="en-GB" sz="1600" dirty="0"/>
              <a:t>’</a:t>
            </a:r>
          </a:p>
          <a:p>
            <a:pPr marL="0" indent="0">
              <a:buNone/>
            </a:pPr>
            <a:r>
              <a:rPr lang="en-GB" sz="1600" dirty="0"/>
              <a:t>Slide 3:</a:t>
            </a:r>
          </a:p>
          <a:p>
            <a:pPr marL="0" indent="0">
              <a:buNone/>
            </a:pPr>
            <a:r>
              <a:rPr lang="en-GB" sz="1600" dirty="0"/>
              <a:t>Barkla K. 2019. ‘Map of the Maya area’</a:t>
            </a:r>
          </a:p>
          <a:p>
            <a:pPr marL="0" indent="0">
              <a:buNone/>
            </a:pPr>
            <a:r>
              <a:rPr lang="en-GB" sz="1600" dirty="0"/>
              <a:t>Barkla K. 2019. ‘Map of the Belize River Valley, listing sites mentioned in dissertation (not exhaustive) and their context alongside modern Belizean cities’</a:t>
            </a:r>
          </a:p>
          <a:p>
            <a:pPr marL="0" indent="0">
              <a:buNone/>
            </a:pPr>
            <a:r>
              <a:rPr lang="en-GB" sz="1600" dirty="0"/>
              <a:t>Slide 4:</a:t>
            </a:r>
          </a:p>
          <a:p>
            <a:pPr marL="0" indent="0">
              <a:buNone/>
            </a:pPr>
            <a:r>
              <a:rPr lang="en-GB" sz="1600" dirty="0"/>
              <a:t>Barkla K. 2019. ‘Timeline of major Maya and Belize River Valley sites mentioned within the dissertation (not exhaustive)’</a:t>
            </a:r>
          </a:p>
          <a:p>
            <a:pPr marL="0" indent="0">
              <a:buNone/>
            </a:pPr>
            <a:r>
              <a:rPr lang="en-GB" sz="1600" dirty="0"/>
              <a:t>Slide 7:</a:t>
            </a:r>
          </a:p>
          <a:p>
            <a:pPr marL="0" indent="0">
              <a:buNone/>
            </a:pPr>
            <a:r>
              <a:rPr lang="en-GB" sz="1600" dirty="0"/>
              <a:t>Barkla K. 2019. ‘Basic map of major players in the Naranjo conflicts, both within and without of the Belize River Valley area’*</a:t>
            </a:r>
          </a:p>
          <a:p>
            <a:pPr marL="0" indent="0">
              <a:buNone/>
            </a:pPr>
            <a:r>
              <a:rPr lang="en-GB" sz="1600" dirty="0"/>
              <a:t>Barkla K. 2019. ‘Diagram showing the simplified political events and relations during the Naranjo conflicts’*</a:t>
            </a:r>
          </a:p>
          <a:p>
            <a:pPr marL="0" indent="0">
              <a:buNone/>
            </a:pPr>
            <a:r>
              <a:rPr lang="en-GB" sz="1600" dirty="0"/>
              <a:t>*Contains elements from:</a:t>
            </a:r>
          </a:p>
          <a:p>
            <a:pPr marL="0" indent="0">
              <a:buNone/>
            </a:pPr>
            <a:r>
              <a:rPr lang="en-GB" sz="1600" dirty="0"/>
              <a:t>Davies D. 2018. ‘Emblem-Glyphs-Examples’</a:t>
            </a:r>
          </a:p>
          <a:p>
            <a:pPr marL="0" indent="0">
              <a:buNone/>
            </a:pPr>
            <a:r>
              <a:rPr lang="en-GB" sz="1600" dirty="0"/>
              <a:t>Kerr J. 1998. ‘7716’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715867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15912</TotalTime>
  <Words>1186</Words>
  <Application>Microsoft Office PowerPoint</Application>
  <PresentationFormat>Widescreen</PresentationFormat>
  <Paragraphs>57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From Source to Coast: How much influence did the Belize River Valley have with the wider political ecosystem of Mesoamerica? </vt:lpstr>
      <vt:lpstr>Aims and Objectives</vt:lpstr>
      <vt:lpstr>PowerPoint Presentation</vt:lpstr>
      <vt:lpstr>PowerPoint Presentation</vt:lpstr>
      <vt:lpstr>Exchange of Goods from the Belize River Valley</vt:lpstr>
      <vt:lpstr>Warfare within the Belize River Valley</vt:lpstr>
      <vt:lpstr>PowerPoint Presentation</vt:lpstr>
      <vt:lpstr>Next steps; Research for 2020 </vt:lpstr>
      <vt:lpstr>References</vt:lpstr>
      <vt:lpstr>References of Images and Figures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Kai Barkla (1702209)</dc:creator>
  <cp:lastModifiedBy>Kai Barkla (1702209)</cp:lastModifiedBy>
  <cp:revision>87</cp:revision>
  <dcterms:created xsi:type="dcterms:W3CDTF">2019-11-21T14:05:59Z</dcterms:created>
  <dcterms:modified xsi:type="dcterms:W3CDTF">2019-12-11T11:33:08Z</dcterms:modified>
</cp:coreProperties>
</file>