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7" r:id="rId2"/>
    <p:sldId id="279" r:id="rId3"/>
    <p:sldId id="325" r:id="rId4"/>
    <p:sldId id="333" r:id="rId5"/>
    <p:sldId id="328" r:id="rId6"/>
    <p:sldId id="334" r:id="rId7"/>
    <p:sldId id="338" r:id="rId8"/>
    <p:sldId id="332" r:id="rId9"/>
    <p:sldId id="330" r:id="rId10"/>
    <p:sldId id="326" r:id="rId11"/>
    <p:sldId id="336" r:id="rId12"/>
    <p:sldId id="289" r:id="rId13"/>
    <p:sldId id="285" r:id="rId14"/>
    <p:sldId id="290" r:id="rId15"/>
    <p:sldId id="331" r:id="rId16"/>
    <p:sldId id="299" r:id="rId17"/>
    <p:sldId id="335" r:id="rId18"/>
    <p:sldId id="302" r:id="rId19"/>
    <p:sldId id="287" r:id="rId20"/>
    <p:sldId id="316" r:id="rId21"/>
    <p:sldId id="304" r:id="rId22"/>
    <p:sldId id="301" r:id="rId23"/>
    <p:sldId id="303" r:id="rId24"/>
    <p:sldId id="305" r:id="rId25"/>
    <p:sldId id="33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0FD3AE-3180-4A0F-A6A0-A1E73EB2B2FB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4F5C03-07D5-4B9F-956F-BD55498A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053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>
            <a:extLst>
              <a:ext uri="{FF2B5EF4-FFF2-40B4-BE49-F238E27FC236}">
                <a16:creationId xmlns:a16="http://schemas.microsoft.com/office/drawing/2014/main" id="{A3F75EBF-C3A6-450A-82A9-3CA9C3A7C8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097A3B-F44C-496B-BAA3-487F7B749272}" type="slidenum">
              <a:rPr lang="en-GB" altLang="en-US" sz="1200">
                <a:latin typeface="Times New Roman" panose="02020603050405020304" pitchFamily="18" charset="0"/>
              </a:rPr>
              <a:pPr/>
              <a:t>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0ED1842B-1D8C-4CA9-8791-8D497773F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C557CE98-31FD-4533-A436-AFDF3648C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>
            <a:extLst>
              <a:ext uri="{FF2B5EF4-FFF2-40B4-BE49-F238E27FC236}">
                <a16:creationId xmlns:a16="http://schemas.microsoft.com/office/drawing/2014/main" id="{A3F75EBF-C3A6-450A-82A9-3CA9C3A7C8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097A3B-F44C-496B-BAA3-487F7B749272}" type="slidenum">
              <a:rPr lang="en-GB" altLang="en-US" sz="1200">
                <a:latin typeface="Times New Roman" panose="02020603050405020304" pitchFamily="18" charset="0"/>
              </a:rPr>
              <a:pPr/>
              <a:t>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0ED1842B-1D8C-4CA9-8791-8D497773F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C557CE98-31FD-4533-A436-AFDF3648C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6219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>
            <a:extLst>
              <a:ext uri="{FF2B5EF4-FFF2-40B4-BE49-F238E27FC236}">
                <a16:creationId xmlns:a16="http://schemas.microsoft.com/office/drawing/2014/main" id="{A3F75EBF-C3A6-450A-82A9-3CA9C3A7C8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097A3B-F44C-496B-BAA3-487F7B749272}" type="slidenum">
              <a:rPr lang="en-GB" altLang="en-US" sz="1200">
                <a:latin typeface="Times New Roman" panose="02020603050405020304" pitchFamily="18" charset="0"/>
              </a:rPr>
              <a:pPr/>
              <a:t>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0ED1842B-1D8C-4CA9-8791-8D497773F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C557CE98-31FD-4533-A436-AFDF3648C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86153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>
            <a:extLst>
              <a:ext uri="{FF2B5EF4-FFF2-40B4-BE49-F238E27FC236}">
                <a16:creationId xmlns:a16="http://schemas.microsoft.com/office/drawing/2014/main" id="{A3F75EBF-C3A6-450A-82A9-3CA9C3A7C8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097A3B-F44C-496B-BAA3-487F7B749272}" type="slidenum">
              <a:rPr lang="en-GB" altLang="en-US" sz="1200">
                <a:latin typeface="Times New Roman" panose="02020603050405020304" pitchFamily="18" charset="0"/>
              </a:rPr>
              <a:pPr/>
              <a:t>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0ED1842B-1D8C-4CA9-8791-8D497773F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C557CE98-31FD-4533-A436-AFDF3648C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44019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>
            <a:extLst>
              <a:ext uri="{FF2B5EF4-FFF2-40B4-BE49-F238E27FC236}">
                <a16:creationId xmlns:a16="http://schemas.microsoft.com/office/drawing/2014/main" id="{A3F75EBF-C3A6-450A-82A9-3CA9C3A7C8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097A3B-F44C-496B-BAA3-487F7B749272}" type="slidenum">
              <a:rPr lang="en-GB" altLang="en-US" sz="1200">
                <a:latin typeface="Times New Roman" panose="02020603050405020304" pitchFamily="18" charset="0"/>
              </a:rPr>
              <a:pPr/>
              <a:t>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0ED1842B-1D8C-4CA9-8791-8D497773F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C557CE98-31FD-4533-A436-AFDF3648CE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4887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31">
            <a:extLst>
              <a:ext uri="{FF2B5EF4-FFF2-40B4-BE49-F238E27FC236}">
                <a16:creationId xmlns:a16="http://schemas.microsoft.com/office/drawing/2014/main" id="{A72F0213-E841-4012-8D00-52ADC01329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62F6F8-AAB6-4E59-B750-3F76E87973B4}" type="slidenum">
              <a:rPr lang="en-GB" altLang="en-US" sz="1200">
                <a:latin typeface="Times New Roman" panose="02020603050405020304" pitchFamily="18" charset="0"/>
              </a:rPr>
              <a:pPr/>
              <a:t>10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6CD32FEB-D5D4-4B61-8E5B-2455A746BD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3D6D2AB8-BE8A-46EC-845F-9EF5AC5AEA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31">
            <a:extLst>
              <a:ext uri="{FF2B5EF4-FFF2-40B4-BE49-F238E27FC236}">
                <a16:creationId xmlns:a16="http://schemas.microsoft.com/office/drawing/2014/main" id="{A72F0213-E841-4012-8D00-52ADC01329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62F6F8-AAB6-4E59-B750-3F76E87973B4}" type="slidenum">
              <a:rPr lang="en-GB" altLang="en-US" sz="1200">
                <a:latin typeface="Times New Roman" panose="02020603050405020304" pitchFamily="18" charset="0"/>
              </a:rPr>
              <a:pPr/>
              <a:t>11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6CD32FEB-D5D4-4B61-8E5B-2455A746BD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3D6D2AB8-BE8A-46EC-845F-9EF5AC5AEA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79842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31">
            <a:extLst>
              <a:ext uri="{FF2B5EF4-FFF2-40B4-BE49-F238E27FC236}">
                <a16:creationId xmlns:a16="http://schemas.microsoft.com/office/drawing/2014/main" id="{6301EE3C-3331-440B-9FB0-27231590F5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8A2B1D9-9097-4A3A-A427-9115AE71F524}" type="slidenum">
              <a:rPr lang="en-GB" altLang="en-US" sz="1200">
                <a:latin typeface="Times New Roman" panose="02020603050405020304" pitchFamily="18" charset="0"/>
              </a:rPr>
              <a:pPr/>
              <a:t>12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F71A3BA4-0B7A-4127-9C3B-CA18E1A250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5B7E647-6C10-4CDC-ABE5-807ECBFD1C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31">
            <a:extLst>
              <a:ext uri="{FF2B5EF4-FFF2-40B4-BE49-F238E27FC236}">
                <a16:creationId xmlns:a16="http://schemas.microsoft.com/office/drawing/2014/main" id="{4A788D36-D3FB-4868-BCAA-30D8B4E46B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10852AB-BD84-4EBF-990B-3986360CC80D}" type="slidenum">
              <a:rPr lang="en-GB" altLang="en-US" sz="1200">
                <a:latin typeface="Times New Roman" panose="02020603050405020304" pitchFamily="18" charset="0"/>
              </a:rPr>
              <a:pPr/>
              <a:t>13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5B2D12A-C015-4239-9BE2-57376032BD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D8DC9ED9-E282-41EE-BC33-613781D36D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031">
            <a:extLst>
              <a:ext uri="{FF2B5EF4-FFF2-40B4-BE49-F238E27FC236}">
                <a16:creationId xmlns:a16="http://schemas.microsoft.com/office/drawing/2014/main" id="{1FE9DB64-256D-4A9C-B3D8-22D7F55346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1D3D2C6-F479-4D86-B692-6EA886A53331}" type="slidenum">
              <a:rPr lang="en-GB" altLang="en-US" sz="1200">
                <a:latin typeface="Times New Roman" panose="02020603050405020304" pitchFamily="18" charset="0"/>
              </a:rPr>
              <a:pPr/>
              <a:t>14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ABC616CF-08F0-4010-9A66-ADF3BCC669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4F7E75E5-1995-4334-86EC-BDFB4F8D44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31">
            <a:extLst>
              <a:ext uri="{FF2B5EF4-FFF2-40B4-BE49-F238E27FC236}">
                <a16:creationId xmlns:a16="http://schemas.microsoft.com/office/drawing/2014/main" id="{0D12AF5C-B3E1-4F23-AE23-5C772563C2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807A8EE-A9C2-418B-A94F-14727872EF9E}" type="slidenum">
              <a:rPr lang="en-GB" altLang="en-US" sz="1200">
                <a:latin typeface="Times New Roman" panose="02020603050405020304" pitchFamily="18" charset="0"/>
              </a:rPr>
              <a:pPr/>
              <a:t>15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09FED4A9-DAB7-48A8-9788-BFA19A6E20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1CEEBF05-15AC-4910-BBA4-1EF68E832F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031">
            <a:extLst>
              <a:ext uri="{FF2B5EF4-FFF2-40B4-BE49-F238E27FC236}">
                <a16:creationId xmlns:a16="http://schemas.microsoft.com/office/drawing/2014/main" id="{731C82CB-0C7F-48AE-AA37-93ADF86309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E45DFCB-E6E2-4C8B-8EDE-EEDD410A73ED}" type="slidenum">
              <a:rPr lang="en-GB" altLang="en-US" sz="1200">
                <a:latin typeface="Times New Roman" panose="02020603050405020304" pitchFamily="18" charset="0"/>
              </a:rPr>
              <a:pPr/>
              <a:t>16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73645523-C717-44BD-AB2A-AC802A0E12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9A504FA9-3FE7-43D5-8EE9-291F22D12A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031">
            <a:extLst>
              <a:ext uri="{FF2B5EF4-FFF2-40B4-BE49-F238E27FC236}">
                <a16:creationId xmlns:a16="http://schemas.microsoft.com/office/drawing/2014/main" id="{48C79B33-9263-46DE-83B6-AB59B78A50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F2170BD-E4CE-4978-BE5A-31134718B000}" type="slidenum">
              <a:rPr lang="en-GB" altLang="en-US" sz="1200">
                <a:latin typeface="Times New Roman" panose="02020603050405020304" pitchFamily="18" charset="0"/>
              </a:rPr>
              <a:pPr/>
              <a:t>18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047E08BC-91E3-4297-91A7-303477BAAA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DC9BD33E-14AF-48F5-9AFF-541562C52F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031">
            <a:extLst>
              <a:ext uri="{FF2B5EF4-FFF2-40B4-BE49-F238E27FC236}">
                <a16:creationId xmlns:a16="http://schemas.microsoft.com/office/drawing/2014/main" id="{7BC300FB-1F5E-4877-B52E-2CF693E601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37C083F-B7D2-4B30-A666-C3A986EC6213}" type="slidenum">
              <a:rPr lang="en-GB" altLang="en-US" sz="1200">
                <a:latin typeface="Times New Roman" panose="02020603050405020304" pitchFamily="18" charset="0"/>
              </a:rPr>
              <a:pPr/>
              <a:t>19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7161F7CE-6B7E-44F6-8080-2CADCE8EAE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297B4330-26CE-4CAF-9473-17146D55D5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031">
            <a:extLst>
              <a:ext uri="{FF2B5EF4-FFF2-40B4-BE49-F238E27FC236}">
                <a16:creationId xmlns:a16="http://schemas.microsoft.com/office/drawing/2014/main" id="{21A9BB1D-CD1B-46AA-A874-EAF14E6D8D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4475B0-CFD0-491D-B121-71F5C79B02F6}" type="slidenum">
              <a:rPr lang="en-GB" altLang="en-US" sz="1200">
                <a:latin typeface="Times New Roman" panose="02020603050405020304" pitchFamily="18" charset="0"/>
              </a:rPr>
              <a:pPr/>
              <a:t>20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73F9337F-BC31-41BB-B751-6A99A0B5F5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8758075F-0922-4478-AE67-3BF70BCF5D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031">
            <a:extLst>
              <a:ext uri="{FF2B5EF4-FFF2-40B4-BE49-F238E27FC236}">
                <a16:creationId xmlns:a16="http://schemas.microsoft.com/office/drawing/2014/main" id="{9175519F-76A0-4B15-8893-1FCD11EF01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F3FB50-5E6B-494C-BA62-54800B4934AB}" type="slidenum">
              <a:rPr lang="en-GB" altLang="en-US" sz="1200">
                <a:latin typeface="Times New Roman" panose="02020603050405020304" pitchFamily="18" charset="0"/>
              </a:rPr>
              <a:pPr/>
              <a:t>21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6C4672E5-6161-4016-8618-811FDAEBB5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9C0B891F-BF2D-412C-81FC-CFB3A14434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031">
            <a:extLst>
              <a:ext uri="{FF2B5EF4-FFF2-40B4-BE49-F238E27FC236}">
                <a16:creationId xmlns:a16="http://schemas.microsoft.com/office/drawing/2014/main" id="{14AA5367-7991-4FF7-8336-5AAA7DC013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90CCDAE-D271-455B-B6B1-97F55F3C2252}" type="slidenum">
              <a:rPr lang="en-GB" altLang="en-US" sz="1200">
                <a:latin typeface="Times New Roman" panose="02020603050405020304" pitchFamily="18" charset="0"/>
              </a:rPr>
              <a:pPr/>
              <a:t>22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23B29EF9-0288-433E-8B93-6736E124CC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7A0C9534-FAF0-4B18-96C9-89175FAC90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Every Project needs a post project audit:</a:t>
            </a:r>
          </a:p>
          <a:p>
            <a:r>
              <a:rPr lang="en-US" altLang="en-US"/>
              <a:t> - an opportunity to learn what went well, and how to ensure that it goes well next time.</a:t>
            </a:r>
          </a:p>
          <a:p>
            <a:r>
              <a:rPr lang="en-US" altLang="en-US"/>
              <a:t>- an opportunity to learn what did not go so well, and how to make it go better next time.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031">
            <a:extLst>
              <a:ext uri="{FF2B5EF4-FFF2-40B4-BE49-F238E27FC236}">
                <a16:creationId xmlns:a16="http://schemas.microsoft.com/office/drawing/2014/main" id="{8B9F0A02-1C9D-41D0-AC8C-1E1D2AD4CD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D3C25E-256C-4BB1-892F-CD9595EFA20D}" type="slidenum">
              <a:rPr lang="en-GB" altLang="en-US" sz="1200">
                <a:latin typeface="Times New Roman" panose="02020603050405020304" pitchFamily="18" charset="0"/>
              </a:rPr>
              <a:pPr/>
              <a:t>23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B84DF7C9-C498-4983-AED7-1345796C27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4C4108DE-B321-4838-BD0D-F9B626482E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Every Project needs a post project audit:</a:t>
            </a:r>
          </a:p>
          <a:p>
            <a:r>
              <a:rPr lang="en-US" altLang="en-US"/>
              <a:t> - an opportunity to learn what went well, and how to ensure that it goes well next time.</a:t>
            </a:r>
          </a:p>
          <a:p>
            <a:r>
              <a:rPr lang="en-US" altLang="en-US"/>
              <a:t>- an opportunity to learn what did not go so well, and how to make it go better next time.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31">
            <a:extLst>
              <a:ext uri="{FF2B5EF4-FFF2-40B4-BE49-F238E27FC236}">
                <a16:creationId xmlns:a16="http://schemas.microsoft.com/office/drawing/2014/main" id="{30ED7132-1DA4-4134-A1D8-7E95032510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4FDEF9F-B2F6-443A-87DB-C9C038F91145}" type="slidenum">
              <a:rPr lang="en-GB" altLang="en-US" sz="1200">
                <a:latin typeface="Times New Roman" panose="02020603050405020304" pitchFamily="18" charset="0"/>
              </a:rPr>
              <a:pPr/>
              <a:t>24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3CB43579-8606-4514-A0F8-3B67BEBACE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984D5FDB-39E8-430B-B6EF-DB8EA48765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31">
            <a:extLst>
              <a:ext uri="{FF2B5EF4-FFF2-40B4-BE49-F238E27FC236}">
                <a16:creationId xmlns:a16="http://schemas.microsoft.com/office/drawing/2014/main" id="{30ED7132-1DA4-4134-A1D8-7E95032510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4FDEF9F-B2F6-443A-87DB-C9C038F91145}" type="slidenum">
              <a:rPr lang="en-GB" altLang="en-US" sz="1200">
                <a:latin typeface="Times New Roman" panose="02020603050405020304" pitchFamily="18" charset="0"/>
              </a:rPr>
              <a:pPr/>
              <a:t>25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3CB43579-8606-4514-A0F8-3B67BEBACE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0450" y="727075"/>
            <a:ext cx="5162550" cy="2905125"/>
          </a:xfrm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984D5FDB-39E8-430B-B6EF-DB8EA48765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1838"/>
            <a:ext cx="5029200" cy="40195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666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947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75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546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748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61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43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019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30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5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735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16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380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524000"/>
            <a:ext cx="10363200" cy="4724400"/>
          </a:xfrm>
        </p:spPr>
        <p:txBody>
          <a:bodyPr/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5616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914400" y="1524000"/>
            <a:ext cx="10363200" cy="4724400"/>
          </a:xfrm>
        </p:spPr>
        <p:txBody>
          <a:bodyPr/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37688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94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1753" y="559532"/>
            <a:ext cx="11225719" cy="5568894"/>
          </a:xfrm>
        </p:spPr>
        <p:txBody>
          <a:bodyPr>
            <a:normAutofit fontScale="90000"/>
          </a:bodyPr>
          <a:lstStyle/>
          <a:p>
            <a:br>
              <a:rPr lang="en-GB" altLang="en-US" sz="2400" dirty="0"/>
            </a:br>
            <a:br>
              <a:rPr lang="en-GB" altLang="en-US" b="1" dirty="0"/>
            </a:br>
            <a:r>
              <a:rPr lang="en-GB" sz="6000" b="1" dirty="0"/>
              <a:t>Project Management LCBB5005 </a:t>
            </a: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/>
            </a:br>
            <a:r>
              <a:rPr lang="en-GB" sz="6000" b="1" dirty="0"/>
              <a:t>Week 10</a:t>
            </a:r>
            <a:br>
              <a:rPr lang="en-GB" sz="6000" b="1" dirty="0"/>
            </a:br>
            <a:br>
              <a:rPr lang="en-GB" sz="6000" b="1" dirty="0"/>
            </a:br>
            <a:r>
              <a:rPr lang="en-GB" sz="6000" b="1" dirty="0"/>
              <a:t>Project Closure</a:t>
            </a:r>
            <a:br>
              <a:rPr lang="en-GB" sz="6000" b="1" dirty="0"/>
            </a:br>
            <a:r>
              <a:rPr lang="en-GB" sz="6000" b="1" dirty="0"/>
              <a:t>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AD7FE574-AF97-4CB0-A545-51450A73C6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43200" y="50119"/>
            <a:ext cx="7772400" cy="1632765"/>
          </a:xfrm>
        </p:spPr>
        <p:txBody>
          <a:bodyPr>
            <a:normAutofit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Lecture Objectives</a:t>
            </a:r>
            <a:br>
              <a:rPr lang="en-GB" altLang="en-US" b="1" dirty="0">
                <a:latin typeface="Verdana" panose="020B0604030504040204" pitchFamily="34" charset="0"/>
              </a:rPr>
            </a:br>
            <a:endParaRPr lang="en-GB" altLang="en-US" b="1" dirty="0">
              <a:latin typeface="Verdana" panose="020B0604030504040204" pitchFamily="34" charset="0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811F3DCD-9487-434E-8062-CF117C64E3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4281" y="1127804"/>
            <a:ext cx="11838562" cy="463097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kern="0" dirty="0">
                <a:latin typeface="Verdana" panose="020B0604030504040204" pitchFamily="34" charset="0"/>
              </a:rPr>
              <a:t>Understand the 3 steps associated with project closure</a:t>
            </a:r>
          </a:p>
          <a:p>
            <a:pPr marL="0" indent="0">
              <a:buNone/>
              <a:defRPr/>
            </a:pPr>
            <a:endParaRPr lang="en-GB" altLang="en-US" kern="0" dirty="0">
              <a:latin typeface="Verdana" panose="020B0604030504040204" pitchFamily="34" charset="0"/>
            </a:endParaRPr>
          </a:p>
          <a:p>
            <a:pPr marL="534988">
              <a:buFont typeface="Wingdings" panose="05000000000000000000" pitchFamily="2" charset="2"/>
              <a:buChar char="Ø"/>
              <a:defRPr/>
            </a:pPr>
            <a:r>
              <a:rPr lang="en-GB" altLang="en-US" kern="0" dirty="0">
                <a:latin typeface="Verdana" panose="020B0604030504040204" pitchFamily="34" charset="0"/>
              </a:rPr>
              <a:t>Wrapping up project to ensure it is completed and handed over</a:t>
            </a:r>
          </a:p>
          <a:p>
            <a:pPr marL="192088" indent="0">
              <a:buNone/>
              <a:defRPr/>
            </a:pPr>
            <a:endParaRPr lang="en-GB" altLang="en-US" kern="0" dirty="0">
              <a:latin typeface="Verdana" panose="020B0604030504040204" pitchFamily="34" charset="0"/>
            </a:endParaRPr>
          </a:p>
          <a:p>
            <a:pPr marL="534988">
              <a:buFont typeface="Wingdings" panose="05000000000000000000" pitchFamily="2" charset="2"/>
              <a:buChar char="Ø"/>
              <a:defRPr/>
            </a:pPr>
            <a:r>
              <a:rPr lang="en-GB" altLang="en-US" kern="0" dirty="0">
                <a:latin typeface="Verdana" panose="020B0604030504040204" pitchFamily="34" charset="0"/>
              </a:rPr>
              <a:t>Evaluate performance and management of the project</a:t>
            </a:r>
          </a:p>
          <a:p>
            <a:pPr marL="192088" indent="0">
              <a:buNone/>
              <a:defRPr/>
            </a:pPr>
            <a:endParaRPr lang="en-GB" altLang="en-US" kern="0" dirty="0">
              <a:latin typeface="Verdana" panose="020B0604030504040204" pitchFamily="34" charset="0"/>
            </a:endParaRPr>
          </a:p>
          <a:p>
            <a:pPr marL="534988">
              <a:buFont typeface="Wingdings" panose="05000000000000000000" pitchFamily="2" charset="2"/>
              <a:buChar char="Ø"/>
              <a:defRPr/>
            </a:pPr>
            <a:r>
              <a:rPr lang="en-GB" altLang="en-US" kern="0" dirty="0">
                <a:latin typeface="Verdana" panose="020B0604030504040204" pitchFamily="34" charset="0"/>
              </a:rPr>
              <a:t>Retrospectives</a:t>
            </a:r>
          </a:p>
          <a:p>
            <a:pPr marL="192088" indent="0">
              <a:buNone/>
              <a:defRPr/>
            </a:pPr>
            <a:endParaRPr lang="en-GB" altLang="en-US" kern="0" dirty="0">
              <a:latin typeface="Verdana" panose="020B060403050404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kern="0" dirty="0">
                <a:latin typeface="Verdana" panose="020B0604030504040204" pitchFamily="34" charset="0"/>
              </a:rPr>
              <a:t>To define the procedure and reasons for a project audit</a:t>
            </a:r>
          </a:p>
          <a:p>
            <a:pPr>
              <a:buFontTx/>
              <a:buChar char="-"/>
              <a:defRPr/>
            </a:pPr>
            <a:endParaRPr lang="en-GB" altLang="en-US" dirty="0">
              <a:latin typeface="Verdana" panose="020B0604030504040204" pitchFamily="34" charset="0"/>
            </a:endParaRPr>
          </a:p>
          <a:p>
            <a:pPr>
              <a:defRPr/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021725F-1152-4ED8-9ECA-85D3DC654F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5370" y="982494"/>
            <a:ext cx="11760741" cy="4549944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GB" altLang="en-US" sz="2800" dirty="0">
              <a:latin typeface="Verdana" panose="020B0604030504040204" pitchFamily="34" charset="0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079D1B05-C8D0-45D1-9193-E701749DEA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80086"/>
            <a:ext cx="10972800" cy="698128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Project Management Process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803D7BEC-B10D-5C8D-6022-E80327C603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197" t="23776" r="15178" b="11658"/>
          <a:stretch/>
        </p:blipFill>
        <p:spPr bwMode="auto">
          <a:xfrm>
            <a:off x="87549" y="778214"/>
            <a:ext cx="12191999" cy="55642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D5931-8C8B-4392-9AB2-ADD8A830386E}"/>
              </a:ext>
            </a:extLst>
          </p:cNvPr>
          <p:cNvSpPr txBox="1"/>
          <p:nvPr/>
        </p:nvSpPr>
        <p:spPr>
          <a:xfrm>
            <a:off x="87549" y="2355516"/>
            <a:ext cx="2017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Started Here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D341E5-8CB3-DBB4-B7BD-6F2D4AA79E2A}"/>
              </a:ext>
            </a:extLst>
          </p:cNvPr>
          <p:cNvSpPr txBox="1"/>
          <p:nvPr/>
        </p:nvSpPr>
        <p:spPr>
          <a:xfrm>
            <a:off x="10227337" y="2233959"/>
            <a:ext cx="1856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Ended Here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E8D1735-901D-F7DB-F1CF-311ED9812BEE}"/>
              </a:ext>
            </a:extLst>
          </p:cNvPr>
          <p:cNvCxnSpPr>
            <a:cxnSpLocks/>
          </p:cNvCxnSpPr>
          <p:nvPr/>
        </p:nvCxnSpPr>
        <p:spPr>
          <a:xfrm>
            <a:off x="739302" y="2899904"/>
            <a:ext cx="457549" cy="96660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F0E8184-F6DD-092C-99C6-B915534AB6B3}"/>
              </a:ext>
            </a:extLst>
          </p:cNvPr>
          <p:cNvCxnSpPr>
            <a:cxnSpLocks/>
          </p:cNvCxnSpPr>
          <p:nvPr/>
        </p:nvCxnSpPr>
        <p:spPr>
          <a:xfrm>
            <a:off x="11155829" y="2695624"/>
            <a:ext cx="457549" cy="96660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021725F-1152-4ED8-9ECA-85D3DC654F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643" y="982494"/>
            <a:ext cx="11945566" cy="4834646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Every project must come to an end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It would be the final project phase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Handover to users and sponsors (who will be delighted!)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Closeout entail 2 parts:</a:t>
            </a:r>
          </a:p>
          <a:p>
            <a:pPr lvl="1">
              <a:spcBef>
                <a:spcPct val="50000"/>
              </a:spcBef>
            </a:pPr>
            <a:r>
              <a:rPr lang="en-GB" altLang="en-US" sz="2400" b="1" dirty="0">
                <a:latin typeface="Verdana" panose="020B0604030504040204" pitchFamily="34" charset="0"/>
              </a:rPr>
              <a:t>The Administration </a:t>
            </a:r>
            <a:r>
              <a:rPr lang="en-GB" altLang="en-US" sz="2400" dirty="0">
                <a:latin typeface="Verdana" panose="020B0604030504040204" pitchFamily="34" charset="0"/>
              </a:rPr>
              <a:t>associated with closing the project (who is responsible for signing off- one person or multiple managers and paperwork needed)</a:t>
            </a:r>
          </a:p>
          <a:p>
            <a:pPr lvl="1">
              <a:spcBef>
                <a:spcPct val="50000"/>
              </a:spcBef>
            </a:pPr>
            <a:r>
              <a:rPr lang="en-GB" altLang="en-US" sz="2400" b="1" dirty="0">
                <a:latin typeface="Verdana" panose="020B0604030504040204" pitchFamily="34" charset="0"/>
              </a:rPr>
              <a:t>Learning for future projects </a:t>
            </a:r>
            <a:r>
              <a:rPr lang="en-GB" altLang="en-US" sz="2400" dirty="0">
                <a:latin typeface="Verdana" panose="020B0604030504040204" pitchFamily="34" charset="0"/>
              </a:rPr>
              <a:t>(future lessons from the team and even external evaluators like government regulatory bodies which can be archived)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079D1B05-C8D0-45D1-9193-E701749DEA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80085"/>
            <a:ext cx="10972800" cy="90240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Handover &amp; Closeout</a:t>
            </a:r>
          </a:p>
        </p:txBody>
      </p:sp>
    </p:spTree>
    <p:extLst>
      <p:ext uri="{BB962C8B-B14F-4D97-AF65-F5344CB8AC3E}">
        <p14:creationId xmlns:p14="http://schemas.microsoft.com/office/powerpoint/2010/main" val="19936377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69AA41C0-7452-43EA-BD50-34F88A7FC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149" y="0"/>
            <a:ext cx="10972800" cy="78794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Administrative Closure</a:t>
            </a:r>
          </a:p>
        </p:txBody>
      </p:sp>
      <p:sp>
        <p:nvSpPr>
          <p:cNvPr id="48130" name="Content Placeholder 2">
            <a:extLst>
              <a:ext uri="{FF2B5EF4-FFF2-40B4-BE49-F238E27FC236}">
                <a16:creationId xmlns:a16="http://schemas.microsoft.com/office/drawing/2014/main" id="{8E5848D2-914D-415A-80AF-C8FCC00AD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53" y="961737"/>
            <a:ext cx="11193294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>
                <a:latin typeface="Calibri" panose="020F0502020204030204" pitchFamily="34" charset="0"/>
              </a:rPr>
              <a:t>Procedure covers:</a:t>
            </a:r>
          </a:p>
          <a:p>
            <a:pPr lvl="1" eaLnBrk="1" hangingPunct="1">
              <a:defRPr/>
            </a:pPr>
            <a:r>
              <a:rPr lang="en-GB" dirty="0">
                <a:latin typeface="Calibri" panose="020F0502020204030204" pitchFamily="34" charset="0"/>
              </a:rPr>
              <a:t>Roles, </a:t>
            </a:r>
          </a:p>
          <a:p>
            <a:pPr lvl="1" eaLnBrk="1" hangingPunct="1">
              <a:defRPr/>
            </a:pPr>
            <a:r>
              <a:rPr lang="en-GB" dirty="0">
                <a:latin typeface="Calibri" panose="020F0502020204030204" pitchFamily="34" charset="0"/>
              </a:rPr>
              <a:t>Responsibilities &amp;</a:t>
            </a:r>
          </a:p>
          <a:p>
            <a:pPr lvl="1" eaLnBrk="1" hangingPunct="1">
              <a:defRPr/>
            </a:pPr>
            <a:r>
              <a:rPr lang="en-GB" dirty="0">
                <a:latin typeface="Calibri" panose="020F0502020204030204" pitchFamily="34" charset="0"/>
              </a:rPr>
              <a:t>Activities of the project team</a:t>
            </a:r>
          </a:p>
          <a:p>
            <a:pPr marL="457200" lvl="1" indent="0" eaLnBrk="1" hangingPunct="1">
              <a:buNone/>
              <a:defRPr/>
            </a:pPr>
            <a:endParaRPr lang="en-GB" dirty="0">
              <a:latin typeface="Calibri" panose="020F0502020204030204" pitchFamily="34" charset="0"/>
            </a:endParaRPr>
          </a:p>
          <a:p>
            <a:pPr eaLnBrk="1" hangingPunct="1">
              <a:defRPr/>
            </a:pPr>
            <a:r>
              <a:rPr lang="en-GB" sz="2800" dirty="0">
                <a:latin typeface="Calibri" panose="020F0502020204030204" pitchFamily="34" charset="0"/>
              </a:rPr>
              <a:t>It establishes how the product/ service will be transferred to the user</a:t>
            </a:r>
          </a:p>
          <a:p>
            <a:pPr marL="0" indent="0" eaLnBrk="1" hangingPunct="1">
              <a:buNone/>
              <a:defRPr/>
            </a:pPr>
            <a:endParaRPr lang="en-GB" sz="2800" dirty="0">
              <a:latin typeface="Calibri" panose="020F0502020204030204" pitchFamily="34" charset="0"/>
            </a:endParaRPr>
          </a:p>
          <a:p>
            <a:pPr eaLnBrk="1" hangingPunct="1">
              <a:defRPr/>
            </a:pPr>
            <a:r>
              <a:rPr lang="en-GB" sz="2800" dirty="0">
                <a:latin typeface="Calibri" panose="020F0502020204030204" pitchFamily="34" charset="0"/>
              </a:rPr>
              <a:t>Places all the project plans &amp; information within the company’s archives for future reference</a:t>
            </a:r>
          </a:p>
          <a:p>
            <a:pPr eaLnBrk="1" hangingPunct="1">
              <a:defRPr/>
            </a:pPr>
            <a:endParaRPr lang="en-GB" sz="2800" dirty="0">
              <a:latin typeface="Calibri" panose="020F0502020204030204" pitchFamily="34" charset="0"/>
            </a:endParaRPr>
          </a:p>
          <a:p>
            <a:pPr marL="457200" lvl="1" indent="0">
              <a:buNone/>
              <a:defRPr/>
            </a:pPr>
            <a:endParaRPr lang="en-GB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>
            <a:extLst>
              <a:ext uri="{FF2B5EF4-FFF2-40B4-BE49-F238E27FC236}">
                <a16:creationId xmlns:a16="http://schemas.microsoft.com/office/drawing/2014/main" id="{079D1B05-C8D0-45D1-9193-E701749DEA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80085"/>
            <a:ext cx="10972800" cy="649489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Different Ways to End a Project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B3E2FA-643B-D6BB-50AE-BDC1F1718316}"/>
              </a:ext>
            </a:extLst>
          </p:cNvPr>
          <p:cNvSpPr/>
          <p:nvPr/>
        </p:nvSpPr>
        <p:spPr>
          <a:xfrm>
            <a:off x="145914" y="651753"/>
            <a:ext cx="4134256" cy="250000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Premature:</a:t>
            </a:r>
          </a:p>
          <a:p>
            <a:r>
              <a:rPr lang="en-GB" sz="2400" dirty="0"/>
              <a:t>Completed early with some parts eliminated due to several issues such as financial or non-financial (</a:t>
            </a:r>
            <a:r>
              <a:rPr lang="en-GB" sz="2400" dirty="0" err="1"/>
              <a:t>eg</a:t>
            </a:r>
            <a:r>
              <a:rPr lang="en-GB" sz="2400" dirty="0"/>
              <a:t> early entry for profit)</a:t>
            </a:r>
          </a:p>
          <a:p>
            <a:pPr algn="ctr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82D5F6-0AE9-9D96-EBB1-2FDA818E5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3317132"/>
            <a:ext cx="4387174" cy="29893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normAutofit fontScale="62500" lnSpcReduction="20000"/>
          </a:bodyPr>
          <a:lstStyle/>
          <a:p>
            <a:pPr algn="ctr"/>
            <a:r>
              <a:rPr lang="en-GB" sz="3800" b="1" dirty="0"/>
              <a:t>Perpetual:</a:t>
            </a:r>
          </a:p>
          <a:p>
            <a:pPr marL="0" indent="0">
              <a:buNone/>
            </a:pPr>
            <a:r>
              <a:rPr lang="en-GB" sz="3800" dirty="0"/>
              <a:t>Some projects never seem to end because they continue to keep adds-on which suggest poorly conceived project scope.</a:t>
            </a:r>
          </a:p>
          <a:p>
            <a:pPr marL="0" indent="0">
              <a:buNone/>
            </a:pPr>
            <a:r>
              <a:rPr lang="en-GB" sz="3800" dirty="0"/>
              <a:t>At some point, it is worthwhile to recommend ending the project </a:t>
            </a:r>
          </a:p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8789BE-DE6C-DD38-4A1E-2FAD6C2DBB23}"/>
              </a:ext>
            </a:extLst>
          </p:cNvPr>
          <p:cNvSpPr/>
          <p:nvPr/>
        </p:nvSpPr>
        <p:spPr>
          <a:xfrm>
            <a:off x="4439055" y="1901757"/>
            <a:ext cx="3599233" cy="31547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Normal:</a:t>
            </a:r>
          </a:p>
          <a:p>
            <a:r>
              <a:rPr lang="en-GB" sz="2400" dirty="0"/>
              <a:t>Completed project which is then handed over to the customer or</a:t>
            </a:r>
          </a:p>
          <a:p>
            <a:endParaRPr lang="en-GB" sz="2400" dirty="0"/>
          </a:p>
          <a:p>
            <a:r>
              <a:rPr lang="en-GB" sz="2400" dirty="0"/>
              <a:t>Incorporation of the project is completed (</a:t>
            </a:r>
            <a:r>
              <a:rPr lang="en-GB" sz="2400" dirty="0" err="1"/>
              <a:t>eg</a:t>
            </a:r>
            <a:r>
              <a:rPr lang="en-GB" sz="2400" dirty="0"/>
              <a:t> IT systems) </a:t>
            </a:r>
          </a:p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D16FC3-362E-7F4A-A39D-6ED74CE0D94B}"/>
              </a:ext>
            </a:extLst>
          </p:cNvPr>
          <p:cNvSpPr/>
          <p:nvPr/>
        </p:nvSpPr>
        <p:spPr>
          <a:xfrm>
            <a:off x="8346331" y="3429000"/>
            <a:ext cx="3845669" cy="28775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Change Priority:</a:t>
            </a:r>
          </a:p>
          <a:p>
            <a:r>
              <a:rPr lang="en-GB" sz="2200" dirty="0"/>
              <a:t>When organisation priority or strategy shifts</a:t>
            </a:r>
          </a:p>
          <a:p>
            <a:endParaRPr lang="en-GB" sz="2200" dirty="0"/>
          </a:p>
          <a:p>
            <a:r>
              <a:rPr lang="en-GB" sz="2200" dirty="0" err="1"/>
              <a:t>Eg.</a:t>
            </a:r>
            <a:r>
              <a:rPr lang="en-GB" sz="2200" dirty="0"/>
              <a:t> Crisis leads to cost savings rather than profit</a:t>
            </a:r>
          </a:p>
          <a:p>
            <a:r>
              <a:rPr lang="en-GB" sz="2200" dirty="0"/>
              <a:t>Covid-19 some firms went exclusively online</a:t>
            </a:r>
          </a:p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BBA28E-1272-554F-F39A-9BA8D41543B2}"/>
              </a:ext>
            </a:extLst>
          </p:cNvPr>
          <p:cNvSpPr/>
          <p:nvPr/>
        </p:nvSpPr>
        <p:spPr>
          <a:xfrm>
            <a:off x="8112867" y="729574"/>
            <a:ext cx="4079133" cy="25875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Failed Project:</a:t>
            </a:r>
          </a:p>
          <a:p>
            <a:r>
              <a:rPr lang="en-GB" sz="2200" dirty="0"/>
              <a:t>When the project does not meet its scope and objectives</a:t>
            </a:r>
          </a:p>
          <a:p>
            <a:r>
              <a:rPr lang="en-GB" sz="2200" dirty="0"/>
              <a:t>Every effort should be made to avoid failure</a:t>
            </a:r>
          </a:p>
          <a:p>
            <a:r>
              <a:rPr lang="en-GB" sz="2200" dirty="0"/>
              <a:t>Circumstances may be beyond the control of the team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2974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021725F-1152-4ED8-9ECA-85D3DC654F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643" y="729573"/>
            <a:ext cx="11945566" cy="5126477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Any post close-out work should be treated as a new project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Which is why a thorough audit is necessary before signing off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 audit can be done first </a:t>
            </a:r>
            <a:r>
              <a:rPr lang="en-GB" altLang="en-US" sz="2800" b="1" dirty="0">
                <a:latin typeface="Verdana" panose="020B0604030504040204" pitchFamily="34" charset="0"/>
              </a:rPr>
              <a:t>internally </a:t>
            </a:r>
            <a:r>
              <a:rPr lang="en-GB" altLang="en-US" sz="2800" dirty="0">
                <a:latin typeface="Verdana" panose="020B0604030504040204" pitchFamily="34" charset="0"/>
              </a:rPr>
              <a:t>and then invite </a:t>
            </a:r>
            <a:r>
              <a:rPr lang="en-GB" altLang="en-US" sz="2800" b="1" dirty="0">
                <a:latin typeface="Verdana" panose="020B0604030504040204" pitchFamily="34" charset="0"/>
              </a:rPr>
              <a:t>external auditors 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altLang="en-US" sz="2800" b="1" dirty="0">
                <a:latin typeface="Verdana" panose="020B0604030504040204" pitchFamily="34" charset="0"/>
              </a:rPr>
              <a:t>      </a:t>
            </a:r>
            <a:r>
              <a:rPr lang="en-GB" altLang="en-US" sz="2800" dirty="0">
                <a:latin typeface="Verdana" panose="020B0604030504040204" pitchFamily="34" charset="0"/>
              </a:rPr>
              <a:t>(external auditors may be legal requirement in some projects)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There are 3 elements associated with project closure as highlighted in the learning outcomes (wrapping, performance evaluation and retrospectives)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Do not confuse the 3 elements with the 2 parts in the previous slide</a:t>
            </a:r>
          </a:p>
          <a:p>
            <a:pPr>
              <a:spcBef>
                <a:spcPct val="50000"/>
              </a:spcBef>
            </a:pPr>
            <a:endParaRPr lang="en-GB" altLang="en-US" sz="2800" dirty="0">
              <a:latin typeface="Verdana" panose="020B0604030504040204" pitchFamily="34" charset="0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079D1B05-C8D0-45D1-9193-E701749DEA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80085"/>
            <a:ext cx="10972800" cy="649489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Note</a:t>
            </a:r>
          </a:p>
        </p:txBody>
      </p:sp>
    </p:spTree>
    <p:extLst>
      <p:ext uri="{BB962C8B-B14F-4D97-AF65-F5344CB8AC3E}">
        <p14:creationId xmlns:p14="http://schemas.microsoft.com/office/powerpoint/2010/main" val="26156494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>
            <a:extLst>
              <a:ext uri="{FF2B5EF4-FFF2-40B4-BE49-F238E27FC236}">
                <a16:creationId xmlns:a16="http://schemas.microsoft.com/office/drawing/2014/main" id="{079D1B05-C8D0-45D1-9193-E701749DEA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11677" y="175773"/>
            <a:ext cx="11031166" cy="69971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altLang="en-US" sz="4400" dirty="0"/>
              <a:t>Major Elements in Project Closeout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87A692-5D21-3B08-BC0C-54423CC440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60" t="20788" r="24042" b="37459"/>
          <a:stretch/>
        </p:blipFill>
        <p:spPr>
          <a:xfrm>
            <a:off x="5597209" y="875487"/>
            <a:ext cx="6526697" cy="4819634"/>
          </a:xfrm>
          <a:prstGeom prst="rect">
            <a:avLst/>
          </a:prstGeom>
          <a:noFill/>
        </p:spPr>
      </p:pic>
      <p:sp>
        <p:nvSpPr>
          <p:cNvPr id="5125" name="Text Placeholder 3">
            <a:extLst>
              <a:ext uri="{FF2B5EF4-FFF2-40B4-BE49-F238E27FC236}">
                <a16:creationId xmlns:a16="http://schemas.microsoft.com/office/drawing/2014/main" id="{6E796A32-7142-DE65-6638-4FB7410BA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875489"/>
            <a:ext cx="5597209" cy="4819633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Wrapping up the project: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Approve and accepted by customers, closing accounts, pay bills, reassign equipment, new opportunities, close facilities and final report.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Evaluate performance and management of project: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teams, individual team members, project managers. Evaluate major stakeholders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Retrospectives: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lessons learned to improve current and future projects.</a:t>
            </a:r>
          </a:p>
        </p:txBody>
      </p:sp>
    </p:spTree>
    <p:extLst>
      <p:ext uri="{BB962C8B-B14F-4D97-AF65-F5344CB8AC3E}">
        <p14:creationId xmlns:p14="http://schemas.microsoft.com/office/powerpoint/2010/main" val="40304686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96B84EB-71E4-4881-B057-EF7852EE5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9813"/>
            <a:ext cx="10972800" cy="813473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Wrapping Up or Contract Closure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D1F42-0F94-4AA3-A457-BD1CC20DB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0462"/>
            <a:ext cx="12101209" cy="4981776"/>
          </a:xfrm>
        </p:spPr>
        <p:txBody>
          <a:bodyPr rtlCol="0">
            <a:normAutofit fontScale="77500" lnSpcReduction="20000"/>
          </a:bodyPr>
          <a:lstStyle/>
          <a:p>
            <a:pPr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Hand-over the product/ service after project criteria have been met &amp; formal acceptance has been stated.</a:t>
            </a:r>
          </a:p>
          <a:p>
            <a:pPr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receipt/statement is required to declare that the project has met the terms &amp; conditions of the contract</a:t>
            </a:r>
          </a:p>
          <a:p>
            <a:pPr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record must be kept, including:</a:t>
            </a:r>
          </a:p>
          <a:p>
            <a:pPr lvl="1"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contract</a:t>
            </a:r>
          </a:p>
          <a:p>
            <a:pPr lvl="1"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 of changes</a:t>
            </a:r>
          </a:p>
          <a:p>
            <a:pPr lvl="1"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Alterations made to the deliverables during the project and why &amp;</a:t>
            </a:r>
          </a:p>
          <a:p>
            <a:pPr lvl="1"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Agreed terms &amp; conditions</a:t>
            </a:r>
          </a:p>
          <a:p>
            <a:pPr marL="457200" lvl="1" indent="0">
              <a:spcAft>
                <a:spcPts val="600"/>
              </a:spcAft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Documents are  required for normal audit procedures, disputes or legal protection.</a:t>
            </a:r>
          </a:p>
          <a:p>
            <a:pPr>
              <a:spcAft>
                <a:spcPts val="600"/>
              </a:spcAft>
              <a:defRPr/>
            </a:pPr>
            <a:endParaRPr lang="en-GB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9F2F528-3D25-4639-A394-0C915F2583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461" y="807396"/>
            <a:ext cx="11789922" cy="5019471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Check we are ready to handover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Handing over an unfinished project early will not produce a happy customer!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Hence, A distinct close-out process is required</a:t>
            </a:r>
          </a:p>
          <a:p>
            <a:pPr marL="457200" lvl="1" indent="0">
              <a:spcBef>
                <a:spcPct val="50000"/>
              </a:spcBef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When the close-out process is complete and signed off, the project is ended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Any post close-out work should be treated as a new project</a:t>
            </a:r>
            <a:endParaRPr lang="en-GB" altLang="en-US" sz="2400" dirty="0">
              <a:latin typeface="Verdana" panose="020B0604030504040204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DED3384-D632-4490-B4AE-F99CC0C04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4502" y="80085"/>
            <a:ext cx="10972800" cy="91051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Wrapping Up- Handover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9F2F528-3D25-4639-A394-0C915F2583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461" y="1556426"/>
            <a:ext cx="11789922" cy="4270441"/>
          </a:xfrm>
        </p:spPr>
        <p:txBody>
          <a:bodyPr>
            <a:normAutofit/>
          </a:bodyPr>
          <a:lstStyle/>
          <a:p>
            <a:pPr lvl="1">
              <a:spcBef>
                <a:spcPct val="50000"/>
              </a:spcBef>
            </a:pPr>
            <a:r>
              <a:rPr lang="en-GB" altLang="en-US" dirty="0">
                <a:latin typeface="Verdana" panose="020B0604030504040204" pitchFamily="34" charset="0"/>
              </a:rPr>
              <a:t>‘Certificate of acceptance’</a:t>
            </a:r>
          </a:p>
          <a:p>
            <a:pPr lvl="2">
              <a:spcBef>
                <a:spcPct val="50000"/>
              </a:spcBef>
            </a:pPr>
            <a:r>
              <a:rPr lang="en-GB" altLang="en-US" dirty="0">
                <a:latin typeface="Verdana" panose="020B0604030504040204" pitchFamily="34" charset="0"/>
              </a:rPr>
              <a:t>Transfer of ownership</a:t>
            </a:r>
          </a:p>
          <a:p>
            <a:pPr lvl="2">
              <a:spcBef>
                <a:spcPct val="50000"/>
              </a:spcBef>
            </a:pPr>
            <a:r>
              <a:rPr lang="en-GB" altLang="en-US" dirty="0">
                <a:latin typeface="Verdana" panose="020B0604030504040204" pitchFamily="34" charset="0"/>
              </a:rPr>
              <a:t>Triggers final payment where necessary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DED3384-D632-4490-B4AE-F99CC0C04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4502" y="80085"/>
            <a:ext cx="10972800" cy="91051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Wrapping Up- Handover</a:t>
            </a:r>
          </a:p>
        </p:txBody>
      </p:sp>
    </p:spTree>
    <p:extLst>
      <p:ext uri="{BB962C8B-B14F-4D97-AF65-F5344CB8AC3E}">
        <p14:creationId xmlns:p14="http://schemas.microsoft.com/office/powerpoint/2010/main" val="2693034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>
            <a:extLst>
              <a:ext uri="{FF2B5EF4-FFF2-40B4-BE49-F238E27FC236}">
                <a16:creationId xmlns:a16="http://schemas.microsoft.com/office/drawing/2014/main" id="{FA603BCA-1F1E-40BD-AE0A-BBC5712495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6928" y="875489"/>
            <a:ext cx="11115472" cy="4805464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This is an important phase of the project: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Staff want to leave to the next project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Clients will want changes / additions to operationalise it</a:t>
            </a:r>
          </a:p>
          <a:p>
            <a:pPr marL="457200" lvl="1" indent="0">
              <a:spcBef>
                <a:spcPct val="50000"/>
              </a:spcBef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Managers want the resource for the next project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Money may all be spent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May have run out of time / resources</a:t>
            </a:r>
          </a:p>
        </p:txBody>
      </p:sp>
      <p:sp>
        <p:nvSpPr>
          <p:cNvPr id="11267" name="Rectangle 1027">
            <a:extLst>
              <a:ext uri="{FF2B5EF4-FFF2-40B4-BE49-F238E27FC236}">
                <a16:creationId xmlns:a16="http://schemas.microsoft.com/office/drawing/2014/main" id="{9E6C7642-5C8D-464F-A12C-2A5FDB7813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2272" y="138450"/>
            <a:ext cx="10972800" cy="737039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Closing the Project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2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>
            <a:extLst>
              <a:ext uri="{FF2B5EF4-FFF2-40B4-BE49-F238E27FC236}">
                <a16:creationId xmlns:a16="http://schemas.microsoft.com/office/drawing/2014/main" id="{C2B91DE4-1CD2-49C0-8BEC-9085714835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970" y="723174"/>
            <a:ext cx="11264664" cy="5078313"/>
          </a:xfrm>
        </p:spPr>
        <p:txBody>
          <a:bodyPr wrap="square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A quick reference checklist for use by the project manager  to ensure that all appropriate activities related to project closeout have been addressed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Have you really finished?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Are all task deliverables achieved and objectives met?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Are all documentation complete?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Are there any remaining defects? 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Have all invoices been issued/paid?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Is customer handover complete?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Are all contractual obligations fulfilled?</a:t>
            </a:r>
          </a:p>
        </p:txBody>
      </p:sp>
      <p:sp>
        <p:nvSpPr>
          <p:cNvPr id="12292" name="Rectangle 5">
            <a:extLst>
              <a:ext uri="{FF2B5EF4-FFF2-40B4-BE49-F238E27FC236}">
                <a16:creationId xmlns:a16="http://schemas.microsoft.com/office/drawing/2014/main" id="{651CEE74-0AB0-4057-84B3-A09F037C9B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779" y="118996"/>
            <a:ext cx="10972800" cy="68459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Close-Out Check List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>
            <a:extLst>
              <a:ext uri="{FF2B5EF4-FFF2-40B4-BE49-F238E27FC236}">
                <a16:creationId xmlns:a16="http://schemas.microsoft.com/office/drawing/2014/main" id="{15B905B6-7516-4A34-8DE7-71F47F0918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4553" y="712383"/>
            <a:ext cx="10992255" cy="5047536"/>
          </a:xfr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Any remaining liabilities arising from the project?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 project management process requirements completed?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 quality process requirements completed?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 claims resolved?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Any remaining remedial work?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 sub-contract invoices received and paid?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Customer happy?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Press release issued?</a:t>
            </a:r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AFABD04C-C772-431F-B499-11A9272F1D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71018" y="2664651"/>
            <a:ext cx="4626429" cy="1143000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Close-Out Check List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>
            <a:extLst>
              <a:ext uri="{FF2B5EF4-FFF2-40B4-BE49-F238E27FC236}">
                <a16:creationId xmlns:a16="http://schemas.microsoft.com/office/drawing/2014/main" id="{773B60C8-2BF3-4673-900A-4E22B4CB90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92641" y="118522"/>
            <a:ext cx="8890270" cy="5509200"/>
          </a:xfr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All customer invoices issued and paid?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All relevant forms completed?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Final versions of drawings etc. prepared and signed off?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All filing/archiving completed?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Software backed-up and archived?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Final project cost calculated and agreed?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Post-project audit completed?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Post-project audit actions completed?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Project office disbanded?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Project staff reallocated to other work?</a:t>
            </a:r>
          </a:p>
          <a:p>
            <a:pPr>
              <a:spcBef>
                <a:spcPct val="5000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Contract staff reallocated or released?</a:t>
            </a:r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137C3842-3E84-4DE5-B874-6FB9035F91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88628" y="274638"/>
            <a:ext cx="4593771" cy="1143000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Close-Out Check List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2">
            <a:extLst>
              <a:ext uri="{FF2B5EF4-FFF2-40B4-BE49-F238E27FC236}">
                <a16:creationId xmlns:a16="http://schemas.microsoft.com/office/drawing/2014/main" id="{9BD17AD2-1FF5-45FB-A4D0-6F781977E87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629650" y="4392614"/>
          <a:ext cx="2038350" cy="2465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2868440" imgH="3468986" progId="MS_ClipArt_Gallery.2">
                  <p:embed/>
                </p:oleObj>
              </mc:Choice>
              <mc:Fallback>
                <p:oleObj name="Clip" r:id="rId3" imgW="2868440" imgH="3468986" progId="MS_ClipArt_Gallery.2">
                  <p:embed/>
                  <p:pic>
                    <p:nvPicPr>
                      <p:cNvPr id="15362" name="Object 2">
                        <a:extLst>
                          <a:ext uri="{FF2B5EF4-FFF2-40B4-BE49-F238E27FC236}">
                            <a16:creationId xmlns:a16="http://schemas.microsoft.com/office/drawing/2014/main" id="{9BD17AD2-1FF5-45FB-A4D0-6F781977E87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29650" y="4392614"/>
                        <a:ext cx="2038350" cy="2465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Rectangle 3">
            <a:extLst>
              <a:ext uri="{FF2B5EF4-FFF2-40B4-BE49-F238E27FC236}">
                <a16:creationId xmlns:a16="http://schemas.microsoft.com/office/drawing/2014/main" id="{5E031F97-2F78-410A-82FC-8613BBD61C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4414" y="118371"/>
            <a:ext cx="9668888" cy="5447645"/>
          </a:xfr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Equipment/machinery disposed of/returned to stores?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project stakeholders notified of completion?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Any known potential problems that may occur in the future?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Spare parts/components provided as necessary?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necessary training completed?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 final instruction material received and approved by user?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Patent applications identified and/or submitted?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Letters of thanks/bonuses issued?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Any formal complaints or similar pending, or in progress?</a:t>
            </a:r>
          </a:p>
          <a:p>
            <a:pPr>
              <a:spcBef>
                <a:spcPct val="5000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Any disciplinary actions pending or in progress?</a:t>
            </a:r>
            <a:endParaRPr lang="en-GB" altLang="en-US" sz="2400" dirty="0">
              <a:latin typeface="Verdana" panose="020B0604030504040204" pitchFamily="34" charset="0"/>
            </a:endParaRPr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3A9D5711-2170-4B2E-8B26-59B2B69CBC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84670" y="274638"/>
            <a:ext cx="3597729" cy="1143000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Close-Out Check List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37FEC-7EE1-8941-C43C-339691E3B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0085"/>
            <a:ext cx="10972800" cy="1145600"/>
          </a:xfrm>
        </p:spPr>
        <p:txBody>
          <a:bodyPr/>
          <a:lstStyle/>
          <a:p>
            <a:r>
              <a:rPr lang="en-GB" dirty="0"/>
              <a:t>Performance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F6203-57A4-BB81-536C-AC75DE99F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136" y="1177047"/>
            <a:ext cx="10972800" cy="4231532"/>
          </a:xfrm>
        </p:spPr>
        <p:txBody>
          <a:bodyPr>
            <a:normAutofit/>
          </a:bodyPr>
          <a:lstStyle/>
          <a:p>
            <a:r>
              <a:rPr lang="en-GB" dirty="0"/>
              <a:t>Evaluate individuals in teams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Evaluate the whole teams during the project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Performance of managers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Evaluate performance of contractors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0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E660B71B-E0E2-4E3E-B938-975A96DEBB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1544" y="800369"/>
            <a:ext cx="10008141" cy="4977861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If the project is really finished, then: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What went well?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Why did it go well?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How can I make it go better on the next project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What didn’t go well?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Why didn’t it go well?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How can I make it go better on the next project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A9E35FD-6C2A-439D-B81D-EACDDC8780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0800"/>
            <a:ext cx="10972800" cy="86360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Project finished and Retrospectives?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7598866B-B9D2-4D9B-8557-2C750878AA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1558" y="1018451"/>
            <a:ext cx="11760740" cy="4425827"/>
          </a:xfrm>
          <a:noFill/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Verdana" panose="020B0604030504040204" pitchFamily="34" charset="0"/>
              </a:rPr>
              <a:t>The experience that you have gained is that of a disaster that you have survived or avoided!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dirty="0">
              <a:latin typeface="Verdana" panose="020B060403050404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Verdana" panose="020B0604030504040204" pitchFamily="34" charset="0"/>
              </a:rPr>
              <a:t>And the next project will be improved base on past experiences!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Verdana" panose="020B0604030504040204" pitchFamily="34" charset="0"/>
              </a:rPr>
              <a:t>Note: just because it didn’t happen now does not mean it may not happen in the future</a:t>
            </a:r>
          </a:p>
        </p:txBody>
      </p:sp>
      <p:sp>
        <p:nvSpPr>
          <p:cNvPr id="17411" name="Rectangle 1029">
            <a:extLst>
              <a:ext uri="{FF2B5EF4-FFF2-40B4-BE49-F238E27FC236}">
                <a16:creationId xmlns:a16="http://schemas.microsoft.com/office/drawing/2014/main" id="{623031B1-3FFD-4B4D-91C3-816DC4A2FC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35250" y="0"/>
            <a:ext cx="8032750" cy="114300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Is this your project?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>
            <a:extLst>
              <a:ext uri="{FF2B5EF4-FFF2-40B4-BE49-F238E27FC236}">
                <a16:creationId xmlns:a16="http://schemas.microsoft.com/office/drawing/2014/main" id="{CDF20125-9484-4C22-B634-5626D716CE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0972800" cy="8255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Estimating Durations</a:t>
            </a:r>
          </a:p>
        </p:txBody>
      </p:sp>
      <p:sp>
        <p:nvSpPr>
          <p:cNvPr id="18435" name="Rectangle 1027">
            <a:extLst>
              <a:ext uri="{FF2B5EF4-FFF2-40B4-BE49-F238E27FC236}">
                <a16:creationId xmlns:a16="http://schemas.microsoft.com/office/drawing/2014/main" id="{FCB9F4B5-D79A-4D8D-B91A-6ED56A2FF4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00456" y="825500"/>
            <a:ext cx="11603476" cy="4837349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altLang="en-US" dirty="0">
                <a:latin typeface="Verdana" panose="020B0604030504040204" pitchFamily="34" charset="0"/>
              </a:rPr>
              <a:t>Learn from past experience</a:t>
            </a:r>
          </a:p>
          <a:p>
            <a:pPr marL="0" indent="0">
              <a:buNone/>
              <a:defRPr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>
              <a:defRPr/>
            </a:pPr>
            <a:r>
              <a:rPr lang="en-GB" altLang="en-US" dirty="0">
                <a:latin typeface="Verdana" panose="020B0604030504040204" pitchFamily="34" charset="0"/>
              </a:rPr>
              <a:t>Record the estimate at the beginning of the project</a:t>
            </a:r>
          </a:p>
          <a:p>
            <a:pPr lvl="1">
              <a:defRPr/>
            </a:pPr>
            <a:r>
              <a:rPr lang="en-GB" altLang="en-US" dirty="0">
                <a:latin typeface="Verdana" panose="020B0604030504040204" pitchFamily="34" charset="0"/>
              </a:rPr>
              <a:t>Record the actual at the end of the project</a:t>
            </a:r>
          </a:p>
          <a:p>
            <a:pPr lvl="1">
              <a:defRPr/>
            </a:pPr>
            <a:r>
              <a:rPr lang="en-GB" altLang="en-US" dirty="0">
                <a:latin typeface="Verdana" panose="020B0604030504040204" pitchFamily="34" charset="0"/>
              </a:rPr>
              <a:t>Compare both figures, and improve the estimate for next time</a:t>
            </a:r>
          </a:p>
          <a:p>
            <a:pPr marL="457200" lvl="1" indent="0">
              <a:buNone/>
              <a:defRPr/>
            </a:pPr>
            <a:endParaRPr lang="en-GB" altLang="en-US" dirty="0">
              <a:latin typeface="Verdana" panose="020B0604030504040204" pitchFamily="34" charset="0"/>
            </a:endParaRPr>
          </a:p>
          <a:p>
            <a:pPr>
              <a:defRPr/>
            </a:pPr>
            <a:r>
              <a:rPr lang="en-GB" altLang="en-US" dirty="0">
                <a:latin typeface="Verdana" panose="020B0604030504040204" pitchFamily="34" charset="0"/>
              </a:rPr>
              <a:t>Use a Lessons Learned Log (LLL)-</a:t>
            </a:r>
          </a:p>
          <a:p>
            <a:pPr marL="0" indent="0" algn="just">
              <a:buNone/>
              <a:defRPr/>
            </a:pPr>
            <a:r>
              <a:rPr lang="en-GB" altLang="en-US" dirty="0">
                <a:latin typeface="Verdana" panose="020B0604030504040204" pitchFamily="34" charset="0"/>
              </a:rPr>
              <a:t>	-</a:t>
            </a:r>
            <a:r>
              <a:rPr lang="en-GB" altLang="en-US" sz="2000" dirty="0">
                <a:latin typeface="Verdana" panose="020B0604030504040204" pitchFamily="34" charset="0"/>
              </a:rPr>
              <a:t>Updates frequently to make sure issues or problems are captured accurately and the project team can make changes following the lesson learned as soon as possible for future project.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924A1AA0-FFCC-4D6F-A070-68D6FE6EDB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78213" y="1099226"/>
            <a:ext cx="11066834" cy="4563893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Internally and external audits may be required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 internal audit must be done as quickly as possible especially when there is a legal requirement for external auditing: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Why internal audit need to be done Quickly?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Staff will move to new projects</a:t>
            </a:r>
          </a:p>
          <a:p>
            <a:pPr lvl="1">
              <a:spcBef>
                <a:spcPct val="50000"/>
              </a:spcBef>
            </a:pPr>
            <a:r>
              <a:rPr lang="en-GB" altLang="en-US" sz="2400" dirty="0">
                <a:latin typeface="Verdana" panose="020B0604030504040204" pitchFamily="34" charset="0"/>
              </a:rPr>
              <a:t>Staff may forget the details so do it when the project is fresh in the mind</a:t>
            </a:r>
          </a:p>
        </p:txBody>
      </p:sp>
      <p:sp>
        <p:nvSpPr>
          <p:cNvPr id="24579" name="Rectangle 5">
            <a:extLst>
              <a:ext uri="{FF2B5EF4-FFF2-40B4-BE49-F238E27FC236}">
                <a16:creationId xmlns:a16="http://schemas.microsoft.com/office/drawing/2014/main" id="{B1B84B32-5D29-45BB-9800-6D4486AD3D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28723"/>
            <a:ext cx="10972800" cy="882954"/>
          </a:xfrm>
          <a:noFill/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Project Audit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30B414A0-345C-47F8-B4BC-4A0D70D2D8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9973" y="679771"/>
            <a:ext cx="11845047" cy="5078313"/>
          </a:xfrm>
        </p:spPr>
        <p:txBody>
          <a:bodyPr wrap="square">
            <a:spAutoFit/>
          </a:bodyPr>
          <a:lstStyle/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Determine whether or not the project goals have been achieved. If so, how do we know - i.e.: what are the measurables?  If not, why not and what still needs to be done?</a:t>
            </a: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Were the project goals the right ones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should we have done something else?  If not, why not?  Do we need to do anything about it?  If so, what?</a:t>
            </a: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Does this project suggest any further projects?  If so what?  Agree how these will be dealt with</a:t>
            </a:r>
          </a:p>
          <a:p>
            <a:pPr marL="457200" lvl="1" indent="0">
              <a:spcBef>
                <a:spcPct val="50000"/>
              </a:spcBef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Agree what went well on the project.  What techniques, practices, procedures etc. should be applied again on future projects?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A086D85-C2FC-4DBD-9005-A469745410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80085"/>
            <a:ext cx="10972800" cy="727311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Project Audit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3F1AC9DE-8A4B-48F5-AAF3-7F0C3AE7CC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14009" y="904753"/>
            <a:ext cx="12217941" cy="4708981"/>
          </a:xfrm>
        </p:spPr>
        <p:txBody>
          <a:bodyPr wrap="square">
            <a:spAutoFit/>
          </a:bodyPr>
          <a:lstStyle/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Agree what lessons have been learned.  What techniques, practices, procedures etc. should be changed or not used on future projects?</a:t>
            </a: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has the risk management helped on the project?  What new risks have been identified?  What new methods for dealing with risks have been identified?</a:t>
            </a:r>
          </a:p>
          <a:p>
            <a:pPr marL="457200" lvl="1" indent="0">
              <a:spcBef>
                <a:spcPct val="50000"/>
              </a:spcBef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Agree how information above will be communicated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update databases, revise in-house procedures, publish in internal journal, circular, e-mail, notice board, circulation of minutes etc.)</a:t>
            </a: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Agree actions and timescales to formally close the project</a:t>
            </a: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Determine if all the legal and regulatory standards and requirements are met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1D2E47D-4B8E-4675-893E-3A609EB0EA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8453"/>
            <a:ext cx="10972800" cy="80867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Project Audit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FD95076F-0D88-4B18-93E3-3A74953E41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3189" y="1061937"/>
            <a:ext cx="10972799" cy="4512012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Externally this should be delayed for a while to ensure reputation may not be compromised which can damage future contract prospects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There may be other reasons;</a:t>
            </a:r>
          </a:p>
          <a:p>
            <a:pPr lvl="1">
              <a:spcBef>
                <a:spcPct val="50000"/>
              </a:spcBef>
            </a:pPr>
            <a:r>
              <a:rPr lang="en-GB" altLang="en-US" sz="2600" dirty="0">
                <a:latin typeface="Verdana" panose="020B0604030504040204" pitchFamily="34" charset="0"/>
              </a:rPr>
              <a:t>Customers have new problems or raise new issues that may have been oversighted by the project team</a:t>
            </a:r>
          </a:p>
          <a:p>
            <a:pPr lvl="1">
              <a:spcBef>
                <a:spcPct val="50000"/>
              </a:spcBef>
            </a:pPr>
            <a:r>
              <a:rPr lang="en-GB" altLang="en-US" sz="2600" dirty="0">
                <a:latin typeface="Verdana" panose="020B0604030504040204" pitchFamily="34" charset="0"/>
              </a:rPr>
              <a:t>Project may not have been perfect</a:t>
            </a:r>
          </a:p>
          <a:p>
            <a:pPr lvl="1">
              <a:spcBef>
                <a:spcPct val="50000"/>
              </a:spcBef>
            </a:pPr>
            <a:r>
              <a:rPr lang="en-GB" altLang="en-US" sz="2600" dirty="0">
                <a:latin typeface="Verdana" panose="020B0604030504040204" pitchFamily="34" charset="0"/>
              </a:rPr>
              <a:t>Have time to rectify any problems</a:t>
            </a:r>
          </a:p>
        </p:txBody>
      </p:sp>
      <p:sp>
        <p:nvSpPr>
          <p:cNvPr id="25603" name="Rectangle 5">
            <a:extLst>
              <a:ext uri="{FF2B5EF4-FFF2-40B4-BE49-F238E27FC236}">
                <a16:creationId xmlns:a16="http://schemas.microsoft.com/office/drawing/2014/main" id="{217E3C8C-2A6E-4A77-9946-CD654E166C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867" y="0"/>
            <a:ext cx="10972800" cy="834315"/>
          </a:xfrm>
          <a:noFill/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Project Audit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FD95076F-0D88-4B18-93E3-3A74953E41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3189" y="834315"/>
            <a:ext cx="11673194" cy="5012008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Every project must come to an end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We looked at few issues: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 administration process needed to closeout a project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 3 stages associated with project closure (wrapping, performance evaluation and retrospectives)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Projects may or will require auditing (Internal and external)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sz="2800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The project team especially if they are contractors must thoroughly do the internal auditing before closeout and external auditors comes in</a:t>
            </a:r>
          </a:p>
          <a:p>
            <a:pPr>
              <a:spcBef>
                <a:spcPct val="50000"/>
              </a:spcBef>
            </a:pPr>
            <a:endParaRPr lang="en-GB" altLang="en-US" sz="2600" dirty="0">
              <a:latin typeface="Verdana" panose="020B0604030504040204" pitchFamily="34" charset="0"/>
            </a:endParaRPr>
          </a:p>
        </p:txBody>
      </p:sp>
      <p:sp>
        <p:nvSpPr>
          <p:cNvPr id="25603" name="Rectangle 5">
            <a:extLst>
              <a:ext uri="{FF2B5EF4-FFF2-40B4-BE49-F238E27FC236}">
                <a16:creationId xmlns:a16="http://schemas.microsoft.com/office/drawing/2014/main" id="{217E3C8C-2A6E-4A77-9946-CD654E166C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867" y="0"/>
            <a:ext cx="10972800" cy="834315"/>
          </a:xfrm>
          <a:noFill/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6206886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6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1700</Words>
  <Application>Microsoft Office PowerPoint</Application>
  <PresentationFormat>Widescreen</PresentationFormat>
  <Paragraphs>232</Paragraphs>
  <Slides>25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Myriad Pro</vt:lpstr>
      <vt:lpstr>Times New Roman</vt:lpstr>
      <vt:lpstr>Verdana</vt:lpstr>
      <vt:lpstr>Wingdings</vt:lpstr>
      <vt:lpstr>20140311PresentationUWTSDTemplate</vt:lpstr>
      <vt:lpstr>Clip</vt:lpstr>
      <vt:lpstr>  Project Management LCBB5005   Week 10  Project Closure   </vt:lpstr>
      <vt:lpstr>Lecture Objectives </vt:lpstr>
      <vt:lpstr>Project Management Process</vt:lpstr>
      <vt:lpstr>Handover &amp; Closeout</vt:lpstr>
      <vt:lpstr>Administrative Closure</vt:lpstr>
      <vt:lpstr>Different Ways to End a Project</vt:lpstr>
      <vt:lpstr>Note</vt:lpstr>
      <vt:lpstr>Major Elements in Project Closeout</vt:lpstr>
      <vt:lpstr>Wrapping Up or Contract Closure</vt:lpstr>
      <vt:lpstr>Wrapping Up- Handover</vt:lpstr>
      <vt:lpstr>Wrapping Up- Handover</vt:lpstr>
      <vt:lpstr>Closing the Project</vt:lpstr>
      <vt:lpstr>Close-Out Check List</vt:lpstr>
      <vt:lpstr>Close-Out Check List</vt:lpstr>
      <vt:lpstr>Close-Out Check List</vt:lpstr>
      <vt:lpstr>Close-Out Check List</vt:lpstr>
      <vt:lpstr>Performance Evaluation</vt:lpstr>
      <vt:lpstr>Project finished and Retrospectives?</vt:lpstr>
      <vt:lpstr>Is this your project?</vt:lpstr>
      <vt:lpstr>Estimating Durations</vt:lpstr>
      <vt:lpstr>Project Audit</vt:lpstr>
      <vt:lpstr>Project Audit</vt:lpstr>
      <vt:lpstr>Project Audit</vt:lpstr>
      <vt:lpstr>Project Audit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10 Project Closeout</dc:title>
  <dc:creator>Tarila</dc:creator>
  <cp:lastModifiedBy>Essa Bah</cp:lastModifiedBy>
  <cp:revision>11</cp:revision>
  <dcterms:created xsi:type="dcterms:W3CDTF">2021-09-06T10:36:42Z</dcterms:created>
  <dcterms:modified xsi:type="dcterms:W3CDTF">2024-05-15T23:46:40Z</dcterms:modified>
</cp:coreProperties>
</file>