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171664-9883-488A-A671-9973893D5A2B}" v="1" dt="2026-10-10T13:25:33.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09" autoAdjust="0"/>
    <p:restoredTop sz="94660"/>
  </p:normalViewPr>
  <p:slideViewPr>
    <p:cSldViewPr snapToGrid="0">
      <p:cViewPr varScale="1">
        <p:scale>
          <a:sx n="70" d="100"/>
          <a:sy n="70" d="100"/>
        </p:scale>
        <p:origin x="39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105F3-144D-481F-9324-3BD84EF7A679}"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EC8766-FC5C-4F4A-8EC0-C7CC79E4BDB0}" type="slidenum">
              <a:rPr lang="en-GB" smtClean="0"/>
              <a:t>‹#›</a:t>
            </a:fld>
            <a:endParaRPr lang="en-GB"/>
          </a:p>
        </p:txBody>
      </p:sp>
    </p:spTree>
    <p:extLst>
      <p:ext uri="{BB962C8B-B14F-4D97-AF65-F5344CB8AC3E}">
        <p14:creationId xmlns:p14="http://schemas.microsoft.com/office/powerpoint/2010/main" val="3011175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C8766-FC5C-4F4A-8EC0-C7CC79E4BDB0}" type="slidenum">
              <a:rPr lang="en-GB" smtClean="0"/>
              <a:t>8</a:t>
            </a:fld>
            <a:endParaRPr lang="en-GB"/>
          </a:p>
        </p:txBody>
      </p:sp>
    </p:spTree>
    <p:extLst>
      <p:ext uri="{BB962C8B-B14F-4D97-AF65-F5344CB8AC3E}">
        <p14:creationId xmlns:p14="http://schemas.microsoft.com/office/powerpoint/2010/main" val="4039275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C8766-FC5C-4F4A-8EC0-C7CC79E4BDB0}" type="slidenum">
              <a:rPr lang="en-GB" smtClean="0"/>
              <a:t>10</a:t>
            </a:fld>
            <a:endParaRPr lang="en-GB"/>
          </a:p>
        </p:txBody>
      </p:sp>
    </p:spTree>
    <p:extLst>
      <p:ext uri="{BB962C8B-B14F-4D97-AF65-F5344CB8AC3E}">
        <p14:creationId xmlns:p14="http://schemas.microsoft.com/office/powerpoint/2010/main" val="72614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3D21-E96C-249E-E2A4-7EBDBEC306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1E5B12A-CD94-1789-9B8A-0ED9692293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4DA1D3B-7AC3-1B78-F3BB-911073A9B188}"/>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4BE2AC6B-9DAE-17AE-B8FB-5BA7FDB4E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665ED-2086-96BA-CE6F-9FEBB3A98318}"/>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723604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C8E3-FD24-257C-05F0-CE1B384194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77802A-2544-79BB-3B46-FD8B4DE96E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1374A7-1FEA-6591-FAFB-8698399CBCE5}"/>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655D1AC-4693-5FD3-F120-1DFAA17C8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230F0-981F-A26D-6077-710AE1A2725B}"/>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869525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2A4AE-4D68-35A8-487E-7FACBEBBAF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46153EC-6C78-9696-1749-7CF71F1414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69A6FDD-223F-8933-1923-66F5EE540593}"/>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2F5DA56-8BB1-B764-C87D-547C24C26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5AFE1-C155-E6EB-82EC-C949A50801C0}"/>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861952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6E21-28C6-80CA-29EB-5B31D585BA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9E7435-6082-90CE-24DF-B38A72C8A3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CF27117-C344-BD60-BC77-0673EEEC5B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C1A24D-9DFD-8A98-A3B9-A244CC4A97A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35BA4F3B-3071-C740-4F43-C269363D4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B542CF-9518-2641-B425-DFD3CD0D8BCC}"/>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2623482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2E1B-F849-6913-0F6D-8692FF3FF77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69157C8-6CD0-CB53-7D24-E5A97924E5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B43466-E024-64A5-513B-1770232C76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45F9842-D327-B2AA-EA3E-D538ABD3CB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B9DC06-A1F9-F195-283D-BF8AF5695F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73BAB27-AAE9-A0F7-29DD-98F53C6A76E2}"/>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8" name="Footer Placeholder 7">
            <a:extLst>
              <a:ext uri="{FF2B5EF4-FFF2-40B4-BE49-F238E27FC236}">
                <a16:creationId xmlns:a16="http://schemas.microsoft.com/office/drawing/2014/main" id="{45CC23CA-5A75-FB24-9AB7-C27495BD8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1E271F-14DB-D497-7286-A81CD593ED09}"/>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814270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7772-90BB-D8D7-3109-CD55154A530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1A213F-925A-93E5-6D1B-1B004B46DC3B}"/>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4" name="Footer Placeholder 3">
            <a:extLst>
              <a:ext uri="{FF2B5EF4-FFF2-40B4-BE49-F238E27FC236}">
                <a16:creationId xmlns:a16="http://schemas.microsoft.com/office/drawing/2014/main" id="{AED3486F-A63B-BBAB-C66C-4BDBE293AD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BCB9FD-805E-27A8-D843-756B3BF36448}"/>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4286490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C04746-42B9-9D20-1825-7CFD7EDEEA64}"/>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3" name="Footer Placeholder 2">
            <a:extLst>
              <a:ext uri="{FF2B5EF4-FFF2-40B4-BE49-F238E27FC236}">
                <a16:creationId xmlns:a16="http://schemas.microsoft.com/office/drawing/2014/main" id="{E69C72FC-8FB2-5711-EDAA-36267F2C56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D78462-CE4D-9F9A-74CA-6D929FE75B43}"/>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504155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CB40F-156A-8426-485C-13A004A98E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355BC77-0493-F138-33F8-1BDFB29016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A7E17E-E967-9DB9-51E6-418C0388AE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3E532F-8EC2-0084-772E-75D3A903198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E114F242-F3E4-4B93-217A-89BB1D7C5C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776AE2-4E80-0076-3E60-1379E7FF2B90}"/>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3456554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68CE-78BA-7431-30FB-569F1DB586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DF65C8-D806-7782-6E70-9A761B461D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C7AF15-8DA9-8714-A67B-BE3314CB6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E9FE1C-0E8B-EB9C-C4CE-9A0E55F1241F}"/>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6" name="Footer Placeholder 5">
            <a:extLst>
              <a:ext uri="{FF2B5EF4-FFF2-40B4-BE49-F238E27FC236}">
                <a16:creationId xmlns:a16="http://schemas.microsoft.com/office/drawing/2014/main" id="{B18EE735-448F-4926-8569-0A4EAE5941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2C0CCE-A6F2-F1A8-A202-747B580CDF51}"/>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3694774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D3CF-25FB-FBF8-577D-4132CB6D35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47915E-90C2-7CEB-FEA9-9441DE2F309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F75655-1FCC-3F4E-849C-EAD7F139465C}"/>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15B98532-7D09-D54D-6C53-7D0FA15B9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E3D2B-9A80-123C-8C35-BD0057A6147E}"/>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2091175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23D5FB-0653-718F-614D-D3BD208AB2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8A0F2B8-9283-BD78-E794-FB6ABF2CDE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669111-1E56-E716-EA59-F3DB3616536E}"/>
              </a:ext>
            </a:extLst>
          </p:cNvPr>
          <p:cNvSpPr>
            <a:spLocks noGrp="1"/>
          </p:cNvSpPr>
          <p:nvPr>
            <p:ph type="dt" sz="half" idx="10"/>
          </p:nvPr>
        </p:nvSpPr>
        <p:spPr/>
        <p:txBody>
          <a:body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AE22658F-BCA9-BD7E-C0E0-CA0D04C728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47A2AB-1586-92BE-7412-A500C8C3B2CA}"/>
              </a:ext>
            </a:extLst>
          </p:cNvPr>
          <p:cNvSpPr>
            <a:spLocks noGrp="1"/>
          </p:cNvSpPr>
          <p:nvPr>
            <p:ph type="sldNum" sz="quarter" idx="12"/>
          </p:nvPr>
        </p:nvSpPr>
        <p:spPr/>
        <p:txBody>
          <a:bodyPr/>
          <a:lstStyle/>
          <a:p>
            <a:fld id="{51AD7D94-E6A5-48FD-8205-7E5E19E36D1A}" type="slidenum">
              <a:rPr lang="en-GB" smtClean="0"/>
              <a:t>‹#›</a:t>
            </a:fld>
            <a:endParaRPr lang="en-GB"/>
          </a:p>
        </p:txBody>
      </p:sp>
    </p:spTree>
    <p:extLst>
      <p:ext uri="{BB962C8B-B14F-4D97-AF65-F5344CB8AC3E}">
        <p14:creationId xmlns:p14="http://schemas.microsoft.com/office/powerpoint/2010/main" val="1152121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D8F4B8-1CD4-A1C1-16B9-266DA2B38F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91C76F8-648E-6161-20CB-C3B5AC553E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5F460C-7F20-39E6-8639-5F3E0F1B12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49ED93-3639-4A62-9CB7-B253B67F85B8}" type="datetimeFigureOut">
              <a:rPr lang="en-GB" smtClean="0"/>
              <a:t>10/10/2026</a:t>
            </a:fld>
            <a:endParaRPr lang="en-GB"/>
          </a:p>
        </p:txBody>
      </p:sp>
      <p:sp>
        <p:nvSpPr>
          <p:cNvPr id="5" name="Footer Placeholder 4">
            <a:extLst>
              <a:ext uri="{FF2B5EF4-FFF2-40B4-BE49-F238E27FC236}">
                <a16:creationId xmlns:a16="http://schemas.microsoft.com/office/drawing/2014/main" id="{835D6EEE-E472-F61F-497D-EA4B753AD3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707C65-AB8D-567B-6CEE-FB7666B7D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AD7D94-E6A5-48FD-8205-7E5E19E36D1A}" type="slidenum">
              <a:rPr lang="en-GB" smtClean="0"/>
              <a:t>‹#›</a:t>
            </a:fld>
            <a:endParaRPr lang="en-GB"/>
          </a:p>
        </p:txBody>
      </p:sp>
    </p:spTree>
    <p:extLst>
      <p:ext uri="{BB962C8B-B14F-4D97-AF65-F5344CB8AC3E}">
        <p14:creationId xmlns:p14="http://schemas.microsoft.com/office/powerpoint/2010/main" val="4200216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sciencedirect.com/" TargetMode="External"/><Relationship Id="rId2" Type="http://schemas.openxmlformats.org/officeDocument/2006/relationships/hyperlink" Target="https://doi.org/10.1037/0022-0663.92.3.458" TargetMode="External"/><Relationship Id="rId1" Type="http://schemas.openxmlformats.org/officeDocument/2006/relationships/slideLayout" Target="../slideLayouts/slideLayout2.xml"/><Relationship Id="rId4" Type="http://schemas.openxmlformats.org/officeDocument/2006/relationships/hyperlink" Target="https://www.sciencedirect.com/topics/medicine-and-dentistry/piagets-theory-of-cognitive-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E886BA-7AA4-DA2D-5A88-F9B00C5A42CB}"/>
              </a:ext>
            </a:extLst>
          </p:cNvPr>
          <p:cNvSpPr>
            <a:spLocks noGrp="1"/>
          </p:cNvSpPr>
          <p:nvPr>
            <p:ph type="ctrTitle"/>
          </p:nvPr>
        </p:nvSpPr>
        <p:spPr>
          <a:xfrm>
            <a:off x="1051560" y="4495466"/>
            <a:ext cx="3611880" cy="1536192"/>
          </a:xfrm>
        </p:spPr>
        <p:txBody>
          <a:bodyPr vert="horz" lIns="91440" tIns="45720" rIns="91440" bIns="45720" rtlCol="0" anchor="ctr">
            <a:normAutofit/>
          </a:bodyPr>
          <a:lstStyle/>
          <a:p>
            <a:pPr algn="l"/>
            <a:r>
              <a:rPr lang="en-US" sz="2700" b="1" dirty="0"/>
              <a:t>Piaget's Cognitive Development Theory: Shona's Case Study</a:t>
            </a:r>
          </a:p>
        </p:txBody>
      </p:sp>
      <p:pic>
        <p:nvPicPr>
          <p:cNvPr id="9" name="Picture 8">
            <a:extLst>
              <a:ext uri="{FF2B5EF4-FFF2-40B4-BE49-F238E27FC236}">
                <a16:creationId xmlns:a16="http://schemas.microsoft.com/office/drawing/2014/main" id="{9D07F708-FD4B-71A9-545E-51812001E2B8}"/>
              </a:ext>
            </a:extLst>
          </p:cNvPr>
          <p:cNvPicPr>
            <a:picLocks noChangeAspect="1"/>
          </p:cNvPicPr>
          <p:nvPr/>
        </p:nvPicPr>
        <p:blipFill>
          <a:blip r:embed="rId2"/>
          <a:srcRect t="29542"/>
          <a:stretch>
            <a:fillRect/>
          </a:stretch>
        </p:blipFill>
        <p:spPr>
          <a:xfrm>
            <a:off x="20" y="10"/>
            <a:ext cx="12191980" cy="3994473"/>
          </a:xfrm>
          <a:prstGeom prst="rect">
            <a:avLst/>
          </a:prstGeom>
        </p:spPr>
      </p:pic>
      <p:sp>
        <p:nvSpPr>
          <p:cNvPr id="18" name="Rectangle 17">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1661CB7-0BFD-8A96-6D6E-B4961865B6D1}"/>
              </a:ext>
            </a:extLst>
          </p:cNvPr>
          <p:cNvSpPr>
            <a:spLocks noGrp="1"/>
          </p:cNvSpPr>
          <p:nvPr>
            <p:ph type="subTitle" idx="1"/>
          </p:nvPr>
        </p:nvSpPr>
        <p:spPr>
          <a:xfrm>
            <a:off x="5295826" y="4495466"/>
            <a:ext cx="6061022" cy="1536192"/>
          </a:xfrm>
        </p:spPr>
        <p:txBody>
          <a:bodyPr vert="horz" lIns="91440" tIns="45720" rIns="91440" bIns="45720" rtlCol="0" anchor="ctr">
            <a:normAutofit/>
          </a:bodyPr>
          <a:lstStyle/>
          <a:p>
            <a:pPr indent="-228600" algn="l">
              <a:buFont typeface="Arial" panose="020B0604020202020204" pitchFamily="34" charset="0"/>
              <a:buChar char="•"/>
            </a:pPr>
            <a:r>
              <a:rPr lang="en-US" sz="1800" b="1" dirty="0"/>
              <a:t>Azhar Khan </a:t>
            </a:r>
          </a:p>
          <a:p>
            <a:pPr indent="-228600" algn="l">
              <a:buFont typeface="Arial" panose="020B0604020202020204" pitchFamily="34" charset="0"/>
              <a:buChar char="•"/>
            </a:pPr>
            <a:r>
              <a:rPr lang="en-US" sz="1800" b="1" dirty="0"/>
              <a:t>Student number:2225240</a:t>
            </a:r>
          </a:p>
          <a:p>
            <a:pPr indent="-228600" algn="l">
              <a:buFont typeface="Arial" panose="020B0604020202020204" pitchFamily="34" charset="0"/>
              <a:buChar char="•"/>
            </a:pPr>
            <a:r>
              <a:rPr lang="en-US" sz="1800" b="1" dirty="0"/>
              <a:t>Module code : LCHS4010</a:t>
            </a:r>
          </a:p>
          <a:p>
            <a:pPr indent="-228600" algn="l">
              <a:buFont typeface="Arial" panose="020B0604020202020204" pitchFamily="34" charset="0"/>
              <a:buChar char="•"/>
            </a:pPr>
            <a:r>
              <a:rPr lang="en-US" sz="1800" b="1" dirty="0"/>
              <a:t>Lecturer: Helen Parsons </a:t>
            </a:r>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495816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6B725-9355-609D-2C90-BA59E11F1762}"/>
              </a:ext>
            </a:extLst>
          </p:cNvPr>
          <p:cNvSpPr>
            <a:spLocks noGrp="1"/>
          </p:cNvSpPr>
          <p:nvPr>
            <p:ph type="title"/>
          </p:nvPr>
        </p:nvSpPr>
        <p:spPr>
          <a:xfrm>
            <a:off x="630936" y="640080"/>
            <a:ext cx="4818888" cy="1481328"/>
          </a:xfrm>
        </p:spPr>
        <p:txBody>
          <a:bodyPr anchor="b">
            <a:normAutofit/>
          </a:bodyPr>
          <a:lstStyle/>
          <a:p>
            <a:r>
              <a:rPr lang="en-GB" sz="5400" b="1"/>
              <a:t>Introduction </a:t>
            </a:r>
            <a:endParaRPr lang="en-GB" sz="5400"/>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AAC356-1BAC-EB2A-22B1-842CE212E6D7}"/>
              </a:ext>
            </a:extLst>
          </p:cNvPr>
          <p:cNvSpPr>
            <a:spLocks noGrp="1"/>
          </p:cNvSpPr>
          <p:nvPr>
            <p:ph idx="1"/>
          </p:nvPr>
        </p:nvSpPr>
        <p:spPr>
          <a:xfrm>
            <a:off x="515704" y="2642616"/>
            <a:ext cx="5343736" cy="3916916"/>
          </a:xfrm>
        </p:spPr>
        <p:txBody>
          <a:bodyPr anchor="t">
            <a:normAutofit/>
          </a:bodyPr>
          <a:lstStyle/>
          <a:p>
            <a:r>
              <a:rPr lang="en-GB" sz="1700" dirty="0"/>
              <a:t>In this presentation, I will discuss a 3-year-old child named Shona who recently joined the nursery.</a:t>
            </a:r>
          </a:p>
          <a:p>
            <a:r>
              <a:rPr lang="en-US" sz="1700" dirty="0"/>
              <a:t>Shona is showing signs of anxiety when left by her carers, limited verbal communication, and difficulty engaging in group play. </a:t>
            </a:r>
          </a:p>
          <a:p>
            <a:r>
              <a:rPr lang="en-US" sz="1700" dirty="0"/>
              <a:t>We will  understand her developmental needs and contribute to a support plan that promotes her emotional, social, cognitive, and physical well-being.</a:t>
            </a:r>
          </a:p>
          <a:p>
            <a:r>
              <a:rPr lang="en-GB" sz="1700" dirty="0"/>
              <a:t>I will explain the way in which Piaget's theory, can be used to explain the child's behaviour and development. Furthermore, nature and nurture will be considered, strategies that practitioners could employ will be suggested, and the theory will be evaluated.</a:t>
            </a:r>
          </a:p>
          <a:p>
            <a:endParaRPr lang="en-GB" sz="1500" dirty="0"/>
          </a:p>
        </p:txBody>
      </p:sp>
      <p:pic>
        <p:nvPicPr>
          <p:cNvPr id="5" name="Picture 4">
            <a:extLst>
              <a:ext uri="{FF2B5EF4-FFF2-40B4-BE49-F238E27FC236}">
                <a16:creationId xmlns:a16="http://schemas.microsoft.com/office/drawing/2014/main" id="{5F6AA361-EF0C-23DF-D79E-04CF0BAFBEC1}"/>
              </a:ext>
            </a:extLst>
          </p:cNvPr>
          <p:cNvPicPr>
            <a:picLocks noChangeAspect="1"/>
          </p:cNvPicPr>
          <p:nvPr/>
        </p:nvPicPr>
        <p:blipFill>
          <a:blip r:embed="rId2"/>
          <a:srcRect l="1320" r="18071" b="15992"/>
          <a:stretch>
            <a:fillRect/>
          </a:stretch>
        </p:blipFill>
        <p:spPr>
          <a:xfrm>
            <a:off x="6099048" y="1260011"/>
            <a:ext cx="5458968" cy="4337977"/>
          </a:xfrm>
          <a:prstGeom prst="rect">
            <a:avLst/>
          </a:prstGeom>
        </p:spPr>
      </p:pic>
    </p:spTree>
    <p:extLst>
      <p:ext uri="{BB962C8B-B14F-4D97-AF65-F5344CB8AC3E}">
        <p14:creationId xmlns:p14="http://schemas.microsoft.com/office/powerpoint/2010/main" val="3807279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AAB9C-86E6-CA3A-B6F8-B2C6DCE571DE}"/>
              </a:ext>
            </a:extLst>
          </p:cNvPr>
          <p:cNvSpPr>
            <a:spLocks noGrp="1"/>
          </p:cNvSpPr>
          <p:nvPr>
            <p:ph type="title"/>
          </p:nvPr>
        </p:nvSpPr>
        <p:spPr>
          <a:xfrm>
            <a:off x="268986" y="164909"/>
            <a:ext cx="10515600" cy="1325563"/>
          </a:xfrm>
        </p:spPr>
        <p:txBody>
          <a:bodyPr/>
          <a:lstStyle/>
          <a:p>
            <a:r>
              <a:rPr lang="en-US" b="1" dirty="0"/>
              <a:t>Piaget’s Cognitive Development Theory</a:t>
            </a:r>
            <a:endParaRPr lang="en-GB" b="1" dirty="0"/>
          </a:p>
        </p:txBody>
      </p:sp>
      <p:sp>
        <p:nvSpPr>
          <p:cNvPr id="3" name="Content Placeholder 2">
            <a:extLst>
              <a:ext uri="{FF2B5EF4-FFF2-40B4-BE49-F238E27FC236}">
                <a16:creationId xmlns:a16="http://schemas.microsoft.com/office/drawing/2014/main" id="{4CF83D93-0AE5-2F52-16F2-9CAF961FAF39}"/>
              </a:ext>
            </a:extLst>
          </p:cNvPr>
          <p:cNvSpPr>
            <a:spLocks noGrp="1"/>
          </p:cNvSpPr>
          <p:nvPr>
            <p:ph idx="1"/>
          </p:nvPr>
        </p:nvSpPr>
        <p:spPr>
          <a:xfrm>
            <a:off x="164592" y="1380744"/>
            <a:ext cx="11583924" cy="5870447"/>
          </a:xfrm>
        </p:spPr>
        <p:txBody>
          <a:bodyPr vert="horz" lIns="91440" tIns="45720" rIns="91440" bIns="45720" rtlCol="0" anchor="t">
            <a:normAutofit/>
          </a:bodyPr>
          <a:lstStyle/>
          <a:p>
            <a:pPr marL="0" indent="0">
              <a:lnSpc>
                <a:spcPct val="100000"/>
              </a:lnSpc>
              <a:spcBef>
                <a:spcPts val="0"/>
              </a:spcBef>
              <a:buNone/>
            </a:pPr>
            <a:r>
              <a:rPr lang="en-GB" sz="1600" dirty="0"/>
              <a:t>Jean Piaget (1896–1980) was a pioneering Swiss psychologist renowned for his work in developmental psychology. He devoted his career to understanding how children learn and develop, emphasizing the importance of observing and documenting their cognitive processes (Ajayi, 2024) .Piaget's theory of Cognitive development theory  proposes that children progress through distinct stages of mental growth, each characterized by unique ways of thinking and understanding the world (Ajayi, 2024) .</a:t>
            </a:r>
          </a:p>
          <a:p>
            <a:pPr marL="0" indent="0">
              <a:lnSpc>
                <a:spcPct val="100000"/>
              </a:lnSpc>
              <a:spcBef>
                <a:spcPts val="0"/>
              </a:spcBef>
              <a:buNone/>
            </a:pPr>
            <a:endParaRPr lang="en-GB" sz="1600" dirty="0"/>
          </a:p>
          <a:p>
            <a:pPr marL="0" indent="0">
              <a:lnSpc>
                <a:spcPct val="100000"/>
              </a:lnSpc>
              <a:spcBef>
                <a:spcPts val="0"/>
              </a:spcBef>
              <a:buNone/>
            </a:pPr>
            <a:r>
              <a:rPr lang="en-GB" sz="1600" dirty="0"/>
              <a:t>According to </a:t>
            </a:r>
            <a:r>
              <a:rPr lang="en-GB" sz="1600"/>
              <a:t>Piaget's theory (Piaget, 1952)., </a:t>
            </a:r>
            <a:r>
              <a:rPr lang="en-GB" sz="1600" dirty="0"/>
              <a:t>there are four main phases of cognitive development:</a:t>
            </a:r>
          </a:p>
          <a:p>
            <a:pPr>
              <a:lnSpc>
                <a:spcPct val="100000"/>
              </a:lnSpc>
              <a:spcBef>
                <a:spcPts val="0"/>
              </a:spcBef>
            </a:pPr>
            <a:r>
              <a:rPr lang="en-GB" sz="1600" dirty="0"/>
              <a:t>Sensorimotor Stage (Birth to 2 Years)- learn through senses and physical actions.</a:t>
            </a:r>
          </a:p>
          <a:p>
            <a:pPr>
              <a:lnSpc>
                <a:spcPct val="100000"/>
              </a:lnSpc>
              <a:spcBef>
                <a:spcPts val="0"/>
              </a:spcBef>
            </a:pPr>
            <a:r>
              <a:rPr lang="en-GB" sz="1600" dirty="0"/>
              <a:t>Preoperational Stage (2 to 7 Years)- develop language and symbolic thinking </a:t>
            </a:r>
          </a:p>
          <a:p>
            <a:pPr>
              <a:lnSpc>
                <a:spcPct val="100000"/>
              </a:lnSpc>
              <a:spcBef>
                <a:spcPts val="0"/>
              </a:spcBef>
            </a:pPr>
            <a:r>
              <a:rPr lang="en-GB" sz="1600" dirty="0"/>
              <a:t>Concrete Operational Stage (7 to 11 Years)- develop logical thinking about concrete objects </a:t>
            </a:r>
          </a:p>
          <a:p>
            <a:pPr>
              <a:lnSpc>
                <a:spcPct val="100000"/>
              </a:lnSpc>
              <a:spcBef>
                <a:spcPts val="0"/>
              </a:spcBef>
            </a:pPr>
            <a:r>
              <a:rPr lang="en-GB" sz="1600" dirty="0"/>
              <a:t>Formal Operational Stage (11+ Years)- children develop abstract thinking  and logical reasoning  </a:t>
            </a:r>
            <a:br>
              <a:rPr lang="en-GB" sz="1600" dirty="0"/>
            </a:br>
            <a:r>
              <a:rPr lang="en-GB" sz="1600" dirty="0"/>
              <a:t>such as solving problems.</a:t>
            </a:r>
          </a:p>
          <a:p>
            <a:pPr marL="0" indent="0">
              <a:lnSpc>
                <a:spcPct val="100000"/>
              </a:lnSpc>
              <a:spcBef>
                <a:spcPts val="0"/>
              </a:spcBef>
              <a:buNone/>
            </a:pPr>
            <a:endParaRPr lang="en-GB" sz="1600" dirty="0"/>
          </a:p>
          <a:p>
            <a:pPr>
              <a:lnSpc>
                <a:spcPct val="100000"/>
              </a:lnSpc>
              <a:spcBef>
                <a:spcPts val="0"/>
              </a:spcBef>
            </a:pPr>
            <a:r>
              <a:rPr lang="en-GB" sz="1600" dirty="0"/>
              <a:t>As Shona is 3 years old, she is in Preoperational Stage. </a:t>
            </a:r>
          </a:p>
          <a:p>
            <a:pPr>
              <a:lnSpc>
                <a:spcPct val="100000"/>
              </a:lnSpc>
              <a:spcBef>
                <a:spcPts val="0"/>
              </a:spcBef>
            </a:pPr>
            <a:r>
              <a:rPr lang="en-GB" sz="1600" dirty="0"/>
              <a:t>Children learn through play, acquire language, and develop symbolic thinking throughout this time.</a:t>
            </a:r>
          </a:p>
          <a:p>
            <a:pPr>
              <a:lnSpc>
                <a:spcPct val="100000"/>
              </a:lnSpc>
              <a:spcBef>
                <a:spcPts val="0"/>
              </a:spcBef>
            </a:pPr>
            <a:endParaRPr lang="en-GB" sz="1600" dirty="0"/>
          </a:p>
          <a:p>
            <a:pPr>
              <a:lnSpc>
                <a:spcPct val="100000"/>
              </a:lnSpc>
              <a:spcBef>
                <a:spcPts val="0"/>
              </a:spcBef>
            </a:pPr>
            <a:r>
              <a:rPr lang="en-GB" sz="1600" dirty="0"/>
              <a:t>The important concept of Piaget’s theory of cognitive development is the fixed progression from one stage to another. Piaget viewed cognitive growth as a progressive change ( </a:t>
            </a:r>
            <a:r>
              <a:rPr lang="en-GB" sz="1600" dirty="0" err="1"/>
              <a:t>Pakpahan</a:t>
            </a:r>
            <a:r>
              <a:rPr lang="en-GB" sz="1600" dirty="0"/>
              <a:t> and </a:t>
            </a:r>
            <a:r>
              <a:rPr lang="en-GB" sz="1600" dirty="0" err="1"/>
              <a:t>Saragih</a:t>
            </a:r>
            <a:r>
              <a:rPr lang="en-GB" sz="1600" dirty="0"/>
              <a:t>, 2022).Piaget assumed that it follows a fixed sequence (</a:t>
            </a:r>
            <a:r>
              <a:rPr lang="en-GB" sz="1600" dirty="0" err="1"/>
              <a:t>Pakpahan</a:t>
            </a:r>
            <a:r>
              <a:rPr lang="en-GB" sz="1600" dirty="0"/>
              <a:t> and </a:t>
            </a:r>
            <a:r>
              <a:rPr lang="en-GB" sz="1600" dirty="0" err="1"/>
              <a:t>Saragih</a:t>
            </a:r>
            <a:r>
              <a:rPr lang="en-GB" sz="1600" dirty="0"/>
              <a:t>, 2022).</a:t>
            </a:r>
          </a:p>
          <a:p>
            <a:pPr>
              <a:lnSpc>
                <a:spcPct val="100000"/>
              </a:lnSpc>
            </a:pPr>
            <a:r>
              <a:rPr lang="en-GB" sz="1600" dirty="0"/>
              <a:t>Piaget believed that children are active learners who gain information by exploring and interacting with their surroundings (Piaget, 1952).</a:t>
            </a:r>
          </a:p>
        </p:txBody>
      </p:sp>
      <p:pic>
        <p:nvPicPr>
          <p:cNvPr id="5" name="Picture 4">
            <a:extLst>
              <a:ext uri="{FF2B5EF4-FFF2-40B4-BE49-F238E27FC236}">
                <a16:creationId xmlns:a16="http://schemas.microsoft.com/office/drawing/2014/main" id="{7C296450-36D2-8364-8142-D9D9C6C07F68}"/>
              </a:ext>
            </a:extLst>
          </p:cNvPr>
          <p:cNvPicPr>
            <a:picLocks noChangeAspect="1"/>
          </p:cNvPicPr>
          <p:nvPr/>
        </p:nvPicPr>
        <p:blipFill>
          <a:blip r:embed="rId2"/>
          <a:stretch>
            <a:fillRect/>
          </a:stretch>
        </p:blipFill>
        <p:spPr>
          <a:xfrm>
            <a:off x="9920073" y="2503243"/>
            <a:ext cx="1729025" cy="2409452"/>
          </a:xfrm>
          <a:prstGeom prst="rect">
            <a:avLst/>
          </a:prstGeom>
        </p:spPr>
      </p:pic>
    </p:spTree>
    <p:extLst>
      <p:ext uri="{BB962C8B-B14F-4D97-AF65-F5344CB8AC3E}">
        <p14:creationId xmlns:p14="http://schemas.microsoft.com/office/powerpoint/2010/main" val="1392930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F71A-8668-1ADA-77DD-0B7AF619A5EB}"/>
              </a:ext>
            </a:extLst>
          </p:cNvPr>
          <p:cNvSpPr>
            <a:spLocks noGrp="1"/>
          </p:cNvSpPr>
          <p:nvPr>
            <p:ph type="title"/>
          </p:nvPr>
        </p:nvSpPr>
        <p:spPr>
          <a:xfrm>
            <a:off x="524435" y="212725"/>
            <a:ext cx="10515600" cy="1325563"/>
          </a:xfrm>
        </p:spPr>
        <p:txBody>
          <a:bodyPr/>
          <a:lstStyle/>
          <a:p>
            <a:r>
              <a:rPr lang="en-GB" b="1" dirty="0"/>
              <a:t>Key concepts </a:t>
            </a:r>
            <a:endParaRPr lang="en-GB" dirty="0"/>
          </a:p>
        </p:txBody>
      </p:sp>
      <p:sp>
        <p:nvSpPr>
          <p:cNvPr id="3" name="Content Placeholder 2">
            <a:extLst>
              <a:ext uri="{FF2B5EF4-FFF2-40B4-BE49-F238E27FC236}">
                <a16:creationId xmlns:a16="http://schemas.microsoft.com/office/drawing/2014/main" id="{109C7FF4-6FF6-59EA-2CE3-3F8477F0B8A4}"/>
              </a:ext>
            </a:extLst>
          </p:cNvPr>
          <p:cNvSpPr>
            <a:spLocks noGrp="1"/>
          </p:cNvSpPr>
          <p:nvPr>
            <p:ph idx="1"/>
          </p:nvPr>
        </p:nvSpPr>
        <p:spPr>
          <a:xfrm>
            <a:off x="355060" y="1538862"/>
            <a:ext cx="8319052" cy="4787542"/>
          </a:xfrm>
        </p:spPr>
        <p:txBody>
          <a:bodyPr vert="horz" lIns="91440" tIns="45720" rIns="91440" bIns="45720" rtlCol="0" anchor="t">
            <a:normAutofit fontScale="92500" lnSpcReduction="10000"/>
          </a:bodyPr>
          <a:lstStyle/>
          <a:p>
            <a:pPr marL="0" indent="0">
              <a:buNone/>
            </a:pPr>
            <a:r>
              <a:rPr lang="en-GB" sz="2000" dirty="0">
                <a:highlight>
                  <a:srgbClr val="FFFFFF"/>
                </a:highlight>
              </a:rPr>
              <a:t>There are several key concepts within Piaget's Cognitive Development Theory.</a:t>
            </a:r>
          </a:p>
          <a:p>
            <a:r>
              <a:rPr lang="en-GB" sz="2000" b="1" dirty="0">
                <a:highlight>
                  <a:srgbClr val="FFFFFF"/>
                </a:highlight>
              </a:rPr>
              <a:t>Schemas- </a:t>
            </a:r>
            <a:r>
              <a:rPr lang="en-GB" sz="2000" dirty="0">
                <a:highlight>
                  <a:srgbClr val="FFFFFF"/>
                </a:highlight>
              </a:rPr>
              <a:t>these are mental structures that help children make sense of, organise and understand experiences (</a:t>
            </a:r>
            <a:r>
              <a:rPr lang="en-GB" sz="2000" dirty="0" err="1">
                <a:highlight>
                  <a:srgbClr val="FFFFFF"/>
                </a:highlight>
              </a:rPr>
              <a:t>Ikiugu</a:t>
            </a:r>
            <a:r>
              <a:rPr lang="en-GB" sz="2000" dirty="0">
                <a:highlight>
                  <a:srgbClr val="FFFFFF"/>
                </a:highlight>
              </a:rPr>
              <a:t>, 2007).</a:t>
            </a:r>
          </a:p>
          <a:p>
            <a:r>
              <a:rPr lang="en-GB" sz="2000" b="1" dirty="0">
                <a:highlight>
                  <a:srgbClr val="FFFFFF"/>
                </a:highlight>
              </a:rPr>
              <a:t>Assimilation- this is </a:t>
            </a:r>
            <a:r>
              <a:rPr lang="en-GB" sz="2000" dirty="0">
                <a:highlight>
                  <a:srgbClr val="FFFFFF"/>
                </a:highlight>
              </a:rPr>
              <a:t>adjusting new experiences to fit prior concepts (</a:t>
            </a:r>
            <a:r>
              <a:rPr lang="en-GB" sz="2000" dirty="0" err="1">
                <a:highlight>
                  <a:srgbClr val="FFFFFF"/>
                </a:highlight>
              </a:rPr>
              <a:t>Madanagopal</a:t>
            </a:r>
            <a:r>
              <a:rPr lang="en-GB" sz="2000" dirty="0">
                <a:highlight>
                  <a:srgbClr val="FFFFFF"/>
                </a:highlight>
              </a:rPr>
              <a:t>, 2020).</a:t>
            </a:r>
          </a:p>
          <a:p>
            <a:r>
              <a:rPr lang="en-GB" sz="2000" b="1" dirty="0">
                <a:highlight>
                  <a:srgbClr val="FFFFFF"/>
                </a:highlight>
              </a:rPr>
              <a:t>Accommodation-</a:t>
            </a:r>
            <a:r>
              <a:rPr lang="en-GB" sz="2000" dirty="0">
                <a:highlight>
                  <a:srgbClr val="FFFFFF"/>
                </a:highlight>
              </a:rPr>
              <a:t>is adjusting concepts to fit new experiences (</a:t>
            </a:r>
            <a:r>
              <a:rPr lang="en-GB" sz="2000" dirty="0" err="1">
                <a:highlight>
                  <a:srgbClr val="FFFFFF"/>
                </a:highlight>
              </a:rPr>
              <a:t>Madanagopal</a:t>
            </a:r>
            <a:r>
              <a:rPr lang="en-GB" sz="2000" dirty="0">
                <a:highlight>
                  <a:srgbClr val="FFFFFF"/>
                </a:highlight>
              </a:rPr>
              <a:t>, 2020).</a:t>
            </a:r>
          </a:p>
          <a:p>
            <a:r>
              <a:rPr lang="en-GB" sz="2000" b="1" dirty="0">
                <a:highlight>
                  <a:srgbClr val="FFFFFF"/>
                </a:highlight>
              </a:rPr>
              <a:t>Assimilation and accommodation are crucial for effective learning, according to Piaget.</a:t>
            </a:r>
            <a:endParaRPr lang="en-GB" sz="2000" dirty="0">
              <a:highlight>
                <a:srgbClr val="FFFFFF"/>
              </a:highlight>
            </a:endParaRPr>
          </a:p>
          <a:p>
            <a:r>
              <a:rPr lang="en-GB" sz="2000" b="1" dirty="0">
                <a:highlight>
                  <a:srgbClr val="FFFFFF"/>
                </a:highlight>
              </a:rPr>
              <a:t>Active learning-</a:t>
            </a:r>
            <a:r>
              <a:rPr lang="en-GB" sz="2000" dirty="0">
                <a:highlight>
                  <a:srgbClr val="FFFFFF"/>
                </a:highlight>
              </a:rPr>
              <a:t>Through engaging with and exploring their surroundings, children actively create knowledge (Piaget, 1952).</a:t>
            </a:r>
          </a:p>
          <a:p>
            <a:r>
              <a:rPr lang="en-GB" sz="2000" b="1" dirty="0">
                <a:highlight>
                  <a:srgbClr val="FFFFFF"/>
                </a:highlight>
              </a:rPr>
              <a:t>Stages of development-</a:t>
            </a:r>
            <a:r>
              <a:rPr lang="en-GB" sz="2000" dirty="0">
                <a:highlight>
                  <a:srgbClr val="FFFFFF"/>
                </a:highlight>
              </a:rPr>
              <a:t>Piaget's four stages of cognitive development: Sensorimotor Stage, Preoperational Stage (2 to 7 Years), Concrete Operational Stage, Formal Operational Stage (Piaget, 1952).</a:t>
            </a:r>
          </a:p>
          <a:p>
            <a:r>
              <a:rPr lang="en-GB" sz="2000" b="1" dirty="0">
                <a:highlight>
                  <a:srgbClr val="FFFFFF"/>
                </a:highlight>
              </a:rPr>
              <a:t> Equilibration: </a:t>
            </a:r>
            <a:r>
              <a:rPr lang="en-GB" sz="2000" dirty="0">
                <a:highlight>
                  <a:srgbClr val="FFFFFF"/>
                </a:highlight>
              </a:rPr>
              <a:t>The process of balancing assimilation and accommodation as children develop new understanding</a:t>
            </a:r>
            <a:r>
              <a:rPr lang="en-GB" sz="2000" b="1" dirty="0">
                <a:highlight>
                  <a:srgbClr val="FFFFFF"/>
                </a:highlight>
              </a:rPr>
              <a:t> </a:t>
            </a:r>
            <a:r>
              <a:rPr lang="en-GB" sz="2000" dirty="0">
                <a:highlight>
                  <a:srgbClr val="FFFFFF"/>
                </a:highlight>
              </a:rPr>
              <a:t>(Piaget, 1964).</a:t>
            </a:r>
          </a:p>
          <a:p>
            <a:endParaRPr lang="en-GB" sz="2000" dirty="0">
              <a:solidFill>
                <a:srgbClr val="040102"/>
              </a:solidFill>
              <a:highlight>
                <a:srgbClr val="FFFFFF"/>
              </a:highlight>
              <a:ea typeface="+mn-lt"/>
              <a:cs typeface="+mn-lt"/>
            </a:endParaRPr>
          </a:p>
        </p:txBody>
      </p:sp>
      <p:pic>
        <p:nvPicPr>
          <p:cNvPr id="5" name="Picture 4">
            <a:extLst>
              <a:ext uri="{FF2B5EF4-FFF2-40B4-BE49-F238E27FC236}">
                <a16:creationId xmlns:a16="http://schemas.microsoft.com/office/drawing/2014/main" id="{DE7150AE-1EF7-DE09-C1D3-6975FA9E96E8}"/>
              </a:ext>
            </a:extLst>
          </p:cNvPr>
          <p:cNvPicPr>
            <a:picLocks noChangeAspect="1"/>
          </p:cNvPicPr>
          <p:nvPr/>
        </p:nvPicPr>
        <p:blipFill>
          <a:blip r:embed="rId2"/>
          <a:srcRect l="3183" r="14905" b="-2"/>
          <a:stretch>
            <a:fillRect/>
          </a:stretch>
        </p:blipFill>
        <p:spPr>
          <a:xfrm>
            <a:off x="8230623" y="-5"/>
            <a:ext cx="3961313" cy="3088267"/>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pic>
        <p:nvPicPr>
          <p:cNvPr id="4" name="Picture 3">
            <a:extLst>
              <a:ext uri="{FF2B5EF4-FFF2-40B4-BE49-F238E27FC236}">
                <a16:creationId xmlns:a16="http://schemas.microsoft.com/office/drawing/2014/main" id="{CC3D5C69-C67D-18B2-88CF-1833620C6AC0}"/>
              </a:ext>
            </a:extLst>
          </p:cNvPr>
          <p:cNvPicPr>
            <a:picLocks noChangeAspect="1"/>
          </p:cNvPicPr>
          <p:nvPr/>
        </p:nvPicPr>
        <p:blipFill>
          <a:blip r:embed="rId3"/>
          <a:stretch>
            <a:fillRect/>
          </a:stretch>
        </p:blipFill>
        <p:spPr>
          <a:xfrm>
            <a:off x="8378763" y="3698432"/>
            <a:ext cx="3685772" cy="1878636"/>
          </a:xfrm>
          <a:prstGeom prst="rect">
            <a:avLst/>
          </a:prstGeom>
        </p:spPr>
      </p:pic>
    </p:spTree>
    <p:extLst>
      <p:ext uri="{BB962C8B-B14F-4D97-AF65-F5344CB8AC3E}">
        <p14:creationId xmlns:p14="http://schemas.microsoft.com/office/powerpoint/2010/main" val="3604561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5">
            <a:extLst>
              <a:ext uri="{FF2B5EF4-FFF2-40B4-BE49-F238E27FC236}">
                <a16:creationId xmlns:a16="http://schemas.microsoft.com/office/drawing/2014/main" id="{172C8FCC-C745-BABC-9CE0-FBAE87B0792E}"/>
              </a:ext>
            </a:extLst>
          </p:cNvPr>
          <p:cNvPicPr>
            <a:picLocks noChangeAspect="1"/>
          </p:cNvPicPr>
          <p:nvPr/>
        </p:nvPicPr>
        <p:blipFill>
          <a:blip r:embed="rId2"/>
          <a:srcRect l="17031" r="5280" b="-1"/>
          <a:stretch>
            <a:fillRect/>
          </a:stretch>
        </p:blipFill>
        <p:spPr>
          <a:xfrm>
            <a:off x="7950787" y="3433701"/>
            <a:ext cx="2507714" cy="2821590"/>
          </a:xfrm>
          <a:prstGeom prst="rect">
            <a:avLst/>
          </a:prstGeom>
        </p:spPr>
      </p:pic>
      <p:sp useBgFill="1">
        <p:nvSpPr>
          <p:cNvPr id="14" name="Rectangle 1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03C6F-1680-6CDE-569B-B81CEA6D4239}"/>
              </a:ext>
            </a:extLst>
          </p:cNvPr>
          <p:cNvSpPr>
            <a:spLocks noGrp="1"/>
          </p:cNvSpPr>
          <p:nvPr>
            <p:ph type="title"/>
          </p:nvPr>
        </p:nvSpPr>
        <p:spPr>
          <a:xfrm>
            <a:off x="771003" y="95409"/>
            <a:ext cx="4778387" cy="1628970"/>
          </a:xfrm>
        </p:spPr>
        <p:txBody>
          <a:bodyPr anchor="ctr">
            <a:normAutofit/>
          </a:bodyPr>
          <a:lstStyle/>
          <a:p>
            <a:r>
              <a:rPr lang="en-GB" sz="3700" b="1" dirty="0"/>
              <a:t>Shona and the Preoperational Stage </a:t>
            </a:r>
            <a:br>
              <a:rPr lang="en-GB" sz="3700" dirty="0"/>
            </a:br>
            <a:r>
              <a:rPr lang="en-GB" sz="3700" dirty="0"/>
              <a:t> </a:t>
            </a:r>
          </a:p>
        </p:txBody>
      </p:sp>
      <p:sp>
        <p:nvSpPr>
          <p:cNvPr id="3" name="Content Placeholder 2">
            <a:extLst>
              <a:ext uri="{FF2B5EF4-FFF2-40B4-BE49-F238E27FC236}">
                <a16:creationId xmlns:a16="http://schemas.microsoft.com/office/drawing/2014/main" id="{E13B98CC-2627-5FD2-7A02-30F31F1E5459}"/>
              </a:ext>
            </a:extLst>
          </p:cNvPr>
          <p:cNvSpPr>
            <a:spLocks noGrp="1"/>
          </p:cNvSpPr>
          <p:nvPr>
            <p:ph idx="1"/>
          </p:nvPr>
        </p:nvSpPr>
        <p:spPr>
          <a:xfrm>
            <a:off x="224391" y="2887142"/>
            <a:ext cx="5871609" cy="1914642"/>
          </a:xfrm>
        </p:spPr>
        <p:txBody>
          <a:bodyPr vert="horz" lIns="91440" tIns="45720" rIns="91440" bIns="45720" rtlCol="0" anchor="ctr">
            <a:noAutofit/>
          </a:bodyPr>
          <a:lstStyle/>
          <a:p>
            <a:pPr marL="0" indent="0">
              <a:buNone/>
            </a:pPr>
            <a:r>
              <a:rPr lang="en-GB" sz="2000" dirty="0"/>
              <a:t>•Shona is 3 years old, so she  is within  the preoperational stage </a:t>
            </a:r>
          </a:p>
          <a:p>
            <a:pPr marL="0" indent="0">
              <a:buNone/>
            </a:pPr>
            <a:r>
              <a:rPr lang="en-GB" sz="2000" dirty="0"/>
              <a:t>•The child starts to engage in pretend play during this stage and develops language skills as well as symbolic thought.</a:t>
            </a:r>
          </a:p>
          <a:p>
            <a:pPr marL="0" indent="0">
              <a:buNone/>
            </a:pPr>
            <a:r>
              <a:rPr lang="en-GB" sz="2000" dirty="0"/>
              <a:t>•Nevertheless, the brain of the child is still developing, and Piaget asserted that young children exhibit egocentrism, which means they may find it difficult to understand the point of view of another person.</a:t>
            </a:r>
          </a:p>
          <a:p>
            <a:pPr marL="0" indent="0">
              <a:buNone/>
            </a:pPr>
            <a:r>
              <a:rPr lang="en-GB" sz="2000" dirty="0"/>
              <a:t>• This could be observed by Shona's group play while observing the group play. Lack of verbal communication could have an influence on the communication of her needs and ideas.</a:t>
            </a:r>
          </a:p>
          <a:p>
            <a:pPr marL="0" indent="0">
              <a:buNone/>
            </a:pPr>
            <a:r>
              <a:rPr lang="en-GB" sz="2000" dirty="0"/>
              <a:t>• However, it is important to understand that  Piaget's theory describes general trends in the development of a child, children of the  same age can have different skills and developmental needs.</a:t>
            </a:r>
            <a:endParaRPr lang="en-GB" dirty="0"/>
          </a:p>
        </p:txBody>
      </p:sp>
      <p:pic>
        <p:nvPicPr>
          <p:cNvPr id="5" name="Picture 4">
            <a:extLst>
              <a:ext uri="{FF2B5EF4-FFF2-40B4-BE49-F238E27FC236}">
                <a16:creationId xmlns:a16="http://schemas.microsoft.com/office/drawing/2014/main" id="{A207F4D8-C3E2-CA1A-27EF-72F3217B5E82}"/>
              </a:ext>
            </a:extLst>
          </p:cNvPr>
          <p:cNvPicPr>
            <a:picLocks noChangeAspect="1"/>
          </p:cNvPicPr>
          <p:nvPr/>
        </p:nvPicPr>
        <p:blipFill>
          <a:blip r:embed="rId3"/>
          <a:stretch>
            <a:fillRect/>
          </a:stretch>
        </p:blipFill>
        <p:spPr>
          <a:xfrm>
            <a:off x="5942258" y="166"/>
            <a:ext cx="6121664" cy="3274691"/>
          </a:xfrm>
          <a:prstGeom prst="rect">
            <a:avLst/>
          </a:prstGeom>
        </p:spPr>
      </p:pic>
    </p:spTree>
    <p:extLst>
      <p:ext uri="{BB962C8B-B14F-4D97-AF65-F5344CB8AC3E}">
        <p14:creationId xmlns:p14="http://schemas.microsoft.com/office/powerpoint/2010/main" val="3554638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43DD0F-A323-16EB-FD44-6B8D48E124F2}"/>
              </a:ext>
            </a:extLst>
          </p:cNvPr>
          <p:cNvSpPr>
            <a:spLocks noGrp="1"/>
          </p:cNvSpPr>
          <p:nvPr>
            <p:ph type="title"/>
          </p:nvPr>
        </p:nvSpPr>
        <p:spPr>
          <a:xfrm>
            <a:off x="297730" y="178901"/>
            <a:ext cx="6774727" cy="1554958"/>
          </a:xfrm>
        </p:spPr>
        <p:txBody>
          <a:bodyPr>
            <a:normAutofit fontScale="90000"/>
          </a:bodyPr>
          <a:lstStyle/>
          <a:p>
            <a:r>
              <a:rPr lang="en-US" b="1" dirty="0"/>
              <a:t>Applying Piaget’s Cognitive Development Theory to Shona </a:t>
            </a:r>
            <a:endParaRPr lang="en-GB" dirty="0"/>
          </a:p>
        </p:txBody>
      </p:sp>
      <p:sp>
        <p:nvSpPr>
          <p:cNvPr id="3" name="Content Placeholder 2">
            <a:extLst>
              <a:ext uri="{FF2B5EF4-FFF2-40B4-BE49-F238E27FC236}">
                <a16:creationId xmlns:a16="http://schemas.microsoft.com/office/drawing/2014/main" id="{917AFC86-4282-316C-6C8D-D6BE3B74652F}"/>
              </a:ext>
            </a:extLst>
          </p:cNvPr>
          <p:cNvSpPr>
            <a:spLocks noGrp="1"/>
          </p:cNvSpPr>
          <p:nvPr>
            <p:ph idx="1"/>
          </p:nvPr>
        </p:nvSpPr>
        <p:spPr>
          <a:xfrm>
            <a:off x="40414" y="1712810"/>
            <a:ext cx="12106396" cy="4954622"/>
          </a:xfrm>
        </p:spPr>
        <p:txBody>
          <a:bodyPr vert="horz" lIns="91440" tIns="45720" rIns="91440" bIns="45720" rtlCol="0" anchor="t">
            <a:noAutofit/>
          </a:bodyPr>
          <a:lstStyle/>
          <a:p>
            <a:pPr marL="0" indent="0">
              <a:buNone/>
            </a:pPr>
            <a:r>
              <a:rPr lang="en-GB" sz="1800" dirty="0"/>
              <a:t>Piaget's theory can be applied to several aspects of Shona's development.</a:t>
            </a:r>
          </a:p>
          <a:p>
            <a:r>
              <a:rPr lang="en-GB" sz="1800" dirty="0"/>
              <a:t>1. </a:t>
            </a:r>
            <a:r>
              <a:rPr lang="en-GB" sz="1800" b="1" dirty="0"/>
              <a:t>Limited verbal communication: </a:t>
            </a:r>
            <a:r>
              <a:rPr lang="en-GB" sz="1800" dirty="0"/>
              <a:t>As a three-year-old in the preoperational stage, it is likely that she will be acquiring language and communicating through words and symbols. During this stage children develop language and symbolic thought (Piaget, 1952). For example, stories, pictures, songs, and pretend play can encourage communication.</a:t>
            </a:r>
          </a:p>
          <a:p>
            <a:r>
              <a:rPr lang="en-GB" sz="1800" dirty="0"/>
              <a:t>2. </a:t>
            </a:r>
            <a:r>
              <a:rPr lang="en-GB" sz="1800" b="1" dirty="0"/>
              <a:t>Individual needs:</a:t>
            </a:r>
            <a:r>
              <a:rPr lang="en-GB" sz="1800" dirty="0"/>
              <a:t> Shona is showing signs of anxiety when left by her carers, limited verbal communication, and difficulty engaging in group play. Plan activities based on Shona’s abilities, interests, and responses.</a:t>
            </a:r>
          </a:p>
          <a:p>
            <a:r>
              <a:rPr lang="en-GB" sz="1800" b="1" dirty="0"/>
              <a:t>3. Difficulty with group play – </a:t>
            </a:r>
            <a:r>
              <a:rPr lang="en-GB" sz="1800" dirty="0"/>
              <a:t>She might still be working on her ability to comprehend the perspectives of other kids, which could make group play, sharing, and taking turns more difficult. According to Piaget, young children may be egocentric, which makes it difficult for them to fully understand the perspective of others.</a:t>
            </a:r>
          </a:p>
          <a:p>
            <a:pPr marL="0" indent="0">
              <a:buNone/>
            </a:pPr>
            <a:r>
              <a:rPr lang="en-GB" sz="1800" dirty="0"/>
              <a:t>Another example involves the hide-and-seek game. A 3-year-old child may not understand the logic of the game of hide-and-seek (Kesselring and Müller, 2011).</a:t>
            </a:r>
          </a:p>
          <a:p>
            <a:r>
              <a:rPr lang="en-GB" sz="1800" b="1" dirty="0"/>
              <a:t>4. Learning through exploration- </a:t>
            </a:r>
            <a:r>
              <a:rPr lang="en-GB" sz="1800" dirty="0"/>
              <a:t>According to Piaget, children actively acquire knowledge by interacting with their environment (Piaget, 1952).  A child gains physical knowledge from interacting with the object and taking in the knowledge through his or her senses (Piaget, 1952).</a:t>
            </a:r>
          </a:p>
          <a:p>
            <a:r>
              <a:rPr lang="en-GB" sz="1800" b="1" dirty="0"/>
              <a:t>However, it's important to understand that Piaget's theory focuses mainly on cognitive development, which means it doesn't fully take into consideration Shona's separation anxiety or all aspects of her development.</a:t>
            </a:r>
          </a:p>
          <a:p>
            <a:pPr marL="0" indent="0">
              <a:buNone/>
            </a:pPr>
            <a:endParaRPr lang="en-GB" sz="1800" b="1" dirty="0"/>
          </a:p>
        </p:txBody>
      </p:sp>
      <p:pic>
        <p:nvPicPr>
          <p:cNvPr id="4" name="Picture 3">
            <a:extLst>
              <a:ext uri="{FF2B5EF4-FFF2-40B4-BE49-F238E27FC236}">
                <a16:creationId xmlns:a16="http://schemas.microsoft.com/office/drawing/2014/main" id="{D933F555-A7E5-3D41-D3D7-95F571FE8C9B}"/>
              </a:ext>
            </a:extLst>
          </p:cNvPr>
          <p:cNvPicPr>
            <a:picLocks noChangeAspect="1"/>
          </p:cNvPicPr>
          <p:nvPr/>
        </p:nvPicPr>
        <p:blipFill>
          <a:blip r:embed="rId2"/>
          <a:stretch>
            <a:fillRect/>
          </a:stretch>
        </p:blipFill>
        <p:spPr>
          <a:xfrm>
            <a:off x="8483101" y="6471"/>
            <a:ext cx="3706478" cy="2055539"/>
          </a:xfrm>
          <a:prstGeom prst="rect">
            <a:avLst/>
          </a:prstGeom>
        </p:spPr>
      </p:pic>
      <p:sp>
        <p:nvSpPr>
          <p:cNvPr id="19"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28962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1EB28-0C29-E43A-B40C-0BF7E8D91242}"/>
              </a:ext>
            </a:extLst>
          </p:cNvPr>
          <p:cNvSpPr>
            <a:spLocks noGrp="1"/>
          </p:cNvSpPr>
          <p:nvPr>
            <p:ph type="title"/>
          </p:nvPr>
        </p:nvSpPr>
        <p:spPr>
          <a:xfrm>
            <a:off x="377651" y="281389"/>
            <a:ext cx="10515600" cy="1325563"/>
          </a:xfrm>
        </p:spPr>
        <p:txBody>
          <a:bodyPr/>
          <a:lstStyle/>
          <a:p>
            <a:r>
              <a:rPr lang="en-GB" b="1" dirty="0"/>
              <a:t>Nature and nurture </a:t>
            </a:r>
            <a:endParaRPr lang="en-GB" dirty="0"/>
          </a:p>
        </p:txBody>
      </p:sp>
      <p:sp>
        <p:nvSpPr>
          <p:cNvPr id="3" name="Content Placeholder 2">
            <a:extLst>
              <a:ext uri="{FF2B5EF4-FFF2-40B4-BE49-F238E27FC236}">
                <a16:creationId xmlns:a16="http://schemas.microsoft.com/office/drawing/2014/main" id="{755288E3-1054-49E0-4641-32581263DC32}"/>
              </a:ext>
            </a:extLst>
          </p:cNvPr>
          <p:cNvSpPr>
            <a:spLocks noGrp="1"/>
          </p:cNvSpPr>
          <p:nvPr>
            <p:ph idx="1"/>
          </p:nvPr>
        </p:nvSpPr>
        <p:spPr>
          <a:xfrm>
            <a:off x="374052" y="1606346"/>
            <a:ext cx="6090756" cy="5041342"/>
          </a:xfrm>
        </p:spPr>
        <p:txBody>
          <a:bodyPr vert="horz" lIns="91440" tIns="45720" rIns="91440" bIns="45720" rtlCol="0" anchor="t">
            <a:normAutofit fontScale="92500" lnSpcReduction="10000"/>
          </a:bodyPr>
          <a:lstStyle/>
          <a:p>
            <a:pPr marL="0" indent="0">
              <a:buNone/>
            </a:pPr>
            <a:r>
              <a:rPr lang="en-GB" sz="1700" b="1" dirty="0">
                <a:solidFill>
                  <a:srgbClr val="FF0000"/>
                </a:solidFill>
              </a:rPr>
              <a:t>Nature- biological influences</a:t>
            </a:r>
            <a:endParaRPr lang="en-US" sz="1700" dirty="0"/>
          </a:p>
          <a:p>
            <a:r>
              <a:rPr lang="en-GB" sz="1700" dirty="0"/>
              <a:t>Genetics -Individual</a:t>
            </a:r>
            <a:r>
              <a:rPr lang="en-GB" sz="1700" dirty="0">
                <a:ea typeface="+mn-lt"/>
                <a:cs typeface="+mn-lt"/>
              </a:rPr>
              <a:t> differences in growth, temperament, and cognitive ability can all be influenced by genetic factors.</a:t>
            </a:r>
          </a:p>
          <a:p>
            <a:r>
              <a:rPr lang="en-GB" sz="1700" dirty="0"/>
              <a:t>The temperament of the child may impact how the child reacts to new situations /experiences (Saudino, 2005).</a:t>
            </a:r>
          </a:p>
          <a:p>
            <a:r>
              <a:rPr lang="en-GB" sz="1700" dirty="0"/>
              <a:t>The development of the brain is important for the regulation of emotions, communication, and learning. </a:t>
            </a:r>
          </a:p>
          <a:p>
            <a:r>
              <a:rPr lang="en-GB" sz="1700" dirty="0"/>
              <a:t>Every child grows at a different rate due to biological factors.</a:t>
            </a:r>
            <a:endParaRPr lang="en-US" sz="1700" dirty="0"/>
          </a:p>
          <a:p>
            <a:pPr marL="0" indent="0">
              <a:buNone/>
            </a:pPr>
            <a:r>
              <a:rPr lang="en-GB" sz="1700" b="1" dirty="0">
                <a:solidFill>
                  <a:srgbClr val="FF0000"/>
                </a:solidFill>
              </a:rPr>
              <a:t>Nurture- environmental influences</a:t>
            </a:r>
          </a:p>
          <a:p>
            <a:r>
              <a:rPr lang="en-GB" sz="1700" dirty="0"/>
              <a:t>Interactions with parents or caregivers could affect their learning and language development. Through exploration and interaction with their environment, children construct their learning (Piaget, 1952).</a:t>
            </a:r>
          </a:p>
          <a:p>
            <a:r>
              <a:rPr lang="en-GB" sz="1700" dirty="0"/>
              <a:t>Experiences that they have had in the past might affect how they react to a new environment.</a:t>
            </a:r>
            <a:endParaRPr lang="en-US" sz="1700" dirty="0"/>
          </a:p>
          <a:p>
            <a:r>
              <a:rPr lang="en-GB" sz="1700" dirty="0"/>
              <a:t>Responsive adults can promote confidence  , encourage communication and  active learning.</a:t>
            </a:r>
            <a:endParaRPr lang="en-US" sz="1700" dirty="0"/>
          </a:p>
          <a:p>
            <a:r>
              <a:rPr lang="en-GB" sz="1700" dirty="0"/>
              <a:t>The  nursery environment  helps cognitive  development ,as it helps children interact , explore and gain skills .</a:t>
            </a:r>
            <a:endParaRPr lang="en-US" sz="1700" dirty="0"/>
          </a:p>
          <a:p>
            <a:endParaRPr lang="en-GB" dirty="0"/>
          </a:p>
        </p:txBody>
      </p:sp>
      <p:pic>
        <p:nvPicPr>
          <p:cNvPr id="5" name="Picture 4">
            <a:extLst>
              <a:ext uri="{FF2B5EF4-FFF2-40B4-BE49-F238E27FC236}">
                <a16:creationId xmlns:a16="http://schemas.microsoft.com/office/drawing/2014/main" id="{C4281FEA-8A59-52A3-7253-D57872DE2126}"/>
              </a:ext>
            </a:extLst>
          </p:cNvPr>
          <p:cNvPicPr>
            <a:picLocks noChangeAspect="1"/>
          </p:cNvPicPr>
          <p:nvPr/>
        </p:nvPicPr>
        <p:blipFill>
          <a:blip r:embed="rId2"/>
          <a:srcRect l="5649" r="630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1733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86E4E-9263-D218-CAEF-30AAB9EE91EB}"/>
              </a:ext>
            </a:extLst>
          </p:cNvPr>
          <p:cNvSpPr>
            <a:spLocks noGrp="1"/>
          </p:cNvSpPr>
          <p:nvPr>
            <p:ph type="title"/>
          </p:nvPr>
        </p:nvSpPr>
        <p:spPr>
          <a:xfrm>
            <a:off x="232818" y="109422"/>
            <a:ext cx="10515600" cy="908449"/>
          </a:xfrm>
        </p:spPr>
        <p:txBody>
          <a:bodyPr/>
          <a:lstStyle/>
          <a:p>
            <a:r>
              <a:rPr lang="en-US" b="1" dirty="0"/>
              <a:t>Practical strategies/ interventions </a:t>
            </a:r>
            <a:endParaRPr lang="en-GB" dirty="0"/>
          </a:p>
        </p:txBody>
      </p:sp>
      <p:sp>
        <p:nvSpPr>
          <p:cNvPr id="5" name="TextBox 4">
            <a:extLst>
              <a:ext uri="{FF2B5EF4-FFF2-40B4-BE49-F238E27FC236}">
                <a16:creationId xmlns:a16="http://schemas.microsoft.com/office/drawing/2014/main" id="{98F09672-35F6-0DCD-A58B-E597171B206D}"/>
              </a:ext>
            </a:extLst>
          </p:cNvPr>
          <p:cNvSpPr txBox="1"/>
          <p:nvPr/>
        </p:nvSpPr>
        <p:spPr>
          <a:xfrm>
            <a:off x="305970" y="862438"/>
            <a:ext cx="6094476" cy="523220"/>
          </a:xfrm>
          <a:prstGeom prst="rect">
            <a:avLst/>
          </a:prstGeom>
          <a:noFill/>
        </p:spPr>
        <p:txBody>
          <a:bodyPr wrap="square">
            <a:spAutoFit/>
          </a:bodyPr>
          <a:lstStyle/>
          <a:p>
            <a:pPr marL="0" indent="0">
              <a:buNone/>
            </a:pPr>
            <a:r>
              <a:rPr lang="en-GB" sz="2800" b="1" dirty="0">
                <a:solidFill>
                  <a:srgbClr val="FF0000"/>
                </a:solidFill>
              </a:rPr>
              <a:t>Supporting Shona in nursery </a:t>
            </a:r>
          </a:p>
        </p:txBody>
      </p:sp>
      <p:sp>
        <p:nvSpPr>
          <p:cNvPr id="7" name="TextBox 6">
            <a:extLst>
              <a:ext uri="{FF2B5EF4-FFF2-40B4-BE49-F238E27FC236}">
                <a16:creationId xmlns:a16="http://schemas.microsoft.com/office/drawing/2014/main" id="{D063A093-7B42-61A7-1D12-396AC3A84D3C}"/>
              </a:ext>
            </a:extLst>
          </p:cNvPr>
          <p:cNvSpPr txBox="1"/>
          <p:nvPr/>
        </p:nvSpPr>
        <p:spPr>
          <a:xfrm>
            <a:off x="232818" y="1461057"/>
            <a:ext cx="8920326" cy="160043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Emotional support</a:t>
            </a:r>
          </a:p>
          <a:p>
            <a:r>
              <a:rPr lang="en-GB" sz="1600" dirty="0"/>
              <a:t>The first step is to help Shona feel emotionally stable. She could feel more comfortable exploring the nursery, socialising with other kids, and taking part in educational and physical activities if she feels secure with a trusted adult (</a:t>
            </a:r>
            <a:r>
              <a:rPr lang="en-GB" sz="1600" dirty="0" err="1"/>
              <a:t>Macagno</a:t>
            </a:r>
            <a:r>
              <a:rPr lang="en-GB" sz="1600" dirty="0"/>
              <a:t> and Molina, 2024).</a:t>
            </a:r>
          </a:p>
          <a:p>
            <a:r>
              <a:rPr lang="en-GB" sz="1600" dirty="0"/>
              <a:t>For example, every morning, her class teacher should welcome her, comfort her as her caregivers leave, and tell her that she feels safe at nursery.</a:t>
            </a:r>
          </a:p>
        </p:txBody>
      </p:sp>
      <p:sp>
        <p:nvSpPr>
          <p:cNvPr id="9" name="TextBox 8">
            <a:extLst>
              <a:ext uri="{FF2B5EF4-FFF2-40B4-BE49-F238E27FC236}">
                <a16:creationId xmlns:a16="http://schemas.microsoft.com/office/drawing/2014/main" id="{F4ED7826-3838-EEA1-AD9A-C7E5551D4DC4}"/>
              </a:ext>
            </a:extLst>
          </p:cNvPr>
          <p:cNvSpPr txBox="1"/>
          <p:nvPr/>
        </p:nvSpPr>
        <p:spPr>
          <a:xfrm>
            <a:off x="232818" y="3136894"/>
            <a:ext cx="8920326" cy="1600438"/>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Social support </a:t>
            </a:r>
          </a:p>
          <a:p>
            <a:r>
              <a:rPr lang="en-GB" sz="1600" dirty="0"/>
              <a:t>As part of developing her social skills and confidence, suggest that Shona participate in small-group activities (Coolahan </a:t>
            </a:r>
            <a:r>
              <a:rPr lang="en-GB" sz="1600" i="1" dirty="0"/>
              <a:t>et al.</a:t>
            </a:r>
            <a:r>
              <a:rPr lang="en-GB" sz="1600" dirty="0"/>
              <a:t>, 2000).</a:t>
            </a:r>
          </a:p>
          <a:p>
            <a:r>
              <a:rPr lang="en-GB" sz="1600" dirty="0"/>
              <a:t>For example, when participating in a simple play activity, she could be but with one or two children first, and later be motivated to engage in group play. Through this, Shona will develop strong bonds with other children. For example, giving puzzles or sensory activities.</a:t>
            </a:r>
          </a:p>
        </p:txBody>
      </p:sp>
      <p:sp>
        <p:nvSpPr>
          <p:cNvPr id="11" name="TextBox 10">
            <a:extLst>
              <a:ext uri="{FF2B5EF4-FFF2-40B4-BE49-F238E27FC236}">
                <a16:creationId xmlns:a16="http://schemas.microsoft.com/office/drawing/2014/main" id="{D3A623C5-81AA-5FAD-CE21-58983EEB25AB}"/>
              </a:ext>
            </a:extLst>
          </p:cNvPr>
          <p:cNvSpPr txBox="1"/>
          <p:nvPr/>
        </p:nvSpPr>
        <p:spPr>
          <a:xfrm>
            <a:off x="232818" y="4863711"/>
            <a:ext cx="8920326" cy="1846659"/>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Interventions </a:t>
            </a:r>
            <a:endParaRPr lang="en-GB" sz="1600" b="1" dirty="0"/>
          </a:p>
          <a:p>
            <a:pPr marL="285750" indent="-285750">
              <a:buFont typeface="Arial" panose="020B0604020202020204" pitchFamily="34" charset="0"/>
              <a:buChar char="•"/>
            </a:pPr>
            <a:r>
              <a:rPr lang="en-GB" sz="1600" b="1" dirty="0"/>
              <a:t>Learning through play</a:t>
            </a:r>
            <a:r>
              <a:rPr lang="en-GB" sz="1600" dirty="0"/>
              <a:t>- To help Shona develop her language and symbolic thinking, offer role-playing, pretend play, and symbolic activities like dolls or a toy kitchen (Piaget, 1952).</a:t>
            </a:r>
          </a:p>
          <a:p>
            <a:pPr marL="285750" indent="-285750">
              <a:buFont typeface="Arial" panose="020B0604020202020204" pitchFamily="34" charset="0"/>
              <a:buChar char="•"/>
            </a:pPr>
            <a:r>
              <a:rPr lang="en-GB" sz="1600" b="1" dirty="0"/>
              <a:t>Communication activities-</a:t>
            </a:r>
            <a:r>
              <a:rPr lang="en-GB" sz="1600" dirty="0"/>
              <a:t>Encourage Shona to express herself and expand her understanding by using image books, music, objects, and simple  words.</a:t>
            </a:r>
          </a:p>
          <a:p>
            <a:pPr marL="285750" indent="-285750">
              <a:buFont typeface="Arial" panose="020B0604020202020204" pitchFamily="34" charset="0"/>
              <a:buChar char="•"/>
            </a:pPr>
            <a:r>
              <a:rPr lang="en-GB" sz="1600" b="1" dirty="0"/>
              <a:t>Group play: </a:t>
            </a:r>
            <a:r>
              <a:rPr lang="en-GB" sz="1600" dirty="0"/>
              <a:t>Start with one or two children and gradually increase activities. Playing games with turns and sharing can provide Shona with the opportunity to develop her social understanding.</a:t>
            </a:r>
          </a:p>
        </p:txBody>
      </p:sp>
      <p:sp>
        <p:nvSpPr>
          <p:cNvPr id="13" name="TextBox 12">
            <a:extLst>
              <a:ext uri="{FF2B5EF4-FFF2-40B4-BE49-F238E27FC236}">
                <a16:creationId xmlns:a16="http://schemas.microsoft.com/office/drawing/2014/main" id="{CF4052E7-D2EC-19FD-B9AE-536067D92661}"/>
              </a:ext>
            </a:extLst>
          </p:cNvPr>
          <p:cNvSpPr txBox="1"/>
          <p:nvPr/>
        </p:nvSpPr>
        <p:spPr>
          <a:xfrm>
            <a:off x="9394574" y="2549802"/>
            <a:ext cx="2564607" cy="3816429"/>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b="1" dirty="0"/>
              <a:t>Cognitive support </a:t>
            </a:r>
            <a:endParaRPr lang="en-US" sz="2000" b="1" dirty="0"/>
          </a:p>
          <a:p>
            <a:r>
              <a:rPr lang="en-GB" sz="1600" dirty="0"/>
              <a:t>Individual support: Having a teacher who has one-to-one interactions, plays, and talks with her will help her feel more comfortable.</a:t>
            </a:r>
          </a:p>
          <a:p>
            <a:endParaRPr lang="en-GB" sz="1600" dirty="0"/>
          </a:p>
          <a:p>
            <a:r>
              <a:rPr lang="en-GB" sz="1600" b="1" dirty="0"/>
              <a:t>Active learning: </a:t>
            </a:r>
            <a:r>
              <a:rPr lang="en-GB" sz="1600" dirty="0"/>
              <a:t>Encourage Shona to communicate and express her emotions by using simple language, picture books, music, and gestures to help develop her language,</a:t>
            </a:r>
          </a:p>
        </p:txBody>
      </p:sp>
      <p:pic>
        <p:nvPicPr>
          <p:cNvPr id="15" name="Picture 14">
            <a:extLst>
              <a:ext uri="{FF2B5EF4-FFF2-40B4-BE49-F238E27FC236}">
                <a16:creationId xmlns:a16="http://schemas.microsoft.com/office/drawing/2014/main" id="{E550C14C-AECF-A385-C511-B1D498101918}"/>
              </a:ext>
            </a:extLst>
          </p:cNvPr>
          <p:cNvPicPr>
            <a:picLocks noChangeAspect="1"/>
          </p:cNvPicPr>
          <p:nvPr/>
        </p:nvPicPr>
        <p:blipFill>
          <a:blip r:embed="rId3"/>
          <a:stretch>
            <a:fillRect/>
          </a:stretch>
        </p:blipFill>
        <p:spPr>
          <a:xfrm>
            <a:off x="9557235" y="215002"/>
            <a:ext cx="2382366" cy="2022241"/>
          </a:xfrm>
          <a:prstGeom prst="rect">
            <a:avLst/>
          </a:prstGeom>
        </p:spPr>
      </p:pic>
    </p:spTree>
    <p:extLst>
      <p:ext uri="{BB962C8B-B14F-4D97-AF65-F5344CB8AC3E}">
        <p14:creationId xmlns:p14="http://schemas.microsoft.com/office/powerpoint/2010/main" val="828007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61FA-0A6D-E0EB-6821-A4DD5E043217}"/>
              </a:ext>
            </a:extLst>
          </p:cNvPr>
          <p:cNvSpPr>
            <a:spLocks noGrp="1"/>
          </p:cNvSpPr>
          <p:nvPr>
            <p:ph type="title"/>
          </p:nvPr>
        </p:nvSpPr>
        <p:spPr>
          <a:xfrm>
            <a:off x="509016" y="0"/>
            <a:ext cx="10515600" cy="1325563"/>
          </a:xfrm>
        </p:spPr>
        <p:txBody>
          <a:bodyPr/>
          <a:lstStyle/>
          <a:p>
            <a:r>
              <a:rPr lang="en-GB" b="1" dirty="0"/>
              <a:t>Usefulness and limitations of this theory </a:t>
            </a:r>
            <a:endParaRPr lang="en-GB" dirty="0"/>
          </a:p>
        </p:txBody>
      </p:sp>
      <p:sp>
        <p:nvSpPr>
          <p:cNvPr id="7" name="TextBox 6">
            <a:extLst>
              <a:ext uri="{FF2B5EF4-FFF2-40B4-BE49-F238E27FC236}">
                <a16:creationId xmlns:a16="http://schemas.microsoft.com/office/drawing/2014/main" id="{DB34944F-1ABD-B209-0C4E-A423A25A8DEF}"/>
              </a:ext>
            </a:extLst>
          </p:cNvPr>
          <p:cNvSpPr txBox="1"/>
          <p:nvPr/>
        </p:nvSpPr>
        <p:spPr>
          <a:xfrm>
            <a:off x="140388" y="1199741"/>
            <a:ext cx="5516493" cy="5232202"/>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indent="0">
              <a:buNone/>
            </a:pPr>
            <a:r>
              <a:rPr lang="en-GB" sz="2800" u="sng" dirty="0"/>
              <a:t>Usefulness </a:t>
            </a:r>
            <a:endParaRPr lang="en-GB" sz="1900" dirty="0"/>
          </a:p>
          <a:p>
            <a:r>
              <a:rPr lang="en-GB" dirty="0"/>
              <a:t>•This theory helps provide a good framework for understanding cognitive development in relation to age (Piaget, 1952).  Therefore, it helps teachers to understand what type of language, thinking and learning is developing at the different stages.</a:t>
            </a:r>
          </a:p>
          <a:p>
            <a:endParaRPr lang="en-GB" dirty="0"/>
          </a:p>
          <a:p>
            <a:r>
              <a:rPr lang="en-GB" dirty="0"/>
              <a:t>•Planning activities: this theory helps teachers to plan activities which are suitable for the developmental stage of the child. For example. Stories, pretend play, solving tasks and pictures.</a:t>
            </a:r>
          </a:p>
          <a:p>
            <a:endParaRPr lang="en-GB" dirty="0"/>
          </a:p>
          <a:p>
            <a:endParaRPr lang="en-GB" dirty="0"/>
          </a:p>
          <a:p>
            <a:r>
              <a:rPr lang="en-GB" dirty="0"/>
              <a:t>•Promotes active learning: The theory promotes the idea of active learning for children through exploration and interaction with the environment. It may help in this way by providing her with many activities such as sensory activities and building blocks.</a:t>
            </a:r>
          </a:p>
        </p:txBody>
      </p:sp>
      <p:sp>
        <p:nvSpPr>
          <p:cNvPr id="9" name="TextBox 8">
            <a:extLst>
              <a:ext uri="{FF2B5EF4-FFF2-40B4-BE49-F238E27FC236}">
                <a16:creationId xmlns:a16="http://schemas.microsoft.com/office/drawing/2014/main" id="{49926982-D561-AC57-0F5E-6D9F8EF7B6EE}"/>
              </a:ext>
            </a:extLst>
          </p:cNvPr>
          <p:cNvSpPr txBox="1"/>
          <p:nvPr/>
        </p:nvSpPr>
        <p:spPr>
          <a:xfrm>
            <a:off x="5771254" y="1235301"/>
            <a:ext cx="6017289" cy="550920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r>
              <a:rPr lang="en-GB" sz="2800" u="sng" dirty="0"/>
              <a:t>Limitations </a:t>
            </a:r>
          </a:p>
          <a:p>
            <a:r>
              <a:rPr lang="en-GB" dirty="0"/>
              <a:t>•This theory  places limited emphasis on the roles of social interaction, culture, and relationships in developmental processes.</a:t>
            </a:r>
          </a:p>
          <a:p>
            <a:endParaRPr lang="en-GB" dirty="0"/>
          </a:p>
          <a:p>
            <a:r>
              <a:rPr lang="en-GB" dirty="0"/>
              <a:t>•According to Piaget’s theory, children go through various stages in their developmental process. But all children develop differently because each one develops at their own pace. For example, Shona can develop differently from another child of her age when it comes to language and social skills.</a:t>
            </a:r>
          </a:p>
          <a:p>
            <a:endParaRPr lang="en-GB" dirty="0"/>
          </a:p>
          <a:p>
            <a:r>
              <a:rPr lang="en-GB" dirty="0"/>
              <a:t>•In addition , this theory does not explain Shona's separation anxiety or her emotional  needs.</a:t>
            </a:r>
          </a:p>
          <a:p>
            <a:r>
              <a:rPr lang="en-GB" dirty="0"/>
              <a:t>This theory relies on the development of a child based on their age, but teachers also need to observe the child and gain more information about the child, such as experiences , personality and their individual  needs, to gain a better understanding of their development</a:t>
            </a:r>
          </a:p>
        </p:txBody>
      </p:sp>
      <p:pic>
        <p:nvPicPr>
          <p:cNvPr id="11" name="Picture 10">
            <a:extLst>
              <a:ext uri="{FF2B5EF4-FFF2-40B4-BE49-F238E27FC236}">
                <a16:creationId xmlns:a16="http://schemas.microsoft.com/office/drawing/2014/main" id="{E332B036-630B-8252-2A92-A282AC37C262}"/>
              </a:ext>
            </a:extLst>
          </p:cNvPr>
          <p:cNvPicPr>
            <a:picLocks noChangeAspect="1"/>
          </p:cNvPicPr>
          <p:nvPr/>
        </p:nvPicPr>
        <p:blipFill>
          <a:blip r:embed="rId2"/>
          <a:stretch>
            <a:fillRect/>
          </a:stretch>
        </p:blipFill>
        <p:spPr>
          <a:xfrm>
            <a:off x="10857424" y="-8101"/>
            <a:ext cx="1336548" cy="1346803"/>
          </a:xfrm>
          <a:prstGeom prst="rect">
            <a:avLst/>
          </a:prstGeom>
        </p:spPr>
      </p:pic>
    </p:spTree>
    <p:extLst>
      <p:ext uri="{BB962C8B-B14F-4D97-AF65-F5344CB8AC3E}">
        <p14:creationId xmlns:p14="http://schemas.microsoft.com/office/powerpoint/2010/main" val="3995798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64C7A-0464-B7DB-6C4F-2F6062627ED1}"/>
              </a:ext>
            </a:extLst>
          </p:cNvPr>
          <p:cNvSpPr>
            <a:spLocks noGrp="1"/>
          </p:cNvSpPr>
          <p:nvPr>
            <p:ph type="title"/>
          </p:nvPr>
        </p:nvSpPr>
        <p:spPr>
          <a:xfrm>
            <a:off x="572493" y="238539"/>
            <a:ext cx="11018520" cy="1434415"/>
          </a:xfrm>
        </p:spPr>
        <p:txBody>
          <a:bodyPr anchor="b">
            <a:normAutofit/>
          </a:bodyPr>
          <a:lstStyle/>
          <a:p>
            <a:r>
              <a:rPr lang="en-GB" sz="5400" b="1"/>
              <a:t>Conclusion </a:t>
            </a:r>
            <a:endParaRPr lang="en-GB" sz="5400"/>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67D988-CA38-6446-958D-ECCEF1DA9396}"/>
              </a:ext>
            </a:extLst>
          </p:cNvPr>
          <p:cNvSpPr>
            <a:spLocks noGrp="1"/>
          </p:cNvSpPr>
          <p:nvPr>
            <p:ph idx="1"/>
          </p:nvPr>
        </p:nvSpPr>
        <p:spPr>
          <a:xfrm>
            <a:off x="426188" y="1787852"/>
            <a:ext cx="7172476" cy="4530652"/>
          </a:xfrm>
        </p:spPr>
        <p:txBody>
          <a:bodyPr anchor="t">
            <a:noAutofit/>
          </a:bodyPr>
          <a:lstStyle/>
          <a:p>
            <a:pPr marL="0" indent="0">
              <a:lnSpc>
                <a:spcPct val="120000"/>
              </a:lnSpc>
              <a:buNone/>
            </a:pPr>
            <a:r>
              <a:rPr lang="en-GB" sz="1600" dirty="0"/>
              <a:t>Overall, Piaget's Cognitive Development Theory offers a useful framework for assessing Shona's cognitive and language development. Shona has reached the preoperational stage, which is characterized by the development of language abilities, symbolic  thinking, and play as a means of learning. Several types of activity like play, exploration, communication, and practical activities can help Shona to learn and develop. Nature and nurture affect Shona’s development, therefore both biological aspects and Shona’s experience must be taken into consideration. She can benefit from methods such as reassurance, routine, and having a key person. For her physical well-being, Shona should be given a good diet and allowed to take part in a lot of physical activities.</a:t>
            </a:r>
          </a:p>
          <a:p>
            <a:pPr marL="0" indent="0">
              <a:lnSpc>
                <a:spcPct val="120000"/>
              </a:lnSpc>
              <a:buNone/>
            </a:pPr>
            <a:r>
              <a:rPr lang="en-GB" sz="1600" dirty="0"/>
              <a:t>Nonetheless, Piaget's Theory concentrates mainly on cognitive development and cannot fully describe Shona's anxiety and individual emotional requirements. We should apply Piaget's Theory together with our observations, evidence from research, and information about Shona's individual needs.</a:t>
            </a:r>
          </a:p>
        </p:txBody>
      </p:sp>
      <p:pic>
        <p:nvPicPr>
          <p:cNvPr id="5" name="Picture 4" descr="Pen placed on top of a signature line">
            <a:extLst>
              <a:ext uri="{FF2B5EF4-FFF2-40B4-BE49-F238E27FC236}">
                <a16:creationId xmlns:a16="http://schemas.microsoft.com/office/drawing/2014/main" id="{B73FBE1A-CC33-9239-55F5-C6AE936973EB}"/>
              </a:ext>
            </a:extLst>
          </p:cNvPr>
          <p:cNvPicPr>
            <a:picLocks noChangeAspect="1"/>
          </p:cNvPicPr>
          <p:nvPr/>
        </p:nvPicPr>
        <p:blipFill>
          <a:blip r:embed="rId3"/>
          <a:srcRect l="35782" r="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359736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3EE83-BD9A-851B-C9F4-09C604B5DB43}"/>
              </a:ext>
            </a:extLst>
          </p:cNvPr>
          <p:cNvSpPr>
            <a:spLocks noGrp="1"/>
          </p:cNvSpPr>
          <p:nvPr>
            <p:ph type="title"/>
          </p:nvPr>
        </p:nvSpPr>
        <p:spPr>
          <a:xfrm>
            <a:off x="463692" y="-1153"/>
            <a:ext cx="9942716" cy="1554480"/>
          </a:xfrm>
        </p:spPr>
        <p:txBody>
          <a:bodyPr anchor="ctr">
            <a:normAutofit/>
          </a:bodyPr>
          <a:lstStyle/>
          <a:p>
            <a:r>
              <a:rPr lang="en-GB" sz="4800" b="1" dirty="0"/>
              <a:t>References </a:t>
            </a:r>
          </a:p>
        </p:txBody>
      </p:sp>
      <p:sp>
        <p:nvSpPr>
          <p:cNvPr id="3" name="Content Placeholder 2">
            <a:extLst>
              <a:ext uri="{FF2B5EF4-FFF2-40B4-BE49-F238E27FC236}">
                <a16:creationId xmlns:a16="http://schemas.microsoft.com/office/drawing/2014/main" id="{B5F5FCAC-9AB9-2B26-A176-5BCD20BE5900}"/>
              </a:ext>
            </a:extLst>
          </p:cNvPr>
          <p:cNvSpPr>
            <a:spLocks noGrp="1"/>
          </p:cNvSpPr>
          <p:nvPr>
            <p:ph idx="1"/>
          </p:nvPr>
        </p:nvSpPr>
        <p:spPr>
          <a:xfrm>
            <a:off x="704636" y="3852027"/>
            <a:ext cx="10772332" cy="2763871"/>
          </a:xfrm>
        </p:spPr>
        <p:txBody>
          <a:bodyPr vert="horz" lIns="91440" tIns="45720" rIns="91440" bIns="45720" rtlCol="0" anchor="ctr">
            <a:noAutofit/>
          </a:bodyPr>
          <a:lstStyle/>
          <a:p>
            <a:pPr marL="0" indent="0">
              <a:buNone/>
            </a:pPr>
            <a:endParaRPr lang="en-GB" sz="1400" dirty="0"/>
          </a:p>
          <a:p>
            <a:pPr lvl="0"/>
            <a:r>
              <a:rPr lang="en-GB" sz="1200" dirty="0"/>
              <a:t>Ajayi, J. (2024). </a:t>
            </a:r>
            <a:r>
              <a:rPr lang="en-GB" sz="1200" i="1" dirty="0"/>
              <a:t>Jean </a:t>
            </a:r>
            <a:r>
              <a:rPr lang="en-GB" sz="1200" i="1" dirty="0" err="1"/>
              <a:t>piagets</a:t>
            </a:r>
            <a:r>
              <a:rPr lang="en-GB" sz="1200" i="1" dirty="0"/>
              <a:t> theory of cognitive development</a:t>
            </a:r>
            <a:r>
              <a:rPr lang="en-GB" sz="1200" dirty="0"/>
              <a:t>. [online] ResearchGate. Available at: https://www.researchgate.net/publication/380814508_Jean_Piagets_theory_of_Cognitive_Development [Accessed 2 Oct. 2026].</a:t>
            </a:r>
          </a:p>
          <a:p>
            <a:pPr lvl="0"/>
            <a:r>
              <a:rPr lang="en-GB" sz="1200" dirty="0"/>
              <a:t>Coolahan, K. </a:t>
            </a:r>
            <a:r>
              <a:rPr lang="en-GB" sz="1200" i="1" dirty="0"/>
              <a:t>et al.</a:t>
            </a:r>
            <a:r>
              <a:rPr lang="en-GB" sz="1200" dirty="0"/>
              <a:t> (2000) 'Preschool peer interactions and readiness to learn: Relationships between classroom peer play and learning </a:t>
            </a:r>
            <a:r>
              <a:rPr lang="en-GB" sz="1200" dirty="0" err="1"/>
              <a:t>behaviors</a:t>
            </a:r>
            <a:r>
              <a:rPr lang="en-GB" sz="1200" dirty="0"/>
              <a:t> and conduct.,' </a:t>
            </a:r>
            <a:r>
              <a:rPr lang="en-GB" sz="1200" i="1" dirty="0"/>
              <a:t>Journal of Educational Psychology</a:t>
            </a:r>
            <a:r>
              <a:rPr lang="en-GB" sz="1200" dirty="0"/>
              <a:t>, 92(3), pp. 458–465. </a:t>
            </a:r>
            <a:r>
              <a:rPr lang="en-GB" sz="1200" u="sng" dirty="0">
                <a:hlinkClick r:id="rId2"/>
              </a:rPr>
              <a:t>https://doi.org/10.1037/0022-0663.92.3.458</a:t>
            </a:r>
            <a:r>
              <a:rPr lang="en-GB" sz="1200" dirty="0"/>
              <a:t> (Accessed 23 September 2026).</a:t>
            </a:r>
          </a:p>
          <a:p>
            <a:pPr lvl="0"/>
            <a:r>
              <a:rPr lang="en-GB" sz="1200" dirty="0" err="1"/>
              <a:t>Ikiugu</a:t>
            </a:r>
            <a:r>
              <a:rPr lang="en-GB" sz="1200" dirty="0"/>
              <a:t>, M.N. (2007). </a:t>
            </a:r>
            <a:r>
              <a:rPr lang="en-GB" sz="1200" i="1" dirty="0"/>
              <a:t>Piaget’s Theory of Cognitive Development - an overview | ScienceDirect Topics</a:t>
            </a:r>
            <a:r>
              <a:rPr lang="en-GB" sz="1200" dirty="0"/>
              <a:t>. [online] </a:t>
            </a:r>
            <a:r>
              <a:rPr lang="en-GB" sz="1200" u="sng" dirty="0">
                <a:hlinkClick r:id="rId3"/>
              </a:rPr>
              <a:t>www.sciencedirect.com</a:t>
            </a:r>
            <a:r>
              <a:rPr lang="en-GB" sz="1200" dirty="0"/>
              <a:t>. Available at: </a:t>
            </a:r>
            <a:r>
              <a:rPr lang="en-GB" sz="1200" u="sng" dirty="0">
                <a:hlinkClick r:id="rId4"/>
              </a:rPr>
              <a:t>https://www.sciencedirect.com/topics/medicine-and-dentistry/piagets-theory-of-cognitive-development</a:t>
            </a:r>
            <a:r>
              <a:rPr lang="en-GB" sz="1200" dirty="0"/>
              <a:t> [Accessed 1 Oct. 2026] (Accessed 23 September 2026).</a:t>
            </a:r>
          </a:p>
          <a:p>
            <a:pPr lvl="0"/>
            <a:r>
              <a:rPr lang="en-US" sz="1200" dirty="0"/>
              <a:t>Kesselring, T. and Müller, U. (2011). The concept of egocentrism in the context of Piaget’s theory. </a:t>
            </a:r>
            <a:r>
              <a:rPr lang="en-US" sz="1200" i="1" dirty="0"/>
              <a:t>New Ideas in Psychology</a:t>
            </a:r>
            <a:r>
              <a:rPr lang="en-US" sz="1200" dirty="0"/>
              <a:t>, [online] 29(3), pp.327–345. doi:10.1016/j.newideapsych.2010.03.008</a:t>
            </a:r>
            <a:r>
              <a:rPr lang="en-GB" sz="1200" dirty="0"/>
              <a:t> (Accessed 23 September 2026).</a:t>
            </a:r>
          </a:p>
          <a:p>
            <a:pPr lvl="0"/>
            <a:r>
              <a:rPr lang="en-GB" sz="1200" dirty="0" err="1"/>
              <a:t>Madanagopal</a:t>
            </a:r>
            <a:r>
              <a:rPr lang="en-GB" sz="1200" dirty="0"/>
              <a:t>, D. (2020). Piaget’s theory and stages of cognitive development- an overview. </a:t>
            </a:r>
            <a:r>
              <a:rPr lang="en-GB" sz="1200" i="1" dirty="0"/>
              <a:t>Scholars Journal of Applied Medical Sciences</a:t>
            </a:r>
            <a:r>
              <a:rPr lang="en-GB" sz="1200" dirty="0"/>
              <a:t>, [online] 8(9), pp.2152–2157. doi:10.36347/sjams.2020.v08i09.034 (Accessed 23 September 2026).</a:t>
            </a:r>
          </a:p>
          <a:p>
            <a:r>
              <a:rPr lang="en-GB" sz="1200" dirty="0" err="1"/>
              <a:t>Macagno</a:t>
            </a:r>
            <a:r>
              <a:rPr lang="en-GB" sz="1200" dirty="0"/>
              <a:t>, A. and Molina, P. (2024) 'Finding a secure base: Exploring children’s attachment </a:t>
            </a:r>
            <a:r>
              <a:rPr lang="en-GB" sz="1200" dirty="0" err="1"/>
              <a:t>behaviors</a:t>
            </a:r>
            <a:r>
              <a:rPr lang="en-GB" sz="1200" dirty="0"/>
              <a:t> with professional caregivers during the first months of daycare,' </a:t>
            </a:r>
            <a:r>
              <a:rPr lang="en-GB" sz="1200" i="1" dirty="0"/>
              <a:t>Infant </a:t>
            </a:r>
            <a:r>
              <a:rPr lang="en-GB" sz="1200" i="1" dirty="0" err="1"/>
              <a:t>Behavior</a:t>
            </a:r>
            <a:r>
              <a:rPr lang="en-GB" sz="1200" i="1" dirty="0"/>
              <a:t> and Development</a:t>
            </a:r>
            <a:r>
              <a:rPr lang="en-GB" sz="1200" dirty="0"/>
              <a:t>, 74, p. 101919. https://doi.org/10.1016/j.infbeh.2023.101919.-content/uploads/2020/08/ATTACHMENT_AND_LOSS_VOLUME_I_ATTACHMENT.pdf [Accessed 21 Sept. 2026].</a:t>
            </a:r>
          </a:p>
          <a:p>
            <a:pPr lvl="0"/>
            <a:r>
              <a:rPr lang="en-GB" sz="1200" dirty="0" err="1"/>
              <a:t>Pakpahan</a:t>
            </a:r>
            <a:r>
              <a:rPr lang="en-GB" sz="1200" dirty="0"/>
              <a:t>, F.H. and </a:t>
            </a:r>
            <a:r>
              <a:rPr lang="en-GB" sz="1200" dirty="0" err="1"/>
              <a:t>Saragih</a:t>
            </a:r>
            <a:r>
              <a:rPr lang="en-GB" sz="1200" dirty="0"/>
              <a:t>, M. (2022). </a:t>
            </a:r>
            <a:r>
              <a:rPr lang="en-GB" sz="1200" i="1" dirty="0"/>
              <a:t>Theory of cognitive development by Jean Piaget</a:t>
            </a:r>
            <a:r>
              <a:rPr lang="en-GB" sz="1200" dirty="0"/>
              <a:t>. [online] ResearchGate. Available at: https://www.researchgate.net/publication/362524801_Theory_Of_Cognitive_Development_By_Jean_Piaget [Accessed 2 Oct. 2026].</a:t>
            </a:r>
          </a:p>
          <a:p>
            <a:pPr lvl="0"/>
            <a:r>
              <a:rPr lang="en-GB" sz="1200" dirty="0"/>
              <a:t>Piaget J., . (1952). The origins of intelligence in children. New York: International Universities Press. (Accessed 23 September 2026).</a:t>
            </a:r>
          </a:p>
          <a:p>
            <a:pPr lvl="0"/>
            <a:r>
              <a:rPr lang="en-GB" sz="1200" dirty="0"/>
              <a:t>Piaget, J. (1964). Cognitive development in children: Piaget development and learning. </a:t>
            </a:r>
            <a:r>
              <a:rPr lang="en-GB" sz="1200" i="1" dirty="0"/>
              <a:t>Journal of Research in Science Teaching</a:t>
            </a:r>
            <a:r>
              <a:rPr lang="en-GB" sz="1200" dirty="0"/>
              <a:t>, 2(3), pp.176–186. (Accessed 23 September 2026).</a:t>
            </a:r>
          </a:p>
          <a:p>
            <a:pPr lvl="0"/>
            <a:r>
              <a:rPr lang="en-US" sz="1200" dirty="0"/>
              <a:t>Piaget, J. (1952). Jean Piaget. </a:t>
            </a:r>
            <a:r>
              <a:rPr lang="en-US" sz="1200" i="1" dirty="0"/>
              <a:t>GZ - </a:t>
            </a:r>
            <a:r>
              <a:rPr lang="en-US" sz="1200" i="1" dirty="0" err="1"/>
              <a:t>Psychologie</a:t>
            </a:r>
            <a:r>
              <a:rPr lang="en-US" sz="1200" dirty="0"/>
              <a:t>, 14(5), pp.18–19. doi:10.1007/s41480-022-1422-6</a:t>
            </a:r>
            <a:r>
              <a:rPr lang="en-GB" sz="1200" dirty="0"/>
              <a:t> (Accessed 23 September 2026).</a:t>
            </a:r>
          </a:p>
          <a:p>
            <a:pPr lvl="0"/>
            <a:r>
              <a:rPr lang="en-US" sz="1200" dirty="0"/>
              <a:t>Piaget, J., 2013. </a:t>
            </a:r>
            <a:r>
              <a:rPr lang="en-US" sz="1200" i="1" dirty="0"/>
              <a:t>Play, dreams and imitation in childhood</a:t>
            </a:r>
            <a:r>
              <a:rPr lang="en-US" sz="1200" dirty="0"/>
              <a:t>. Routledge.</a:t>
            </a:r>
            <a:r>
              <a:rPr lang="en-GB" sz="1200" dirty="0"/>
              <a:t> (Accessed 23 September 2026).</a:t>
            </a:r>
          </a:p>
          <a:p>
            <a:pPr lvl="0"/>
            <a:r>
              <a:rPr lang="en-GB" sz="1200" dirty="0"/>
              <a:t>Saudino, K.J. (2005). </a:t>
            </a:r>
            <a:r>
              <a:rPr lang="en-GB" sz="1200" dirty="0" err="1"/>
              <a:t>Behavioral</a:t>
            </a:r>
            <a:r>
              <a:rPr lang="en-GB" sz="1200" dirty="0"/>
              <a:t> genetics and child temperament. Journal of developmental and </a:t>
            </a:r>
            <a:r>
              <a:rPr lang="en-GB" sz="1200" dirty="0" err="1"/>
              <a:t>behavioral</a:t>
            </a:r>
            <a:r>
              <a:rPr lang="en-GB" sz="1200" dirty="0"/>
              <a:t> </a:t>
            </a:r>
            <a:r>
              <a:rPr lang="en-GB" sz="1200" dirty="0" err="1"/>
              <a:t>pediatrics</a:t>
            </a:r>
            <a:r>
              <a:rPr lang="en-GB" sz="1200" dirty="0"/>
              <a:t> : JDBP, [online] 26(3), pp.214–23. doi:10.1097/00004703-200506000-00010 (Accessed 23 September 2026). (Accessed 23 September 2026).</a:t>
            </a:r>
          </a:p>
          <a:p>
            <a:endParaRPr lang="en-US" dirty="0"/>
          </a:p>
          <a:p>
            <a:pPr marL="0" indent="0">
              <a:buNone/>
            </a:pPr>
            <a:br>
              <a:rPr lang="en-US" dirty="0"/>
            </a:br>
            <a:endParaRPr lang="en-US" dirty="0"/>
          </a:p>
          <a:p>
            <a:endParaRPr lang="en-GB" sz="2000" dirty="0">
              <a:solidFill>
                <a:srgbClr val="070707"/>
              </a:solidFill>
              <a:highlight>
                <a:srgbClr val="FFFFFF"/>
              </a:highlight>
              <a:latin typeface="Roboto"/>
              <a:ea typeface="Roboto"/>
              <a:cs typeface="Roboto"/>
            </a:endParaRPr>
          </a:p>
          <a:p>
            <a:endParaRPr lang="en-GB" sz="2400" dirty="0">
              <a:latin typeface="Calibri"/>
              <a:ea typeface="Calibri"/>
              <a:cs typeface="Calibri"/>
            </a:endParaRP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4187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398</TotalTime>
  <Words>2463</Words>
  <Application>Microsoft Office PowerPoint</Application>
  <PresentationFormat>Widescreen</PresentationFormat>
  <Paragraphs>111</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Roboto</vt:lpstr>
      <vt:lpstr>Office Theme</vt:lpstr>
      <vt:lpstr>Piaget's Cognitive Development Theory: Shona's Case Study</vt:lpstr>
      <vt:lpstr>Introduction </vt:lpstr>
      <vt:lpstr>Piaget’s Cognitive Development Theory</vt:lpstr>
      <vt:lpstr>Key concepts </vt:lpstr>
      <vt:lpstr>Shona and the Preoperational Stage   </vt:lpstr>
      <vt:lpstr>Applying Piaget’s Cognitive Development Theory to Shona </vt:lpstr>
      <vt:lpstr>Nature and nurture </vt:lpstr>
      <vt:lpstr>Practical strategies/ interventions </vt:lpstr>
      <vt:lpstr>Usefulness and limitations of this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Guloona khan</dc:creator>
  <cp:lastModifiedBy>Guloona khan</cp:lastModifiedBy>
  <cp:revision>7</cp:revision>
  <dcterms:created xsi:type="dcterms:W3CDTF">2026-09-29T13:52:14Z</dcterms:created>
  <dcterms:modified xsi:type="dcterms:W3CDTF">2026-10-10T13:25:53Z</dcterms:modified>
</cp:coreProperties>
</file>