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63" r:id="rId3"/>
    <p:sldId id="257" r:id="rId4"/>
    <p:sldId id="262" r:id="rId5"/>
    <p:sldId id="259" r:id="rId6"/>
    <p:sldId id="260" r:id="rId7"/>
    <p:sldId id="261"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33185F2-CE0F-4E91-9377-5D1D17C13897}" type="datetimeFigureOut">
              <a:rPr lang="en-US" smtClean="0"/>
              <a:t>10/9/2022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44A9579-B333-4039-A910-022212C892E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presentation represents the importance of psychology in the role of the personal assistant with the relevant examples.</a:t>
            </a:r>
          </a:p>
          <a:p>
            <a:endParaRPr lang="en-US" dirty="0"/>
          </a:p>
        </p:txBody>
      </p:sp>
      <p:sp>
        <p:nvSpPr>
          <p:cNvPr id="4" name="Slide Number Placeholder 3"/>
          <p:cNvSpPr>
            <a:spLocks noGrp="1"/>
          </p:cNvSpPr>
          <p:nvPr>
            <p:ph type="sldNum" sz="quarter" idx="10"/>
          </p:nvPr>
        </p:nvSpPr>
        <p:spPr/>
        <p:txBody>
          <a:bodyPr/>
          <a:lstStyle/>
          <a:p>
            <a:fld id="{244A9579-B333-4039-A910-022212C892EE}"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lgn="just">
              <a:lnSpc>
                <a:spcPct val="150000"/>
              </a:lnSpc>
              <a:spcAft>
                <a:spcPts val="1000"/>
              </a:spcAft>
            </a:pPr>
            <a:r>
              <a:rPr lang="en-US" sz="1800" kern="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Psychology is very important for the personal assistant of the disable adult in order to understand the mental trauma the individual is going through. As a personal assistant the psychology is important to motivate that the person is doing so well in the place and encourage them to perform dominantly.</a:t>
            </a:r>
            <a:endParaRPr lang="en-IN" sz="1800" kern="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1000"/>
              </a:spcAft>
              <a:buClrTx/>
              <a:buSzTx/>
              <a:buFontTx/>
              <a:buNone/>
              <a:tabLst/>
              <a:defRPr/>
            </a:pPr>
            <a:r>
              <a:rPr lang="en-US" sz="18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Example – The personal assistant might use their knowledge of psychology to provide support to the disabled by person by maintaining good relationship with the disabled and inspire them to continue doing the things with self-control on the emotions. Personal assistant can use psychology to keep the disable adult out of the trauma or depression by helping them to do activities like a normal person such as running in the race or can participate in sports and several other activities and giving them a positive response, which can make them feel valued as a normal person.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endParaRPr lang="en-IN" sz="1800" kern="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44A9579-B333-4039-A910-022212C892EE}" type="slidenum">
              <a:rPr lang="en-US" smtClean="0"/>
              <a:t>4</a:t>
            </a:fld>
            <a:endParaRPr lang="en-US"/>
          </a:p>
        </p:txBody>
      </p:sp>
    </p:spTree>
    <p:extLst>
      <p:ext uri="{BB962C8B-B14F-4D97-AF65-F5344CB8AC3E}">
        <p14:creationId xmlns:p14="http://schemas.microsoft.com/office/powerpoint/2010/main" val="3650033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US" sz="1200" b="1" kern="1200" dirty="0">
                <a:solidFill>
                  <a:schemeClr val="tx1"/>
                </a:solidFill>
                <a:latin typeface="+mn-lt"/>
                <a:ea typeface="+mn-ea"/>
                <a:cs typeface="+mn-cs"/>
              </a:rPr>
              <a:t>Erikson Theory of Psychology -</a:t>
            </a:r>
            <a:r>
              <a:rPr lang="en-US" sz="1200" kern="1200" dirty="0">
                <a:solidFill>
                  <a:schemeClr val="tx1"/>
                </a:solidFill>
                <a:latin typeface="+mn-lt"/>
                <a:ea typeface="+mn-ea"/>
                <a:cs typeface="+mn-cs"/>
              </a:rPr>
              <a:t> The disabled child might suffer from the shortage of mastery than from the disability. The stages of this theory play a vital role for the personal assistant to motivate the disabled (</a:t>
            </a:r>
            <a:r>
              <a:rPr lang="en-GB" sz="1200" kern="1200" dirty="0">
                <a:solidFill>
                  <a:schemeClr val="tx1"/>
                </a:solidFill>
                <a:latin typeface="+mn-lt"/>
                <a:ea typeface="+mn-ea"/>
                <a:cs typeface="+mn-cs"/>
              </a:rPr>
              <a:t>Maree, 2021</a:t>
            </a:r>
            <a:r>
              <a:rPr lang="en-US" sz="1200" kern="1200" dirty="0">
                <a:solidFill>
                  <a:schemeClr val="tx1"/>
                </a:solidFill>
                <a:latin typeface="+mn-lt"/>
                <a:ea typeface="+mn-ea"/>
                <a:cs typeface="+mn-cs"/>
              </a:rPr>
              <a:t>).</a:t>
            </a:r>
          </a:p>
          <a:p>
            <a:r>
              <a:rPr lang="en-US" sz="1200" kern="1200" dirty="0">
                <a:solidFill>
                  <a:schemeClr val="tx1"/>
                </a:solidFill>
                <a:latin typeface="+mn-lt"/>
                <a:ea typeface="+mn-ea"/>
                <a:cs typeface="+mn-cs"/>
              </a:rPr>
              <a:t>Stage 1: The first stage of this theory is most essential for the assistant to create the trust that occurs among the new born or the kid who is a year old (</a:t>
            </a:r>
            <a:r>
              <a:rPr lang="en-GB" sz="1200" kern="1200" dirty="0" err="1">
                <a:solidFill>
                  <a:schemeClr val="tx1"/>
                </a:solidFill>
                <a:latin typeface="+mn-lt"/>
                <a:ea typeface="+mn-ea"/>
                <a:cs typeface="+mn-cs"/>
              </a:rPr>
              <a:t>Schachter</a:t>
            </a:r>
            <a:r>
              <a:rPr lang="en-GB" sz="1200" kern="1200" dirty="0">
                <a:solidFill>
                  <a:schemeClr val="tx1"/>
                </a:solidFill>
                <a:latin typeface="+mn-lt"/>
                <a:ea typeface="+mn-ea"/>
                <a:cs typeface="+mn-cs"/>
              </a:rPr>
              <a:t>, 2018</a:t>
            </a:r>
            <a:r>
              <a:rPr lang="en-US" sz="1200" kern="1200" dirty="0">
                <a:solidFill>
                  <a:schemeClr val="tx1"/>
                </a:solidFill>
                <a:latin typeface="+mn-lt"/>
                <a:ea typeface="+mn-ea"/>
                <a:cs typeface="+mn-cs"/>
              </a:rPr>
              <a:t>). The stage is important for the personal assistant to consider as it will help them to develop the trust with the child for make them feel secure. </a:t>
            </a:r>
          </a:p>
          <a:p>
            <a:r>
              <a:rPr lang="en-US" sz="1200" kern="1200" dirty="0">
                <a:solidFill>
                  <a:schemeClr val="tx1"/>
                </a:solidFill>
                <a:latin typeface="+mn-lt"/>
                <a:ea typeface="+mn-ea"/>
                <a:cs typeface="+mn-cs"/>
              </a:rPr>
              <a:t>Stage 2: This stage takes place in the childhood and is aimed on the children to develop a sense of the control. As being the personal assistant this stage is important as it will help the assistant to encourage the disabled child to start performing the normal action according to their own and taking the choices.</a:t>
            </a:r>
          </a:p>
          <a:p>
            <a:r>
              <a:rPr lang="en-US" sz="1200" kern="1200" dirty="0">
                <a:solidFill>
                  <a:schemeClr val="tx1"/>
                </a:solidFill>
                <a:latin typeface="+mn-lt"/>
                <a:ea typeface="+mn-ea"/>
                <a:cs typeface="+mn-cs"/>
              </a:rPr>
              <a:t>Stage 3: This stage is essential for the assistant to consider which is taking place while the years of pre-schooling for encouraging the children to develop the connections socially. </a:t>
            </a:r>
          </a:p>
          <a:p>
            <a:r>
              <a:rPr lang="en-US" sz="1200" kern="1200" dirty="0">
                <a:solidFill>
                  <a:schemeClr val="tx1"/>
                </a:solidFill>
                <a:latin typeface="+mn-lt"/>
                <a:ea typeface="+mn-ea"/>
                <a:cs typeface="+mn-cs"/>
              </a:rPr>
              <a:t>Stage 4: This stage is applied by the personal assistant during the schooling of the disabled children through which the child will be able to develop the connections in the social world and influence them that they should believe in their skills (</a:t>
            </a:r>
            <a:r>
              <a:rPr lang="en-GB" sz="1200" kern="1200" dirty="0">
                <a:solidFill>
                  <a:schemeClr val="tx1"/>
                </a:solidFill>
                <a:latin typeface="+mn-lt"/>
                <a:ea typeface="+mn-ea"/>
                <a:cs typeface="+mn-cs"/>
              </a:rPr>
              <a:t>Darling-Fisher, 2019</a:t>
            </a:r>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Stage 5: This stage is developed while the years of the turbulent teenage or the adult, this stage is essential for the assistant to consider as this will help in developing the sense of the self identity of the disabled that will continue to motivate the behavior and the development of the person in the life (</a:t>
            </a:r>
            <a:r>
              <a:rPr lang="en-GB" sz="1200" kern="1200" dirty="0">
                <a:solidFill>
                  <a:schemeClr val="tx1"/>
                </a:solidFill>
                <a:latin typeface="+mn-lt"/>
                <a:ea typeface="+mn-ea"/>
                <a:cs typeface="+mn-cs"/>
              </a:rPr>
              <a:t>Kaiser, 2020</a:t>
            </a:r>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Stage 6: The stage is considered by the personal assistant for developing the loving relationship with the disabled (</a:t>
            </a:r>
            <a:r>
              <a:rPr lang="en-GB" sz="1200" kern="1200" dirty="0" err="1">
                <a:solidFill>
                  <a:schemeClr val="tx1"/>
                </a:solidFill>
                <a:latin typeface="+mn-lt"/>
                <a:ea typeface="+mn-ea"/>
                <a:cs typeface="+mn-cs"/>
              </a:rPr>
              <a:t>Sekowski</a:t>
            </a:r>
            <a:r>
              <a:rPr lang="en-GB" sz="1200" kern="1200" dirty="0">
                <a:solidFill>
                  <a:schemeClr val="tx1"/>
                </a:solidFill>
                <a:latin typeface="+mn-lt"/>
                <a:ea typeface="+mn-ea"/>
                <a:cs typeface="+mn-cs"/>
              </a:rPr>
              <a:t>, 2022</a:t>
            </a:r>
            <a:r>
              <a:rPr lang="en-US" sz="1200" kern="1200" dirty="0">
                <a:solidFill>
                  <a:schemeClr val="tx1"/>
                </a:solidFill>
                <a:latin typeface="+mn-lt"/>
                <a:ea typeface="+mn-ea"/>
                <a:cs typeface="+mn-cs"/>
              </a:rPr>
              <a:t>). This stage is helpful for the assistant to experience the relationships of the adults made with the others that are secured and help them with their mental health issues. </a:t>
            </a:r>
          </a:p>
          <a:p>
            <a:r>
              <a:rPr lang="en-US" sz="1200" kern="1200" dirty="0">
                <a:solidFill>
                  <a:schemeClr val="tx1"/>
                </a:solidFill>
                <a:latin typeface="+mn-lt"/>
                <a:ea typeface="+mn-ea"/>
                <a:cs typeface="+mn-cs"/>
              </a:rPr>
              <a:t>Stage 7: This stage is important for the personal assistant to inspire the person with the disability to nurture the things by developing a positive variation that will benefit the other person by considering the emotions of the disabled.</a:t>
            </a:r>
          </a:p>
          <a:p>
            <a:r>
              <a:rPr lang="en-US" sz="1200" kern="1200" dirty="0">
                <a:solidFill>
                  <a:schemeClr val="tx1"/>
                </a:solidFill>
                <a:latin typeface="+mn-lt"/>
                <a:ea typeface="+mn-ea"/>
                <a:cs typeface="+mn-cs"/>
              </a:rPr>
              <a:t>Stage 8: The last step is important for the assistant to reflect on the life of the person as at this point of development the disabled person will look back on the activities of their life (</a:t>
            </a:r>
            <a:r>
              <a:rPr lang="en-GB" sz="1200" kern="1200" dirty="0" err="1">
                <a:solidFill>
                  <a:schemeClr val="tx1"/>
                </a:solidFill>
                <a:latin typeface="+mn-lt"/>
                <a:ea typeface="+mn-ea"/>
                <a:cs typeface="+mn-cs"/>
              </a:rPr>
              <a:t>Khasawneh</a:t>
            </a:r>
            <a:r>
              <a:rPr lang="en-GB" sz="1200" kern="1200" dirty="0">
                <a:solidFill>
                  <a:schemeClr val="tx1"/>
                </a:solidFill>
                <a:latin typeface="+mn-lt"/>
                <a:ea typeface="+mn-ea"/>
                <a:cs typeface="+mn-cs"/>
              </a:rPr>
              <a:t>, 2021</a:t>
            </a:r>
            <a:r>
              <a:rPr lang="en-US" sz="1200" kern="1200" dirty="0">
                <a:solidFill>
                  <a:schemeClr val="tx1"/>
                </a:solidFill>
                <a:latin typeface="+mn-lt"/>
                <a:ea typeface="+mn-ea"/>
                <a:cs typeface="+mn-cs"/>
              </a:rPr>
              <a:t>). The stage is considered by the assistant to make the person feel satisfied with the activities that were performed in the past.</a:t>
            </a:r>
          </a:p>
          <a:p>
            <a:endParaRPr lang="en-US" dirty="0"/>
          </a:p>
        </p:txBody>
      </p:sp>
      <p:sp>
        <p:nvSpPr>
          <p:cNvPr id="4" name="Slide Number Placeholder 3"/>
          <p:cNvSpPr>
            <a:spLocks noGrp="1"/>
          </p:cNvSpPr>
          <p:nvPr>
            <p:ph type="sldNum" sz="quarter" idx="10"/>
          </p:nvPr>
        </p:nvSpPr>
        <p:spPr/>
        <p:txBody>
          <a:bodyPr/>
          <a:lstStyle/>
          <a:p>
            <a:fld id="{244A9579-B333-4039-A910-022212C892EE}"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theory of Erickson as discussed above concludes the different stages of the person which focus on the development and the growth of the person with the interactions in the world. </a:t>
            </a:r>
          </a:p>
          <a:p>
            <a:endParaRPr lang="en-US" dirty="0"/>
          </a:p>
        </p:txBody>
      </p:sp>
      <p:sp>
        <p:nvSpPr>
          <p:cNvPr id="4" name="Slide Number Placeholder 3"/>
          <p:cNvSpPr>
            <a:spLocks noGrp="1"/>
          </p:cNvSpPr>
          <p:nvPr>
            <p:ph type="sldNum" sz="quarter" idx="10"/>
          </p:nvPr>
        </p:nvSpPr>
        <p:spPr/>
        <p:txBody>
          <a:bodyPr/>
          <a:lstStyle/>
          <a:p>
            <a:fld id="{244A9579-B333-4039-A910-022212C892EE}"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err="1">
                <a:solidFill>
                  <a:schemeClr val="tx1"/>
                </a:solidFill>
                <a:latin typeface="+mn-lt"/>
                <a:ea typeface="+mn-ea"/>
                <a:cs typeface="+mn-cs"/>
              </a:rPr>
              <a:t>Maree</a:t>
            </a:r>
            <a:r>
              <a:rPr lang="en-GB" sz="1200" kern="1200" dirty="0">
                <a:solidFill>
                  <a:schemeClr val="tx1"/>
                </a:solidFill>
                <a:latin typeface="+mn-lt"/>
                <a:ea typeface="+mn-ea"/>
                <a:cs typeface="+mn-cs"/>
              </a:rPr>
              <a:t>, J.G., 2021. The psychosocial development theory of Erik Erikson: critical overview. </a:t>
            </a:r>
            <a:r>
              <a:rPr lang="en-US" sz="1200" i="1" kern="1200" dirty="0">
                <a:solidFill>
                  <a:schemeClr val="tx1"/>
                </a:solidFill>
                <a:latin typeface="+mn-lt"/>
                <a:ea typeface="+mn-ea"/>
                <a:cs typeface="+mn-cs"/>
              </a:rPr>
              <a:t>Early Child Development and Care</a:t>
            </a:r>
            <a:r>
              <a:rPr lang="en-US" sz="1200" kern="1200" dirty="0">
                <a:solidFill>
                  <a:schemeClr val="tx1"/>
                </a:solidFill>
                <a:latin typeface="+mn-lt"/>
                <a:ea typeface="+mn-ea"/>
                <a:cs typeface="+mn-cs"/>
              </a:rPr>
              <a:t>. 191(7-8). pp.1107-1121.</a:t>
            </a:r>
          </a:p>
          <a:p>
            <a:r>
              <a:rPr lang="en-GB" sz="1200" kern="1200" dirty="0" err="1">
                <a:solidFill>
                  <a:schemeClr val="tx1"/>
                </a:solidFill>
                <a:latin typeface="+mn-lt"/>
                <a:ea typeface="+mn-ea"/>
                <a:cs typeface="+mn-cs"/>
              </a:rPr>
              <a:t>Priyadarshini</a:t>
            </a:r>
            <a:r>
              <a:rPr lang="en-GB" sz="1200" kern="1200" dirty="0">
                <a:solidFill>
                  <a:schemeClr val="tx1"/>
                </a:solidFill>
                <a:latin typeface="+mn-lt"/>
                <a:ea typeface="+mn-ea"/>
                <a:cs typeface="+mn-cs"/>
              </a:rPr>
              <a:t>, E., 2019. Psychological basis of self concept. </a:t>
            </a:r>
            <a:r>
              <a:rPr lang="en-US" sz="1200" i="1" kern="1200" dirty="0" err="1">
                <a:solidFill>
                  <a:schemeClr val="tx1"/>
                </a:solidFill>
                <a:latin typeface="+mn-lt"/>
                <a:ea typeface="+mn-ea"/>
                <a:cs typeface="+mn-cs"/>
              </a:rPr>
              <a:t>Adalya</a:t>
            </a:r>
            <a:r>
              <a:rPr lang="en-US" sz="1200" i="1" kern="1200" dirty="0">
                <a:solidFill>
                  <a:schemeClr val="tx1"/>
                </a:solidFill>
                <a:latin typeface="+mn-lt"/>
                <a:ea typeface="+mn-ea"/>
                <a:cs typeface="+mn-cs"/>
              </a:rPr>
              <a:t> Journal</a:t>
            </a:r>
            <a:r>
              <a:rPr lang="en-US" sz="1200" kern="1200" dirty="0">
                <a:solidFill>
                  <a:schemeClr val="tx1"/>
                </a:solidFill>
                <a:latin typeface="+mn-lt"/>
                <a:ea typeface="+mn-ea"/>
                <a:cs typeface="+mn-cs"/>
              </a:rPr>
              <a:t>. 8(10). pp.189-191.</a:t>
            </a:r>
          </a:p>
          <a:p>
            <a:r>
              <a:rPr lang="en-GB" sz="1200" kern="1200" dirty="0" err="1">
                <a:solidFill>
                  <a:schemeClr val="tx1"/>
                </a:solidFill>
                <a:latin typeface="+mn-lt"/>
                <a:ea typeface="+mn-ea"/>
                <a:cs typeface="+mn-cs"/>
              </a:rPr>
              <a:t>Schachter</a:t>
            </a:r>
            <a:r>
              <a:rPr lang="en-GB" sz="1200" kern="1200" dirty="0">
                <a:solidFill>
                  <a:schemeClr val="tx1"/>
                </a:solidFill>
                <a:latin typeface="+mn-lt"/>
                <a:ea typeface="+mn-ea"/>
                <a:cs typeface="+mn-cs"/>
              </a:rPr>
              <a:t>, E.P., 2018. Intergenerational, unconscious, and embodied: Three underdeveloped aspects of Erikson’s theory of identity. </a:t>
            </a:r>
            <a:r>
              <a:rPr lang="en-US" sz="1200" i="1" kern="1200" dirty="0">
                <a:solidFill>
                  <a:schemeClr val="tx1"/>
                </a:solidFill>
                <a:latin typeface="+mn-lt"/>
                <a:ea typeface="+mn-ea"/>
                <a:cs typeface="+mn-cs"/>
              </a:rPr>
              <a:t>Identity</a:t>
            </a:r>
            <a:r>
              <a:rPr lang="en-US" sz="1200" kern="1200" dirty="0">
                <a:solidFill>
                  <a:schemeClr val="tx1"/>
                </a:solidFill>
                <a:latin typeface="+mn-lt"/>
                <a:ea typeface="+mn-ea"/>
                <a:cs typeface="+mn-cs"/>
              </a:rPr>
              <a:t>. 18(4). pp.315-324.</a:t>
            </a:r>
          </a:p>
          <a:p>
            <a:r>
              <a:rPr lang="en-GB" sz="1200" kern="1200" dirty="0" err="1">
                <a:solidFill>
                  <a:schemeClr val="tx1"/>
                </a:solidFill>
                <a:latin typeface="+mn-lt"/>
                <a:ea typeface="+mn-ea"/>
                <a:cs typeface="+mn-cs"/>
              </a:rPr>
              <a:t>Sekowski</a:t>
            </a:r>
            <a:r>
              <a:rPr lang="en-GB" sz="1200" kern="1200" dirty="0">
                <a:solidFill>
                  <a:schemeClr val="tx1"/>
                </a:solidFill>
                <a:latin typeface="+mn-lt"/>
                <a:ea typeface="+mn-ea"/>
                <a:cs typeface="+mn-cs"/>
              </a:rPr>
              <a:t>, M., 2022. Attitude toward death from the perspective of Erik Erikson’s theory of psychosocial ego development: An unused potential. </a:t>
            </a:r>
            <a:r>
              <a:rPr lang="en-US" sz="1200" i="1" kern="1200" dirty="0">
                <a:solidFill>
                  <a:schemeClr val="tx1"/>
                </a:solidFill>
                <a:latin typeface="+mn-lt"/>
                <a:ea typeface="+mn-ea"/>
                <a:cs typeface="+mn-cs"/>
              </a:rPr>
              <a:t>OMEGA-Journal of Death and Dying</a:t>
            </a:r>
            <a:r>
              <a:rPr lang="en-US" sz="1200" kern="1200" dirty="0">
                <a:solidFill>
                  <a:schemeClr val="tx1"/>
                </a:solidFill>
                <a:latin typeface="+mn-lt"/>
                <a:ea typeface="+mn-ea"/>
                <a:cs typeface="+mn-cs"/>
              </a:rPr>
              <a:t>. 84(3). pp.935-957.</a:t>
            </a:r>
          </a:p>
          <a:p>
            <a:r>
              <a:rPr lang="en-GB" sz="1200" kern="1200" dirty="0" err="1">
                <a:solidFill>
                  <a:schemeClr val="tx1"/>
                </a:solidFill>
                <a:latin typeface="+mn-lt"/>
                <a:ea typeface="+mn-ea"/>
                <a:cs typeface="+mn-cs"/>
              </a:rPr>
              <a:t>Srinivasan</a:t>
            </a:r>
            <a:r>
              <a:rPr lang="en-GB" sz="1200" kern="1200" dirty="0">
                <a:solidFill>
                  <a:schemeClr val="tx1"/>
                </a:solidFill>
                <a:latin typeface="+mn-lt"/>
                <a:ea typeface="+mn-ea"/>
                <a:cs typeface="+mn-cs"/>
              </a:rPr>
              <a:t>, A. and </a:t>
            </a:r>
            <a:r>
              <a:rPr lang="en-GB" sz="1200" kern="1200" dirty="0" err="1">
                <a:solidFill>
                  <a:schemeClr val="tx1"/>
                </a:solidFill>
                <a:latin typeface="+mn-lt"/>
                <a:ea typeface="+mn-ea"/>
                <a:cs typeface="+mn-cs"/>
              </a:rPr>
              <a:t>Madheswari</a:t>
            </a:r>
            <a:r>
              <a:rPr lang="en-GB" sz="1200" kern="1200" dirty="0">
                <a:solidFill>
                  <a:schemeClr val="tx1"/>
                </a:solidFill>
                <a:latin typeface="+mn-lt"/>
                <a:ea typeface="+mn-ea"/>
                <a:cs typeface="+mn-cs"/>
              </a:rPr>
              <a:t>, A.N., 2018. The role of smart personal assistant for improving personal healthcare. </a:t>
            </a:r>
            <a:r>
              <a:rPr lang="en-US" sz="1200" i="1" kern="1200" dirty="0">
                <a:solidFill>
                  <a:schemeClr val="tx1"/>
                </a:solidFill>
                <a:latin typeface="+mn-lt"/>
                <a:ea typeface="+mn-ea"/>
                <a:cs typeface="+mn-cs"/>
              </a:rPr>
              <a:t>International Journal of Advanced Engineering, Management and Science</a:t>
            </a:r>
            <a:r>
              <a:rPr lang="en-US" sz="1200" kern="1200" dirty="0">
                <a:solidFill>
                  <a:schemeClr val="tx1"/>
                </a:solidFill>
                <a:latin typeface="+mn-lt"/>
                <a:ea typeface="+mn-ea"/>
                <a:cs typeface="+mn-cs"/>
              </a:rPr>
              <a:t>. 4(11). p.268274.</a:t>
            </a:r>
          </a:p>
          <a:p>
            <a:endParaRPr lang="en-US" dirty="0"/>
          </a:p>
        </p:txBody>
      </p:sp>
      <p:sp>
        <p:nvSpPr>
          <p:cNvPr id="4" name="Slide Number Placeholder 3"/>
          <p:cNvSpPr>
            <a:spLocks noGrp="1"/>
          </p:cNvSpPr>
          <p:nvPr>
            <p:ph type="sldNum" sz="quarter" idx="10"/>
          </p:nvPr>
        </p:nvSpPr>
        <p:spPr/>
        <p:txBody>
          <a:bodyPr/>
          <a:lstStyle/>
          <a:p>
            <a:fld id="{244A9579-B333-4039-A910-022212C892EE}"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215CCB63-5757-4832-8A1F-71E8932846A6}" type="datetimeFigureOut">
              <a:rPr lang="en-US" smtClean="0"/>
              <a:t>10/9/2022</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68A649CE-56D1-450B-B054-ED1396BBD04F}" type="slidenum">
              <a:rPr lang="en-US" smtClean="0"/>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15CCB63-5757-4832-8A1F-71E8932846A6}" type="datetimeFigureOut">
              <a:rPr lang="en-US" smtClean="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649CE-56D1-450B-B054-ED1396BBD04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15CCB63-5757-4832-8A1F-71E8932846A6}" type="datetimeFigureOut">
              <a:rPr lang="en-US" smtClean="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649CE-56D1-450B-B054-ED1396BBD04F}" type="slidenum">
              <a:rPr lang="en-US" smtClean="0"/>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15CCB63-5757-4832-8A1F-71E8932846A6}" type="datetimeFigureOut">
              <a:rPr lang="en-US" smtClean="0"/>
              <a:t>10/9/2022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A649CE-56D1-450B-B054-ED1396BBD04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15CCB63-5757-4832-8A1F-71E8932846A6}" type="datetimeFigureOut">
              <a:rPr lang="en-US" smtClean="0"/>
              <a:t>10/9/2022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A649CE-56D1-450B-B054-ED1396BBD04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215CCB63-5757-4832-8A1F-71E8932846A6}" type="datetimeFigureOut">
              <a:rPr lang="en-US" smtClean="0"/>
              <a:t>10/9/2022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A649CE-56D1-450B-B054-ED1396BBD04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215CCB63-5757-4832-8A1F-71E8932846A6}" type="datetimeFigureOut">
              <a:rPr lang="en-US" smtClean="0"/>
              <a:t>10/9/2022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8A649CE-56D1-450B-B054-ED1396BBD04F}" type="slidenum">
              <a:rPr lang="en-US" smtClean="0"/>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15CCB63-5757-4832-8A1F-71E8932846A6}" type="datetimeFigureOut">
              <a:rPr lang="en-US" smtClean="0"/>
              <a:t>10/9/2022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A649CE-56D1-450B-B054-ED1396BBD04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215CCB63-5757-4832-8A1F-71E8932846A6}" type="datetimeFigureOut">
              <a:rPr lang="en-US" smtClean="0"/>
              <a:t>10/9/2022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A649CE-56D1-450B-B054-ED1396BBD04F}" type="slidenum">
              <a:rPr lang="en-US" smtClean="0"/>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15CCB63-5757-4832-8A1F-71E8932846A6}" type="datetimeFigureOut">
              <a:rPr lang="en-US" smtClean="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649CE-56D1-450B-B054-ED1396BBD04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15CCB63-5757-4832-8A1F-71E8932846A6}" type="datetimeFigureOut">
              <a:rPr lang="en-US" smtClean="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649CE-56D1-450B-B054-ED1396BBD04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215CCB63-5757-4832-8A1F-71E8932846A6}" type="datetimeFigureOut">
              <a:rPr lang="en-US" smtClean="0"/>
              <a:t>10/9/2022</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68A649CE-56D1-450B-B054-ED1396BBD04F}" type="slidenum">
              <a:rPr lang="en-US" smtClean="0"/>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7290" y="285728"/>
            <a:ext cx="7129458" cy="2786082"/>
          </a:xfrm>
        </p:spPr>
        <p:txBody>
          <a:bodyPr>
            <a:normAutofit fontScale="90000"/>
          </a:bodyPr>
          <a:lstStyle/>
          <a:p>
            <a:pPr algn="ctr">
              <a:lnSpc>
                <a:spcPct val="150000"/>
              </a:lnSpc>
            </a:pPr>
            <a:r>
              <a:rPr lang="en-US" b="1" dirty="0">
                <a:solidFill>
                  <a:schemeClr val="tx1"/>
                </a:solidFill>
                <a:effectLst/>
                <a:latin typeface="Times New Roman" pitchFamily="18" charset="0"/>
                <a:cs typeface="Times New Roman" pitchFamily="18" charset="0"/>
              </a:rPr>
              <a:t>Psychology is important while working as the personal assistant of the disabled person</a:t>
            </a:r>
          </a:p>
        </p:txBody>
      </p:sp>
      <p:pic>
        <p:nvPicPr>
          <p:cNvPr id="16386" name="Picture 2" descr="Degree in Psychology from Abroad: Structure, Eligibility and Top  Universities Abroad | Shiksha.com"/>
          <p:cNvPicPr>
            <a:picLocks noChangeAspect="1" noChangeArrowheads="1"/>
          </p:cNvPicPr>
          <p:nvPr/>
        </p:nvPicPr>
        <p:blipFill>
          <a:blip r:embed="rId2"/>
          <a:srcRect/>
          <a:stretch>
            <a:fillRect/>
          </a:stretch>
        </p:blipFill>
        <p:spPr bwMode="auto">
          <a:xfrm>
            <a:off x="1928794" y="3571876"/>
            <a:ext cx="5945007" cy="290511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D6B644-1E86-A11C-01D2-78D959CF1E9B}"/>
              </a:ext>
            </a:extLst>
          </p:cNvPr>
          <p:cNvSpPr>
            <a:spLocks noGrp="1"/>
          </p:cNvSpPr>
          <p:nvPr>
            <p:ph idx="1"/>
          </p:nvPr>
        </p:nvSpPr>
        <p:spPr>
          <a:xfrm>
            <a:off x="1435608" y="836712"/>
            <a:ext cx="7498080" cy="5411688"/>
          </a:xfrm>
        </p:spPr>
        <p:txBody>
          <a:bodyPr>
            <a:normAutofit/>
          </a:bodyPr>
          <a:lstStyle/>
          <a:p>
            <a:r>
              <a:rPr lang="en-US" sz="1800" dirty="0"/>
              <a:t>Table of Contents</a:t>
            </a:r>
          </a:p>
          <a:p>
            <a:endParaRPr lang="en-US" sz="1800" dirty="0"/>
          </a:p>
          <a:p>
            <a:r>
              <a:rPr lang="en-US" sz="1800" dirty="0"/>
              <a:t>Introduction</a:t>
            </a:r>
          </a:p>
          <a:p>
            <a:endParaRPr lang="en-US" sz="1800" dirty="0"/>
          </a:p>
          <a:p>
            <a:r>
              <a:rPr lang="en-US" sz="1800" dirty="0"/>
              <a:t>Personal Assistant working for the disabled person</a:t>
            </a:r>
          </a:p>
          <a:p>
            <a:endParaRPr lang="en-US" sz="1800" dirty="0"/>
          </a:p>
          <a:p>
            <a:r>
              <a:rPr lang="en-US" sz="1800" dirty="0"/>
              <a:t>Conclusion</a:t>
            </a:r>
          </a:p>
          <a:p>
            <a:endParaRPr lang="en-US" sz="1800" dirty="0"/>
          </a:p>
          <a:p>
            <a:r>
              <a:rPr lang="en-US" sz="1800" dirty="0"/>
              <a:t>References</a:t>
            </a:r>
            <a:endParaRPr lang="en-GB" sz="1800" dirty="0"/>
          </a:p>
        </p:txBody>
      </p:sp>
    </p:spTree>
    <p:extLst>
      <p:ext uri="{BB962C8B-B14F-4D97-AF65-F5344CB8AC3E}">
        <p14:creationId xmlns:p14="http://schemas.microsoft.com/office/powerpoint/2010/main" val="2678640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4414" y="428604"/>
            <a:ext cx="7343772" cy="814392"/>
          </a:xfrm>
        </p:spPr>
        <p:txBody>
          <a:bodyPr>
            <a:normAutofit/>
          </a:bodyPr>
          <a:lstStyle/>
          <a:p>
            <a:pPr algn="l"/>
            <a:r>
              <a:rPr lang="en-US" sz="3200" b="1" dirty="0">
                <a:solidFill>
                  <a:schemeClr val="tx1"/>
                </a:solidFill>
                <a:effectLst/>
                <a:latin typeface="Times New Roman" pitchFamily="18" charset="0"/>
                <a:cs typeface="Times New Roman" pitchFamily="18" charset="0"/>
              </a:rPr>
              <a:t>INTRODUCTION</a:t>
            </a:r>
          </a:p>
        </p:txBody>
      </p:sp>
      <p:sp>
        <p:nvSpPr>
          <p:cNvPr id="4" name="Rectangle 3"/>
          <p:cNvSpPr/>
          <p:nvPr/>
        </p:nvSpPr>
        <p:spPr>
          <a:xfrm>
            <a:off x="1428728" y="2000240"/>
            <a:ext cx="2500330" cy="3831818"/>
          </a:xfrm>
          <a:prstGeom prst="rect">
            <a:avLst/>
          </a:prstGeom>
        </p:spPr>
        <p:txBody>
          <a:bodyPr wrap="square">
            <a:spAutoFit/>
          </a:bodyPr>
          <a:lstStyle/>
          <a:p>
            <a:pPr algn="just">
              <a:lnSpc>
                <a:spcPct val="150000"/>
              </a:lnSpc>
            </a:pPr>
            <a:r>
              <a:rPr lang="en-US" dirty="0">
                <a:latin typeface="Times New Roman" pitchFamily="18" charset="0"/>
                <a:cs typeface="Times New Roman" pitchFamily="18" charset="0"/>
              </a:rPr>
              <a:t>The personal assistant is responsible to comfort the person who is disabled in all the relevant areas by facilitating the needs of the individual (</a:t>
            </a:r>
            <a:r>
              <a:rPr lang="en-GB" dirty="0" err="1">
                <a:latin typeface="Times New Roman" pitchFamily="18" charset="0"/>
                <a:cs typeface="Times New Roman" pitchFamily="18" charset="0"/>
              </a:rPr>
              <a:t>Srinivasan</a:t>
            </a:r>
            <a:r>
              <a:rPr lang="en-GB" dirty="0">
                <a:latin typeface="Times New Roman" pitchFamily="18" charset="0"/>
                <a:cs typeface="Times New Roman" pitchFamily="18" charset="0"/>
              </a:rPr>
              <a:t> and </a:t>
            </a:r>
            <a:r>
              <a:rPr lang="en-GB" dirty="0" err="1">
                <a:latin typeface="Times New Roman" pitchFamily="18" charset="0"/>
                <a:cs typeface="Times New Roman" pitchFamily="18" charset="0"/>
              </a:rPr>
              <a:t>Madheswari</a:t>
            </a:r>
            <a:r>
              <a:rPr lang="en-GB" dirty="0">
                <a:latin typeface="Times New Roman" pitchFamily="18" charset="0"/>
                <a:cs typeface="Times New Roman" pitchFamily="18" charset="0"/>
              </a:rPr>
              <a:t>, 2018</a:t>
            </a:r>
            <a:r>
              <a:rPr lang="en-US" dirty="0">
                <a:latin typeface="Times New Roman" pitchFamily="18" charset="0"/>
                <a:cs typeface="Times New Roman" pitchFamily="18" charset="0"/>
              </a:rPr>
              <a:t>). </a:t>
            </a:r>
          </a:p>
        </p:txBody>
      </p:sp>
      <p:pic>
        <p:nvPicPr>
          <p:cNvPr id="5124" name="Picture 4" descr="Care Assistant Job Description [Updated for 2022]"/>
          <p:cNvPicPr>
            <a:picLocks noChangeAspect="1" noChangeArrowheads="1"/>
          </p:cNvPicPr>
          <p:nvPr/>
        </p:nvPicPr>
        <p:blipFill>
          <a:blip r:embed="rId3"/>
          <a:srcRect/>
          <a:stretch>
            <a:fillRect/>
          </a:stretch>
        </p:blipFill>
        <p:spPr bwMode="auto">
          <a:xfrm>
            <a:off x="4143372" y="1643050"/>
            <a:ext cx="4804206" cy="4857784"/>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7290" y="116632"/>
            <a:ext cx="6986582" cy="1944216"/>
          </a:xfrm>
        </p:spPr>
        <p:txBody>
          <a:bodyPr>
            <a:noAutofit/>
          </a:bodyPr>
          <a:lstStyle/>
          <a:p>
            <a:pPr>
              <a:lnSpc>
                <a:spcPct val="150000"/>
              </a:lnSpc>
            </a:pPr>
            <a:r>
              <a:rPr lang="en-US" sz="3200" b="1" dirty="0">
                <a:solidFill>
                  <a:schemeClr val="tx1"/>
                </a:solidFill>
                <a:effectLst/>
                <a:latin typeface="Times New Roman" pitchFamily="18" charset="0"/>
                <a:cs typeface="Times New Roman" pitchFamily="18" charset="0"/>
              </a:rPr>
              <a:t>Importance of Psychology for Personal Assistant working for the disabled person</a:t>
            </a:r>
          </a:p>
        </p:txBody>
      </p:sp>
      <p:sp>
        <p:nvSpPr>
          <p:cNvPr id="4" name="TextBox 3">
            <a:extLst>
              <a:ext uri="{FF2B5EF4-FFF2-40B4-BE49-F238E27FC236}">
                <a16:creationId xmlns:a16="http://schemas.microsoft.com/office/drawing/2014/main" id="{0F37B001-3590-31D6-10B0-675DCDECF537}"/>
              </a:ext>
            </a:extLst>
          </p:cNvPr>
          <p:cNvSpPr txBox="1"/>
          <p:nvPr/>
        </p:nvSpPr>
        <p:spPr>
          <a:xfrm>
            <a:off x="5580112" y="2420888"/>
            <a:ext cx="3240360" cy="3782061"/>
          </a:xfrm>
          <a:prstGeom prst="rect">
            <a:avLst/>
          </a:prstGeom>
          <a:noFill/>
        </p:spPr>
        <p:txBody>
          <a:bodyPr wrap="square">
            <a:spAutoFit/>
          </a:bodyPr>
          <a:lstStyle/>
          <a:p>
            <a:pPr algn="just">
              <a:lnSpc>
                <a:spcPct val="150000"/>
              </a:lnSpc>
            </a:pPr>
            <a:r>
              <a:rPr lang="en-US" dirty="0">
                <a:effectLst/>
                <a:latin typeface="Times New Roman" panose="02020603050405020304" pitchFamily="18" charset="0"/>
                <a:ea typeface="Calibri" panose="020F0502020204030204" pitchFamily="34" charset="0"/>
                <a:cs typeface="Times New Roman" panose="02020603050405020304" pitchFamily="18" charset="0"/>
              </a:rPr>
              <a:t>Psychology is essential to consider while performing the role of the personal assistant of the person who is disabled as the psychology has much to provide for enhancing the promotion of the health of the individual for addressing the disability (</a:t>
            </a:r>
            <a:r>
              <a:rPr lang="en-GB" dirty="0">
                <a:effectLst/>
                <a:latin typeface="Times New Roman" panose="02020603050405020304" pitchFamily="18" charset="0"/>
                <a:ea typeface="Calibri" panose="020F0502020204030204" pitchFamily="34" charset="0"/>
                <a:cs typeface="Times New Roman" panose="02020603050405020304" pitchFamily="18" charset="0"/>
              </a:rPr>
              <a:t>Maree, 2021</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pic>
        <p:nvPicPr>
          <p:cNvPr id="1026" name="Picture 2" descr="19 Sports Programs for Kids with Disabilities | Inclusive Sports">
            <a:extLst>
              <a:ext uri="{FF2B5EF4-FFF2-40B4-BE49-F238E27FC236}">
                <a16:creationId xmlns:a16="http://schemas.microsoft.com/office/drawing/2014/main" id="{5CD052CD-970A-22A3-6D67-0F142D0263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49" t="3874" r="5803" b="7012"/>
          <a:stretch/>
        </p:blipFill>
        <p:spPr bwMode="auto">
          <a:xfrm>
            <a:off x="1187624" y="2348880"/>
            <a:ext cx="4392487" cy="42484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7290" y="285728"/>
            <a:ext cx="7129458" cy="1857388"/>
          </a:xfrm>
        </p:spPr>
        <p:txBody>
          <a:bodyPr>
            <a:noAutofit/>
          </a:bodyPr>
          <a:lstStyle/>
          <a:p>
            <a:pPr algn="l">
              <a:lnSpc>
                <a:spcPct val="150000"/>
              </a:lnSpc>
            </a:pPr>
            <a:r>
              <a:rPr lang="en-US" sz="3200" b="1" dirty="0">
                <a:solidFill>
                  <a:schemeClr val="tx1"/>
                </a:solidFill>
                <a:effectLst/>
                <a:latin typeface="Times New Roman" pitchFamily="18" charset="0"/>
                <a:cs typeface="Times New Roman" pitchFamily="18" charset="0"/>
              </a:rPr>
              <a:t>Erikson Theory of Psychology in the role of the Personal Assistant working for the disabled person </a:t>
            </a:r>
          </a:p>
        </p:txBody>
      </p:sp>
      <p:sp>
        <p:nvSpPr>
          <p:cNvPr id="4" name="Rectangle 3"/>
          <p:cNvSpPr/>
          <p:nvPr/>
        </p:nvSpPr>
        <p:spPr>
          <a:xfrm>
            <a:off x="1214414" y="2714620"/>
            <a:ext cx="2853530" cy="2535566"/>
          </a:xfrm>
          <a:prstGeom prst="rect">
            <a:avLst/>
          </a:prstGeom>
        </p:spPr>
        <p:txBody>
          <a:bodyPr wrap="square">
            <a:spAutoFit/>
          </a:bodyPr>
          <a:lstStyle/>
          <a:p>
            <a:pPr algn="just">
              <a:lnSpc>
                <a:spcPct val="150000"/>
              </a:lnSpc>
            </a:pPr>
            <a:r>
              <a:rPr lang="en-US" b="1" dirty="0">
                <a:latin typeface="Times New Roman" pitchFamily="18" charset="0"/>
                <a:cs typeface="Times New Roman" pitchFamily="18" charset="0"/>
              </a:rPr>
              <a:t>Erikson Theory of Psychology </a:t>
            </a:r>
            <a:r>
              <a:rPr lang="en-US" dirty="0">
                <a:latin typeface="Times New Roman" pitchFamily="18" charset="0"/>
                <a:cs typeface="Times New Roman" pitchFamily="18" charset="0"/>
              </a:rPr>
              <a:t>– The theory explains the effect of the social involvement across the complete lifespan. (</a:t>
            </a:r>
            <a:r>
              <a:rPr lang="en-GB" dirty="0" err="1">
                <a:latin typeface="Times New Roman" pitchFamily="18" charset="0"/>
                <a:cs typeface="Times New Roman" pitchFamily="18" charset="0"/>
              </a:rPr>
              <a:t>Priyadarshini</a:t>
            </a:r>
            <a:r>
              <a:rPr lang="en-GB" dirty="0">
                <a:latin typeface="Times New Roman" pitchFamily="18" charset="0"/>
                <a:cs typeface="Times New Roman" pitchFamily="18" charset="0"/>
              </a:rPr>
              <a:t>, 2019</a:t>
            </a:r>
            <a:r>
              <a:rPr lang="en-US" dirty="0">
                <a:latin typeface="Times New Roman" pitchFamily="18" charset="0"/>
                <a:cs typeface="Times New Roman" pitchFamily="18" charset="0"/>
              </a:rPr>
              <a:t>).</a:t>
            </a:r>
          </a:p>
        </p:txBody>
      </p:sp>
      <p:pic>
        <p:nvPicPr>
          <p:cNvPr id="4100" name="Picture 4" descr="Erikson's Stages of Development"/>
          <p:cNvPicPr>
            <a:picLocks noChangeAspect="1" noChangeArrowheads="1"/>
          </p:cNvPicPr>
          <p:nvPr/>
        </p:nvPicPr>
        <p:blipFill>
          <a:blip r:embed="rId3"/>
          <a:srcRect l="3175" t="5000" r="3175" b="5000"/>
          <a:stretch>
            <a:fillRect/>
          </a:stretch>
        </p:blipFill>
        <p:spPr bwMode="auto">
          <a:xfrm>
            <a:off x="4283968" y="2383080"/>
            <a:ext cx="4574312" cy="428628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7290" y="357166"/>
            <a:ext cx="6986582" cy="885830"/>
          </a:xfrm>
        </p:spPr>
        <p:txBody>
          <a:bodyPr>
            <a:normAutofit/>
          </a:bodyPr>
          <a:lstStyle/>
          <a:p>
            <a:pPr algn="l">
              <a:lnSpc>
                <a:spcPct val="150000"/>
              </a:lnSpc>
            </a:pPr>
            <a:r>
              <a:rPr lang="en-US" sz="3200" b="1" dirty="0">
                <a:solidFill>
                  <a:schemeClr val="tx1"/>
                </a:solidFill>
                <a:effectLst/>
                <a:latin typeface="Times New Roman" pitchFamily="18" charset="0"/>
                <a:cs typeface="Times New Roman" pitchFamily="18" charset="0"/>
              </a:rPr>
              <a:t>CONCLUSION</a:t>
            </a:r>
          </a:p>
        </p:txBody>
      </p:sp>
      <p:sp>
        <p:nvSpPr>
          <p:cNvPr id="4" name="Rectangle 3"/>
          <p:cNvSpPr/>
          <p:nvPr/>
        </p:nvSpPr>
        <p:spPr>
          <a:xfrm>
            <a:off x="4714876" y="2357430"/>
            <a:ext cx="4000528" cy="2169825"/>
          </a:xfrm>
          <a:prstGeom prst="rect">
            <a:avLst/>
          </a:prstGeom>
        </p:spPr>
        <p:txBody>
          <a:bodyPr wrap="square">
            <a:spAutoFit/>
          </a:bodyPr>
          <a:lstStyle/>
          <a:p>
            <a:pPr algn="just">
              <a:lnSpc>
                <a:spcPct val="150000"/>
              </a:lnSpc>
            </a:pPr>
            <a:r>
              <a:rPr lang="en-US" dirty="0">
                <a:latin typeface="Times New Roman" pitchFamily="18" charset="0"/>
                <a:cs typeface="Times New Roman" pitchFamily="18" charset="0"/>
              </a:rPr>
              <a:t>The presentation concluded that the personal assistant must aim on the psychological aspects of the person with the disability to motivate them and make them feel confident. </a:t>
            </a:r>
          </a:p>
        </p:txBody>
      </p:sp>
      <p:pic>
        <p:nvPicPr>
          <p:cNvPr id="3074" name="Picture 2" descr="Home - Lifespan Development - LibGuides at COM Library"/>
          <p:cNvPicPr>
            <a:picLocks noChangeAspect="1" noChangeArrowheads="1"/>
          </p:cNvPicPr>
          <p:nvPr/>
        </p:nvPicPr>
        <p:blipFill>
          <a:blip r:embed="rId3"/>
          <a:srcRect/>
          <a:stretch>
            <a:fillRect/>
          </a:stretch>
        </p:blipFill>
        <p:spPr bwMode="auto">
          <a:xfrm>
            <a:off x="1142976" y="2000240"/>
            <a:ext cx="3500462" cy="4214842"/>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lnSpc>
                <a:spcPct val="150000"/>
              </a:lnSpc>
            </a:pPr>
            <a:r>
              <a:rPr lang="en-US" sz="3200" b="1" dirty="0">
                <a:solidFill>
                  <a:schemeClr val="tx1"/>
                </a:solidFill>
                <a:effectLst/>
                <a:latin typeface="Times New Roman" pitchFamily="18" charset="0"/>
                <a:cs typeface="Times New Roman" pitchFamily="18" charset="0"/>
              </a:rPr>
              <a:t>REFERENCES</a:t>
            </a:r>
          </a:p>
        </p:txBody>
      </p:sp>
      <p:sp>
        <p:nvSpPr>
          <p:cNvPr id="2050" name="Rectangle 2"/>
          <p:cNvSpPr>
            <a:spLocks noChangeArrowheads="1"/>
          </p:cNvSpPr>
          <p:nvPr/>
        </p:nvSpPr>
        <p:spPr bwMode="auto">
          <a:xfrm>
            <a:off x="1357290" y="1785926"/>
            <a:ext cx="6643734" cy="424731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5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Darling-Fisher, C.S., 2019. Application of the modified Erikson psychosocial stage inventory: 25 years in review. </a:t>
            </a:r>
            <a:r>
              <a:rPr kumimoji="0" lang="en-GB"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Western Journal of Nursing Research</a:t>
            </a:r>
            <a:r>
              <a:rPr kumimoji="0" lang="en-GB"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41(3). pp.431-458.</a:t>
            </a:r>
            <a:endParaRPr kumimoji="0" lang="en-US"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Kaiser, E., 2020. Violence on street children: Looking through Erikson’s psychosocial development theory. </a:t>
            </a:r>
            <a:r>
              <a:rPr kumimoji="0" lang="en-GB"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Journal of Health and Social Sciences</a:t>
            </a:r>
            <a:r>
              <a:rPr kumimoji="0" lang="en-GB"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5(1). pp.45-52.</a:t>
            </a:r>
            <a:endParaRPr kumimoji="0" lang="en-US"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GB" b="0" i="0" u="none" strike="noStrike" cap="none" normalizeH="0" baseline="0" dirty="0" err="1">
                <a:ln>
                  <a:noFill/>
                </a:ln>
                <a:solidFill>
                  <a:schemeClr val="tx1"/>
                </a:solidFill>
                <a:effectLst/>
                <a:latin typeface="Times New Roman" pitchFamily="18" charset="0"/>
                <a:ea typeface="Calibri" pitchFamily="34" charset="0"/>
                <a:cs typeface="Times New Roman" pitchFamily="18" charset="0"/>
              </a:rPr>
              <a:t>Khasawneh</a:t>
            </a:r>
            <a:r>
              <a:rPr kumimoji="0" lang="en-GB"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M.A.S., 2021. The effectiveness of a training program based on Erikson’s theory in developing independence skills among students with learning disabilities in Jordan. </a:t>
            </a:r>
            <a:r>
              <a:rPr kumimoji="0" lang="en-GB" b="0" i="1"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Science and Education</a:t>
            </a:r>
            <a:r>
              <a:rPr kumimoji="0" lang="en-GB" b="0" i="0" u="none" strike="noStrike" cap="none" normalizeH="0" baseline="0" dirty="0">
                <a:ln>
                  <a:noFill/>
                </a:ln>
                <a:solidFill>
                  <a:schemeClr val="tx1"/>
                </a:solidFill>
                <a:effectLst/>
                <a:latin typeface="Times New Roman" pitchFamily="18" charset="0"/>
                <a:ea typeface="Calibri" pitchFamily="34" charset="0"/>
                <a:cs typeface="Times New Roman" pitchFamily="18" charset="0"/>
              </a:rPr>
              <a:t>. 2(8). pp.457-471.</a:t>
            </a:r>
            <a:endParaRPr kumimoji="0" lang="en-GB"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155</TotalTime>
  <Words>1128</Words>
  <Application>Microsoft Office PowerPoint</Application>
  <PresentationFormat>On-screen Show (4:3)</PresentationFormat>
  <Paragraphs>45</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Calibri</vt:lpstr>
      <vt:lpstr>Gill Sans MT</vt:lpstr>
      <vt:lpstr>Times New Roman</vt:lpstr>
      <vt:lpstr>Verdana</vt:lpstr>
      <vt:lpstr>Wingdings 2</vt:lpstr>
      <vt:lpstr>Solstice</vt:lpstr>
      <vt:lpstr>Psychology is important while working as the personal assistant of the disabled person</vt:lpstr>
      <vt:lpstr>PowerPoint Presentation</vt:lpstr>
      <vt:lpstr>INTRODUCTION</vt:lpstr>
      <vt:lpstr>Importance of Psychology for Personal Assistant working for the disabled person</vt:lpstr>
      <vt:lpstr>Erikson Theory of Psychology in the role of the Personal Assistant working for the disabled person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is important while working as the personal assistant of the disabled person</dc:title>
  <dc:creator>hp</dc:creator>
  <cp:lastModifiedBy>Mohammed Baqi</cp:lastModifiedBy>
  <cp:revision>12</cp:revision>
  <dcterms:created xsi:type="dcterms:W3CDTF">2022-10-07T10:10:00Z</dcterms:created>
  <dcterms:modified xsi:type="dcterms:W3CDTF">2022-10-09T18:43:02Z</dcterms:modified>
</cp:coreProperties>
</file>