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6" r:id="rId1"/>
    <p:sldMasterId id="2147483736" r:id="rId2"/>
    <p:sldMasterId id="2147483747" r:id="rId3"/>
    <p:sldMasterId id="2147483750" r:id="rId4"/>
  </p:sldMasterIdLst>
  <p:notesMasterIdLst>
    <p:notesMasterId r:id="rId22"/>
  </p:notesMasterIdLst>
  <p:sldIdLst>
    <p:sldId id="288" r:id="rId5"/>
    <p:sldId id="271" r:id="rId6"/>
    <p:sldId id="278" r:id="rId7"/>
    <p:sldId id="279" r:id="rId8"/>
    <p:sldId id="260" r:id="rId9"/>
    <p:sldId id="295" r:id="rId10"/>
    <p:sldId id="296" r:id="rId11"/>
    <p:sldId id="297" r:id="rId12"/>
    <p:sldId id="299" r:id="rId13"/>
    <p:sldId id="263" r:id="rId14"/>
    <p:sldId id="298" r:id="rId15"/>
    <p:sldId id="266" r:id="rId16"/>
    <p:sldId id="268" r:id="rId17"/>
    <p:sldId id="291" r:id="rId18"/>
    <p:sldId id="281" r:id="rId19"/>
    <p:sldId id="300" r:id="rId20"/>
    <p:sldId id="26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C2DEC2-DB33-4852-AFF8-C2E457D19D9D}" v="9" dt="2026-10-21T19:25:51.6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64516" autoAdjust="0"/>
  </p:normalViewPr>
  <p:slideViewPr>
    <p:cSldViewPr snapToGrid="0">
      <p:cViewPr varScale="1">
        <p:scale>
          <a:sx n="66" d="100"/>
          <a:sy n="66" d="100"/>
        </p:scale>
        <p:origin x="106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4CF1AF79-41B6-49ED-8387-A2EFD069B85B}"/>
    <pc:docChg chg="undo custSel addSld delSld modSld">
      <pc:chgData name="Helen A Griffiths" userId="970ac652-efaf-451a-9e9c-3191bf6940a9" providerId="ADAL" clId="{4CF1AF79-41B6-49ED-8387-A2EFD069B85B}" dt="2026-10-21T19:27:11.548" v="6514" actId="14100"/>
      <pc:docMkLst>
        <pc:docMk/>
      </pc:docMkLst>
      <pc:sldChg chg="modSp mod modNotesTx">
        <pc:chgData name="Helen A Griffiths" userId="970ac652-efaf-451a-9e9c-3191bf6940a9" providerId="ADAL" clId="{4CF1AF79-41B6-49ED-8387-A2EFD069B85B}" dt="2026-10-21T18:53:52.465" v="5875" actId="113"/>
        <pc:sldMkLst>
          <pc:docMk/>
          <pc:sldMk cId="4251822865" sldId="260"/>
        </pc:sldMkLst>
        <pc:spChg chg="mod">
          <ac:chgData name="Helen A Griffiths" userId="970ac652-efaf-451a-9e9c-3191bf6940a9" providerId="ADAL" clId="{4CF1AF79-41B6-49ED-8387-A2EFD069B85B}" dt="2026-10-21T18:53:52.465" v="5875" actId="113"/>
          <ac:spMkLst>
            <pc:docMk/>
            <pc:sldMk cId="4251822865" sldId="260"/>
            <ac:spMk id="2" creationId="{00000000-0000-0000-0000-000000000000}"/>
          </ac:spMkLst>
        </pc:spChg>
        <pc:spChg chg="mod">
          <ac:chgData name="Helen A Griffiths" userId="970ac652-efaf-451a-9e9c-3191bf6940a9" providerId="ADAL" clId="{4CF1AF79-41B6-49ED-8387-A2EFD069B85B}" dt="2026-10-19T19:10:08.392" v="582" actId="20577"/>
          <ac:spMkLst>
            <pc:docMk/>
            <pc:sldMk cId="4251822865" sldId="260"/>
            <ac:spMk id="3" creationId="{00000000-0000-0000-0000-000000000000}"/>
          </ac:spMkLst>
        </pc:spChg>
        <pc:spChg chg="mod">
          <ac:chgData name="Helen A Griffiths" userId="970ac652-efaf-451a-9e9c-3191bf6940a9" providerId="ADAL" clId="{4CF1AF79-41B6-49ED-8387-A2EFD069B85B}" dt="2026-10-19T19:08:35.236" v="374" actId="20577"/>
          <ac:spMkLst>
            <pc:docMk/>
            <pc:sldMk cId="4251822865" sldId="260"/>
            <ac:spMk id="4" creationId="{00000000-0000-0000-0000-000000000000}"/>
          </ac:spMkLst>
        </pc:spChg>
      </pc:sldChg>
      <pc:sldChg chg="addSp delSp modSp add del mod">
        <pc:chgData name="Helen A Griffiths" userId="970ac652-efaf-451a-9e9c-3191bf6940a9" providerId="ADAL" clId="{4CF1AF79-41B6-49ED-8387-A2EFD069B85B}" dt="2026-10-21T18:55:34.050" v="5885" actId="113"/>
        <pc:sldMkLst>
          <pc:docMk/>
          <pc:sldMk cId="2766212121" sldId="263"/>
        </pc:sldMkLst>
        <pc:spChg chg="mod">
          <ac:chgData name="Helen A Griffiths" userId="970ac652-efaf-451a-9e9c-3191bf6940a9" providerId="ADAL" clId="{4CF1AF79-41B6-49ED-8387-A2EFD069B85B}" dt="2026-10-21T18:55:34.050" v="5885" actId="113"/>
          <ac:spMkLst>
            <pc:docMk/>
            <pc:sldMk cId="2766212121" sldId="263"/>
            <ac:spMk id="2" creationId="{00000000-0000-0000-0000-000000000000}"/>
          </ac:spMkLst>
        </pc:spChg>
        <pc:spChg chg="mod">
          <ac:chgData name="Helen A Griffiths" userId="970ac652-efaf-451a-9e9c-3191bf6940a9" providerId="ADAL" clId="{4CF1AF79-41B6-49ED-8387-A2EFD069B85B}" dt="2026-10-19T19:31:18.815" v="1680" actId="20577"/>
          <ac:spMkLst>
            <pc:docMk/>
            <pc:sldMk cId="2766212121" sldId="263"/>
            <ac:spMk id="4" creationId="{00000000-0000-0000-0000-000000000000}"/>
          </ac:spMkLst>
        </pc:spChg>
        <pc:spChg chg="add mod">
          <ac:chgData name="Helen A Griffiths" userId="970ac652-efaf-451a-9e9c-3191bf6940a9" providerId="ADAL" clId="{4CF1AF79-41B6-49ED-8387-A2EFD069B85B}" dt="2026-10-19T19:31:33.409" v="1701" actId="1076"/>
          <ac:spMkLst>
            <pc:docMk/>
            <pc:sldMk cId="2766212121" sldId="263"/>
            <ac:spMk id="5" creationId="{D572DB1D-4544-31CC-EE86-F651062E5FCE}"/>
          </ac:spMkLst>
        </pc:spChg>
      </pc:sldChg>
      <pc:sldChg chg="modSp mod">
        <pc:chgData name="Helen A Griffiths" userId="970ac652-efaf-451a-9e9c-3191bf6940a9" providerId="ADAL" clId="{4CF1AF79-41B6-49ED-8387-A2EFD069B85B}" dt="2026-10-21T18:58:06.680" v="5944" actId="20577"/>
        <pc:sldMkLst>
          <pc:docMk/>
          <pc:sldMk cId="3103941487" sldId="266"/>
        </pc:sldMkLst>
        <pc:spChg chg="mod">
          <ac:chgData name="Helen A Griffiths" userId="970ac652-efaf-451a-9e9c-3191bf6940a9" providerId="ADAL" clId="{4CF1AF79-41B6-49ED-8387-A2EFD069B85B}" dt="2026-10-21T18:58:06.680" v="5944" actId="20577"/>
          <ac:spMkLst>
            <pc:docMk/>
            <pc:sldMk cId="3103941487" sldId="266"/>
            <ac:spMk id="4" creationId="{00000000-0000-0000-0000-000000000000}"/>
          </ac:spMkLst>
        </pc:spChg>
        <pc:spChg chg="mod">
          <ac:chgData name="Helen A Griffiths" userId="970ac652-efaf-451a-9e9c-3191bf6940a9" providerId="ADAL" clId="{4CF1AF79-41B6-49ED-8387-A2EFD069B85B}" dt="2026-10-21T18:57:36.584" v="5924" actId="403"/>
          <ac:spMkLst>
            <pc:docMk/>
            <pc:sldMk cId="3103941487" sldId="266"/>
            <ac:spMk id="5" creationId="{00000000-0000-0000-0000-000000000000}"/>
          </ac:spMkLst>
        </pc:spChg>
        <pc:spChg chg="mod">
          <ac:chgData name="Helen A Griffiths" userId="970ac652-efaf-451a-9e9c-3191bf6940a9" providerId="ADAL" clId="{4CF1AF79-41B6-49ED-8387-A2EFD069B85B}" dt="2026-10-21T18:56:49.220" v="5921" actId="1076"/>
          <ac:spMkLst>
            <pc:docMk/>
            <pc:sldMk cId="3103941487" sldId="266"/>
            <ac:spMk id="6" creationId="{474546CD-408C-0A87-5F74-A52BEFC2285C}"/>
          </ac:spMkLst>
        </pc:spChg>
      </pc:sldChg>
      <pc:sldChg chg="modSp mod">
        <pc:chgData name="Helen A Griffiths" userId="970ac652-efaf-451a-9e9c-3191bf6940a9" providerId="ADAL" clId="{4CF1AF79-41B6-49ED-8387-A2EFD069B85B}" dt="2026-10-21T18:59:23.167" v="6000" actId="20577"/>
        <pc:sldMkLst>
          <pc:docMk/>
          <pc:sldMk cId="491658678" sldId="268"/>
        </pc:sldMkLst>
        <pc:spChg chg="mod">
          <ac:chgData name="Helen A Griffiths" userId="970ac652-efaf-451a-9e9c-3191bf6940a9" providerId="ADAL" clId="{4CF1AF79-41B6-49ED-8387-A2EFD069B85B}" dt="2026-10-21T18:59:14.433" v="5974" actId="20577"/>
          <ac:spMkLst>
            <pc:docMk/>
            <pc:sldMk cId="491658678" sldId="268"/>
            <ac:spMk id="5" creationId="{00000000-0000-0000-0000-000000000000}"/>
          </ac:spMkLst>
        </pc:spChg>
        <pc:spChg chg="mod">
          <ac:chgData name="Helen A Griffiths" userId="970ac652-efaf-451a-9e9c-3191bf6940a9" providerId="ADAL" clId="{4CF1AF79-41B6-49ED-8387-A2EFD069B85B}" dt="2026-10-21T18:59:23.167" v="6000" actId="20577"/>
          <ac:spMkLst>
            <pc:docMk/>
            <pc:sldMk cId="491658678" sldId="268"/>
            <ac:spMk id="6" creationId="{00000000-0000-0000-0000-000000000000}"/>
          </ac:spMkLst>
        </pc:spChg>
      </pc:sldChg>
      <pc:sldChg chg="modSp mod">
        <pc:chgData name="Helen A Griffiths" userId="970ac652-efaf-451a-9e9c-3191bf6940a9" providerId="ADAL" clId="{4CF1AF79-41B6-49ED-8387-A2EFD069B85B}" dt="2026-10-21T19:27:11.548" v="6514" actId="14100"/>
        <pc:sldMkLst>
          <pc:docMk/>
          <pc:sldMk cId="153956205" sldId="269"/>
        </pc:sldMkLst>
        <pc:spChg chg="mod">
          <ac:chgData name="Helen A Griffiths" userId="970ac652-efaf-451a-9e9c-3191bf6940a9" providerId="ADAL" clId="{4CF1AF79-41B6-49ED-8387-A2EFD069B85B}" dt="2026-10-21T19:25:33.190" v="6506" actId="1076"/>
          <ac:spMkLst>
            <pc:docMk/>
            <pc:sldMk cId="153956205" sldId="269"/>
            <ac:spMk id="5" creationId="{00000000-0000-0000-0000-000000000000}"/>
          </ac:spMkLst>
        </pc:spChg>
        <pc:spChg chg="mod">
          <ac:chgData name="Helen A Griffiths" userId="970ac652-efaf-451a-9e9c-3191bf6940a9" providerId="ADAL" clId="{4CF1AF79-41B6-49ED-8387-A2EFD069B85B}" dt="2026-10-21T19:27:11.548" v="6514" actId="14100"/>
          <ac:spMkLst>
            <pc:docMk/>
            <pc:sldMk cId="153956205" sldId="269"/>
            <ac:spMk id="6" creationId="{00000000-0000-0000-0000-000000000000}"/>
          </ac:spMkLst>
        </pc:spChg>
      </pc:sldChg>
      <pc:sldChg chg="modSp del mod">
        <pc:chgData name="Helen A Griffiths" userId="970ac652-efaf-451a-9e9c-3191bf6940a9" providerId="ADAL" clId="{4CF1AF79-41B6-49ED-8387-A2EFD069B85B}" dt="2026-10-21T19:26:28.904" v="6513" actId="47"/>
        <pc:sldMkLst>
          <pc:docMk/>
          <pc:sldMk cId="754322325" sldId="270"/>
        </pc:sldMkLst>
        <pc:spChg chg="mod">
          <ac:chgData name="Helen A Griffiths" userId="970ac652-efaf-451a-9e9c-3191bf6940a9" providerId="ADAL" clId="{4CF1AF79-41B6-49ED-8387-A2EFD069B85B}" dt="2026-10-21T19:25:20.410" v="6505" actId="6549"/>
          <ac:spMkLst>
            <pc:docMk/>
            <pc:sldMk cId="754322325" sldId="270"/>
            <ac:spMk id="2" creationId="{00000000-0000-0000-0000-000000000000}"/>
          </ac:spMkLst>
        </pc:spChg>
        <pc:spChg chg="mod">
          <ac:chgData name="Helen A Griffiths" userId="970ac652-efaf-451a-9e9c-3191bf6940a9" providerId="ADAL" clId="{4CF1AF79-41B6-49ED-8387-A2EFD069B85B}" dt="2026-10-21T19:23:11.549" v="6478" actId="207"/>
          <ac:spMkLst>
            <pc:docMk/>
            <pc:sldMk cId="754322325" sldId="270"/>
            <ac:spMk id="3" creationId="{00000000-0000-0000-0000-000000000000}"/>
          </ac:spMkLst>
        </pc:spChg>
      </pc:sldChg>
      <pc:sldChg chg="modSp mod">
        <pc:chgData name="Helen A Griffiths" userId="970ac652-efaf-451a-9e9c-3191bf6940a9" providerId="ADAL" clId="{4CF1AF79-41B6-49ED-8387-A2EFD069B85B}" dt="2026-10-21T18:45:11.270" v="5741" actId="20577"/>
        <pc:sldMkLst>
          <pc:docMk/>
          <pc:sldMk cId="349595889" sldId="271"/>
        </pc:sldMkLst>
        <pc:spChg chg="mod">
          <ac:chgData name="Helen A Griffiths" userId="970ac652-efaf-451a-9e9c-3191bf6940a9" providerId="ADAL" clId="{4CF1AF79-41B6-49ED-8387-A2EFD069B85B}" dt="2026-10-21T18:45:11.270" v="5741" actId="20577"/>
          <ac:spMkLst>
            <pc:docMk/>
            <pc:sldMk cId="349595889" sldId="271"/>
            <ac:spMk id="2" creationId="{00000000-0000-0000-0000-000000000000}"/>
          </ac:spMkLst>
        </pc:spChg>
      </pc:sldChg>
      <pc:sldChg chg="addSp delSp modSp mod modNotesTx">
        <pc:chgData name="Helen A Griffiths" userId="970ac652-efaf-451a-9e9c-3191bf6940a9" providerId="ADAL" clId="{4CF1AF79-41B6-49ED-8387-A2EFD069B85B}" dt="2026-10-21T18:46:14.835" v="5846" actId="20577"/>
        <pc:sldMkLst>
          <pc:docMk/>
          <pc:sldMk cId="3292993051" sldId="278"/>
        </pc:sldMkLst>
        <pc:spChg chg="mod">
          <ac:chgData name="Helen A Griffiths" userId="970ac652-efaf-451a-9e9c-3191bf6940a9" providerId="ADAL" clId="{4CF1AF79-41B6-49ED-8387-A2EFD069B85B}" dt="2026-10-19T18:58:28.102" v="207" actId="1076"/>
          <ac:spMkLst>
            <pc:docMk/>
            <pc:sldMk cId="3292993051" sldId="278"/>
            <ac:spMk id="5" creationId="{00000000-0000-0000-0000-000000000000}"/>
          </ac:spMkLst>
        </pc:spChg>
        <pc:spChg chg="mod">
          <ac:chgData name="Helen A Griffiths" userId="970ac652-efaf-451a-9e9c-3191bf6940a9" providerId="ADAL" clId="{4CF1AF79-41B6-49ED-8387-A2EFD069B85B}" dt="2026-10-19T18:56:35.071" v="119" actId="20577"/>
          <ac:spMkLst>
            <pc:docMk/>
            <pc:sldMk cId="3292993051" sldId="278"/>
            <ac:spMk id="6" creationId="{00000000-0000-0000-0000-000000000000}"/>
          </ac:spMkLst>
        </pc:spChg>
        <pc:picChg chg="add mod">
          <ac:chgData name="Helen A Griffiths" userId="970ac652-efaf-451a-9e9c-3191bf6940a9" providerId="ADAL" clId="{4CF1AF79-41B6-49ED-8387-A2EFD069B85B}" dt="2026-10-19T18:55:59.098" v="33" actId="1076"/>
          <ac:picMkLst>
            <pc:docMk/>
            <pc:sldMk cId="3292993051" sldId="278"/>
            <ac:picMk id="2" creationId="{1D49481D-00A3-26E6-DE4A-01F021C14775}"/>
          </ac:picMkLst>
        </pc:picChg>
        <pc:picChg chg="add mod">
          <ac:chgData name="Helen A Griffiths" userId="970ac652-efaf-451a-9e9c-3191bf6940a9" providerId="ADAL" clId="{4CF1AF79-41B6-49ED-8387-A2EFD069B85B}" dt="2026-10-19T18:56:04.793" v="35" actId="1076"/>
          <ac:picMkLst>
            <pc:docMk/>
            <pc:sldMk cId="3292993051" sldId="278"/>
            <ac:picMk id="3" creationId="{C7D898F9-6852-9BCF-BFF8-CD286D461546}"/>
          </ac:picMkLst>
        </pc:picChg>
        <pc:picChg chg="add mod">
          <ac:chgData name="Helen A Griffiths" userId="970ac652-efaf-451a-9e9c-3191bf6940a9" providerId="ADAL" clId="{4CF1AF79-41B6-49ED-8387-A2EFD069B85B}" dt="2026-10-19T18:56:00.679" v="34" actId="1076"/>
          <ac:picMkLst>
            <pc:docMk/>
            <pc:sldMk cId="3292993051" sldId="278"/>
            <ac:picMk id="8" creationId="{15E5E53A-BBC6-E0AD-A83F-7E88D7AA3111}"/>
          </ac:picMkLst>
        </pc:picChg>
        <pc:picChg chg="add mod">
          <ac:chgData name="Helen A Griffiths" userId="970ac652-efaf-451a-9e9c-3191bf6940a9" providerId="ADAL" clId="{4CF1AF79-41B6-49ED-8387-A2EFD069B85B}" dt="2026-10-19T18:56:07.806" v="36" actId="1076"/>
          <ac:picMkLst>
            <pc:docMk/>
            <pc:sldMk cId="3292993051" sldId="278"/>
            <ac:picMk id="11" creationId="{0D80B69E-18C0-0A93-BDBD-C4453872EA15}"/>
          </ac:picMkLst>
        </pc:picChg>
      </pc:sldChg>
      <pc:sldChg chg="addSp delSp modSp mod">
        <pc:chgData name="Helen A Griffiths" userId="970ac652-efaf-451a-9e9c-3191bf6940a9" providerId="ADAL" clId="{4CF1AF79-41B6-49ED-8387-A2EFD069B85B}" dt="2026-10-21T18:53:57.616" v="5876" actId="113"/>
        <pc:sldMkLst>
          <pc:docMk/>
          <pc:sldMk cId="245277928" sldId="279"/>
        </pc:sldMkLst>
        <pc:spChg chg="mod">
          <ac:chgData name="Helen A Griffiths" userId="970ac652-efaf-451a-9e9c-3191bf6940a9" providerId="ADAL" clId="{4CF1AF79-41B6-49ED-8387-A2EFD069B85B}" dt="2026-10-21T18:53:57.616" v="5876" actId="113"/>
          <ac:spMkLst>
            <pc:docMk/>
            <pc:sldMk cId="245277928" sldId="279"/>
            <ac:spMk id="7" creationId="{00000000-0000-0000-0000-000000000000}"/>
          </ac:spMkLst>
        </pc:spChg>
        <pc:spChg chg="mod">
          <ac:chgData name="Helen A Griffiths" userId="970ac652-efaf-451a-9e9c-3191bf6940a9" providerId="ADAL" clId="{4CF1AF79-41B6-49ED-8387-A2EFD069B85B}" dt="2026-10-19T19:06:07.948" v="209" actId="5793"/>
          <ac:spMkLst>
            <pc:docMk/>
            <pc:sldMk cId="245277928" sldId="279"/>
            <ac:spMk id="8" creationId="{00000000-0000-0000-0000-000000000000}"/>
          </ac:spMkLst>
        </pc:spChg>
        <pc:picChg chg="add del mod">
          <ac:chgData name="Helen A Griffiths" userId="970ac652-efaf-451a-9e9c-3191bf6940a9" providerId="ADAL" clId="{4CF1AF79-41B6-49ED-8387-A2EFD069B85B}" dt="2026-10-21T18:50:51.868" v="5855" actId="478"/>
          <ac:picMkLst>
            <pc:docMk/>
            <pc:sldMk cId="245277928" sldId="279"/>
            <ac:picMk id="3" creationId="{1A310AE3-CDBD-9EEA-DC8C-E31036CB958F}"/>
          </ac:picMkLst>
        </pc:picChg>
        <pc:picChg chg="add del mod">
          <ac:chgData name="Helen A Griffiths" userId="970ac652-efaf-451a-9e9c-3191bf6940a9" providerId="ADAL" clId="{4CF1AF79-41B6-49ED-8387-A2EFD069B85B}" dt="2026-10-21T18:47:40.185" v="5852" actId="478"/>
          <ac:picMkLst>
            <pc:docMk/>
            <pc:sldMk cId="245277928" sldId="279"/>
            <ac:picMk id="5" creationId="{6C2963D6-9347-3774-6C84-09E448D150D8}"/>
          </ac:picMkLst>
        </pc:picChg>
        <pc:picChg chg="add mod">
          <ac:chgData name="Helen A Griffiths" userId="970ac652-efaf-451a-9e9c-3191bf6940a9" providerId="ADAL" clId="{4CF1AF79-41B6-49ED-8387-A2EFD069B85B}" dt="2026-10-21T18:51:00.345" v="5858" actId="1076"/>
          <ac:picMkLst>
            <pc:docMk/>
            <pc:sldMk cId="245277928" sldId="279"/>
            <ac:picMk id="10" creationId="{41B22D02-F0C3-1F0A-940F-B8DCBA5071ED}"/>
          </ac:picMkLst>
        </pc:picChg>
        <pc:picChg chg="add mod">
          <ac:chgData name="Helen A Griffiths" userId="970ac652-efaf-451a-9e9c-3191bf6940a9" providerId="ADAL" clId="{4CF1AF79-41B6-49ED-8387-A2EFD069B85B}" dt="2026-10-21T18:51:35.667" v="5862" actId="14100"/>
          <ac:picMkLst>
            <pc:docMk/>
            <pc:sldMk cId="245277928" sldId="279"/>
            <ac:picMk id="12" creationId="{A50A70E9-C76C-5665-33BF-95F35173EA9B}"/>
          </ac:picMkLst>
        </pc:picChg>
      </pc:sldChg>
      <pc:sldChg chg="modSp mod modNotesTx">
        <pc:chgData name="Helen A Griffiths" userId="970ac652-efaf-451a-9e9c-3191bf6940a9" providerId="ADAL" clId="{4CF1AF79-41B6-49ED-8387-A2EFD069B85B}" dt="2026-10-21T19:00:38.063" v="6062" actId="20577"/>
        <pc:sldMkLst>
          <pc:docMk/>
          <pc:sldMk cId="296021" sldId="281"/>
        </pc:sldMkLst>
        <pc:spChg chg="mod">
          <ac:chgData name="Helen A Griffiths" userId="970ac652-efaf-451a-9e9c-3191bf6940a9" providerId="ADAL" clId="{4CF1AF79-41B6-49ED-8387-A2EFD069B85B}" dt="2026-10-19T21:54:30.904" v="4307" actId="6549"/>
          <ac:spMkLst>
            <pc:docMk/>
            <pc:sldMk cId="296021" sldId="281"/>
            <ac:spMk id="2" creationId="{00000000-0000-0000-0000-000000000000}"/>
          </ac:spMkLst>
        </pc:spChg>
        <pc:spChg chg="mod">
          <ac:chgData name="Helen A Griffiths" userId="970ac652-efaf-451a-9e9c-3191bf6940a9" providerId="ADAL" clId="{4CF1AF79-41B6-49ED-8387-A2EFD069B85B}" dt="2026-10-21T19:00:38.063" v="6062" actId="20577"/>
          <ac:spMkLst>
            <pc:docMk/>
            <pc:sldMk cId="296021" sldId="281"/>
            <ac:spMk id="3" creationId="{00000000-0000-0000-0000-000000000000}"/>
          </ac:spMkLst>
        </pc:spChg>
        <pc:spChg chg="mod">
          <ac:chgData name="Helen A Griffiths" userId="970ac652-efaf-451a-9e9c-3191bf6940a9" providerId="ADAL" clId="{4CF1AF79-41B6-49ED-8387-A2EFD069B85B}" dt="2026-10-21T19:00:31.256" v="6047" actId="20577"/>
          <ac:spMkLst>
            <pc:docMk/>
            <pc:sldMk cId="296021" sldId="281"/>
            <ac:spMk id="4" creationId="{00000000-0000-0000-0000-000000000000}"/>
          </ac:spMkLst>
        </pc:spChg>
      </pc:sldChg>
      <pc:sldChg chg="del">
        <pc:chgData name="Helen A Griffiths" userId="970ac652-efaf-451a-9e9c-3191bf6940a9" providerId="ADAL" clId="{4CF1AF79-41B6-49ED-8387-A2EFD069B85B}" dt="2026-10-21T19:01:16.636" v="6063" actId="47"/>
        <pc:sldMkLst>
          <pc:docMk/>
          <pc:sldMk cId="2072799208" sldId="290"/>
        </pc:sldMkLst>
      </pc:sldChg>
      <pc:sldChg chg="addSp modSp mod">
        <pc:chgData name="Helen A Griffiths" userId="970ac652-efaf-451a-9e9c-3191bf6940a9" providerId="ADAL" clId="{4CF1AF79-41B6-49ED-8387-A2EFD069B85B}" dt="2026-10-21T18:59:43.501" v="6031" actId="6549"/>
        <pc:sldMkLst>
          <pc:docMk/>
          <pc:sldMk cId="2908825623" sldId="291"/>
        </pc:sldMkLst>
        <pc:spChg chg="mod">
          <ac:chgData name="Helen A Griffiths" userId="970ac652-efaf-451a-9e9c-3191bf6940a9" providerId="ADAL" clId="{4CF1AF79-41B6-49ED-8387-A2EFD069B85B}" dt="2026-10-19T21:51:13.083" v="4254" actId="1076"/>
          <ac:spMkLst>
            <pc:docMk/>
            <pc:sldMk cId="2908825623" sldId="291"/>
            <ac:spMk id="2" creationId="{51FAB4FF-1325-3A78-C441-96038C719049}"/>
          </ac:spMkLst>
        </pc:spChg>
        <pc:spChg chg="add mod">
          <ac:chgData name="Helen A Griffiths" userId="970ac652-efaf-451a-9e9c-3191bf6940a9" providerId="ADAL" clId="{4CF1AF79-41B6-49ED-8387-A2EFD069B85B}" dt="2026-10-21T18:59:37.368" v="6012" actId="20577"/>
          <ac:spMkLst>
            <pc:docMk/>
            <pc:sldMk cId="2908825623" sldId="291"/>
            <ac:spMk id="3" creationId="{1FC8B448-D89E-0A2D-DFEA-0DF4F5B504EB}"/>
          </ac:spMkLst>
        </pc:spChg>
        <pc:spChg chg="mod">
          <ac:chgData name="Helen A Griffiths" userId="970ac652-efaf-451a-9e9c-3191bf6940a9" providerId="ADAL" clId="{4CF1AF79-41B6-49ED-8387-A2EFD069B85B}" dt="2026-10-21T18:59:43.501" v="6031" actId="6549"/>
          <ac:spMkLst>
            <pc:docMk/>
            <pc:sldMk cId="2908825623" sldId="291"/>
            <ac:spMk id="4" creationId="{6A0358EB-37DE-0456-75F6-21CA30EA080F}"/>
          </ac:spMkLst>
        </pc:spChg>
      </pc:sldChg>
      <pc:sldChg chg="modSp del mod">
        <pc:chgData name="Helen A Griffiths" userId="970ac652-efaf-451a-9e9c-3191bf6940a9" providerId="ADAL" clId="{4CF1AF79-41B6-49ED-8387-A2EFD069B85B}" dt="2026-10-21T19:00:20.381" v="6034" actId="47"/>
        <pc:sldMkLst>
          <pc:docMk/>
          <pc:sldMk cId="1155281861" sldId="294"/>
        </pc:sldMkLst>
        <pc:spChg chg="mod">
          <ac:chgData name="Helen A Griffiths" userId="970ac652-efaf-451a-9e9c-3191bf6940a9" providerId="ADAL" clId="{4CF1AF79-41B6-49ED-8387-A2EFD069B85B}" dt="2026-10-21T19:00:09.701" v="6033" actId="113"/>
          <ac:spMkLst>
            <pc:docMk/>
            <pc:sldMk cId="1155281861" sldId="294"/>
            <ac:spMk id="2" creationId="{84343486-35F5-F5A9-DF31-86159732EB98}"/>
          </ac:spMkLst>
        </pc:spChg>
      </pc:sldChg>
      <pc:sldChg chg="modSp add mod">
        <pc:chgData name="Helen A Griffiths" userId="970ac652-efaf-451a-9e9c-3191bf6940a9" providerId="ADAL" clId="{4CF1AF79-41B6-49ED-8387-A2EFD069B85B}" dt="2026-10-21T18:53:48.130" v="5874" actId="113"/>
        <pc:sldMkLst>
          <pc:docMk/>
          <pc:sldMk cId="1499180414" sldId="295"/>
        </pc:sldMkLst>
        <pc:spChg chg="mod">
          <ac:chgData name="Helen A Griffiths" userId="970ac652-efaf-451a-9e9c-3191bf6940a9" providerId="ADAL" clId="{4CF1AF79-41B6-49ED-8387-A2EFD069B85B}" dt="2026-10-21T18:53:48.130" v="5874" actId="113"/>
          <ac:spMkLst>
            <pc:docMk/>
            <pc:sldMk cId="1499180414" sldId="295"/>
            <ac:spMk id="2" creationId="{6AF1E590-9FFF-9D33-6833-F8D93BF6AE75}"/>
          </ac:spMkLst>
        </pc:spChg>
        <pc:spChg chg="mod">
          <ac:chgData name="Helen A Griffiths" userId="970ac652-efaf-451a-9e9c-3191bf6940a9" providerId="ADAL" clId="{4CF1AF79-41B6-49ED-8387-A2EFD069B85B}" dt="2026-10-19T21:27:12.955" v="3242" actId="14100"/>
          <ac:spMkLst>
            <pc:docMk/>
            <pc:sldMk cId="1499180414" sldId="295"/>
            <ac:spMk id="3" creationId="{D5A85877-1E89-EFFB-5606-768E389A70EE}"/>
          </ac:spMkLst>
        </pc:spChg>
        <pc:spChg chg="mod">
          <ac:chgData name="Helen A Griffiths" userId="970ac652-efaf-451a-9e9c-3191bf6940a9" providerId="ADAL" clId="{4CF1AF79-41B6-49ED-8387-A2EFD069B85B}" dt="2026-10-19T21:27:22.512" v="3247" actId="20577"/>
          <ac:spMkLst>
            <pc:docMk/>
            <pc:sldMk cId="1499180414" sldId="295"/>
            <ac:spMk id="4" creationId="{BA924523-4871-F685-B86B-803A9FA82ADC}"/>
          </ac:spMkLst>
        </pc:spChg>
      </pc:sldChg>
      <pc:sldChg chg="addSp modSp add mod">
        <pc:chgData name="Helen A Griffiths" userId="970ac652-efaf-451a-9e9c-3191bf6940a9" providerId="ADAL" clId="{4CF1AF79-41B6-49ED-8387-A2EFD069B85B}" dt="2026-10-21T18:54:47.795" v="5884" actId="114"/>
        <pc:sldMkLst>
          <pc:docMk/>
          <pc:sldMk cId="1788533482" sldId="296"/>
        </pc:sldMkLst>
        <pc:spChg chg="mod">
          <ac:chgData name="Helen A Griffiths" userId="970ac652-efaf-451a-9e9c-3191bf6940a9" providerId="ADAL" clId="{4CF1AF79-41B6-49ED-8387-A2EFD069B85B}" dt="2026-10-21T18:54:47.795" v="5884" actId="114"/>
          <ac:spMkLst>
            <pc:docMk/>
            <pc:sldMk cId="1788533482" sldId="296"/>
            <ac:spMk id="2" creationId="{8736F4AB-2E3E-051F-75C6-C171D78390DC}"/>
          </ac:spMkLst>
        </pc:spChg>
        <pc:spChg chg="add mod">
          <ac:chgData name="Helen A Griffiths" userId="970ac652-efaf-451a-9e9c-3191bf6940a9" providerId="ADAL" clId="{4CF1AF79-41B6-49ED-8387-A2EFD069B85B}" dt="2026-10-21T18:54:39.877" v="5883" actId="1076"/>
          <ac:spMkLst>
            <pc:docMk/>
            <pc:sldMk cId="1788533482" sldId="296"/>
            <ac:spMk id="3" creationId="{03948BC8-D111-7EB6-BFE2-C787CD2878E2}"/>
          </ac:spMkLst>
        </pc:spChg>
        <pc:spChg chg="mod">
          <ac:chgData name="Helen A Griffiths" userId="970ac652-efaf-451a-9e9c-3191bf6940a9" providerId="ADAL" clId="{4CF1AF79-41B6-49ED-8387-A2EFD069B85B}" dt="2026-10-21T18:54:34.721" v="5882" actId="20577"/>
          <ac:spMkLst>
            <pc:docMk/>
            <pc:sldMk cId="1788533482" sldId="296"/>
            <ac:spMk id="5" creationId="{55537287-A4A3-A58C-FB6D-76D3A01649E0}"/>
          </ac:spMkLst>
        </pc:spChg>
      </pc:sldChg>
      <pc:sldChg chg="modSp add mod modNotesTx">
        <pc:chgData name="Helen A Griffiths" userId="970ac652-efaf-451a-9e9c-3191bf6940a9" providerId="ADAL" clId="{4CF1AF79-41B6-49ED-8387-A2EFD069B85B}" dt="2026-10-21T18:53:32.298" v="5871" actId="113"/>
        <pc:sldMkLst>
          <pc:docMk/>
          <pc:sldMk cId="1280748388" sldId="297"/>
        </pc:sldMkLst>
        <pc:spChg chg="mod">
          <ac:chgData name="Helen A Griffiths" userId="970ac652-efaf-451a-9e9c-3191bf6940a9" providerId="ADAL" clId="{4CF1AF79-41B6-49ED-8387-A2EFD069B85B}" dt="2026-10-21T18:53:32.298" v="5871" actId="113"/>
          <ac:spMkLst>
            <pc:docMk/>
            <pc:sldMk cId="1280748388" sldId="297"/>
            <ac:spMk id="2" creationId="{75A83FF1-AE50-E5C0-1BB3-1A5B068C4411}"/>
          </ac:spMkLst>
        </pc:spChg>
        <pc:spChg chg="mod">
          <ac:chgData name="Helen A Griffiths" userId="970ac652-efaf-451a-9e9c-3191bf6940a9" providerId="ADAL" clId="{4CF1AF79-41B6-49ED-8387-A2EFD069B85B}" dt="2026-10-21T18:52:50.198" v="5864" actId="207"/>
          <ac:spMkLst>
            <pc:docMk/>
            <pc:sldMk cId="1280748388" sldId="297"/>
            <ac:spMk id="3" creationId="{C5B92CF0-7854-70A2-57B7-B4C7E356DD20}"/>
          </ac:spMkLst>
        </pc:spChg>
        <pc:spChg chg="mod">
          <ac:chgData name="Helen A Griffiths" userId="970ac652-efaf-451a-9e9c-3191bf6940a9" providerId="ADAL" clId="{4CF1AF79-41B6-49ED-8387-A2EFD069B85B}" dt="2026-10-19T19:21:52.684" v="1395" actId="1076"/>
          <ac:spMkLst>
            <pc:docMk/>
            <pc:sldMk cId="1280748388" sldId="297"/>
            <ac:spMk id="5" creationId="{1886127E-D529-8005-A639-052797747324}"/>
          </ac:spMkLst>
        </pc:spChg>
      </pc:sldChg>
      <pc:sldChg chg="modSp new mod">
        <pc:chgData name="Helen A Griffiths" userId="970ac652-efaf-451a-9e9c-3191bf6940a9" providerId="ADAL" clId="{4CF1AF79-41B6-49ED-8387-A2EFD069B85B}" dt="2026-10-21T18:57:20.074" v="5923" actId="1076"/>
        <pc:sldMkLst>
          <pc:docMk/>
          <pc:sldMk cId="4287786771" sldId="298"/>
        </pc:sldMkLst>
        <pc:spChg chg="mod">
          <ac:chgData name="Helen A Griffiths" userId="970ac652-efaf-451a-9e9c-3191bf6940a9" providerId="ADAL" clId="{4CF1AF79-41B6-49ED-8387-A2EFD069B85B}" dt="2026-10-21T18:55:54.298" v="5886" actId="113"/>
          <ac:spMkLst>
            <pc:docMk/>
            <pc:sldMk cId="4287786771" sldId="298"/>
            <ac:spMk id="2" creationId="{B4FEB11E-E7B6-6EB1-91C8-DD8F63D29B80}"/>
          </ac:spMkLst>
        </pc:spChg>
        <pc:spChg chg="mod">
          <ac:chgData name="Helen A Griffiths" userId="970ac652-efaf-451a-9e9c-3191bf6940a9" providerId="ADAL" clId="{4CF1AF79-41B6-49ED-8387-A2EFD069B85B}" dt="2026-10-21T18:57:20.074" v="5923" actId="1076"/>
          <ac:spMkLst>
            <pc:docMk/>
            <pc:sldMk cId="4287786771" sldId="298"/>
            <ac:spMk id="3" creationId="{2E8FAD7F-6B1F-4FFC-0E2B-272A46EDA24D}"/>
          </ac:spMkLst>
        </pc:spChg>
        <pc:spChg chg="mod">
          <ac:chgData name="Helen A Griffiths" userId="970ac652-efaf-451a-9e9c-3191bf6940a9" providerId="ADAL" clId="{4CF1AF79-41B6-49ED-8387-A2EFD069B85B}" dt="2026-10-21T18:56:02.646" v="5887" actId="207"/>
          <ac:spMkLst>
            <pc:docMk/>
            <pc:sldMk cId="4287786771" sldId="298"/>
            <ac:spMk id="4" creationId="{F55B9E27-6069-8955-B1CE-AFB7D58823AB}"/>
          </ac:spMkLst>
        </pc:spChg>
      </pc:sldChg>
      <pc:sldChg chg="modSp add mod">
        <pc:chgData name="Helen A Griffiths" userId="970ac652-efaf-451a-9e9c-3191bf6940a9" providerId="ADAL" clId="{4CF1AF79-41B6-49ED-8387-A2EFD069B85B}" dt="2026-10-21T18:56:13.036" v="5888" actId="1076"/>
        <pc:sldMkLst>
          <pc:docMk/>
          <pc:sldMk cId="2812220374" sldId="299"/>
        </pc:sldMkLst>
        <pc:spChg chg="mod">
          <ac:chgData name="Helen A Griffiths" userId="970ac652-efaf-451a-9e9c-3191bf6940a9" providerId="ADAL" clId="{4CF1AF79-41B6-49ED-8387-A2EFD069B85B}" dt="2026-10-21T18:53:26.446" v="5870" actId="14100"/>
          <ac:spMkLst>
            <pc:docMk/>
            <pc:sldMk cId="2812220374" sldId="299"/>
            <ac:spMk id="2" creationId="{E91162DE-D3C8-A441-C99E-0D87DF4F4443}"/>
          </ac:spMkLst>
        </pc:spChg>
        <pc:spChg chg="mod">
          <ac:chgData name="Helen A Griffiths" userId="970ac652-efaf-451a-9e9c-3191bf6940a9" providerId="ADAL" clId="{4CF1AF79-41B6-49ED-8387-A2EFD069B85B}" dt="2026-10-21T18:53:13.364" v="5867" actId="207"/>
          <ac:spMkLst>
            <pc:docMk/>
            <pc:sldMk cId="2812220374" sldId="299"/>
            <ac:spMk id="3" creationId="{9166C04D-A2DB-F8CC-9C37-94B7004E6948}"/>
          </ac:spMkLst>
        </pc:spChg>
        <pc:spChg chg="mod">
          <ac:chgData name="Helen A Griffiths" userId="970ac652-efaf-451a-9e9c-3191bf6940a9" providerId="ADAL" clId="{4CF1AF79-41B6-49ED-8387-A2EFD069B85B}" dt="2026-10-21T18:56:13.036" v="5888" actId="1076"/>
          <ac:spMkLst>
            <pc:docMk/>
            <pc:sldMk cId="2812220374" sldId="299"/>
            <ac:spMk id="5" creationId="{EB26BFBF-1784-780F-C284-EAC0C06BF082}"/>
          </ac:spMkLst>
        </pc:spChg>
      </pc:sldChg>
      <pc:sldChg chg="modSp new mod">
        <pc:chgData name="Helen A Griffiths" userId="970ac652-efaf-451a-9e9c-3191bf6940a9" providerId="ADAL" clId="{4CF1AF79-41B6-49ED-8387-A2EFD069B85B}" dt="2026-10-21T19:21:39.998" v="6447" actId="1076"/>
        <pc:sldMkLst>
          <pc:docMk/>
          <pc:sldMk cId="106814455" sldId="300"/>
        </pc:sldMkLst>
        <pc:spChg chg="mod">
          <ac:chgData name="Helen A Griffiths" userId="970ac652-efaf-451a-9e9c-3191bf6940a9" providerId="ADAL" clId="{4CF1AF79-41B6-49ED-8387-A2EFD069B85B}" dt="2026-10-21T19:21:39.998" v="6447" actId="1076"/>
          <ac:spMkLst>
            <pc:docMk/>
            <pc:sldMk cId="106814455" sldId="300"/>
            <ac:spMk id="2" creationId="{30212985-0142-01F3-ED22-473894AE5F74}"/>
          </ac:spMkLst>
        </pc:spChg>
        <pc:spChg chg="mod">
          <ac:chgData name="Helen A Griffiths" userId="970ac652-efaf-451a-9e9c-3191bf6940a9" providerId="ADAL" clId="{4CF1AF79-41B6-49ED-8387-A2EFD069B85B}" dt="2026-10-21T19:21:04.868" v="6432" actId="20577"/>
          <ac:spMkLst>
            <pc:docMk/>
            <pc:sldMk cId="106814455" sldId="300"/>
            <ac:spMk id="3" creationId="{CAA22434-00D0-5AFC-20E2-9701CE093AAE}"/>
          </ac:spMkLst>
        </pc:spChg>
        <pc:spChg chg="mod">
          <ac:chgData name="Helen A Griffiths" userId="970ac652-efaf-451a-9e9c-3191bf6940a9" providerId="ADAL" clId="{4CF1AF79-41B6-49ED-8387-A2EFD069B85B}" dt="2026-10-21T19:20:44.901" v="6377" actId="1076"/>
          <ac:spMkLst>
            <pc:docMk/>
            <pc:sldMk cId="106814455" sldId="300"/>
            <ac:spMk id="4" creationId="{C157B780-627D-1AF4-5D3F-2E8C9F20B88F}"/>
          </ac:spMkLst>
        </pc:spChg>
      </pc:sldChg>
      <pc:sldMasterChg chg="delSldLayout">
        <pc:chgData name="Helen A Griffiths" userId="970ac652-efaf-451a-9e9c-3191bf6940a9" providerId="ADAL" clId="{4CF1AF79-41B6-49ED-8387-A2EFD069B85B}" dt="2026-10-19T21:53:28.059" v="4301" actId="47"/>
        <pc:sldMasterMkLst>
          <pc:docMk/>
          <pc:sldMasterMk cId="1051236742" sldId="2147483747"/>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4F759-60EA-439A-8DE0-B135F9745EED}" type="datetimeFigureOut">
              <a:rPr lang="en-US" smtClean="0"/>
              <a:t>10/21/2026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6EF7BA-9C07-4968-ABE6-66172563528F}" type="slidenum">
              <a:rPr lang="en-US" smtClean="0"/>
              <a:t>‹#›</a:t>
            </a:fld>
            <a:endParaRPr lang="en-US"/>
          </a:p>
        </p:txBody>
      </p:sp>
    </p:spTree>
    <p:extLst>
      <p:ext uri="{BB962C8B-B14F-4D97-AF65-F5344CB8AC3E}">
        <p14:creationId xmlns:p14="http://schemas.microsoft.com/office/powerpoint/2010/main" val="425235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www.gov.wales/cymraeg-2050-welsh-language-strategy-action-plan-2026-2027-html" TargetMode="External"/><Relationship Id="rId3" Type="http://schemas.openxmlformats.org/officeDocument/2006/relationships/hyperlink" Target="https://www.legislation.gov.uk/asc/2025/2/notes/division/3/1/1" TargetMode="External"/><Relationship Id="rId7" Type="http://schemas.openxmlformats.org/officeDocument/2006/relationships/hyperlink" Target="https://www.gov.wales/cymraeg-2050-welsh-language-strategy"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senedd.wales/media/s1nhz0c1/pri-ld16583-rem-e.pdf" TargetMode="External"/><Relationship Id="rId5" Type="http://schemas.openxmlformats.org/officeDocument/2006/relationships/hyperlink" Target="https://senedd.wales/media/mb4hjxjl/pri-ld16583-em-e.pdf" TargetMode="External"/><Relationship Id="rId4" Type="http://schemas.openxmlformats.org/officeDocument/2006/relationships/hyperlink" Target="https://www.legislation.gov.uk/asc/2025/2/contents" TargetMode="External"/><Relationship Id="rId9" Type="http://schemas.openxmlformats.org/officeDocument/2006/relationships/hyperlink" Target="https://colegcymraeg.ac.uk/media/yhlnlwwv/towardscymraeg2050.pdf"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Protestio</a:t>
            </a:r>
            <a:r>
              <a:rPr lang="en-GB" dirty="0"/>
              <a:t>/Protests</a:t>
            </a:r>
          </a:p>
          <a:p>
            <a:r>
              <a:rPr lang="en-GB" dirty="0" err="1"/>
              <a:t>Ysgolion</a:t>
            </a:r>
            <a:r>
              <a:rPr lang="en-GB" dirty="0"/>
              <a:t> Cyfrwng Cymraeg/Welsh Medium Schools</a:t>
            </a:r>
          </a:p>
          <a:p>
            <a:r>
              <a:rPr lang="en-GB" dirty="0"/>
              <a:t>Duolingo</a:t>
            </a:r>
          </a:p>
          <a:p>
            <a:r>
              <a:rPr lang="en-GB" dirty="0"/>
              <a:t>Welsh Not</a:t>
            </a:r>
          </a:p>
        </p:txBody>
      </p:sp>
      <p:sp>
        <p:nvSpPr>
          <p:cNvPr id="4" name="Slide Number Placeholder 3"/>
          <p:cNvSpPr>
            <a:spLocks noGrp="1"/>
          </p:cNvSpPr>
          <p:nvPr>
            <p:ph type="sldNum" sz="quarter" idx="5"/>
          </p:nvPr>
        </p:nvSpPr>
        <p:spPr/>
        <p:txBody>
          <a:bodyPr/>
          <a:lstStyle/>
          <a:p>
            <a:fld id="{B16EF7BA-9C07-4968-ABE6-66172563528F}" type="slidenum">
              <a:rPr lang="en-US" smtClean="0"/>
              <a:t>3</a:t>
            </a:fld>
            <a:endParaRPr lang="en-US"/>
          </a:p>
        </p:txBody>
      </p:sp>
    </p:spTree>
    <p:extLst>
      <p:ext uri="{BB962C8B-B14F-4D97-AF65-F5344CB8AC3E}">
        <p14:creationId xmlns:p14="http://schemas.microsoft.com/office/powerpoint/2010/main" val="11576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Yn </a:t>
            </a:r>
            <a:r>
              <a:rPr lang="en-GB" sz="1200" b="0" i="0" kern="1200" dirty="0" err="1">
                <a:solidFill>
                  <a:schemeClr val="tx1"/>
                </a:solidFill>
                <a:effectLst/>
                <a:latin typeface="+mn-lt"/>
                <a:ea typeface="+mn-ea"/>
                <a:cs typeface="+mn-cs"/>
              </a:rPr>
              <a:t>fy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mhen</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dwy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ffenest</a:t>
            </a:r>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weld y </a:t>
            </a:r>
            <a:r>
              <a:rPr lang="en-GB" sz="1200" b="0" i="0" kern="1200" dirty="0" err="1">
                <a:solidFill>
                  <a:schemeClr val="tx1"/>
                </a:solidFill>
                <a:effectLst/>
                <a:latin typeface="+mn-lt"/>
                <a:ea typeface="+mn-ea"/>
                <a:cs typeface="+mn-cs"/>
              </a:rPr>
              <a:t>byd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well,</a:t>
            </a:r>
          </a:p>
          <a:p>
            <a:r>
              <a:rPr lang="en-GB" sz="1200" b="0" i="0" kern="1200" dirty="0" err="1">
                <a:solidFill>
                  <a:schemeClr val="tx1"/>
                </a:solidFill>
                <a:effectLst/>
                <a:latin typeface="+mn-lt"/>
                <a:ea typeface="+mn-ea"/>
                <a:cs typeface="+mn-cs"/>
              </a:rPr>
              <a:t>drwy’r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naill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rwy’n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gweld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montañas</a:t>
            </a:r>
            <a:r>
              <a:rPr lang="en-GB" sz="1200" b="0" i="0" kern="1200" dirty="0">
                <a:solidFill>
                  <a:schemeClr val="tx1"/>
                </a:solidFill>
                <a:effectLst/>
                <a:latin typeface="+mn-lt"/>
                <a:ea typeface="+mn-ea"/>
                <a:cs typeface="+mn-cs"/>
              </a:rPr>
              <a:t>,</a:t>
            </a:r>
          </a:p>
          <a:p>
            <a:r>
              <a:rPr lang="en-GB" sz="1200" b="0" i="0" kern="1200" dirty="0" err="1">
                <a:solidFill>
                  <a:schemeClr val="tx1"/>
                </a:solidFill>
                <a:effectLst/>
                <a:latin typeface="+mn-lt"/>
                <a:ea typeface="+mn-ea"/>
                <a:cs typeface="+mn-cs"/>
              </a:rPr>
              <a:t>drwy’r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llall</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moroedd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pell</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Drwy un </a:t>
            </a:r>
            <a:r>
              <a:rPr lang="en-GB" sz="1200" b="0" i="0" kern="1200" dirty="0" err="1">
                <a:solidFill>
                  <a:schemeClr val="tx1"/>
                </a:solidFill>
                <a:effectLst/>
                <a:latin typeface="+mn-lt"/>
                <a:ea typeface="+mn-ea"/>
                <a:cs typeface="+mn-cs"/>
              </a:rPr>
              <a:t>rwy’n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cyfri’r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blodau</a:t>
            </a:r>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ddweud</a:t>
            </a:r>
            <a:r>
              <a:rPr lang="en-GB" sz="1200" b="0" i="0" kern="1200" dirty="0">
                <a:solidFill>
                  <a:schemeClr val="tx1"/>
                </a:solidFill>
                <a:effectLst/>
                <a:latin typeface="+mn-lt"/>
                <a:ea typeface="+mn-ea"/>
                <a:cs typeface="+mn-cs"/>
              </a:rPr>
              <a:t> ‘un, </a:t>
            </a:r>
            <a:r>
              <a:rPr lang="en-GB" sz="1200" b="0" i="0" kern="1200" dirty="0" err="1">
                <a:solidFill>
                  <a:schemeClr val="tx1"/>
                </a:solidFill>
                <a:effectLst/>
                <a:latin typeface="+mn-lt"/>
                <a:ea typeface="+mn-ea"/>
                <a:cs typeface="+mn-cs"/>
              </a:rPr>
              <a:t>dau</a:t>
            </a:r>
            <a:r>
              <a:rPr lang="en-GB" sz="1200" b="0" i="0" kern="1200" dirty="0">
                <a:solidFill>
                  <a:schemeClr val="tx1"/>
                </a:solidFill>
                <a:effectLst/>
                <a:latin typeface="+mn-lt"/>
                <a:ea typeface="+mn-ea"/>
                <a:cs typeface="+mn-cs"/>
              </a:rPr>
              <a:t>, tri’, o </a:t>
            </a:r>
            <a:r>
              <a:rPr lang="en-GB" sz="1200" b="0" i="0" kern="1200" dirty="0" err="1">
                <a:solidFill>
                  <a:schemeClr val="tx1"/>
                </a:solidFill>
                <a:effectLst/>
                <a:latin typeface="+mn-lt"/>
                <a:ea typeface="+mn-ea"/>
                <a:cs typeface="+mn-cs"/>
              </a:rPr>
              <a:t>hyd</a:t>
            </a:r>
            <a:r>
              <a:rPr lang="en-GB" sz="1200" b="0" i="0" kern="1200" dirty="0">
                <a:solidFill>
                  <a:schemeClr val="tx1"/>
                </a:solidFill>
                <a:effectLst/>
                <a:latin typeface="+mn-lt"/>
                <a:ea typeface="+mn-ea"/>
                <a:cs typeface="+mn-cs"/>
              </a:rPr>
              <a:t>,</a:t>
            </a:r>
          </a:p>
          <a:p>
            <a:r>
              <a:rPr lang="en-GB" sz="1200" b="0" i="0" kern="1200" dirty="0" err="1">
                <a:solidFill>
                  <a:schemeClr val="tx1"/>
                </a:solidFill>
                <a:effectLst/>
                <a:latin typeface="+mn-lt"/>
                <a:ea typeface="+mn-ea"/>
                <a:cs typeface="+mn-cs"/>
              </a:rPr>
              <a:t>drwy’r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llall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rwy’n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cyfri’r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adar</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sy’n uno, dos, </a:t>
            </a:r>
            <a:r>
              <a:rPr lang="en-GB" sz="1200" b="0" i="0" kern="1200" dirty="0" err="1">
                <a:solidFill>
                  <a:schemeClr val="tx1"/>
                </a:solidFill>
                <a:effectLst/>
                <a:latin typeface="+mn-lt"/>
                <a:ea typeface="+mn-ea"/>
                <a:cs typeface="+mn-cs"/>
              </a:rPr>
              <a:t>tres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uwch</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byd</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 </a:t>
            </a:r>
          </a:p>
          <a:p>
            <a:r>
              <a:rPr lang="en-GB" sz="1200" b="0" i="0" kern="1200" dirty="0" err="1">
                <a:solidFill>
                  <a:schemeClr val="tx1"/>
                </a:solidFill>
                <a:effectLst/>
                <a:latin typeface="+mn-lt"/>
                <a:ea typeface="+mn-ea"/>
                <a:cs typeface="+mn-cs"/>
              </a:rPr>
              <a:t>Rwy’n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agor</a:t>
            </a:r>
            <a:r>
              <a:rPr lang="en-GB" sz="1200" b="0" i="0" kern="1200" dirty="0">
                <a:solidFill>
                  <a:schemeClr val="tx1"/>
                </a:solidFill>
                <a:effectLst/>
                <a:latin typeface="+mn-lt"/>
                <a:ea typeface="+mn-ea"/>
                <a:cs typeface="+mn-cs"/>
              </a:rPr>
              <a:t> un a </a:t>
            </a:r>
            <a:r>
              <a:rPr lang="en-GB" sz="1200" b="0" i="0" kern="1200" dirty="0" err="1">
                <a:solidFill>
                  <a:schemeClr val="tx1"/>
                </a:solidFill>
                <a:effectLst/>
                <a:latin typeface="+mn-lt"/>
                <a:ea typeface="+mn-ea"/>
                <a:cs typeface="+mn-cs"/>
              </a:rPr>
              <a:t>gweiddi</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‘Helo ’</a:t>
            </a:r>
            <a:r>
              <a:rPr lang="en-GB" sz="1200" b="0" i="0" kern="1200" dirty="0" err="1">
                <a:solidFill>
                  <a:schemeClr val="tx1"/>
                </a:solidFill>
                <a:effectLst/>
                <a:latin typeface="+mn-lt"/>
                <a:ea typeface="+mn-ea"/>
                <a:cs typeface="+mn-cs"/>
              </a:rPr>
              <a:t>na</a:t>
            </a:r>
            <a:r>
              <a:rPr lang="en-GB" sz="1200" b="0" i="0" kern="1200" dirty="0">
                <a:solidFill>
                  <a:schemeClr val="tx1"/>
                </a:solidFill>
                <a:effectLst/>
                <a:latin typeface="+mn-lt"/>
                <a:ea typeface="+mn-ea"/>
                <a:cs typeface="+mn-cs"/>
              </a:rPr>
              <a:t>! Sut </a:t>
            </a:r>
            <a:r>
              <a:rPr lang="en-GB" sz="1200" b="0" i="0" kern="1200" dirty="0" err="1">
                <a:solidFill>
                  <a:schemeClr val="tx1"/>
                </a:solidFill>
                <a:effectLst/>
                <a:latin typeface="+mn-lt"/>
                <a:ea typeface="+mn-ea"/>
                <a:cs typeface="+mn-cs"/>
              </a:rPr>
              <a:t>wyt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ti</a:t>
            </a:r>
            <a:r>
              <a:rPr lang="en-GB" sz="1200" b="0" i="0" kern="1200" dirty="0">
                <a:solidFill>
                  <a:schemeClr val="tx1"/>
                </a:solidFill>
                <a:effectLst/>
                <a:latin typeface="+mn-lt"/>
                <a:ea typeface="+mn-ea"/>
                <a:cs typeface="+mn-cs"/>
              </a:rPr>
              <a:t>?’</a:t>
            </a:r>
          </a:p>
          <a:p>
            <a:r>
              <a:rPr lang="en-GB" sz="1200" b="0" i="0" kern="1200" dirty="0" err="1">
                <a:solidFill>
                  <a:schemeClr val="tx1"/>
                </a:solidFill>
                <a:effectLst/>
                <a:latin typeface="+mn-lt"/>
                <a:ea typeface="+mn-ea"/>
                <a:cs typeface="+mn-cs"/>
              </a:rPr>
              <a:t>O’r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llall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rwy’n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mentro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holi</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Tienes</a:t>
            </a:r>
            <a:r>
              <a:rPr lang="en-GB" sz="1200" b="0" i="0" kern="1200" dirty="0">
                <a:solidFill>
                  <a:schemeClr val="tx1"/>
                </a:solidFill>
                <a:effectLst/>
                <a:latin typeface="+mn-lt"/>
                <a:ea typeface="+mn-ea"/>
                <a:cs typeface="+mn-cs"/>
              </a:rPr>
              <a:t> algo para mi?’</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At y </a:t>
            </a:r>
            <a:r>
              <a:rPr lang="en-GB" sz="1200" b="0" i="0" kern="1200" dirty="0" err="1">
                <a:solidFill>
                  <a:schemeClr val="tx1"/>
                </a:solidFill>
                <a:effectLst/>
                <a:latin typeface="+mn-lt"/>
                <a:ea typeface="+mn-ea"/>
                <a:cs typeface="+mn-cs"/>
              </a:rPr>
              <a:t>naill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ddaw</a:t>
            </a:r>
            <a:r>
              <a:rPr lang="en-GB" sz="1200" b="0" i="0" kern="1200" dirty="0">
                <a:solidFill>
                  <a:schemeClr val="tx1"/>
                </a:solidFill>
                <a:effectLst/>
                <a:latin typeface="+mn-lt"/>
                <a:ea typeface="+mn-ea"/>
                <a:cs typeface="+mn-cs"/>
              </a:rPr>
              <a:t> mis amigos</a:t>
            </a:r>
          </a:p>
          <a:p>
            <a:r>
              <a:rPr lang="en-GB" sz="1200" b="0" i="0" kern="1200" dirty="0" err="1">
                <a:solidFill>
                  <a:schemeClr val="tx1"/>
                </a:solidFill>
                <a:effectLst/>
                <a:latin typeface="+mn-lt"/>
                <a:ea typeface="+mn-ea"/>
                <a:cs typeface="+mn-cs"/>
              </a:rPr>
              <a:t>â’u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sonrisas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chwerthin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iach</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at y </a:t>
            </a:r>
            <a:r>
              <a:rPr lang="en-GB" sz="1200" b="0" i="0" kern="1200" dirty="0" err="1">
                <a:solidFill>
                  <a:schemeClr val="tx1"/>
                </a:solidFill>
                <a:effectLst/>
                <a:latin typeface="+mn-lt"/>
                <a:ea typeface="+mn-ea"/>
                <a:cs typeface="+mn-cs"/>
              </a:rPr>
              <a:t>llall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daw’r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straeon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doniol</a:t>
            </a:r>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griw</a:t>
            </a:r>
            <a:r>
              <a:rPr lang="en-GB" sz="1200" b="0" i="0" kern="1200" dirty="0">
                <a:solidFill>
                  <a:schemeClr val="tx1"/>
                </a:solidFill>
                <a:effectLst/>
                <a:latin typeface="+mn-lt"/>
                <a:ea typeface="+mn-ea"/>
                <a:cs typeface="+mn-cs"/>
              </a:rPr>
              <a:t> o </a:t>
            </a:r>
            <a:r>
              <a:rPr lang="en-GB" sz="1200" b="0" i="0" kern="1200" dirty="0" err="1">
                <a:solidFill>
                  <a:schemeClr val="tx1"/>
                </a:solidFill>
                <a:effectLst/>
                <a:latin typeface="+mn-lt"/>
                <a:ea typeface="+mn-ea"/>
                <a:cs typeface="+mn-cs"/>
              </a:rPr>
              <a:t>ffrindiau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bach</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a:t>
            </a:r>
            <a:r>
              <a:rPr lang="en-GB" sz="1200" b="0" i="0" kern="1200" dirty="0" err="1">
                <a:solidFill>
                  <a:schemeClr val="tx1"/>
                </a:solidFill>
                <a:effectLst/>
                <a:latin typeface="+mn-lt"/>
                <a:ea typeface="+mn-ea"/>
                <a:cs typeface="+mn-cs"/>
              </a:rPr>
              <a:t>rhwng</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ddwy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rwy’n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gwybod</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mod </a:t>
            </a:r>
            <a:r>
              <a:rPr lang="en-GB" sz="1200" b="0" i="0" kern="1200" dirty="0" err="1">
                <a:solidFill>
                  <a:schemeClr val="tx1"/>
                </a:solidFill>
                <a:effectLst/>
                <a:latin typeface="+mn-lt"/>
                <a:ea typeface="+mn-ea"/>
                <a:cs typeface="+mn-cs"/>
              </a:rPr>
              <a:t>i’n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gyfoethog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iawn</a:t>
            </a:r>
            <a:r>
              <a:rPr lang="en-GB" sz="1200" b="0" i="0" kern="1200" dirty="0">
                <a:solidFill>
                  <a:schemeClr val="tx1"/>
                </a:solidFill>
                <a:effectLst/>
                <a:latin typeface="+mn-lt"/>
                <a:ea typeface="+mn-ea"/>
                <a:cs typeface="+mn-cs"/>
              </a:rPr>
              <a:t> –</a:t>
            </a:r>
          </a:p>
          <a:p>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gen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ddau</a:t>
            </a:r>
            <a:r>
              <a:rPr lang="en-GB" sz="1200" b="0" i="0" kern="1200" dirty="0">
                <a:solidFill>
                  <a:schemeClr val="tx1"/>
                </a:solidFill>
                <a:effectLst/>
                <a:latin typeface="+mn-lt"/>
                <a:ea typeface="+mn-ea"/>
                <a:cs typeface="+mn-cs"/>
              </a:rPr>
              <a:t> o </a:t>
            </a:r>
            <a:r>
              <a:rPr lang="en-GB" sz="1200" b="0" i="0" kern="1200" dirty="0" err="1">
                <a:solidFill>
                  <a:schemeClr val="tx1"/>
                </a:solidFill>
                <a:effectLst/>
                <a:latin typeface="+mn-lt"/>
                <a:ea typeface="+mn-ea"/>
                <a:cs typeface="+mn-cs"/>
              </a:rPr>
              <a:t>bopeth</a:t>
            </a:r>
            <a:r>
              <a:rPr lang="en-GB" sz="1200" b="0" i="0" kern="1200" dirty="0">
                <a:solidFill>
                  <a:schemeClr val="tx1"/>
                </a:solidFill>
                <a:effectLst/>
                <a:latin typeface="+mn-lt"/>
                <a:ea typeface="+mn-ea"/>
                <a:cs typeface="+mn-cs"/>
              </a:rPr>
              <a:t>,</a:t>
            </a:r>
          </a:p>
          <a:p>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llawn</a:t>
            </a:r>
            <a:r>
              <a:rPr lang="en-GB" sz="1200" b="0" i="0" kern="1200" dirty="0">
                <a:solidFill>
                  <a:schemeClr val="tx1"/>
                </a:solidFill>
                <a:effectLst/>
                <a:latin typeface="+mn-lt"/>
                <a:ea typeface="+mn-ea"/>
                <a:cs typeface="+mn-cs"/>
              </a:rPr>
              <a:t>!’</a:t>
            </a:r>
          </a:p>
          <a:p>
            <a:endParaRPr lang="en-GB" dirty="0"/>
          </a:p>
          <a:p>
            <a:endParaRPr lang="en-GB" dirty="0"/>
          </a:p>
          <a:p>
            <a:r>
              <a:rPr lang="en-GB" sz="1200" b="0" i="0" kern="1200" dirty="0">
                <a:solidFill>
                  <a:schemeClr val="tx1"/>
                </a:solidFill>
                <a:effectLst/>
                <a:latin typeface="+mn-lt"/>
                <a:ea typeface="+mn-ea"/>
                <a:cs typeface="+mn-cs"/>
              </a:rPr>
              <a:t>In my head I have two windows</a:t>
            </a:r>
          </a:p>
          <a:p>
            <a:r>
              <a:rPr lang="en-GB" sz="1200" b="0" i="0" kern="1200" dirty="0">
                <a:solidFill>
                  <a:schemeClr val="tx1"/>
                </a:solidFill>
                <a:effectLst/>
                <a:latin typeface="+mn-lt"/>
                <a:ea typeface="+mn-ea"/>
                <a:cs typeface="+mn-cs"/>
              </a:rPr>
              <a:t>through which I watch the world,</a:t>
            </a:r>
          </a:p>
          <a:p>
            <a:r>
              <a:rPr lang="en-GB" sz="1200" b="0" i="0" kern="1200" dirty="0">
                <a:solidFill>
                  <a:schemeClr val="tx1"/>
                </a:solidFill>
                <a:effectLst/>
                <a:latin typeface="+mn-lt"/>
                <a:ea typeface="+mn-ea"/>
                <a:cs typeface="+mn-cs"/>
              </a:rPr>
              <a:t>from one I see a </a:t>
            </a:r>
            <a:r>
              <a:rPr lang="en-GB" sz="1200" b="0" i="0" kern="1200" dirty="0" err="1">
                <a:solidFill>
                  <a:schemeClr val="tx1"/>
                </a:solidFill>
                <a:effectLst/>
                <a:latin typeface="+mn-lt"/>
                <a:ea typeface="+mn-ea"/>
                <a:cs typeface="+mn-cs"/>
              </a:rPr>
              <a:t>pájaro</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from the other just a bird.</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Through one I count the flowers</a:t>
            </a:r>
          </a:p>
          <a:p>
            <a:r>
              <a:rPr lang="en-GB" sz="1200" b="0" i="0" kern="1200" dirty="0">
                <a:solidFill>
                  <a:schemeClr val="tx1"/>
                </a:solidFill>
                <a:effectLst/>
                <a:latin typeface="+mn-lt"/>
                <a:ea typeface="+mn-ea"/>
                <a:cs typeface="+mn-cs"/>
              </a:rPr>
              <a:t>by chanting ‘one, two, three’,</a:t>
            </a:r>
          </a:p>
          <a:p>
            <a:r>
              <a:rPr lang="en-GB" sz="1200" b="0" i="0" kern="1200" dirty="0">
                <a:solidFill>
                  <a:schemeClr val="tx1"/>
                </a:solidFill>
                <a:effectLst/>
                <a:latin typeface="+mn-lt"/>
                <a:ea typeface="+mn-ea"/>
                <a:cs typeface="+mn-cs"/>
              </a:rPr>
              <a:t>through the other I count the meadows</a:t>
            </a:r>
          </a:p>
          <a:p>
            <a:r>
              <a:rPr lang="en-GB" sz="1200" b="0" i="0" kern="1200" dirty="0">
                <a:solidFill>
                  <a:schemeClr val="tx1"/>
                </a:solidFill>
                <a:effectLst/>
                <a:latin typeface="+mn-lt"/>
                <a:ea typeface="+mn-ea"/>
                <a:cs typeface="+mn-cs"/>
              </a:rPr>
              <a:t>with ‘uno, dos, </a:t>
            </a:r>
            <a:r>
              <a:rPr lang="en-GB" sz="1200" b="0" i="0" kern="1200" dirty="0" err="1">
                <a:solidFill>
                  <a:schemeClr val="tx1"/>
                </a:solidFill>
                <a:effectLst/>
                <a:latin typeface="+mn-lt"/>
                <a:ea typeface="+mn-ea"/>
                <a:cs typeface="+mn-cs"/>
              </a:rPr>
              <a:t>tres</a:t>
            </a:r>
            <a:r>
              <a:rPr lang="en-GB" sz="1200" b="0" i="0" kern="1200" dirty="0">
                <a:solidFill>
                  <a:schemeClr val="tx1"/>
                </a:solidFill>
                <a:effectLst/>
                <a:latin typeface="+mn-lt"/>
                <a:ea typeface="+mn-ea"/>
                <a:cs typeface="+mn-cs"/>
              </a:rPr>
              <a:t>’ – do you see?</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 open one and listen</a:t>
            </a:r>
          </a:p>
          <a:p>
            <a:r>
              <a:rPr lang="en-GB" sz="1200" b="0" i="0" kern="1200" dirty="0">
                <a:solidFill>
                  <a:schemeClr val="tx1"/>
                </a:solidFill>
                <a:effectLst/>
                <a:latin typeface="+mn-lt"/>
                <a:ea typeface="+mn-ea"/>
                <a:cs typeface="+mn-cs"/>
              </a:rPr>
              <a:t>to the voice of a leaf on a tree,</a:t>
            </a:r>
          </a:p>
          <a:p>
            <a:r>
              <a:rPr lang="en-GB" sz="1200" b="0" i="0" kern="1200" dirty="0">
                <a:solidFill>
                  <a:schemeClr val="tx1"/>
                </a:solidFill>
                <a:effectLst/>
                <a:latin typeface="+mn-lt"/>
                <a:ea typeface="+mn-ea"/>
                <a:cs typeface="+mn-cs"/>
              </a:rPr>
              <a:t>then the wind asks through the other</a:t>
            </a:r>
          </a:p>
          <a:p>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Cantas</a:t>
            </a:r>
            <a:r>
              <a:rPr lang="en-GB" sz="1200" b="0" i="0" kern="1200" dirty="0">
                <a:solidFill>
                  <a:schemeClr val="tx1"/>
                </a:solidFill>
                <a:effectLst/>
                <a:latin typeface="+mn-lt"/>
                <a:ea typeface="+mn-ea"/>
                <a:cs typeface="+mn-cs"/>
              </a:rPr>
              <a:t> algo para mi?’</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To one I call mis amigos,</a:t>
            </a:r>
          </a:p>
          <a:p>
            <a:r>
              <a:rPr lang="en-GB" sz="1200" b="0" i="0" kern="1200" dirty="0">
                <a:solidFill>
                  <a:schemeClr val="tx1"/>
                </a:solidFill>
                <a:effectLst/>
                <a:latin typeface="+mn-lt"/>
                <a:ea typeface="+mn-ea"/>
                <a:cs typeface="+mn-cs"/>
              </a:rPr>
              <a:t>they come with </a:t>
            </a:r>
            <a:r>
              <a:rPr lang="en-GB" sz="1200" b="0" i="0" kern="1200" dirty="0" err="1">
                <a:solidFill>
                  <a:schemeClr val="tx1"/>
                </a:solidFill>
                <a:effectLst/>
                <a:latin typeface="+mn-lt"/>
                <a:ea typeface="+mn-ea"/>
                <a:cs typeface="+mn-cs"/>
              </a:rPr>
              <a:t>sonrisas</a:t>
            </a:r>
            <a:r>
              <a:rPr lang="en-GB" sz="1200" b="0" i="0" kern="1200" dirty="0">
                <a:solidFill>
                  <a:schemeClr val="tx1"/>
                </a:solidFill>
                <a:effectLst/>
                <a:latin typeface="+mn-lt"/>
                <a:ea typeface="+mn-ea"/>
                <a:cs typeface="+mn-cs"/>
              </a:rPr>
              <a:t> and smiles,</a:t>
            </a:r>
          </a:p>
          <a:p>
            <a:r>
              <a:rPr lang="en-GB" sz="1200" b="0" i="0" kern="1200" dirty="0">
                <a:solidFill>
                  <a:schemeClr val="tx1"/>
                </a:solidFill>
                <a:effectLst/>
                <a:latin typeface="+mn-lt"/>
                <a:ea typeface="+mn-ea"/>
                <a:cs typeface="+mn-cs"/>
              </a:rPr>
              <a:t>to the other I call for stories</a:t>
            </a:r>
          </a:p>
          <a:p>
            <a:r>
              <a:rPr lang="en-GB" sz="1200" b="0" i="0" kern="1200" dirty="0">
                <a:solidFill>
                  <a:schemeClr val="tx1"/>
                </a:solidFill>
                <a:effectLst/>
                <a:latin typeface="+mn-lt"/>
                <a:ea typeface="+mn-ea"/>
                <a:cs typeface="+mn-cs"/>
              </a:rPr>
              <a:t>that travel many miles.</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And thanks to these two windows</a:t>
            </a:r>
          </a:p>
          <a:p>
            <a:r>
              <a:rPr lang="en-GB" sz="1200" b="0" i="0" kern="1200" dirty="0">
                <a:solidFill>
                  <a:schemeClr val="tx1"/>
                </a:solidFill>
                <a:effectLst/>
                <a:latin typeface="+mn-lt"/>
                <a:ea typeface="+mn-ea"/>
                <a:cs typeface="+mn-cs"/>
              </a:rPr>
              <a:t>I’m richer than any king –</a:t>
            </a:r>
          </a:p>
          <a:p>
            <a:r>
              <a:rPr lang="en-GB" sz="1200" b="0" i="0" kern="1200" dirty="0">
                <a:solidFill>
                  <a:schemeClr val="tx1"/>
                </a:solidFill>
                <a:effectLst/>
                <a:latin typeface="+mn-lt"/>
                <a:ea typeface="+mn-ea"/>
                <a:cs typeface="+mn-cs"/>
              </a:rPr>
              <a:t>my world is overflowing,</a:t>
            </a:r>
          </a:p>
          <a:p>
            <a:r>
              <a:rPr lang="en-GB" sz="1200" b="0" i="0" kern="1200" dirty="0">
                <a:solidFill>
                  <a:schemeClr val="tx1"/>
                </a:solidFill>
                <a:effectLst/>
                <a:latin typeface="+mn-lt"/>
                <a:ea typeface="+mn-ea"/>
                <a:cs typeface="+mn-cs"/>
              </a:rPr>
              <a:t>I have two of everything!</a:t>
            </a:r>
          </a:p>
          <a:p>
            <a:endParaRPr lang="en-GB" dirty="0"/>
          </a:p>
        </p:txBody>
      </p:sp>
      <p:sp>
        <p:nvSpPr>
          <p:cNvPr id="4" name="Slide Number Placeholder 3"/>
          <p:cNvSpPr>
            <a:spLocks noGrp="1"/>
          </p:cNvSpPr>
          <p:nvPr>
            <p:ph type="sldNum" sz="quarter" idx="5"/>
          </p:nvPr>
        </p:nvSpPr>
        <p:spPr/>
        <p:txBody>
          <a:bodyPr/>
          <a:lstStyle/>
          <a:p>
            <a:fld id="{B16EF7BA-9C07-4968-ABE6-66172563528F}" type="slidenum">
              <a:rPr lang="en-US" smtClean="0"/>
              <a:t>4</a:t>
            </a:fld>
            <a:endParaRPr lang="en-US"/>
          </a:p>
        </p:txBody>
      </p:sp>
    </p:spTree>
    <p:extLst>
      <p:ext uri="{BB962C8B-B14F-4D97-AF65-F5344CB8AC3E}">
        <p14:creationId xmlns:p14="http://schemas.microsoft.com/office/powerpoint/2010/main" val="2589791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Possible answers: </a:t>
            </a:r>
          </a:p>
          <a:p>
            <a:r>
              <a:rPr lang="en-GB" dirty="0"/>
              <a:t>Employment</a:t>
            </a:r>
          </a:p>
          <a:p>
            <a:r>
              <a:rPr lang="en-GB" dirty="0"/>
              <a:t>Culture</a:t>
            </a:r>
          </a:p>
          <a:p>
            <a:r>
              <a:rPr lang="en-GB" dirty="0"/>
              <a:t>Identity</a:t>
            </a:r>
          </a:p>
          <a:p>
            <a:r>
              <a:rPr lang="en-GB" dirty="0"/>
              <a:t>Family</a:t>
            </a:r>
          </a:p>
          <a:p>
            <a:r>
              <a:rPr lang="en-GB" dirty="0"/>
              <a:t>Opportunities</a:t>
            </a:r>
          </a:p>
          <a:p>
            <a:r>
              <a:rPr lang="en-GB" dirty="0"/>
              <a:t>Community</a:t>
            </a:r>
          </a:p>
          <a:p>
            <a:r>
              <a:rPr lang="en-GB" dirty="0"/>
              <a:t> then reveal Lewis, 2013 allowing students to generate concepts before considering theory.</a:t>
            </a:r>
          </a:p>
        </p:txBody>
      </p:sp>
      <p:sp>
        <p:nvSpPr>
          <p:cNvPr id="4" name="Slide Number Placeholder 3"/>
          <p:cNvSpPr>
            <a:spLocks noGrp="1"/>
          </p:cNvSpPr>
          <p:nvPr>
            <p:ph type="sldNum" sz="quarter" idx="5"/>
          </p:nvPr>
        </p:nvSpPr>
        <p:spPr/>
        <p:txBody>
          <a:bodyPr/>
          <a:lstStyle/>
          <a:p>
            <a:fld id="{B16EF7BA-9C07-4968-ABE6-66172563528F}" type="slidenum">
              <a:rPr lang="en-US" smtClean="0"/>
              <a:t>5</a:t>
            </a:fld>
            <a:endParaRPr lang="en-US"/>
          </a:p>
        </p:txBody>
      </p:sp>
    </p:spTree>
    <p:extLst>
      <p:ext uri="{BB962C8B-B14F-4D97-AF65-F5344CB8AC3E}">
        <p14:creationId xmlns:p14="http://schemas.microsoft.com/office/powerpoint/2010/main" val="36949680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EA9E3C-A20F-393B-4DFD-053F65A9D3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392539-D1A7-4092-15F3-7A332F87E2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E30586-7023-DF0A-437C-A1B945B851B7}"/>
              </a:ext>
            </a:extLst>
          </p:cNvPr>
          <p:cNvSpPr>
            <a:spLocks noGrp="1"/>
          </p:cNvSpPr>
          <p:nvPr>
            <p:ph type="body" idx="1"/>
          </p:nvPr>
        </p:nvSpPr>
        <p:spPr/>
        <p:txBody>
          <a:bodyPr>
            <a:normAutofit/>
          </a:bodyPr>
          <a:lstStyle/>
          <a:p>
            <a:r>
              <a:rPr lang="en-US" dirty="0"/>
              <a:t>Critical evaluation task:</a:t>
            </a:r>
          </a:p>
          <a:p>
            <a:r>
              <a:rPr lang="en-US" dirty="0"/>
              <a:t>Provide groups with the findings – working memory, attentional control, metalinguistic awareness</a:t>
            </a:r>
          </a:p>
          <a:p>
            <a:r>
              <a:rPr lang="en-US" dirty="0"/>
              <a:t>Ask: Why might bilingual children develop these skills?</a:t>
            </a:r>
          </a:p>
        </p:txBody>
      </p:sp>
      <p:sp>
        <p:nvSpPr>
          <p:cNvPr id="4" name="Slide Number Placeholder 3">
            <a:extLst>
              <a:ext uri="{FF2B5EF4-FFF2-40B4-BE49-F238E27FC236}">
                <a16:creationId xmlns:a16="http://schemas.microsoft.com/office/drawing/2014/main" id="{CBDBDB7F-0CEB-ECD2-D412-5A950525387B}"/>
              </a:ext>
            </a:extLst>
          </p:cNvPr>
          <p:cNvSpPr>
            <a:spLocks noGrp="1"/>
          </p:cNvSpPr>
          <p:nvPr>
            <p:ph type="sldNum" sz="quarter" idx="10"/>
          </p:nvPr>
        </p:nvSpPr>
        <p:spPr/>
        <p:txBody>
          <a:bodyPr/>
          <a:lstStyle/>
          <a:p>
            <a:fld id="{C60611A5-BB93-E745-83CA-656580245B8B}" type="slidenum">
              <a:rPr lang="en-US" smtClean="0"/>
              <a:t>7</a:t>
            </a:fld>
            <a:endParaRPr lang="en-US"/>
          </a:p>
        </p:txBody>
      </p:sp>
    </p:spTree>
    <p:extLst>
      <p:ext uri="{BB962C8B-B14F-4D97-AF65-F5344CB8AC3E}">
        <p14:creationId xmlns:p14="http://schemas.microsoft.com/office/powerpoint/2010/main" val="325914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A67E0-F1D8-9EBF-6AA4-2DB706D3AD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DC3CD8-30B5-47ED-6A93-242CAC3F2A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1D9372-F89E-5D19-A877-D2C6516FBD8D}"/>
              </a:ext>
            </a:extLst>
          </p:cNvPr>
          <p:cNvSpPr>
            <a:spLocks noGrp="1"/>
          </p:cNvSpPr>
          <p:nvPr>
            <p:ph type="body" idx="1"/>
          </p:nvPr>
        </p:nvSpPr>
        <p:spPr/>
        <p:txBody>
          <a:bodyPr>
            <a:normAutofit/>
          </a:bodyPr>
          <a:lstStyle/>
          <a:p>
            <a:r>
              <a:rPr lang="en-US" dirty="0"/>
              <a:t>Encourage students to engage with the research/evidence</a:t>
            </a:r>
          </a:p>
        </p:txBody>
      </p:sp>
      <p:sp>
        <p:nvSpPr>
          <p:cNvPr id="4" name="Slide Number Placeholder 3">
            <a:extLst>
              <a:ext uri="{FF2B5EF4-FFF2-40B4-BE49-F238E27FC236}">
                <a16:creationId xmlns:a16="http://schemas.microsoft.com/office/drawing/2014/main" id="{D32BDF0C-095C-C9CA-BE45-5E4CB4279BE9}"/>
              </a:ext>
            </a:extLst>
          </p:cNvPr>
          <p:cNvSpPr>
            <a:spLocks noGrp="1"/>
          </p:cNvSpPr>
          <p:nvPr>
            <p:ph type="sldNum" sz="quarter" idx="10"/>
          </p:nvPr>
        </p:nvSpPr>
        <p:spPr/>
        <p:txBody>
          <a:bodyPr/>
          <a:lstStyle/>
          <a:p>
            <a:fld id="{C60611A5-BB93-E745-83CA-656580245B8B}" type="slidenum">
              <a:rPr lang="en-US" smtClean="0"/>
              <a:t>8</a:t>
            </a:fld>
            <a:endParaRPr lang="en-US"/>
          </a:p>
        </p:txBody>
      </p:sp>
    </p:spTree>
    <p:extLst>
      <p:ext uri="{BB962C8B-B14F-4D97-AF65-F5344CB8AC3E}">
        <p14:creationId xmlns:p14="http://schemas.microsoft.com/office/powerpoint/2010/main" val="3031149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6152B4-5C9A-6676-E180-1001FD5CE4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245687-59C2-0AB0-B3BB-57B53FE939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896704-C9B0-9B3E-872B-3A886235D72E}"/>
              </a:ext>
            </a:extLst>
          </p:cNvPr>
          <p:cNvSpPr>
            <a:spLocks noGrp="1"/>
          </p:cNvSpPr>
          <p:nvPr>
            <p:ph type="body" idx="1"/>
          </p:nvPr>
        </p:nvSpPr>
        <p:spPr/>
        <p:txBody>
          <a:bodyPr>
            <a:normAutofit/>
          </a:bodyPr>
          <a:lstStyle/>
          <a:p>
            <a:r>
              <a:rPr lang="en-US" dirty="0"/>
              <a:t>Encourage students to engage with the research/evidence</a:t>
            </a:r>
          </a:p>
        </p:txBody>
      </p:sp>
      <p:sp>
        <p:nvSpPr>
          <p:cNvPr id="4" name="Slide Number Placeholder 3">
            <a:extLst>
              <a:ext uri="{FF2B5EF4-FFF2-40B4-BE49-F238E27FC236}">
                <a16:creationId xmlns:a16="http://schemas.microsoft.com/office/drawing/2014/main" id="{53B37973-4B5D-72C3-DB93-0405818A042E}"/>
              </a:ext>
            </a:extLst>
          </p:cNvPr>
          <p:cNvSpPr>
            <a:spLocks noGrp="1"/>
          </p:cNvSpPr>
          <p:nvPr>
            <p:ph type="sldNum" sz="quarter" idx="10"/>
          </p:nvPr>
        </p:nvSpPr>
        <p:spPr/>
        <p:txBody>
          <a:bodyPr/>
          <a:lstStyle/>
          <a:p>
            <a:fld id="{C60611A5-BB93-E745-83CA-656580245B8B}" type="slidenum">
              <a:rPr lang="en-US" smtClean="0"/>
              <a:t>9</a:t>
            </a:fld>
            <a:endParaRPr lang="en-US"/>
          </a:p>
        </p:txBody>
      </p:sp>
    </p:spTree>
    <p:extLst>
      <p:ext uri="{BB962C8B-B14F-4D97-AF65-F5344CB8AC3E}">
        <p14:creationId xmlns:p14="http://schemas.microsoft.com/office/powerpoint/2010/main" val="3132415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6EF7BA-9C07-4968-ABE6-66172563528F}" type="slidenum">
              <a:rPr lang="en-US" smtClean="0"/>
              <a:t>10</a:t>
            </a:fld>
            <a:endParaRPr lang="en-US"/>
          </a:p>
        </p:txBody>
      </p:sp>
    </p:spTree>
    <p:extLst>
      <p:ext uri="{BB962C8B-B14F-4D97-AF65-F5344CB8AC3E}">
        <p14:creationId xmlns:p14="http://schemas.microsoft.com/office/powerpoint/2010/main" val="41409200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f students were asked to debate </a:t>
            </a:r>
            <a:r>
              <a:rPr lang="en-GB" sz="1200" b="1" i="0" kern="1200" dirty="0">
                <a:solidFill>
                  <a:schemeClr val="tx1"/>
                </a:solidFill>
                <a:effectLst/>
                <a:latin typeface="+mn-lt"/>
                <a:ea typeface="+mn-ea"/>
                <a:cs typeface="+mn-cs"/>
              </a:rPr>
              <a:t>which policy will have the greatest impact on bilingual education in Wales</a:t>
            </a:r>
            <a:r>
              <a:rPr lang="en-GB" sz="1200" b="0" i="0" kern="1200" dirty="0">
                <a:solidFill>
                  <a:schemeClr val="tx1"/>
                </a:solidFill>
                <a:effectLst/>
                <a:latin typeface="+mn-lt"/>
                <a:ea typeface="+mn-ea"/>
                <a:cs typeface="+mn-cs"/>
              </a:rPr>
              <a:t>, I would argue that the strongest evidence points to the </a:t>
            </a:r>
            <a:r>
              <a:rPr lang="en-GB" sz="1200" b="1" i="0" kern="1200" dirty="0">
                <a:solidFill>
                  <a:schemeClr val="tx1"/>
                </a:solidFill>
                <a:effectLst/>
                <a:latin typeface="+mn-lt"/>
                <a:ea typeface="+mn-ea"/>
                <a:cs typeface="+mn-cs"/>
              </a:rPr>
              <a:t>&lt;Welsh Language and Education (Wales) Act 2025&gt;</a:t>
            </a:r>
            <a:r>
              <a:rPr lang="en-GB" sz="1200" b="0" i="0" kern="1200" dirty="0">
                <a:solidFill>
                  <a:schemeClr val="tx1"/>
                </a:solidFill>
                <a:effectLst/>
                <a:latin typeface="+mn-lt"/>
                <a:ea typeface="+mn-ea"/>
                <a:cs typeface="+mn-cs"/>
              </a:rPr>
              <a:t> having the greatest long-term impact. </a:t>
            </a:r>
            <a:r>
              <a:rPr lang="en-GB" sz="1200" b="0" i="0" u="none" strike="noStrike" kern="1200" dirty="0">
                <a:solidFill>
                  <a:schemeClr val="tx1"/>
                </a:solidFill>
                <a:effectLst/>
                <a:latin typeface="+mn-lt"/>
                <a:ea typeface="+mn-ea"/>
                <a:cs typeface="+mn-cs"/>
                <a:hlinkClick r:id="rId3"/>
              </a:rPr>
              <a:t>[legislation.gov.uk]</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[legislation.gov.uk]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Why this policy?</a:t>
            </a:r>
          </a:p>
          <a:p>
            <a:pPr fontAlgn="t"/>
            <a:r>
              <a:rPr lang="en-GB" sz="1200" b="0" i="0" kern="1200" dirty="0">
                <a:solidFill>
                  <a:schemeClr val="tx1"/>
                </a:solidFill>
                <a:effectLst/>
                <a:latin typeface="+mn-lt"/>
                <a:ea typeface="+mn-ea"/>
                <a:cs typeface="+mn-cs"/>
              </a:rPr>
              <a:t>Unlike earlier strategies and policies, the Act directly targets what happens in schools and places requirements on the education system. Its aim is for all pupils to become independent Welsh language users by the end of compulsory schooling and it provides a statutory framework for Welsh language education. </a:t>
            </a:r>
            <a:r>
              <a:rPr lang="en-GB" sz="1200" b="0" i="0" u="none" strike="noStrike" kern="1200" dirty="0">
                <a:solidFill>
                  <a:schemeClr val="tx1"/>
                </a:solidFill>
                <a:effectLst/>
                <a:latin typeface="+mn-lt"/>
                <a:ea typeface="+mn-ea"/>
                <a:cs typeface="+mn-cs"/>
                <a:hlinkClick r:id="rId5"/>
              </a:rPr>
              <a:t>[</a:t>
            </a:r>
            <a:r>
              <a:rPr lang="en-GB" sz="1200" b="0" i="0" u="none" strike="noStrike" kern="1200" dirty="0" err="1">
                <a:solidFill>
                  <a:schemeClr val="tx1"/>
                </a:solidFill>
                <a:effectLst/>
                <a:latin typeface="+mn-lt"/>
                <a:ea typeface="+mn-ea"/>
                <a:cs typeface="+mn-cs"/>
                <a:hlinkClick r:id="rId5"/>
              </a:rPr>
              <a:t>senedd.wales</a:t>
            </a:r>
            <a:r>
              <a:rPr lang="en-GB" sz="1200" b="0" i="0" u="none" strike="noStrike" kern="1200" dirty="0">
                <a:solidFill>
                  <a:schemeClr val="tx1"/>
                </a:solidFill>
                <a:effectLst/>
                <a:latin typeface="+mn-lt"/>
                <a:ea typeface="+mn-ea"/>
                <a:cs typeface="+mn-cs"/>
                <a:hlinkClick r:id="rId5"/>
              </a:rPr>
              <a:t>]</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a:rPr>
              <a:t>[</a:t>
            </a:r>
            <a:r>
              <a:rPr lang="en-GB" sz="1200" b="0" i="0" u="none" strike="noStrike" kern="1200" dirty="0" err="1">
                <a:solidFill>
                  <a:schemeClr val="tx1"/>
                </a:solidFill>
                <a:effectLst/>
                <a:latin typeface="+mn-lt"/>
                <a:ea typeface="+mn-ea"/>
                <a:cs typeface="+mn-cs"/>
                <a:hlinkClick r:id="rId6"/>
              </a:rPr>
              <a:t>senedd.wales</a:t>
            </a:r>
            <a:r>
              <a:rPr lang="en-GB" sz="1200" b="0" i="0" u="none" strike="noStrike" kern="1200" dirty="0">
                <a:solidFill>
                  <a:schemeClr val="tx1"/>
                </a:solidFill>
                <a:effectLst/>
                <a:latin typeface="+mn-lt"/>
                <a:ea typeface="+mn-ea"/>
                <a:cs typeface="+mn-cs"/>
                <a:hlinkClick r:id="rId6"/>
              </a:rPr>
              <a:t>]</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Comparison with the other policies</a:t>
            </a:r>
          </a:p>
          <a:p>
            <a:pPr fontAlgn="t"/>
            <a:r>
              <a:rPr lang="en-GB" sz="1200" b="1" i="0" kern="1200" dirty="0">
                <a:solidFill>
                  <a:schemeClr val="tx1"/>
                </a:solidFill>
                <a:effectLst/>
                <a:latin typeface="+mn-lt"/>
                <a:ea typeface="+mn-ea"/>
                <a:cs typeface="+mn-cs"/>
              </a:rPr>
              <a:t>Curriculum for Wales (2022)</a:t>
            </a:r>
          </a:p>
          <a:p>
            <a:pPr fontAlgn="t"/>
            <a:r>
              <a:rPr lang="en-GB" sz="1200" b="1" i="0" kern="1200" dirty="0">
                <a:solidFill>
                  <a:schemeClr val="tx1"/>
                </a:solidFill>
                <a:effectLst/>
                <a:latin typeface="+mn-lt"/>
                <a:ea typeface="+mn-ea"/>
                <a:cs typeface="+mn-cs"/>
              </a:rPr>
              <a:t>Impact:</a:t>
            </a:r>
            <a:r>
              <a:rPr lang="en-GB" sz="1200" b="0" i="0" kern="1200" dirty="0">
                <a:solidFill>
                  <a:schemeClr val="tx1"/>
                </a:solidFill>
                <a:effectLst/>
                <a:latin typeface="+mn-lt"/>
                <a:ea typeface="+mn-ea"/>
                <a:cs typeface="+mn-cs"/>
              </a:rPr>
              <a:t> High</a:t>
            </a:r>
          </a:p>
          <a:p>
            <a:pPr lvl="0" fontAlgn="t"/>
            <a:r>
              <a:rPr lang="en-GB" sz="1200" b="0" i="0" kern="1200" dirty="0">
                <a:solidFill>
                  <a:schemeClr val="tx1"/>
                </a:solidFill>
                <a:effectLst/>
                <a:latin typeface="+mn-lt"/>
                <a:ea typeface="+mn-ea"/>
                <a:cs typeface="+mn-cs"/>
              </a:rPr>
              <a:t>Places Welsh language development at the heart of learning.</a:t>
            </a:r>
          </a:p>
          <a:p>
            <a:pPr lvl="0" fontAlgn="t"/>
            <a:r>
              <a:rPr lang="en-GB" sz="1200" b="0" i="0" kern="1200" dirty="0">
                <a:solidFill>
                  <a:schemeClr val="tx1"/>
                </a:solidFill>
                <a:effectLst/>
                <a:latin typeface="+mn-lt"/>
                <a:ea typeface="+mn-ea"/>
                <a:cs typeface="+mn-cs"/>
              </a:rPr>
              <a:t>Introduces the aspiration that all learners become confident Welsh speakers.</a:t>
            </a:r>
          </a:p>
          <a:p>
            <a:pPr lvl="0" fontAlgn="t"/>
            <a:r>
              <a:rPr lang="en-GB" sz="1200" b="0" i="0" kern="1200" dirty="0">
                <a:solidFill>
                  <a:schemeClr val="tx1"/>
                </a:solidFill>
                <a:effectLst/>
                <a:latin typeface="+mn-lt"/>
                <a:ea typeface="+mn-ea"/>
                <a:cs typeface="+mn-cs"/>
              </a:rPr>
              <a:t>Influences pedagogy and curriculum design.</a:t>
            </a:r>
          </a:p>
          <a:p>
            <a:pPr fontAlgn="t"/>
            <a:r>
              <a:rPr lang="en-GB" sz="1200" b="0" i="0" kern="1200" dirty="0">
                <a:solidFill>
                  <a:schemeClr val="tx1"/>
                </a:solidFill>
                <a:effectLst/>
                <a:latin typeface="+mn-lt"/>
                <a:ea typeface="+mn-ea"/>
                <a:cs typeface="+mn-cs"/>
              </a:rPr>
              <a:t>However, schools retain significant flexibility in implementation, meaning impact may vary between settings.</a:t>
            </a:r>
          </a:p>
          <a:p>
            <a:pPr fontAlgn="t"/>
            <a:r>
              <a:rPr lang="en-GB" sz="1200" b="1" i="0" kern="1200" dirty="0">
                <a:solidFill>
                  <a:schemeClr val="tx1"/>
                </a:solidFill>
                <a:effectLst/>
                <a:latin typeface="+mn-lt"/>
                <a:ea typeface="+mn-ea"/>
                <a:cs typeface="+mn-cs"/>
              </a:rPr>
              <a:t>Cymraeg 2050</a:t>
            </a:r>
          </a:p>
          <a:p>
            <a:pPr fontAlgn="t"/>
            <a:r>
              <a:rPr lang="en-GB" sz="1200" b="1" i="0" kern="1200" dirty="0">
                <a:solidFill>
                  <a:schemeClr val="tx1"/>
                </a:solidFill>
                <a:effectLst/>
                <a:latin typeface="+mn-lt"/>
                <a:ea typeface="+mn-ea"/>
                <a:cs typeface="+mn-cs"/>
              </a:rPr>
              <a:t>Impact:</a:t>
            </a:r>
            <a:r>
              <a:rPr lang="en-GB" sz="1200" b="0" i="0" kern="1200" dirty="0">
                <a:solidFill>
                  <a:schemeClr val="tx1"/>
                </a:solidFill>
                <a:effectLst/>
                <a:latin typeface="+mn-lt"/>
                <a:ea typeface="+mn-ea"/>
                <a:cs typeface="+mn-cs"/>
              </a:rPr>
              <a:t> Very high strategically</a:t>
            </a:r>
          </a:p>
          <a:p>
            <a:pPr lvl="0" fontAlgn="t"/>
            <a:r>
              <a:rPr lang="en-GB" sz="1200" b="0" i="0" kern="1200" dirty="0">
                <a:solidFill>
                  <a:schemeClr val="tx1"/>
                </a:solidFill>
                <a:effectLst/>
                <a:latin typeface="+mn-lt"/>
                <a:ea typeface="+mn-ea"/>
                <a:cs typeface="+mn-cs"/>
              </a:rPr>
              <a:t>Sets the national target of one million Welsh speakers by 2050.</a:t>
            </a:r>
          </a:p>
          <a:p>
            <a:pPr lvl="0" fontAlgn="t"/>
            <a:r>
              <a:rPr lang="en-GB" sz="1200" b="0" i="0" kern="1200" dirty="0">
                <a:solidFill>
                  <a:schemeClr val="tx1"/>
                </a:solidFill>
                <a:effectLst/>
                <a:latin typeface="+mn-lt"/>
                <a:ea typeface="+mn-ea"/>
                <a:cs typeface="+mn-cs"/>
              </a:rPr>
              <a:t>Has driven policy development across government. </a:t>
            </a:r>
            <a:r>
              <a:rPr lang="en-GB" sz="1200" b="0" i="0" u="none" strike="noStrike" kern="1200" dirty="0">
                <a:solidFill>
                  <a:schemeClr val="tx1"/>
                </a:solidFill>
                <a:effectLst/>
                <a:latin typeface="+mn-lt"/>
                <a:ea typeface="+mn-ea"/>
                <a:cs typeface="+mn-cs"/>
                <a:hlinkClick r:id="rId7"/>
              </a:rPr>
              <a:t>[</a:t>
            </a:r>
            <a:r>
              <a:rPr lang="en-GB" sz="1200" b="0" i="0" u="none" strike="noStrike" kern="1200" dirty="0" err="1">
                <a:solidFill>
                  <a:schemeClr val="tx1"/>
                </a:solidFill>
                <a:effectLst/>
                <a:latin typeface="+mn-lt"/>
                <a:ea typeface="+mn-ea"/>
                <a:cs typeface="+mn-cs"/>
                <a:hlinkClick r:id="rId7"/>
              </a:rPr>
              <a:t>gov.wales</a:t>
            </a:r>
            <a:r>
              <a:rPr lang="en-GB" sz="1200" b="0" i="0" u="none" strike="noStrike" kern="1200" dirty="0">
                <a:solidFill>
                  <a:schemeClr val="tx1"/>
                </a:solidFill>
                <a:effectLst/>
                <a:latin typeface="+mn-lt"/>
                <a:ea typeface="+mn-ea"/>
                <a:cs typeface="+mn-cs"/>
                <a:hlinkClick r:id="rId7"/>
              </a:rPr>
              <a:t>]</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8"/>
              </a:rPr>
              <a:t>[</a:t>
            </a:r>
            <a:r>
              <a:rPr lang="en-GB" sz="1200" b="0" i="0" u="none" strike="noStrike" kern="1200" dirty="0" err="1">
                <a:solidFill>
                  <a:schemeClr val="tx1"/>
                </a:solidFill>
                <a:effectLst/>
                <a:latin typeface="+mn-lt"/>
                <a:ea typeface="+mn-ea"/>
                <a:cs typeface="+mn-cs"/>
                <a:hlinkClick r:id="rId8"/>
              </a:rPr>
              <a:t>gov.wales</a:t>
            </a:r>
            <a:r>
              <a:rPr lang="en-GB" sz="1200" b="0" i="0" u="none" strike="noStrike" kern="1200" dirty="0">
                <a:solidFill>
                  <a:schemeClr val="tx1"/>
                </a:solidFill>
                <a:effectLst/>
                <a:latin typeface="+mn-lt"/>
                <a:ea typeface="+mn-ea"/>
                <a:cs typeface="+mn-cs"/>
                <a:hlinkClick r:id="rId8"/>
              </a:rPr>
              <a: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However, it is a strategy rather than legislation. Its influence is largely through the policies it inspires, such as the 2025 Act. </a:t>
            </a:r>
            <a:r>
              <a:rPr lang="en-GB" sz="1200" b="0" i="0" u="none" strike="noStrike" kern="1200" dirty="0">
                <a:solidFill>
                  <a:schemeClr val="tx1"/>
                </a:solidFill>
                <a:effectLst/>
                <a:latin typeface="+mn-lt"/>
                <a:ea typeface="+mn-ea"/>
                <a:cs typeface="+mn-cs"/>
                <a:hlinkClick r:id="rId8"/>
              </a:rPr>
              <a:t>[</a:t>
            </a:r>
            <a:r>
              <a:rPr lang="en-GB" sz="1200" b="0" i="0" u="none" strike="noStrike" kern="1200" dirty="0" err="1">
                <a:solidFill>
                  <a:schemeClr val="tx1"/>
                </a:solidFill>
                <a:effectLst/>
                <a:latin typeface="+mn-lt"/>
                <a:ea typeface="+mn-ea"/>
                <a:cs typeface="+mn-cs"/>
                <a:hlinkClick r:id="rId8"/>
              </a:rPr>
              <a:t>gov.wales</a:t>
            </a:r>
            <a:r>
              <a:rPr lang="en-GB" sz="1200" b="0" i="0" u="none" strike="noStrike" kern="1200" dirty="0">
                <a:solidFill>
                  <a:schemeClr val="tx1"/>
                </a:solidFill>
                <a:effectLst/>
                <a:latin typeface="+mn-lt"/>
                <a:ea typeface="+mn-ea"/>
                <a:cs typeface="+mn-cs"/>
                <a:hlinkClick r:id="rId8"/>
              </a:rPr>
              <a:t>]</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3"/>
              </a:rPr>
              <a:t>[legislation.gov.uk]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Well-being of Future Generations (Wales) Act 2015</a:t>
            </a:r>
          </a:p>
          <a:p>
            <a:pPr fontAlgn="t"/>
            <a:r>
              <a:rPr lang="en-GB" sz="1200" b="1" i="0" kern="1200" dirty="0">
                <a:solidFill>
                  <a:schemeClr val="tx1"/>
                </a:solidFill>
                <a:effectLst/>
                <a:latin typeface="+mn-lt"/>
                <a:ea typeface="+mn-ea"/>
                <a:cs typeface="+mn-cs"/>
              </a:rPr>
              <a:t>Impact:</a:t>
            </a:r>
            <a:r>
              <a:rPr lang="en-GB" sz="1200" b="0" i="0" kern="1200" dirty="0">
                <a:solidFill>
                  <a:schemeClr val="tx1"/>
                </a:solidFill>
                <a:effectLst/>
                <a:latin typeface="+mn-lt"/>
                <a:ea typeface="+mn-ea"/>
                <a:cs typeface="+mn-cs"/>
              </a:rPr>
              <a:t> Moderate</a:t>
            </a:r>
          </a:p>
          <a:p>
            <a:pPr lvl="0" fontAlgn="t"/>
            <a:r>
              <a:rPr lang="en-GB" sz="1200" b="0" i="0" kern="1200" dirty="0">
                <a:solidFill>
                  <a:schemeClr val="tx1"/>
                </a:solidFill>
                <a:effectLst/>
                <a:latin typeface="+mn-lt"/>
                <a:ea typeface="+mn-ea"/>
                <a:cs typeface="+mn-cs"/>
              </a:rPr>
              <a:t>Supports the goal of "a Wales of vibrant culture and thriving Welsh language".</a:t>
            </a:r>
          </a:p>
          <a:p>
            <a:pPr lvl="0" fontAlgn="t"/>
            <a:r>
              <a:rPr lang="en-GB" sz="1200" b="0" i="0" kern="1200" dirty="0">
                <a:solidFill>
                  <a:schemeClr val="tx1"/>
                </a:solidFill>
                <a:effectLst/>
                <a:latin typeface="+mn-lt"/>
                <a:ea typeface="+mn-ea"/>
                <a:cs typeface="+mn-cs"/>
              </a:rPr>
              <a:t>Encourages public bodies to consider Welsh language and culture. </a:t>
            </a:r>
            <a:r>
              <a:rPr lang="en-GB" sz="1200" b="0" i="0" u="none" strike="noStrike" kern="1200" dirty="0">
                <a:solidFill>
                  <a:schemeClr val="tx1"/>
                </a:solidFill>
                <a:effectLst/>
                <a:latin typeface="+mn-lt"/>
                <a:ea typeface="+mn-ea"/>
                <a:cs typeface="+mn-cs"/>
                <a:hlinkClick r:id="rId8"/>
              </a:rPr>
              <a:t>[</a:t>
            </a:r>
            <a:r>
              <a:rPr lang="en-GB" sz="1200" b="0" i="0" u="none" strike="noStrike" kern="1200" dirty="0" err="1">
                <a:solidFill>
                  <a:schemeClr val="tx1"/>
                </a:solidFill>
                <a:effectLst/>
                <a:latin typeface="+mn-lt"/>
                <a:ea typeface="+mn-ea"/>
                <a:cs typeface="+mn-cs"/>
                <a:hlinkClick r:id="rId8"/>
              </a:rPr>
              <a:t>gov.wales</a:t>
            </a:r>
            <a:r>
              <a:rPr lang="en-GB" sz="1200" b="0" i="0" u="none" strike="noStrike" kern="1200" dirty="0">
                <a:solidFill>
                  <a:schemeClr val="tx1"/>
                </a:solidFill>
                <a:effectLst/>
                <a:latin typeface="+mn-lt"/>
                <a:ea typeface="+mn-ea"/>
                <a:cs typeface="+mn-cs"/>
                <a:hlinkClick r:id="rId8"/>
              </a:rPr>
              <a:t>]</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9"/>
              </a:rPr>
              <a:t>[colegcymraeg.ac.uk]</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However, it does not specifically direct classroom practice or Welsh language education.</a:t>
            </a:r>
          </a:p>
          <a:p>
            <a:pPr fontAlgn="t"/>
            <a:r>
              <a:rPr lang="en-GB" sz="1200" b="1" i="0" kern="1200" dirty="0">
                <a:solidFill>
                  <a:schemeClr val="tx1"/>
                </a:solidFill>
                <a:effectLst/>
                <a:latin typeface="+mn-lt"/>
                <a:ea typeface="+mn-ea"/>
                <a:cs typeface="+mn-cs"/>
              </a:rPr>
              <a:t>Curriculum </a:t>
            </a:r>
            <a:r>
              <a:rPr lang="en-GB" sz="1200" b="1" i="0" kern="1200" dirty="0" err="1">
                <a:solidFill>
                  <a:schemeClr val="tx1"/>
                </a:solidFill>
                <a:effectLst/>
                <a:latin typeface="+mn-lt"/>
                <a:ea typeface="+mn-ea"/>
                <a:cs typeface="+mn-cs"/>
              </a:rPr>
              <a:t>Cymreig</a:t>
            </a:r>
            <a:endParaRPr lang="en-GB" sz="1200" b="1"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Impact:</a:t>
            </a:r>
            <a:r>
              <a:rPr lang="en-GB" sz="1200" b="0" i="0" kern="1200" dirty="0">
                <a:solidFill>
                  <a:schemeClr val="tx1"/>
                </a:solidFill>
                <a:effectLst/>
                <a:latin typeface="+mn-lt"/>
                <a:ea typeface="+mn-ea"/>
                <a:cs typeface="+mn-cs"/>
              </a:rPr>
              <a:t> Historically important</a:t>
            </a:r>
          </a:p>
          <a:p>
            <a:pPr lvl="0" fontAlgn="t"/>
            <a:r>
              <a:rPr lang="en-GB" sz="1200" b="0" i="0" kern="1200" dirty="0">
                <a:solidFill>
                  <a:schemeClr val="tx1"/>
                </a:solidFill>
                <a:effectLst/>
                <a:latin typeface="+mn-lt"/>
                <a:ea typeface="+mn-ea"/>
                <a:cs typeface="+mn-cs"/>
              </a:rPr>
              <a:t>Increased awareness of Welsh identity and culture.</a:t>
            </a:r>
          </a:p>
          <a:p>
            <a:pPr lvl="0" fontAlgn="t"/>
            <a:r>
              <a:rPr lang="en-GB" sz="1200" b="0" i="0" kern="1200" dirty="0">
                <a:solidFill>
                  <a:schemeClr val="tx1"/>
                </a:solidFill>
                <a:effectLst/>
                <a:latin typeface="+mn-lt"/>
                <a:ea typeface="+mn-ea"/>
                <a:cs typeface="+mn-cs"/>
              </a:rPr>
              <a:t>Helped lay foundations for later developments.</a:t>
            </a:r>
          </a:p>
          <a:p>
            <a:pPr fontAlgn="t"/>
            <a:r>
              <a:rPr lang="en-GB" sz="1200" b="0" i="0" kern="1200" dirty="0">
                <a:solidFill>
                  <a:schemeClr val="tx1"/>
                </a:solidFill>
                <a:effectLst/>
                <a:latin typeface="+mn-lt"/>
                <a:ea typeface="+mn-ea"/>
                <a:cs typeface="+mn-cs"/>
              </a:rPr>
              <a:t>However, its influence on Welsh language acquisition is less direct than newer legislation.</a:t>
            </a:r>
          </a:p>
          <a:p>
            <a:endParaRPr lang="en-GB" dirty="0"/>
          </a:p>
        </p:txBody>
      </p:sp>
      <p:sp>
        <p:nvSpPr>
          <p:cNvPr id="4" name="Slide Number Placeholder 3"/>
          <p:cNvSpPr>
            <a:spLocks noGrp="1"/>
          </p:cNvSpPr>
          <p:nvPr>
            <p:ph type="sldNum" sz="quarter" idx="5"/>
          </p:nvPr>
        </p:nvSpPr>
        <p:spPr/>
        <p:txBody>
          <a:bodyPr/>
          <a:lstStyle/>
          <a:p>
            <a:fld id="{B16EF7BA-9C07-4968-ABE6-66172563528F}" type="slidenum">
              <a:rPr lang="en-US" smtClean="0"/>
              <a:t>14</a:t>
            </a:fld>
            <a:endParaRPr lang="en-US"/>
          </a:p>
        </p:txBody>
      </p:sp>
    </p:spTree>
    <p:extLst>
      <p:ext uri="{BB962C8B-B14F-4D97-AF65-F5344CB8AC3E}">
        <p14:creationId xmlns:p14="http://schemas.microsoft.com/office/powerpoint/2010/main" val="95642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MISCONCEPTION: Learning 2 or more languages confuses children</a:t>
            </a:r>
          </a:p>
          <a:p>
            <a:r>
              <a:rPr lang="en-GB" dirty="0"/>
              <a:t>RESEARCH: Children can successfully learn multiple languages without becoming confused</a:t>
            </a:r>
          </a:p>
          <a:p>
            <a:endParaRPr lang="en-GB" dirty="0"/>
          </a:p>
          <a:p>
            <a:r>
              <a:rPr lang="en-GB" dirty="0"/>
              <a:t>MISCONCEPTION: Children should learn one language before being introduced to another.</a:t>
            </a:r>
          </a:p>
          <a:p>
            <a:r>
              <a:rPr lang="en-GB" dirty="0"/>
              <a:t>RESEARCH: Early exposure to multiple languages is not detrimental and may support language development.</a:t>
            </a:r>
          </a:p>
          <a:p>
            <a:endParaRPr lang="en-GB" dirty="0"/>
          </a:p>
          <a:p>
            <a:r>
              <a:rPr lang="en-GB" dirty="0"/>
              <a:t>MISCONCEPTION: Multilingual children mix languages because they cannot separate them.</a:t>
            </a:r>
          </a:p>
          <a:p>
            <a:r>
              <a:rPr lang="en-GB" dirty="0"/>
              <a:t>RESEARCH: Code-switching is a normal linguistic behaviour and does not indicate confusion.</a:t>
            </a:r>
          </a:p>
          <a:p>
            <a:endParaRPr lang="en-GB" dirty="0"/>
          </a:p>
          <a:p>
            <a:r>
              <a:rPr lang="en-GB" dirty="0"/>
              <a:t>MISCONCEPTION: Bilingualism causes language delays.</a:t>
            </a:r>
          </a:p>
          <a:p>
            <a:r>
              <a:rPr lang="en-GB" dirty="0"/>
              <a:t>RESEARCH: Bilingualism itself does not cause speech or language delays.</a:t>
            </a:r>
          </a:p>
          <a:p>
            <a:endParaRPr lang="en-GB" dirty="0"/>
          </a:p>
          <a:p>
            <a:r>
              <a:rPr lang="en-GB" dirty="0"/>
              <a:t>MISCONCEPTION: Reading and writing in more than one language is too difficult for children.</a:t>
            </a:r>
          </a:p>
          <a:p>
            <a:r>
              <a:rPr lang="en-GB" dirty="0"/>
              <a:t>RESEARCH: Children are capable of developing literacy in multiple languages when appropriately supported. </a:t>
            </a:r>
          </a:p>
          <a:p>
            <a:endParaRPr lang="en-GB" dirty="0"/>
          </a:p>
          <a:p>
            <a:pPr lvl="0" fontAlgn="t"/>
            <a:r>
              <a:rPr lang="en-GB" sz="1200" b="1" i="0" kern="1200" dirty="0">
                <a:solidFill>
                  <a:schemeClr val="tx1"/>
                </a:solidFill>
                <a:effectLst/>
                <a:latin typeface="+mn-lt"/>
                <a:ea typeface="+mn-ea"/>
                <a:cs typeface="+mn-cs"/>
              </a:rPr>
              <a:t>Parents</a:t>
            </a:r>
            <a:r>
              <a:rPr lang="en-GB" sz="1200" b="0" i="0" kern="1200" dirty="0">
                <a:solidFill>
                  <a:schemeClr val="tx1"/>
                </a:solidFill>
                <a:effectLst/>
                <a:latin typeface="+mn-lt"/>
                <a:ea typeface="+mn-ea"/>
                <a:cs typeface="+mn-cs"/>
              </a:rPr>
              <a:t> need to provide </a:t>
            </a:r>
            <a:r>
              <a:rPr lang="en-GB" sz="1200" b="1" i="0" kern="1200" dirty="0">
                <a:solidFill>
                  <a:schemeClr val="tx1"/>
                </a:solidFill>
                <a:effectLst/>
                <a:latin typeface="+mn-lt"/>
                <a:ea typeface="+mn-ea"/>
                <a:cs typeface="+mn-cs"/>
              </a:rPr>
              <a:t>regular opportunities to hear and use each language</a:t>
            </a:r>
            <a:r>
              <a:rPr lang="en-GB" sz="1200" b="0" i="0" kern="1200" dirty="0">
                <a:solidFill>
                  <a:schemeClr val="tx1"/>
                </a:solidFill>
                <a:effectLst/>
                <a:latin typeface="+mn-lt"/>
                <a:ea typeface="+mn-ea"/>
                <a:cs typeface="+mn-cs"/>
              </a:rPr>
              <a:t>. Success depends more on language exposure and interaction than on children's cognitive ability.</a:t>
            </a:r>
          </a:p>
          <a:p>
            <a:pPr lvl="0" fontAlgn="t"/>
            <a:r>
              <a:rPr lang="en-GB" sz="1200" b="0" i="0" kern="1200" dirty="0">
                <a:solidFill>
                  <a:schemeClr val="tx1"/>
                </a:solidFill>
                <a:effectLst/>
                <a:latin typeface="+mn-lt"/>
                <a:ea typeface="+mn-ea"/>
                <a:cs typeface="+mn-cs"/>
              </a:rPr>
              <a:t>Difficulties often arise from the practical challenge of providing enough input in each language rather than from multilingualism itself. </a:t>
            </a:r>
            <a:r>
              <a:rPr lang="en-GB" sz="1200" b="0" i="0" u="none" strike="noStrike" kern="1200" dirty="0">
                <a:solidFill>
                  <a:schemeClr val="tx1"/>
                </a:solidFill>
                <a:effectLst/>
                <a:latin typeface="+mn-lt"/>
                <a:ea typeface="+mn-ea"/>
                <a:cs typeface="+mn-cs"/>
              </a:rPr>
              <a:t>P</a:t>
            </a:r>
            <a:r>
              <a:rPr lang="en-GB" sz="1200" b="0" i="0" kern="1200" dirty="0">
                <a:solidFill>
                  <a:schemeClr val="tx1"/>
                </a:solidFill>
                <a:effectLst/>
                <a:latin typeface="+mn-lt"/>
                <a:ea typeface="+mn-ea"/>
                <a:cs typeface="+mn-cs"/>
              </a:rPr>
              <a:t>arents may need to make a conscious effort to access books, media, social interactions and educational opportunities in the target language</a:t>
            </a:r>
          </a:p>
          <a:p>
            <a:endParaRPr lang="en-GB" dirty="0"/>
          </a:p>
        </p:txBody>
      </p:sp>
      <p:sp>
        <p:nvSpPr>
          <p:cNvPr id="4" name="Slide Number Placeholder 3"/>
          <p:cNvSpPr>
            <a:spLocks noGrp="1"/>
          </p:cNvSpPr>
          <p:nvPr>
            <p:ph type="sldNum" sz="quarter" idx="5"/>
          </p:nvPr>
        </p:nvSpPr>
        <p:spPr/>
        <p:txBody>
          <a:bodyPr/>
          <a:lstStyle/>
          <a:p>
            <a:fld id="{B16EF7BA-9C07-4968-ABE6-66172563528F}" type="slidenum">
              <a:rPr lang="en-US" smtClean="0"/>
              <a:t>15</a:t>
            </a:fld>
            <a:endParaRPr lang="en-US"/>
          </a:p>
        </p:txBody>
      </p:sp>
    </p:spTree>
    <p:extLst>
      <p:ext uri="{BB962C8B-B14F-4D97-AF65-F5344CB8AC3E}">
        <p14:creationId xmlns:p14="http://schemas.microsoft.com/office/powerpoint/2010/main" val="888920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3758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04967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58379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09451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90622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A3D48-B924-5108-0723-935D0FF9F3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8DFB47-088F-4252-ED9A-5F16BEACF5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745567-F535-915F-E483-128BC8AC77DB}"/>
              </a:ext>
            </a:extLst>
          </p:cNvPr>
          <p:cNvSpPr>
            <a:spLocks noGrp="1"/>
          </p:cNvSpPr>
          <p:nvPr>
            <p:ph type="dt" sz="half" idx="10"/>
          </p:nvPr>
        </p:nvSpPr>
        <p:spPr/>
        <p:txBody>
          <a:bodyPr/>
          <a:lstStyle/>
          <a:p>
            <a:fld id="{B61BEF0D-F0BB-DE4B-95CE-6DB70DBA9567}" type="datetimeFigureOut">
              <a:rPr lang="en-US" smtClean="0"/>
              <a:pPr/>
              <a:t>10/21/2026</a:t>
            </a:fld>
            <a:endParaRPr lang="en-US" dirty="0"/>
          </a:p>
        </p:txBody>
      </p:sp>
      <p:sp>
        <p:nvSpPr>
          <p:cNvPr id="5" name="Footer Placeholder 4">
            <a:extLst>
              <a:ext uri="{FF2B5EF4-FFF2-40B4-BE49-F238E27FC236}">
                <a16:creationId xmlns:a16="http://schemas.microsoft.com/office/drawing/2014/main" id="{0CBF0E96-64CB-4C62-C154-05EB549C115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14E4B8-E045-6731-4493-274036189D2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5269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925-1C39-79E4-52FA-6D75BB4580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07F352-74C1-BCDF-1094-D3985A98A6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A360B5-3367-ED64-600B-6E6D515EA5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CEFEE3-777D-5BF2-15B3-102A28FE7B2C}"/>
              </a:ext>
            </a:extLst>
          </p:cNvPr>
          <p:cNvSpPr>
            <a:spLocks noGrp="1"/>
          </p:cNvSpPr>
          <p:nvPr>
            <p:ph type="dt" sz="half" idx="10"/>
          </p:nvPr>
        </p:nvSpPr>
        <p:spPr/>
        <p:txBody>
          <a:bodyPr/>
          <a:lstStyle/>
          <a:p>
            <a:fld id="{EB712588-04B1-427B-82EE-E8DB90309F08}" type="datetimeFigureOut">
              <a:rPr lang="en-US" smtClean="0"/>
              <a:t>10/21/2026</a:t>
            </a:fld>
            <a:endParaRPr lang="en-US" dirty="0"/>
          </a:p>
        </p:txBody>
      </p:sp>
      <p:sp>
        <p:nvSpPr>
          <p:cNvPr id="6" name="Footer Placeholder 5">
            <a:extLst>
              <a:ext uri="{FF2B5EF4-FFF2-40B4-BE49-F238E27FC236}">
                <a16:creationId xmlns:a16="http://schemas.microsoft.com/office/drawing/2014/main" id="{77D4D433-32C9-B681-0DD0-41B36007F4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5E6406D-C1F3-5267-3D26-04C775754042}"/>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216059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5B2E-1780-7EE8-7DBC-92A33C61E3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20C8D1-2747-579C-5EBB-6D61EDB898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69D77D-D14B-A49A-947C-A3156A27B856}"/>
              </a:ext>
            </a:extLst>
          </p:cNvPr>
          <p:cNvSpPr>
            <a:spLocks noGrp="1"/>
          </p:cNvSpPr>
          <p:nvPr>
            <p:ph type="dt" sz="half" idx="10"/>
          </p:nvPr>
        </p:nvSpPr>
        <p:spPr/>
        <p:txBody>
          <a:bodyPr/>
          <a:lstStyle/>
          <a:p>
            <a:fld id="{B61BEF0D-F0BB-DE4B-95CE-6DB70DBA9567}" type="datetimeFigureOut">
              <a:rPr lang="en-US" smtClean="0"/>
              <a:pPr/>
              <a:t>10/21/2026</a:t>
            </a:fld>
            <a:endParaRPr lang="en-US" dirty="0"/>
          </a:p>
        </p:txBody>
      </p:sp>
      <p:sp>
        <p:nvSpPr>
          <p:cNvPr id="5" name="Footer Placeholder 4">
            <a:extLst>
              <a:ext uri="{FF2B5EF4-FFF2-40B4-BE49-F238E27FC236}">
                <a16:creationId xmlns:a16="http://schemas.microsoft.com/office/drawing/2014/main" id="{8DE50751-D558-37FB-A6A2-499E4447DF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005E7D-6E53-1005-2349-B2293420CCC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42039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37B8-3C95-7F9B-1D76-B5DA3A8698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A47233-82FF-5178-2FA8-F9E3EB86E106}"/>
              </a:ext>
            </a:extLst>
          </p:cNvPr>
          <p:cNvSpPr>
            <a:spLocks noGrp="1"/>
          </p:cNvSpPr>
          <p:nvPr>
            <p:ph type="dt" sz="half" idx="10"/>
          </p:nvPr>
        </p:nvSpPr>
        <p:spPr/>
        <p:txBody>
          <a:bodyPr/>
          <a:lstStyle/>
          <a:p>
            <a:fld id="{B61BEF0D-F0BB-DE4B-95CE-6DB70DBA9567}" type="datetimeFigureOut">
              <a:rPr lang="en-US" smtClean="0"/>
              <a:pPr/>
              <a:t>10/21/2026</a:t>
            </a:fld>
            <a:endParaRPr lang="en-US" dirty="0"/>
          </a:p>
        </p:txBody>
      </p:sp>
      <p:sp>
        <p:nvSpPr>
          <p:cNvPr id="4" name="Footer Placeholder 3">
            <a:extLst>
              <a:ext uri="{FF2B5EF4-FFF2-40B4-BE49-F238E27FC236}">
                <a16:creationId xmlns:a16="http://schemas.microsoft.com/office/drawing/2014/main" id="{9A7B12D6-B3A8-6EB9-567D-50AB8A15BFC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9201A2-36C8-77CB-DA4A-8C7DC3CC673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87296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84436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21/10/2026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36350020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925-1C39-79E4-52FA-6D75BB4580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07F352-74C1-BCDF-1094-D3985A98A6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A360B5-3367-ED64-600B-6E6D515EA5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CEFEE3-777D-5BF2-15B3-102A28FE7B2C}"/>
              </a:ext>
            </a:extLst>
          </p:cNvPr>
          <p:cNvSpPr>
            <a:spLocks noGrp="1"/>
          </p:cNvSpPr>
          <p:nvPr>
            <p:ph type="dt" sz="half" idx="10"/>
          </p:nvPr>
        </p:nvSpPr>
        <p:spPr/>
        <p:txBody>
          <a:bodyPr/>
          <a:lstStyle/>
          <a:p>
            <a:fld id="{EB712588-04B1-427B-82EE-E8DB90309F08}" type="datetimeFigureOut">
              <a:rPr lang="en-US" smtClean="0"/>
              <a:t>10/21/2026</a:t>
            </a:fld>
            <a:endParaRPr lang="en-US" dirty="0"/>
          </a:p>
        </p:txBody>
      </p:sp>
      <p:sp>
        <p:nvSpPr>
          <p:cNvPr id="6" name="Footer Placeholder 5">
            <a:extLst>
              <a:ext uri="{FF2B5EF4-FFF2-40B4-BE49-F238E27FC236}">
                <a16:creationId xmlns:a16="http://schemas.microsoft.com/office/drawing/2014/main" id="{77D4D433-32C9-B681-0DD0-41B36007F4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5E6406D-C1F3-5267-3D26-04C775754042}"/>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728530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5B2E-1780-7EE8-7DBC-92A33C61E3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20C8D1-2747-579C-5EBB-6D61EDB898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69D77D-D14B-A49A-947C-A3156A27B856}"/>
              </a:ext>
            </a:extLst>
          </p:cNvPr>
          <p:cNvSpPr>
            <a:spLocks noGrp="1"/>
          </p:cNvSpPr>
          <p:nvPr>
            <p:ph type="dt" sz="half" idx="10"/>
          </p:nvPr>
        </p:nvSpPr>
        <p:spPr/>
        <p:txBody>
          <a:bodyPr/>
          <a:lstStyle/>
          <a:p>
            <a:fld id="{B61BEF0D-F0BB-DE4B-95CE-6DB70DBA9567}" type="datetimeFigureOut">
              <a:rPr lang="en-US" smtClean="0"/>
              <a:pPr/>
              <a:t>10/21/2026</a:t>
            </a:fld>
            <a:endParaRPr lang="en-US" dirty="0"/>
          </a:p>
        </p:txBody>
      </p:sp>
      <p:sp>
        <p:nvSpPr>
          <p:cNvPr id="5" name="Footer Placeholder 4">
            <a:extLst>
              <a:ext uri="{FF2B5EF4-FFF2-40B4-BE49-F238E27FC236}">
                <a16:creationId xmlns:a16="http://schemas.microsoft.com/office/drawing/2014/main" id="{8DE50751-D558-37FB-A6A2-499E4447DF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005E7D-6E53-1005-2349-B2293420CCC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691022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37B8-3C95-7F9B-1D76-B5DA3A8698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A47233-82FF-5178-2FA8-F9E3EB86E106}"/>
              </a:ext>
            </a:extLst>
          </p:cNvPr>
          <p:cNvSpPr>
            <a:spLocks noGrp="1"/>
          </p:cNvSpPr>
          <p:nvPr>
            <p:ph type="dt" sz="half" idx="10"/>
          </p:nvPr>
        </p:nvSpPr>
        <p:spPr/>
        <p:txBody>
          <a:bodyPr/>
          <a:lstStyle/>
          <a:p>
            <a:fld id="{B61BEF0D-F0BB-DE4B-95CE-6DB70DBA9567}" type="datetimeFigureOut">
              <a:rPr lang="en-US" smtClean="0"/>
              <a:pPr/>
              <a:t>10/21/2026</a:t>
            </a:fld>
            <a:endParaRPr lang="en-US" dirty="0"/>
          </a:p>
        </p:txBody>
      </p:sp>
      <p:sp>
        <p:nvSpPr>
          <p:cNvPr id="4" name="Footer Placeholder 3">
            <a:extLst>
              <a:ext uri="{FF2B5EF4-FFF2-40B4-BE49-F238E27FC236}">
                <a16:creationId xmlns:a16="http://schemas.microsoft.com/office/drawing/2014/main" id="{9A7B12D6-B3A8-6EB9-567D-50AB8A15BFC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9201A2-36C8-77CB-DA4A-8C7DC3CC673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93326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445692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16774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65724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21/10/2026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31528961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925-1C39-79E4-52FA-6D75BB4580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07F352-74C1-BCDF-1094-D3985A98A6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A360B5-3367-ED64-600B-6E6D515EA5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CEFEE3-777D-5BF2-15B3-102A28FE7B2C}"/>
              </a:ext>
            </a:extLst>
          </p:cNvPr>
          <p:cNvSpPr>
            <a:spLocks noGrp="1"/>
          </p:cNvSpPr>
          <p:nvPr>
            <p:ph type="dt" sz="half" idx="10"/>
          </p:nvPr>
        </p:nvSpPr>
        <p:spPr/>
        <p:txBody>
          <a:bodyPr/>
          <a:lstStyle/>
          <a:p>
            <a:fld id="{EB712588-04B1-427B-82EE-E8DB90309F08}" type="datetimeFigureOut">
              <a:rPr lang="en-US" smtClean="0"/>
              <a:t>10/21/2026</a:t>
            </a:fld>
            <a:endParaRPr lang="en-US" dirty="0"/>
          </a:p>
        </p:txBody>
      </p:sp>
      <p:sp>
        <p:nvSpPr>
          <p:cNvPr id="6" name="Footer Placeholder 5">
            <a:extLst>
              <a:ext uri="{FF2B5EF4-FFF2-40B4-BE49-F238E27FC236}">
                <a16:creationId xmlns:a16="http://schemas.microsoft.com/office/drawing/2014/main" id="{77D4D433-32C9-B681-0DD0-41B36007F4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5E6406D-C1F3-5267-3D26-04C775754042}"/>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809964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5B2E-1780-7EE8-7DBC-92A33C61E3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20C8D1-2747-579C-5EBB-6D61EDB898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69D77D-D14B-A49A-947C-A3156A27B856}"/>
              </a:ext>
            </a:extLst>
          </p:cNvPr>
          <p:cNvSpPr>
            <a:spLocks noGrp="1"/>
          </p:cNvSpPr>
          <p:nvPr>
            <p:ph type="dt" sz="half" idx="10"/>
          </p:nvPr>
        </p:nvSpPr>
        <p:spPr/>
        <p:txBody>
          <a:bodyPr/>
          <a:lstStyle/>
          <a:p>
            <a:fld id="{B61BEF0D-F0BB-DE4B-95CE-6DB70DBA9567}" type="datetimeFigureOut">
              <a:rPr lang="en-US" smtClean="0"/>
              <a:pPr/>
              <a:t>10/21/2026</a:t>
            </a:fld>
            <a:endParaRPr lang="en-US" dirty="0"/>
          </a:p>
        </p:txBody>
      </p:sp>
      <p:sp>
        <p:nvSpPr>
          <p:cNvPr id="5" name="Footer Placeholder 4">
            <a:extLst>
              <a:ext uri="{FF2B5EF4-FFF2-40B4-BE49-F238E27FC236}">
                <a16:creationId xmlns:a16="http://schemas.microsoft.com/office/drawing/2014/main" id="{8DE50751-D558-37FB-A6A2-499E4447DF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005E7D-6E53-1005-2349-B2293420CCC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924425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73977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2540137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613673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5B2E-1780-7EE8-7DBC-92A33C61E3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20C8D1-2747-579C-5EBB-6D61EDB898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69D77D-D14B-A49A-947C-A3156A27B856}"/>
              </a:ext>
            </a:extLst>
          </p:cNvPr>
          <p:cNvSpPr>
            <a:spLocks noGrp="1"/>
          </p:cNvSpPr>
          <p:nvPr>
            <p:ph type="dt" sz="half" idx="10"/>
          </p:nvPr>
        </p:nvSpPr>
        <p:spPr/>
        <p:txBody>
          <a:bodyPr/>
          <a:lstStyle/>
          <a:p>
            <a:fld id="{B61BEF0D-F0BB-DE4B-95CE-6DB70DBA9567}" type="datetimeFigureOut">
              <a:rPr lang="en-US" smtClean="0"/>
              <a:pPr/>
              <a:t>10/21/2026</a:t>
            </a:fld>
            <a:endParaRPr lang="en-US" dirty="0"/>
          </a:p>
        </p:txBody>
      </p:sp>
      <p:sp>
        <p:nvSpPr>
          <p:cNvPr id="5" name="Footer Placeholder 4">
            <a:extLst>
              <a:ext uri="{FF2B5EF4-FFF2-40B4-BE49-F238E27FC236}">
                <a16:creationId xmlns:a16="http://schemas.microsoft.com/office/drawing/2014/main" id="{8DE50751-D558-37FB-A6A2-499E4447DF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005E7D-6E53-1005-2349-B2293420CCC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88254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22925-1C39-79E4-52FA-6D75BB4580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07F352-74C1-BCDF-1094-D3985A98A6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A360B5-3367-ED64-600B-6E6D515EA5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CEFEE3-777D-5BF2-15B3-102A28FE7B2C}"/>
              </a:ext>
            </a:extLst>
          </p:cNvPr>
          <p:cNvSpPr>
            <a:spLocks noGrp="1"/>
          </p:cNvSpPr>
          <p:nvPr>
            <p:ph type="dt" sz="half" idx="10"/>
          </p:nvPr>
        </p:nvSpPr>
        <p:spPr/>
        <p:txBody>
          <a:bodyPr/>
          <a:lstStyle/>
          <a:p>
            <a:fld id="{EB712588-04B1-427B-82EE-E8DB90309F08}" type="datetimeFigureOut">
              <a:rPr lang="en-US" smtClean="0"/>
              <a:t>10/21/2026</a:t>
            </a:fld>
            <a:endParaRPr lang="en-US" dirty="0"/>
          </a:p>
        </p:txBody>
      </p:sp>
      <p:sp>
        <p:nvSpPr>
          <p:cNvPr id="6" name="Footer Placeholder 5">
            <a:extLst>
              <a:ext uri="{FF2B5EF4-FFF2-40B4-BE49-F238E27FC236}">
                <a16:creationId xmlns:a16="http://schemas.microsoft.com/office/drawing/2014/main" id="{77D4D433-32C9-B681-0DD0-41B36007F4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5E6406D-C1F3-5267-3D26-04C775754042}"/>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3924056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37B8-3C95-7F9B-1D76-B5DA3A8698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A47233-82FF-5178-2FA8-F9E3EB86E106}"/>
              </a:ext>
            </a:extLst>
          </p:cNvPr>
          <p:cNvSpPr>
            <a:spLocks noGrp="1"/>
          </p:cNvSpPr>
          <p:nvPr>
            <p:ph type="dt" sz="half" idx="10"/>
          </p:nvPr>
        </p:nvSpPr>
        <p:spPr/>
        <p:txBody>
          <a:bodyPr/>
          <a:lstStyle/>
          <a:p>
            <a:fld id="{B61BEF0D-F0BB-DE4B-95CE-6DB70DBA9567}" type="datetimeFigureOut">
              <a:rPr lang="en-US" smtClean="0"/>
              <a:pPr/>
              <a:t>10/21/2026</a:t>
            </a:fld>
            <a:endParaRPr lang="en-US" dirty="0"/>
          </a:p>
        </p:txBody>
      </p:sp>
      <p:sp>
        <p:nvSpPr>
          <p:cNvPr id="4" name="Footer Placeholder 3">
            <a:extLst>
              <a:ext uri="{FF2B5EF4-FFF2-40B4-BE49-F238E27FC236}">
                <a16:creationId xmlns:a16="http://schemas.microsoft.com/office/drawing/2014/main" id="{9A7B12D6-B3A8-6EB9-567D-50AB8A15BFC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69201A2-36C8-77CB-DA4A-8C7DC3CC673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66823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2.xml"/><Relationship Id="rId7"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7.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3.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3.xml"/><Relationship Id="rId7" Type="http://schemas.openxmlformats.org/officeDocument/2006/relationships/theme" Target="../theme/theme4.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61466177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21/10/2026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28685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67" r:id="rId3"/>
    <p:sldLayoutId id="2147483768" r:id="rId4"/>
    <p:sldLayoutId id="2147483769" r:id="rId5"/>
    <p:sldLayoutId id="214748377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1236742"/>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70" r:id="rId3"/>
    <p:sldLayoutId id="2147483771" r:id="rId4"/>
    <p:sldLayoutId id="214748377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1460592168"/>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79" r:id="rId4"/>
    <p:sldLayoutId id="2147483780" r:id="rId5"/>
    <p:sldLayoutId id="21474837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image" Target="../media/image13.jpeg"/></Relationships>
</file>

<file path=ppt/slides/_rels/slide4.xml.rels><?xml version="1.0" encoding="UTF-8" standalone="yes"?>
<Relationships xmlns="http://schemas.openxmlformats.org/package/2006/relationships"><Relationship Id="rId3" Type="http://schemas.openxmlformats.org/officeDocument/2006/relationships/hyperlink" Target="https://listeningtolanguage.com/resources/intermediate/dwy-iaith-dwy-ffenest/" TargetMode="External"/><Relationship Id="rId7" Type="http://schemas.openxmlformats.org/officeDocument/2006/relationships/hyperlink" Target="https://www.wallpaperflare.com/baby-s-assorted-clothes-in-front-of-glass-window-during-daytime-wallpaper-wfqqe" TargetMode="External"/><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image" Target="../media/image17.jpg"/><Relationship Id="rId5" Type="http://schemas.openxmlformats.org/officeDocument/2006/relationships/hyperlink" Target="https://pxhere.com/fr/photo/1334208" TargetMode="External"/><Relationship Id="rId4" Type="http://schemas.openxmlformats.org/officeDocument/2006/relationships/image" Target="../media/image16.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hyperlink" Target="https://www.estyn.llyw.cymru/adnoddau-gwella/darpariaeth-i-wella-medrau-cymraeg-ei-disgyblion/" TargetMode="Externa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hyperlink" Target="https://gov.wales/schools-census-results-april-2021-html" TargetMode="External"/><Relationship Id="rId2" Type="http://schemas.openxmlformats.org/officeDocument/2006/relationships/hyperlink" Target="https://www.gov.wales/sites/default/files/publications/2018-11/the-cwricwlwm-cymreig-history-and-the-story-of-wales-final-report.pdf" TargetMode="External"/><Relationship Id="rId1" Type="http://schemas.openxmlformats.org/officeDocument/2006/relationships/slideLayout" Target="../slideLayouts/slideLayout20.xml"/><Relationship Id="rId4" Type="http://schemas.openxmlformats.org/officeDocument/2006/relationships/hyperlink" Target="https://law.gov.wales/welsh-language-and-education-wales-act-2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6659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algn="ctr"/>
            <a:r>
              <a:rPr lang="en-GB" dirty="0">
                <a:latin typeface="Arial" panose="020B0604020202020204" pitchFamily="34" charset="0"/>
                <a:cs typeface="Arial" panose="020B0604020202020204" pitchFamily="34" charset="0"/>
              </a:rPr>
              <a:t>ECIE5016/C</a:t>
            </a:r>
          </a:p>
        </p:txBody>
      </p:sp>
      <p:sp>
        <p:nvSpPr>
          <p:cNvPr id="3" name="Subtitle 2"/>
          <p:cNvSpPr>
            <a:spLocks noGrp="1"/>
          </p:cNvSpPr>
          <p:nvPr>
            <p:ph idx="1"/>
          </p:nvPr>
        </p:nvSpPr>
        <p:spPr>
          <a:xfrm>
            <a:off x="7758259" y="1607560"/>
            <a:ext cx="4381047" cy="4667250"/>
          </a:xfrm>
        </p:spPr>
        <p:txBody>
          <a:bodyPr>
            <a:normAutofit/>
          </a:bodyPr>
          <a:lstStyle/>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r>
              <a:rPr lang="en-GB" sz="3600" dirty="0">
                <a:solidFill>
                  <a:schemeClr val="accent1"/>
                </a:solidFill>
                <a:latin typeface="Arial" panose="020B0604020202020204" pitchFamily="34" charset="0"/>
                <a:cs typeface="Arial" panose="020B0604020202020204" pitchFamily="34" charset="0"/>
              </a:rPr>
              <a:t>Session 3</a:t>
            </a:r>
          </a:p>
          <a:p>
            <a:pPr marL="0" indent="0" algn="ctr">
              <a:buNone/>
            </a:pPr>
            <a:endParaRPr lang="en-GB" sz="3600" dirty="0">
              <a:solidFill>
                <a:schemeClr val="accent1"/>
              </a:solidFill>
              <a:latin typeface="Arial" panose="020B0604020202020204" pitchFamily="34" charset="0"/>
              <a:cs typeface="Arial" panose="020B0604020202020204" pitchFamily="34" charset="0"/>
            </a:endParaRPr>
          </a:p>
          <a:p>
            <a:pPr marL="0" indent="0" algn="ctr">
              <a:buNone/>
            </a:pPr>
            <a:r>
              <a:rPr lang="en-GB" sz="3600" dirty="0">
                <a:solidFill>
                  <a:schemeClr val="accent1"/>
                </a:solidFill>
                <a:latin typeface="Arial" panose="020B0604020202020204" pitchFamily="34" charset="0"/>
                <a:cs typeface="Arial" panose="020B0604020202020204" pitchFamily="34" charset="0"/>
              </a:rPr>
              <a:t>Bilingualism</a:t>
            </a:r>
          </a:p>
          <a:p>
            <a:pPr marL="0" indent="0" algn="ctr">
              <a:buNone/>
            </a:pPr>
            <a:endParaRPr lang="en-GB" sz="3600" dirty="0">
              <a:solidFill>
                <a:schemeClr val="accent1"/>
              </a:solidFill>
              <a:latin typeface="Arial" panose="020B0604020202020204" pitchFamily="34" charset="0"/>
              <a:cs typeface="Arial" panose="020B0604020202020204" pitchFamily="34" charset="0"/>
            </a:endParaRPr>
          </a:p>
        </p:txBody>
      </p:sp>
      <p:sp>
        <p:nvSpPr>
          <p:cNvPr id="4" name="Content Placeholder 4">
            <a:extLst>
              <a:ext uri="{FF2B5EF4-FFF2-40B4-BE49-F238E27FC236}">
                <a16:creationId xmlns:a16="http://schemas.microsoft.com/office/drawing/2014/main" id="{B357FC7F-DCE4-97B6-6D54-2A63AD750B3D}"/>
              </a:ext>
            </a:extLst>
          </p:cNvPr>
          <p:cNvSpPr txBox="1">
            <a:spLocks/>
          </p:cNvSpPr>
          <p:nvPr/>
        </p:nvSpPr>
        <p:spPr>
          <a:xfrm>
            <a:off x="3425662" y="2083927"/>
            <a:ext cx="3975100" cy="388077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Sesiwn 3</a:t>
            </a:r>
          </a:p>
          <a:p>
            <a:endParaRPr lang="en-GB" sz="4000" dirty="0"/>
          </a:p>
          <a:p>
            <a:r>
              <a:rPr lang="en-GB" sz="3600" dirty="0" err="1">
                <a:latin typeface="Arial" panose="020B0604020202020204" pitchFamily="34" charset="0"/>
                <a:cs typeface="Arial" panose="020B0604020202020204" pitchFamily="34" charset="0"/>
              </a:rPr>
              <a:t>Dwyieithrwydd</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595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66921" y="2298192"/>
            <a:ext cx="3925613" cy="3764125"/>
          </a:xfrm>
        </p:spPr>
        <p:txBody>
          <a:bodyPr>
            <a:normAutofit/>
          </a:bodyPr>
          <a:lstStyle/>
          <a:p>
            <a:pPr>
              <a:lnSpc>
                <a:spcPct val="115000"/>
              </a:lnSpc>
              <a:spcBef>
                <a:spcPts val="0"/>
              </a:spcBef>
              <a:buFont typeface="Symbol"/>
              <a:buChar char=""/>
            </a:pPr>
            <a:r>
              <a:rPr lang="en-US" sz="3200" dirty="0" err="1">
                <a:solidFill>
                  <a:schemeClr val="tx1"/>
                </a:solidFill>
                <a:latin typeface="Arial" panose="020B0604020202020204" pitchFamily="34" charset="0"/>
                <a:cs typeface="Arial" panose="020B0604020202020204" pitchFamily="34" charset="0"/>
              </a:rPr>
              <a:t>Rhowch</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rhain</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mewn</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trefn</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cronolegol</a:t>
            </a:r>
            <a:r>
              <a:rPr lang="en-US" sz="3200" dirty="0">
                <a:solidFill>
                  <a:schemeClr val="tx1"/>
                </a:solidFill>
                <a:latin typeface="Arial" panose="020B0604020202020204" pitchFamily="34" charset="0"/>
                <a:cs typeface="Arial" panose="020B0604020202020204" pitchFamily="34" charset="0"/>
              </a:rPr>
              <a:t>. Beth </a:t>
            </a:r>
            <a:r>
              <a:rPr lang="en-US" sz="3200" dirty="0" err="1">
                <a:solidFill>
                  <a:schemeClr val="tx1"/>
                </a:solidFill>
                <a:latin typeface="Arial" panose="020B0604020202020204" pitchFamily="34" charset="0"/>
                <a:cs typeface="Arial" panose="020B0604020202020204" pitchFamily="34" charset="0"/>
              </a:rPr>
              <a:t>maent</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yn</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dweud</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wrthym</a:t>
            </a:r>
            <a:r>
              <a:rPr lang="en-US" sz="3200" dirty="0">
                <a:solidFill>
                  <a:schemeClr val="tx1"/>
                </a:solidFill>
                <a:latin typeface="Arial" panose="020B0604020202020204" pitchFamily="34" charset="0"/>
                <a:cs typeface="Arial" panose="020B0604020202020204" pitchFamily="34" charset="0"/>
              </a:rPr>
              <a:t> am </a:t>
            </a:r>
            <a:r>
              <a:rPr lang="en-US" sz="3200" dirty="0" err="1">
                <a:solidFill>
                  <a:schemeClr val="tx1"/>
                </a:solidFill>
                <a:latin typeface="Arial" panose="020B0604020202020204" pitchFamily="34" charset="0"/>
                <a:cs typeface="Arial" panose="020B0604020202020204" pitchFamily="34" charset="0"/>
              </a:rPr>
              <a:t>newid</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mewn</a:t>
            </a:r>
            <a:r>
              <a:rPr lang="en-US" sz="3200" dirty="0">
                <a:solidFill>
                  <a:schemeClr val="tx1"/>
                </a:solidFill>
                <a:latin typeface="Arial" panose="020B0604020202020204" pitchFamily="34" charset="0"/>
                <a:cs typeface="Arial" panose="020B0604020202020204" pitchFamily="34" charset="0"/>
              </a:rPr>
              <a:t> </a:t>
            </a:r>
            <a:r>
              <a:rPr lang="en-US" sz="3200" dirty="0" err="1">
                <a:solidFill>
                  <a:schemeClr val="tx1"/>
                </a:solidFill>
                <a:latin typeface="Arial" panose="020B0604020202020204" pitchFamily="34" charset="0"/>
                <a:cs typeface="Arial" panose="020B0604020202020204" pitchFamily="34" charset="0"/>
              </a:rPr>
              <a:t>agweddau</a:t>
            </a:r>
            <a:r>
              <a:rPr lang="en-US" sz="3200" dirty="0">
                <a:solidFill>
                  <a:schemeClr val="tx1"/>
                </a:solidFill>
                <a:latin typeface="Arial" panose="020B0604020202020204" pitchFamily="34" charset="0"/>
                <a:cs typeface="Arial" panose="020B0604020202020204" pitchFamily="34" charset="0"/>
              </a:rPr>
              <a:t> ?</a:t>
            </a:r>
          </a:p>
          <a:p>
            <a:pPr>
              <a:lnSpc>
                <a:spcPct val="115000"/>
              </a:lnSpc>
              <a:spcBef>
                <a:spcPts val="0"/>
              </a:spcBef>
              <a:buFont typeface="Symbol"/>
              <a:buChar char=""/>
            </a:pPr>
            <a:endParaRPr lang="en-GB" sz="2800" dirty="0">
              <a:solidFill>
                <a:schemeClr val="tx1"/>
              </a:solidFill>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5927834" y="2441028"/>
            <a:ext cx="4282966" cy="3687925"/>
          </a:xfrm>
        </p:spPr>
        <p:txBody>
          <a:bodyPr>
            <a:normAutofit/>
          </a:bodyPr>
          <a:lstStyle/>
          <a:p>
            <a:pPr marL="0">
              <a:lnSpc>
                <a:spcPct val="115000"/>
              </a:lnSpc>
              <a:spcBef>
                <a:spcPts val="0"/>
              </a:spcBef>
              <a:spcAft>
                <a:spcPts val="1000"/>
              </a:spcAft>
              <a:tabLst>
                <a:tab pos="457200" algn="l"/>
                <a:tab pos="914400" algn="l"/>
                <a:tab pos="1371600" algn="l"/>
                <a:tab pos="1828800" algn="l"/>
              </a:tabLst>
            </a:pPr>
            <a:r>
              <a:rPr lang="en-GB" sz="3200" dirty="0">
                <a:solidFill>
                  <a:schemeClr val="accent1"/>
                </a:solidFill>
                <a:latin typeface="Arial" panose="020B0604020202020204" pitchFamily="34" charset="0"/>
                <a:cs typeface="Arial" panose="020B0604020202020204" pitchFamily="34" charset="0"/>
              </a:rPr>
              <a:t>Put these in chronological order. What do they tell us about changing attitudes?</a:t>
            </a:r>
          </a:p>
        </p:txBody>
      </p:sp>
      <p:pic>
        <p:nvPicPr>
          <p:cNvPr id="2" name="Picture 1" descr="10+ Welsh Duolingo Moments To Make You Laugh and Learn">
            <a:extLst>
              <a:ext uri="{FF2B5EF4-FFF2-40B4-BE49-F238E27FC236}">
                <a16:creationId xmlns:a16="http://schemas.microsoft.com/office/drawing/2014/main" id="{1D49481D-00A3-26E6-DE4A-01F021C14775}"/>
              </a:ext>
            </a:extLst>
          </p:cNvPr>
          <p:cNvPicPr>
            <a:picLocks noChangeAspect="1"/>
          </p:cNvPicPr>
          <p:nvPr/>
        </p:nvPicPr>
        <p:blipFill>
          <a:blip r:embed="rId3"/>
          <a:stretch>
            <a:fillRect/>
          </a:stretch>
        </p:blipFill>
        <p:spPr>
          <a:xfrm>
            <a:off x="9980022" y="334736"/>
            <a:ext cx="1745057" cy="3208148"/>
          </a:xfrm>
          <a:prstGeom prst="rect">
            <a:avLst/>
          </a:prstGeom>
        </p:spPr>
      </p:pic>
      <p:pic>
        <p:nvPicPr>
          <p:cNvPr id="3" name="Picture 2" descr="Welsh language protest: Campaigners begin series of bridge banner ...">
            <a:extLst>
              <a:ext uri="{FF2B5EF4-FFF2-40B4-BE49-F238E27FC236}">
                <a16:creationId xmlns:a16="http://schemas.microsoft.com/office/drawing/2014/main" id="{C7D898F9-6852-9BCF-BFF8-CD286D461546}"/>
              </a:ext>
            </a:extLst>
          </p:cNvPr>
          <p:cNvPicPr>
            <a:picLocks noChangeAspect="1"/>
          </p:cNvPicPr>
          <p:nvPr/>
        </p:nvPicPr>
        <p:blipFill>
          <a:blip r:embed="rId4"/>
          <a:stretch>
            <a:fillRect/>
          </a:stretch>
        </p:blipFill>
        <p:spPr>
          <a:xfrm>
            <a:off x="525512" y="334736"/>
            <a:ext cx="3562000" cy="1870050"/>
          </a:xfrm>
          <a:prstGeom prst="rect">
            <a:avLst/>
          </a:prstGeom>
        </p:spPr>
      </p:pic>
      <p:pic>
        <p:nvPicPr>
          <p:cNvPr id="8" name="Picture 7">
            <a:extLst>
              <a:ext uri="{FF2B5EF4-FFF2-40B4-BE49-F238E27FC236}">
                <a16:creationId xmlns:a16="http://schemas.microsoft.com/office/drawing/2014/main" id="{15E5E53A-BBC6-E0AD-A83F-7E88D7AA3111}"/>
              </a:ext>
            </a:extLst>
          </p:cNvPr>
          <p:cNvPicPr>
            <a:picLocks noChangeAspect="1"/>
          </p:cNvPicPr>
          <p:nvPr/>
        </p:nvPicPr>
        <p:blipFill>
          <a:blip r:embed="rId5"/>
          <a:stretch>
            <a:fillRect/>
          </a:stretch>
        </p:blipFill>
        <p:spPr>
          <a:xfrm>
            <a:off x="9754657" y="4098049"/>
            <a:ext cx="1970422" cy="1475738"/>
          </a:xfrm>
          <a:prstGeom prst="rect">
            <a:avLst/>
          </a:prstGeom>
        </p:spPr>
      </p:pic>
      <p:pic>
        <p:nvPicPr>
          <p:cNvPr id="11" name="Picture 10" descr="Welsh medium school Ysgol Gymraeg Trefynwy thrives in first six months ...">
            <a:extLst>
              <a:ext uri="{FF2B5EF4-FFF2-40B4-BE49-F238E27FC236}">
                <a16:creationId xmlns:a16="http://schemas.microsoft.com/office/drawing/2014/main" id="{0D80B69E-18C0-0A93-BDBD-C4453872EA15}"/>
              </a:ext>
            </a:extLst>
          </p:cNvPr>
          <p:cNvPicPr>
            <a:picLocks noChangeAspect="1"/>
          </p:cNvPicPr>
          <p:nvPr/>
        </p:nvPicPr>
        <p:blipFill>
          <a:blip r:embed="rId6"/>
          <a:stretch>
            <a:fillRect/>
          </a:stretch>
        </p:blipFill>
        <p:spPr>
          <a:xfrm>
            <a:off x="4833401" y="354601"/>
            <a:ext cx="3632342" cy="2043192"/>
          </a:xfrm>
          <a:prstGeom prst="rect">
            <a:avLst/>
          </a:prstGeom>
        </p:spPr>
      </p:pic>
    </p:spTree>
    <p:extLst>
      <p:ext uri="{BB962C8B-B14F-4D97-AF65-F5344CB8AC3E}">
        <p14:creationId xmlns:p14="http://schemas.microsoft.com/office/powerpoint/2010/main" val="3292993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b="1" dirty="0" err="1">
                <a:latin typeface="Arial" panose="020B0604020202020204" pitchFamily="34" charset="0"/>
                <a:cs typeface="Arial" panose="020B0604020202020204" pitchFamily="34" charset="0"/>
              </a:rPr>
              <a:t>Tasg</a:t>
            </a:r>
            <a:r>
              <a:rPr lang="en-GB" b="1" dirty="0">
                <a:latin typeface="Arial" panose="020B0604020202020204" pitchFamily="34" charset="0"/>
                <a:cs typeface="Arial" panose="020B0604020202020204" pitchFamily="34" charset="0"/>
              </a:rPr>
              <a:t>/</a:t>
            </a:r>
            <a:r>
              <a:rPr lang="en-GB" b="1" dirty="0">
                <a:solidFill>
                  <a:schemeClr val="accent1"/>
                </a:solidFill>
                <a:latin typeface="Arial" panose="020B0604020202020204" pitchFamily="34" charset="0"/>
                <a:cs typeface="Arial" panose="020B0604020202020204" pitchFamily="34" charset="0"/>
              </a:rPr>
              <a:t>Task</a:t>
            </a:r>
            <a:endParaRPr lang="en-US" b="1" dirty="0">
              <a:solidFill>
                <a:schemeClr val="accent1"/>
              </a:solidFill>
              <a:latin typeface="Arial" panose="020B0604020202020204" pitchFamily="34" charset="0"/>
              <a:cs typeface="Arial" panose="020B0604020202020204" pitchFamily="34" charset="0"/>
            </a:endParaRPr>
          </a:p>
        </p:txBody>
      </p:sp>
      <p:sp>
        <p:nvSpPr>
          <p:cNvPr id="8" name="Content Placeholder 7"/>
          <p:cNvSpPr>
            <a:spLocks noGrp="1"/>
          </p:cNvSpPr>
          <p:nvPr>
            <p:ph sz="half" idx="1"/>
          </p:nvPr>
        </p:nvSpPr>
        <p:spPr>
          <a:xfrm>
            <a:off x="408709" y="1749425"/>
            <a:ext cx="5181600" cy="4351338"/>
          </a:xfrm>
        </p:spPr>
        <p:txBody>
          <a:bodyPr>
            <a:noAutofit/>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Pe </a:t>
            </a:r>
            <a:r>
              <a:rPr lang="en-GB" sz="2400" dirty="0" err="1">
                <a:latin typeface="Arial" panose="020B0604020202020204" pitchFamily="34" charset="0"/>
                <a:cs typeface="Arial" panose="020B0604020202020204" pitchFamily="34" charset="0"/>
              </a:rPr>
              <a:t>buasech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bwthyn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sawl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ffenest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hoffech</a:t>
            </a:r>
            <a:r>
              <a:rPr lang="en-GB" sz="2400" dirty="0">
                <a:latin typeface="Arial" panose="020B0604020202020204" pitchFamily="34" charset="0"/>
                <a:cs typeface="Arial" panose="020B0604020202020204" pitchFamily="34" charset="0"/>
              </a:rPr>
              <a:t> chi, un neu </a:t>
            </a:r>
            <a:r>
              <a:rPr lang="en-GB" sz="2400" dirty="0" err="1">
                <a:latin typeface="Arial" panose="020B0604020202020204" pitchFamily="34" charset="0"/>
                <a:cs typeface="Arial" panose="020B0604020202020204" pitchFamily="34" charset="0"/>
              </a:rPr>
              <a:t>ddau</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Ystyriwch</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gyfatebiaeth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grwpiau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bach</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Beth </a:t>
            </a:r>
            <a:r>
              <a:rPr lang="en-GB" sz="2400" dirty="0" err="1">
                <a:latin typeface="Arial" panose="020B0604020202020204" pitchFamily="34" charset="0"/>
                <a:cs typeface="Arial" panose="020B0604020202020204" pitchFamily="34" charset="0"/>
              </a:rPr>
              <a:t>fyddai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buddion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naill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llall</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hlinkClick r:id="rId3"/>
              </a:rPr>
              <a:t>Cerdd</a:t>
            </a:r>
            <a:r>
              <a:rPr lang="en-GB" sz="2400" dirty="0">
                <a:latin typeface="Arial" panose="020B0604020202020204" pitchFamily="34" charset="0"/>
                <a:cs typeface="Arial" panose="020B0604020202020204" pitchFamily="34" charset="0"/>
                <a:hlinkClick r:id="rId3"/>
              </a:rPr>
              <a:t> Dwy Iaith Dwy </a:t>
            </a:r>
            <a:r>
              <a:rPr lang="en-GB" sz="2400" dirty="0" err="1">
                <a:latin typeface="Arial" panose="020B0604020202020204" pitchFamily="34" charset="0"/>
                <a:cs typeface="Arial" panose="020B0604020202020204" pitchFamily="34" charset="0"/>
                <a:hlinkClick r:id="rId3"/>
              </a:rPr>
              <a:t>Ffenest</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9" name="Content Placeholder 8"/>
          <p:cNvSpPr>
            <a:spLocks noGrp="1"/>
          </p:cNvSpPr>
          <p:nvPr>
            <p:ph sz="half" idx="2"/>
          </p:nvPr>
        </p:nvSpPr>
        <p:spPr>
          <a:xfrm>
            <a:off x="6213764" y="1818698"/>
            <a:ext cx="5181600" cy="4351338"/>
          </a:xfrm>
        </p:spPr>
        <p:txBody>
          <a:bodyPr>
            <a:normAutofit/>
          </a:bodyPr>
          <a:lstStyle/>
          <a:p>
            <a:endParaRPr lang="en-GB" sz="2400" dirty="0">
              <a:solidFill>
                <a:schemeClr val="accent1"/>
              </a:solidFill>
              <a:latin typeface="Arial" panose="020B0604020202020204" pitchFamily="34" charset="0"/>
              <a:cs typeface="Arial" panose="020B0604020202020204" pitchFamily="34" charset="0"/>
            </a:endParaRPr>
          </a:p>
          <a:p>
            <a:r>
              <a:rPr lang="en-GB" sz="2400" dirty="0">
                <a:solidFill>
                  <a:schemeClr val="accent1"/>
                </a:solidFill>
                <a:latin typeface="Arial" panose="020B0604020202020204" pitchFamily="34" charset="0"/>
                <a:cs typeface="Arial" panose="020B0604020202020204" pitchFamily="34" charset="0"/>
              </a:rPr>
              <a:t>If you lived in a cottage, what would you prefer, one window or two?</a:t>
            </a:r>
          </a:p>
          <a:p>
            <a:r>
              <a:rPr lang="en-GB" sz="2400" dirty="0">
                <a:solidFill>
                  <a:schemeClr val="accent1"/>
                </a:solidFill>
                <a:latin typeface="Arial" panose="020B0604020202020204" pitchFamily="34" charset="0"/>
                <a:cs typeface="Arial" panose="020B0604020202020204" pitchFamily="34" charset="0"/>
              </a:rPr>
              <a:t>Consider this analogy in small groups </a:t>
            </a:r>
          </a:p>
          <a:p>
            <a:r>
              <a:rPr lang="en-GB" sz="2400" dirty="0">
                <a:solidFill>
                  <a:schemeClr val="accent1"/>
                </a:solidFill>
                <a:latin typeface="Arial" panose="020B0604020202020204" pitchFamily="34" charset="0"/>
                <a:cs typeface="Arial" panose="020B0604020202020204" pitchFamily="34" charset="0"/>
              </a:rPr>
              <a:t>What would be the benefits of each?</a:t>
            </a:r>
          </a:p>
          <a:p>
            <a:r>
              <a:rPr lang="en-GB" sz="2400" dirty="0">
                <a:solidFill>
                  <a:schemeClr val="accent1"/>
                </a:solidFill>
                <a:latin typeface="Arial" panose="020B0604020202020204" pitchFamily="34" charset="0"/>
                <a:cs typeface="Arial" panose="020B0604020202020204" pitchFamily="34" charset="0"/>
                <a:hlinkClick r:id="rId3"/>
              </a:rPr>
              <a:t>Dwy Iaith, Dwy </a:t>
            </a:r>
            <a:r>
              <a:rPr lang="en-GB" sz="2400" dirty="0" err="1">
                <a:solidFill>
                  <a:schemeClr val="accent1"/>
                </a:solidFill>
                <a:latin typeface="Arial" panose="020B0604020202020204" pitchFamily="34" charset="0"/>
                <a:cs typeface="Arial" panose="020B0604020202020204" pitchFamily="34" charset="0"/>
                <a:hlinkClick r:id="rId3"/>
              </a:rPr>
              <a:t>Ffenest</a:t>
            </a:r>
            <a:r>
              <a:rPr lang="en-GB" sz="2400" dirty="0">
                <a:solidFill>
                  <a:schemeClr val="accent1"/>
                </a:solidFill>
                <a:latin typeface="Arial" panose="020B0604020202020204" pitchFamily="34" charset="0"/>
                <a:cs typeface="Arial" panose="020B0604020202020204" pitchFamily="34" charset="0"/>
                <a:hlinkClick r:id="rId3"/>
              </a:rPr>
              <a:t> poem</a:t>
            </a:r>
            <a:endParaRPr lang="en-GB" sz="2400" dirty="0">
              <a:solidFill>
                <a:schemeClr val="accent1"/>
              </a:solidFill>
              <a:latin typeface="Arial" panose="020B0604020202020204" pitchFamily="34" charset="0"/>
              <a:cs typeface="Arial" panose="020B0604020202020204" pitchFamily="34" charset="0"/>
            </a:endParaRPr>
          </a:p>
          <a:p>
            <a:endParaRPr lang="en-US" sz="2400" dirty="0">
              <a:solidFill>
                <a:schemeClr val="accent1"/>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41B22D02-F0C3-1F0A-940F-B8DCBA5071E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776248" y="286408"/>
            <a:ext cx="1532290" cy="1532290"/>
          </a:xfrm>
          <a:prstGeom prst="rect">
            <a:avLst/>
          </a:prstGeom>
        </p:spPr>
      </p:pic>
      <p:pic>
        <p:nvPicPr>
          <p:cNvPr id="12" name="Picture 11">
            <a:extLst>
              <a:ext uri="{FF2B5EF4-FFF2-40B4-BE49-F238E27FC236}">
                <a16:creationId xmlns:a16="http://schemas.microsoft.com/office/drawing/2014/main" id="{A50A70E9-C76C-5665-33BF-95F35173EA9B}"/>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131394" y="338383"/>
            <a:ext cx="2063640" cy="1548863"/>
          </a:xfrm>
          <a:prstGeom prst="rect">
            <a:avLst/>
          </a:prstGeom>
        </p:spPr>
      </p:pic>
    </p:spTree>
    <p:extLst>
      <p:ext uri="{BB962C8B-B14F-4D97-AF65-F5344CB8AC3E}">
        <p14:creationId xmlns:p14="http://schemas.microsoft.com/office/powerpoint/2010/main" val="245277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570252" cy="1320800"/>
          </a:xfrm>
        </p:spPr>
        <p:txBody>
          <a:bodyPr>
            <a:noAutofit/>
          </a:bodyPr>
          <a:lstStyle/>
          <a:p>
            <a:pPr algn="ctr"/>
            <a:r>
              <a:rPr lang="en-US" sz="4000" b="1" dirty="0" err="1">
                <a:latin typeface="Arial" panose="020B0604020202020204" pitchFamily="34" charset="0"/>
                <a:cs typeface="Arial" panose="020B0604020202020204" pitchFamily="34" charset="0"/>
              </a:rPr>
              <a:t>Cymhelliant</a:t>
            </a:r>
            <a:r>
              <a:rPr lang="en-US" sz="4000" b="1" dirty="0">
                <a:latin typeface="Arial" panose="020B0604020202020204" pitchFamily="34" charset="0"/>
                <a:cs typeface="Arial" panose="020B0604020202020204" pitchFamily="34" charset="0"/>
              </a:rPr>
              <a:t> am </a:t>
            </a:r>
            <a:r>
              <a:rPr lang="en-US" sz="4000" b="1" dirty="0" err="1">
                <a:latin typeface="Arial" panose="020B0604020202020204" pitchFamily="34" charset="0"/>
                <a:cs typeface="Arial" panose="020B0604020202020204" pitchFamily="34" charset="0"/>
              </a:rPr>
              <a:t>Ddwyieithrwydd</a:t>
            </a:r>
            <a:r>
              <a:rPr lang="en-US" sz="4000" b="1" dirty="0">
                <a:latin typeface="Arial" panose="020B0604020202020204" pitchFamily="34" charset="0"/>
                <a:cs typeface="Arial" panose="020B0604020202020204" pitchFamily="34" charset="0"/>
              </a:rPr>
              <a:t>?</a:t>
            </a:r>
            <a:br>
              <a:rPr lang="en-US" sz="4000" b="1" dirty="0">
                <a:solidFill>
                  <a:schemeClr val="accent2">
                    <a:lumMod val="60000"/>
                    <a:lumOff val="40000"/>
                  </a:schemeClr>
                </a:solidFill>
                <a:latin typeface="Arial" panose="020B0604020202020204" pitchFamily="34" charset="0"/>
                <a:cs typeface="Arial" panose="020B0604020202020204" pitchFamily="34" charset="0"/>
              </a:rPr>
            </a:br>
            <a:r>
              <a:rPr lang="en-US" sz="4000" b="1" dirty="0">
                <a:solidFill>
                  <a:schemeClr val="accent1"/>
                </a:solidFill>
                <a:latin typeface="Arial" panose="020B0604020202020204" pitchFamily="34" charset="0"/>
                <a:cs typeface="Arial" panose="020B0604020202020204" pitchFamily="34" charset="0"/>
              </a:rPr>
              <a:t>Motivation for bilingualism?</a:t>
            </a:r>
            <a:endParaRPr lang="en-US" sz="4000" b="1" dirty="0">
              <a:solidFill>
                <a:schemeClr val="accent2">
                  <a:lumMod val="60000"/>
                  <a:lumOff val="4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293223" y="2679192"/>
            <a:ext cx="4729624" cy="3447288"/>
          </a:xfrm>
          <a:prstGeom prst="rect">
            <a:avLst/>
          </a:prstGeom>
        </p:spPr>
        <p:txBody>
          <a:bodyPr>
            <a:normAutofit/>
          </a:bodyPr>
          <a:lstStyle/>
          <a:p>
            <a:r>
              <a:rPr lang="en-US" sz="2800" dirty="0" err="1">
                <a:latin typeface="Arial" panose="020B0604020202020204" pitchFamily="34" charset="0"/>
                <a:cs typeface="Arial" panose="020B0604020202020204" pitchFamily="34" charset="0"/>
              </a:rPr>
              <a:t>Trafodaeth</a:t>
            </a:r>
            <a:r>
              <a:rPr lang="en-US" sz="2800" dirty="0">
                <a:latin typeface="Arial" panose="020B0604020202020204" pitchFamily="34" charset="0"/>
                <a:cs typeface="Arial" panose="020B0604020202020204" pitchFamily="34" charset="0"/>
              </a:rPr>
              <a:t>: Beth </a:t>
            </a:r>
            <a:r>
              <a:rPr lang="en-US" sz="2800" dirty="0" err="1">
                <a:latin typeface="Arial" panose="020B0604020202020204" pitchFamily="34" charset="0"/>
                <a:cs typeface="Arial" panose="020B0604020202020204" pitchFamily="34" charset="0"/>
              </a:rPr>
              <a:t>fyddai’n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hybu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rhiant</a:t>
            </a:r>
            <a:r>
              <a:rPr lang="en-US" sz="2800" dirty="0">
                <a:latin typeface="Arial" panose="020B0604020202020204" pitchFamily="34" charset="0"/>
                <a:cs typeface="Arial" panose="020B0604020202020204" pitchFamily="34" charset="0"/>
              </a:rPr>
              <a:t> i </a:t>
            </a:r>
            <a:r>
              <a:rPr lang="en-US" sz="2800" dirty="0" err="1">
                <a:latin typeface="Arial" panose="020B0604020202020204" pitchFamily="34" charset="0"/>
                <a:cs typeface="Arial" panose="020B0604020202020204" pitchFamily="34" charset="0"/>
              </a:rPr>
              <a:t>ddewis</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addysg</a:t>
            </a:r>
            <a:r>
              <a:rPr lang="en-US" sz="2800"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cyfrwng</a:t>
            </a:r>
            <a:r>
              <a:rPr lang="en-US" sz="2800"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a:t>
            </a:r>
            <a:r>
              <a:rPr lang="en-US" sz="2800" dirty="0" err="1">
                <a:latin typeface="Arial" panose="020B0604020202020204" pitchFamily="34" charset="0"/>
                <a:cs typeface="Arial" panose="020B0604020202020204" pitchFamily="34" charset="0"/>
              </a:rPr>
              <a:t>ymraeg</a:t>
            </a:r>
            <a:r>
              <a:rPr lang="en-US" sz="2800"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6169152" y="2679192"/>
            <a:ext cx="5077968" cy="3989622"/>
          </a:xfrm>
          <a:prstGeom prst="rect">
            <a:avLst/>
          </a:prstGeom>
        </p:spPr>
        <p:txBody>
          <a:bodyPr>
            <a:normAutofit/>
          </a:bodyPr>
          <a:lstStyle/>
          <a:p>
            <a:r>
              <a:rPr lang="en-US" sz="2800" dirty="0">
                <a:solidFill>
                  <a:schemeClr val="accent1"/>
                </a:solidFill>
                <a:latin typeface="Arial" panose="020B0604020202020204" pitchFamily="34" charset="0"/>
                <a:cs typeface="Arial" panose="020B0604020202020204" pitchFamily="34" charset="0"/>
              </a:rPr>
              <a:t>Discussion: What would motivate a parent to choose Welsh medium education?</a:t>
            </a:r>
            <a:endParaRPr lang="en-US" sz="2000" dirty="0">
              <a:solidFill>
                <a:schemeClr val="accent1"/>
              </a:solidFill>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251822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4704A-7070-CB37-68F8-014ABB5E5D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F1E590-9FFF-9D33-6833-F8D93BF6AE75}"/>
              </a:ext>
            </a:extLst>
          </p:cNvPr>
          <p:cNvSpPr>
            <a:spLocks noGrp="1"/>
          </p:cNvSpPr>
          <p:nvPr>
            <p:ph type="title"/>
          </p:nvPr>
        </p:nvSpPr>
        <p:spPr>
          <a:xfrm>
            <a:off x="677334" y="609600"/>
            <a:ext cx="9570252" cy="1320800"/>
          </a:xfrm>
        </p:spPr>
        <p:txBody>
          <a:bodyPr>
            <a:noAutofit/>
          </a:bodyPr>
          <a:lstStyle/>
          <a:p>
            <a:pPr algn="ctr"/>
            <a:r>
              <a:rPr lang="en-US" sz="4000" b="1" dirty="0" err="1">
                <a:latin typeface="Arial" panose="020B0604020202020204" pitchFamily="34" charset="0"/>
                <a:cs typeface="Arial" panose="020B0604020202020204" pitchFamily="34" charset="0"/>
              </a:rPr>
              <a:t>Cymhelliant</a:t>
            </a:r>
            <a:r>
              <a:rPr lang="en-US" sz="4000" b="1" dirty="0">
                <a:latin typeface="Arial" panose="020B0604020202020204" pitchFamily="34" charset="0"/>
                <a:cs typeface="Arial" panose="020B0604020202020204" pitchFamily="34" charset="0"/>
              </a:rPr>
              <a:t> am </a:t>
            </a:r>
            <a:r>
              <a:rPr lang="en-US" sz="4000" b="1" dirty="0" err="1">
                <a:latin typeface="Arial" panose="020B0604020202020204" pitchFamily="34" charset="0"/>
                <a:cs typeface="Arial" panose="020B0604020202020204" pitchFamily="34" charset="0"/>
              </a:rPr>
              <a:t>Ddwyieithrwydd</a:t>
            </a:r>
            <a:r>
              <a:rPr lang="en-US" sz="4000" b="1" dirty="0">
                <a:latin typeface="Arial" panose="020B0604020202020204" pitchFamily="34" charset="0"/>
                <a:cs typeface="Arial" panose="020B0604020202020204" pitchFamily="34" charset="0"/>
              </a:rPr>
              <a:t>?</a:t>
            </a:r>
            <a:br>
              <a:rPr lang="en-US" sz="4000" b="1" dirty="0">
                <a:solidFill>
                  <a:schemeClr val="accent2">
                    <a:lumMod val="60000"/>
                    <a:lumOff val="40000"/>
                  </a:schemeClr>
                </a:solidFill>
                <a:latin typeface="Arial" panose="020B0604020202020204" pitchFamily="34" charset="0"/>
                <a:cs typeface="Arial" panose="020B0604020202020204" pitchFamily="34" charset="0"/>
              </a:rPr>
            </a:br>
            <a:r>
              <a:rPr lang="en-US" sz="4000" b="1" dirty="0">
                <a:solidFill>
                  <a:schemeClr val="accent1"/>
                </a:solidFill>
                <a:latin typeface="Arial" panose="020B0604020202020204" pitchFamily="34" charset="0"/>
                <a:cs typeface="Arial" panose="020B0604020202020204" pitchFamily="34" charset="0"/>
              </a:rPr>
              <a:t>Motivation for bilingualism?</a:t>
            </a:r>
            <a:endParaRPr lang="en-US" sz="4000" b="1" dirty="0">
              <a:solidFill>
                <a:schemeClr val="accent2">
                  <a:lumMod val="60000"/>
                  <a:lumOff val="4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5A85877-1E89-EFFB-5606-768E389A70EE}"/>
              </a:ext>
            </a:extLst>
          </p:cNvPr>
          <p:cNvSpPr>
            <a:spLocks noGrp="1"/>
          </p:cNvSpPr>
          <p:nvPr>
            <p:ph sz="half" idx="1"/>
          </p:nvPr>
        </p:nvSpPr>
        <p:spPr>
          <a:xfrm>
            <a:off x="644437" y="2470186"/>
            <a:ext cx="4802774" cy="3447288"/>
          </a:xfrm>
          <a:prstGeom prst="rect">
            <a:avLst/>
          </a:prstGeom>
        </p:spPr>
        <p:txBody>
          <a:bodyPr>
            <a:normAutofit/>
          </a:bodyPr>
          <a:lstStyle/>
          <a:p>
            <a:r>
              <a:rPr lang="en-US" sz="2800" dirty="0" err="1">
                <a:latin typeface="Arial" panose="020B0604020202020204" pitchFamily="34" charset="0"/>
                <a:cs typeface="Arial" panose="020B0604020202020204" pitchFamily="34" charset="0"/>
              </a:rPr>
              <a:t>Cyfryngol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swydd</a:t>
            </a:r>
            <a:endParaRPr lang="en-US" sz="2800" dirty="0">
              <a:latin typeface="Arial" panose="020B0604020202020204" pitchFamily="34" charset="0"/>
              <a:cs typeface="Arial" panose="020B0604020202020204" pitchFamily="34" charset="0"/>
            </a:endParaRPr>
          </a:p>
          <a:p>
            <a:r>
              <a:rPr lang="en-US" sz="2800" dirty="0" err="1">
                <a:latin typeface="Arial" panose="020B0604020202020204" pitchFamily="34" charset="0"/>
                <a:cs typeface="Arial" panose="020B0604020202020204" pitchFamily="34" charset="0"/>
              </a:rPr>
              <a:t>Integreiddio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e.e.</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gymuned</a:t>
            </a:r>
            <a:endParaRPr lang="en-US" sz="2800" dirty="0">
              <a:latin typeface="Arial" panose="020B0604020202020204" pitchFamily="34" charset="0"/>
              <a:cs typeface="Arial" panose="020B0604020202020204" pitchFamily="34" charset="0"/>
            </a:endParaRPr>
          </a:p>
          <a:p>
            <a:r>
              <a:rPr lang="en-US" sz="2800" dirty="0" err="1">
                <a:latin typeface="Arial" panose="020B0604020202020204" pitchFamily="34" charset="0"/>
                <a:cs typeface="Arial" panose="020B0604020202020204" pitchFamily="34" charset="0"/>
              </a:rPr>
              <a:t>Emosiynol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hawl</a:t>
            </a:r>
            <a:endParaRPr lang="en-US" sz="2800" dirty="0">
              <a:latin typeface="Arial" panose="020B0604020202020204" pitchFamily="34" charset="0"/>
              <a:cs typeface="Arial" panose="020B0604020202020204" pitchFamily="34" charset="0"/>
            </a:endParaRPr>
          </a:p>
          <a:p>
            <a:r>
              <a:rPr lang="en-US" sz="2800" dirty="0" err="1">
                <a:latin typeface="Arial" panose="020B0604020202020204" pitchFamily="34" charset="0"/>
                <a:cs typeface="Arial" panose="020B0604020202020204" pitchFamily="34" charset="0"/>
              </a:rPr>
              <a:t>Eraill</a:t>
            </a:r>
            <a:r>
              <a:rPr lang="en-US" sz="28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BA924523-4871-F685-B86B-803A9FA82ADC}"/>
              </a:ext>
            </a:extLst>
          </p:cNvPr>
          <p:cNvSpPr>
            <a:spLocks noGrp="1"/>
          </p:cNvSpPr>
          <p:nvPr>
            <p:ph sz="half" idx="2"/>
          </p:nvPr>
        </p:nvSpPr>
        <p:spPr>
          <a:xfrm>
            <a:off x="6234465" y="2470186"/>
            <a:ext cx="5313099" cy="3989622"/>
          </a:xfrm>
          <a:prstGeom prst="rect">
            <a:avLst/>
          </a:prstGeom>
        </p:spPr>
        <p:txBody>
          <a:bodyPr>
            <a:normAutofit/>
          </a:bodyPr>
          <a:lstStyle/>
          <a:p>
            <a:r>
              <a:rPr lang="en-US" sz="2800" dirty="0">
                <a:solidFill>
                  <a:schemeClr val="accent1"/>
                </a:solidFill>
                <a:latin typeface="Arial" panose="020B0604020202020204" pitchFamily="34" charset="0"/>
                <a:cs typeface="Arial" panose="020B0604020202020204" pitchFamily="34" charset="0"/>
              </a:rPr>
              <a:t>Instrumental e.g. job</a:t>
            </a:r>
          </a:p>
          <a:p>
            <a:r>
              <a:rPr lang="en-US" sz="2800" dirty="0">
                <a:solidFill>
                  <a:schemeClr val="accent1"/>
                </a:solidFill>
                <a:latin typeface="Arial" panose="020B0604020202020204" pitchFamily="34" charset="0"/>
                <a:cs typeface="Arial" panose="020B0604020202020204" pitchFamily="34" charset="0"/>
              </a:rPr>
              <a:t>Integrational e.g. community</a:t>
            </a:r>
          </a:p>
          <a:p>
            <a:r>
              <a:rPr lang="en-US" sz="2800" dirty="0">
                <a:solidFill>
                  <a:schemeClr val="accent1"/>
                </a:solidFill>
                <a:latin typeface="Arial" panose="020B0604020202020204" pitchFamily="34" charset="0"/>
                <a:cs typeface="Arial" panose="020B0604020202020204" pitchFamily="34" charset="0"/>
              </a:rPr>
              <a:t>Emotional e.g. right</a:t>
            </a:r>
          </a:p>
          <a:p>
            <a:r>
              <a:rPr lang="en-US" sz="2800" dirty="0">
                <a:solidFill>
                  <a:schemeClr val="accent1"/>
                </a:solidFill>
                <a:latin typeface="Arial" panose="020B0604020202020204" pitchFamily="34" charset="0"/>
                <a:cs typeface="Arial" panose="020B0604020202020204" pitchFamily="34" charset="0"/>
              </a:rPr>
              <a:t>Others?</a:t>
            </a:r>
          </a:p>
          <a:p>
            <a:pPr>
              <a:buNone/>
            </a:pPr>
            <a:r>
              <a:rPr lang="en-US" sz="2400" dirty="0">
                <a:solidFill>
                  <a:schemeClr val="accent1"/>
                </a:solidFill>
                <a:latin typeface="Arial" panose="020B0604020202020204" pitchFamily="34" charset="0"/>
                <a:cs typeface="Arial" panose="020B0604020202020204" pitchFamily="34" charset="0"/>
              </a:rPr>
              <a:t>				( Lewis, 2013)</a:t>
            </a:r>
          </a:p>
          <a:p>
            <a:pPr marL="0" indent="0">
              <a:buNone/>
            </a:pPr>
            <a:endParaRPr lang="en-US" dirty="0"/>
          </a:p>
        </p:txBody>
      </p:sp>
    </p:spTree>
    <p:extLst>
      <p:ext uri="{BB962C8B-B14F-4D97-AF65-F5344CB8AC3E}">
        <p14:creationId xmlns:p14="http://schemas.microsoft.com/office/powerpoint/2010/main" val="1499180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5E781E-51CE-3F89-A6ED-EFECB7B23D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36F4AB-2E3E-051F-75C6-C171D78390DC}"/>
              </a:ext>
            </a:extLst>
          </p:cNvPr>
          <p:cNvSpPr>
            <a:spLocks noGrp="1"/>
          </p:cNvSpPr>
          <p:nvPr>
            <p:ph type="title"/>
          </p:nvPr>
        </p:nvSpPr>
        <p:spPr>
          <a:xfrm>
            <a:off x="1876697" y="312202"/>
            <a:ext cx="8229600" cy="743712"/>
          </a:xfrm>
        </p:spPr>
        <p:txBody>
          <a:bodyPr>
            <a:normAutofit/>
          </a:bodyPr>
          <a:lstStyle/>
          <a:p>
            <a:pPr algn="ctr"/>
            <a:r>
              <a:rPr lang="en-GB" b="1" dirty="0" err="1">
                <a:latin typeface="Arial" panose="020B0604020202020204" pitchFamily="34" charset="0"/>
                <a:cs typeface="Arial" panose="020B0604020202020204" pitchFamily="34" charset="0"/>
              </a:rPr>
              <a:t>Adesope</a:t>
            </a:r>
            <a:r>
              <a:rPr lang="en-GB" b="1" dirty="0">
                <a:latin typeface="Arial" panose="020B0604020202020204" pitchFamily="34" charset="0"/>
                <a:cs typeface="Arial" panose="020B0604020202020204" pitchFamily="34" charset="0"/>
              </a:rPr>
              <a:t> </a:t>
            </a:r>
            <a:r>
              <a:rPr lang="en-GB" b="1" i="1" dirty="0">
                <a:latin typeface="Arial" panose="020B0604020202020204" pitchFamily="34" charset="0"/>
                <a:cs typeface="Arial" panose="020B0604020202020204" pitchFamily="34" charset="0"/>
              </a:rPr>
              <a:t>et al </a:t>
            </a:r>
            <a:r>
              <a:rPr lang="en-GB" b="1" dirty="0">
                <a:latin typeface="Arial" panose="020B0604020202020204" pitchFamily="34" charset="0"/>
                <a:cs typeface="Arial" panose="020B0604020202020204" pitchFamily="34" charset="0"/>
              </a:rPr>
              <a:t>(2010)</a:t>
            </a:r>
          </a:p>
        </p:txBody>
      </p:sp>
      <p:sp>
        <p:nvSpPr>
          <p:cNvPr id="5" name="Content Placeholder 4">
            <a:extLst>
              <a:ext uri="{FF2B5EF4-FFF2-40B4-BE49-F238E27FC236}">
                <a16:creationId xmlns:a16="http://schemas.microsoft.com/office/drawing/2014/main" id="{55537287-A4A3-A58C-FB6D-76D3A01649E0}"/>
              </a:ext>
            </a:extLst>
          </p:cNvPr>
          <p:cNvSpPr>
            <a:spLocks noGrp="1"/>
          </p:cNvSpPr>
          <p:nvPr>
            <p:ph idx="1"/>
          </p:nvPr>
        </p:nvSpPr>
        <p:spPr>
          <a:xfrm>
            <a:off x="6403221" y="1308163"/>
            <a:ext cx="5552447" cy="4678363"/>
          </a:xfrm>
        </p:spPr>
        <p:txBody>
          <a:bodyPr>
            <a:noAutofit/>
          </a:bodyPr>
          <a:lstStyle/>
          <a:p>
            <a:r>
              <a:rPr lang="en-US" sz="2000" dirty="0">
                <a:solidFill>
                  <a:schemeClr val="accent1"/>
                </a:solidFill>
                <a:latin typeface="Arial" panose="020B0604020202020204" pitchFamily="34" charset="0"/>
                <a:cs typeface="Arial" panose="020B0604020202020204" pitchFamily="34" charset="0"/>
              </a:rPr>
              <a:t>Researchers looked at 63 studies involving over 6000 people to explore how bilingualism affects thinking and learning</a:t>
            </a:r>
          </a:p>
          <a:p>
            <a:r>
              <a:rPr lang="en-US" sz="2000" dirty="0">
                <a:solidFill>
                  <a:schemeClr val="accent1"/>
                </a:solidFill>
                <a:latin typeface="Arial" panose="020B0604020202020204" pitchFamily="34" charset="0"/>
                <a:cs typeface="Arial" panose="020B0604020202020204" pitchFamily="34" charset="0"/>
              </a:rPr>
              <a:t>The findings showed that people who are bilingual often demonstrate:</a:t>
            </a:r>
          </a:p>
          <a:p>
            <a:r>
              <a:rPr lang="en-US" sz="2000" b="1" dirty="0">
                <a:solidFill>
                  <a:schemeClr val="accent1"/>
                </a:solidFill>
                <a:latin typeface="Arial" panose="020B0604020202020204" pitchFamily="34" charset="0"/>
                <a:cs typeface="Arial" panose="020B0604020202020204" pitchFamily="34" charset="0"/>
              </a:rPr>
              <a:t>Better attention and concentration</a:t>
            </a:r>
          </a:p>
          <a:p>
            <a:r>
              <a:rPr lang="en-US" sz="2000" b="1" dirty="0">
                <a:solidFill>
                  <a:schemeClr val="accent1"/>
                </a:solidFill>
                <a:latin typeface="Arial" panose="020B0604020202020204" pitchFamily="34" charset="0"/>
                <a:cs typeface="Arial" panose="020B0604020202020204" pitchFamily="34" charset="0"/>
              </a:rPr>
              <a:t>Stronger working memory</a:t>
            </a:r>
          </a:p>
          <a:p>
            <a:r>
              <a:rPr lang="en-US" sz="2000" b="1" dirty="0">
                <a:solidFill>
                  <a:schemeClr val="accent1"/>
                </a:solidFill>
                <a:latin typeface="Arial" panose="020B0604020202020204" pitchFamily="34" charset="0"/>
                <a:cs typeface="Arial" panose="020B0604020202020204" pitchFamily="34" charset="0"/>
              </a:rPr>
              <a:t>Greater awareness of how language works</a:t>
            </a:r>
          </a:p>
          <a:p>
            <a:r>
              <a:rPr lang="en-US" sz="2000" b="1" dirty="0">
                <a:solidFill>
                  <a:schemeClr val="accent1"/>
                </a:solidFill>
                <a:latin typeface="Arial" panose="020B0604020202020204" pitchFamily="34" charset="0"/>
                <a:cs typeface="Arial" panose="020B0604020202020204" pitchFamily="34" charset="0"/>
              </a:rPr>
              <a:t>Better problem-solving and abstract thinking skills</a:t>
            </a:r>
          </a:p>
        </p:txBody>
      </p:sp>
      <p:sp>
        <p:nvSpPr>
          <p:cNvPr id="3" name="Content Placeholder 4">
            <a:extLst>
              <a:ext uri="{FF2B5EF4-FFF2-40B4-BE49-F238E27FC236}">
                <a16:creationId xmlns:a16="http://schemas.microsoft.com/office/drawing/2014/main" id="{03948BC8-D111-7EB6-BFE2-C787CD2878E2}"/>
              </a:ext>
            </a:extLst>
          </p:cNvPr>
          <p:cNvSpPr txBox="1">
            <a:spLocks/>
          </p:cNvSpPr>
          <p:nvPr/>
        </p:nvSpPr>
        <p:spPr>
          <a:xfrm>
            <a:off x="439050" y="1313043"/>
            <a:ext cx="5552447" cy="433352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err="1">
                <a:latin typeface="Arial" panose="020B0604020202020204" pitchFamily="34" charset="0"/>
                <a:cs typeface="Arial" panose="020B0604020202020204" pitchFamily="34" charset="0"/>
              </a:rPr>
              <a:t>Edrychodd</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ymchwilwyr</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ar</a:t>
            </a:r>
            <a:r>
              <a:rPr lang="en-US" sz="2000" dirty="0">
                <a:latin typeface="Arial" panose="020B0604020202020204" pitchFamily="34" charset="0"/>
                <a:cs typeface="Arial" panose="020B0604020202020204" pitchFamily="34" charset="0"/>
              </a:rPr>
              <a:t> 63 o </a:t>
            </a:r>
            <a:r>
              <a:rPr lang="en-US" sz="2000" dirty="0" err="1">
                <a:latin typeface="Arial" panose="020B0604020202020204" pitchFamily="34" charset="0"/>
                <a:cs typeface="Arial" panose="020B0604020202020204" pitchFamily="34" charset="0"/>
              </a:rPr>
              <a:t>astudiaethau</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sy'n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cynnwys</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dros</a:t>
            </a:r>
            <a:r>
              <a:rPr lang="en-US" sz="2000" dirty="0">
                <a:latin typeface="Arial" panose="020B0604020202020204" pitchFamily="34" charset="0"/>
                <a:cs typeface="Arial" panose="020B0604020202020204" pitchFamily="34" charset="0"/>
              </a:rPr>
              <a:t> 6000 o </a:t>
            </a:r>
            <a:r>
              <a:rPr lang="en-US" sz="2000" dirty="0" err="1">
                <a:latin typeface="Arial" panose="020B0604020202020204" pitchFamily="34" charset="0"/>
                <a:cs typeface="Arial" panose="020B0604020202020204" pitchFamily="34" charset="0"/>
              </a:rPr>
              <a:t>bobl</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i</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archwilio</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sut</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mae</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dwyieithrwydd</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yn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effeithio</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ar</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feddwl</a:t>
            </a:r>
            <a:r>
              <a:rPr lang="en-US" sz="2000" dirty="0">
                <a:latin typeface="Arial" panose="020B0604020202020204" pitchFamily="34" charset="0"/>
                <a:cs typeface="Arial" panose="020B0604020202020204" pitchFamily="34" charset="0"/>
              </a:rPr>
              <a:t> a </a:t>
            </a:r>
            <a:r>
              <a:rPr lang="en-US" sz="2000" dirty="0" err="1">
                <a:latin typeface="Arial" panose="020B0604020202020204" pitchFamily="34" charset="0"/>
                <a:cs typeface="Arial" panose="020B0604020202020204" pitchFamily="34" charset="0"/>
              </a:rPr>
              <a:t>dysgu</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Dangosodd</a:t>
            </a:r>
            <a:r>
              <a:rPr lang="en-US" sz="2000" dirty="0">
                <a:latin typeface="Arial" panose="020B0604020202020204" pitchFamily="34" charset="0"/>
                <a:cs typeface="Arial" panose="020B0604020202020204" pitchFamily="34" charset="0"/>
              </a:rPr>
              <a:t> y </a:t>
            </a:r>
            <a:r>
              <a:rPr lang="en-US" sz="2000" dirty="0" err="1">
                <a:latin typeface="Arial" panose="020B0604020202020204" pitchFamily="34" charset="0"/>
                <a:cs typeface="Arial" panose="020B0604020202020204" pitchFamily="34" charset="0"/>
              </a:rPr>
              <a:t>canfyddiadau</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fod</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pobl</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sy'n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ddwyieithog</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yn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aml</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yn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dangos</a:t>
            </a:r>
            <a:r>
              <a:rPr lang="en-US" sz="2000"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Gwell</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sylw</a:t>
            </a:r>
            <a:r>
              <a:rPr lang="en-US" sz="2000" b="1" dirty="0">
                <a:latin typeface="Arial" panose="020B0604020202020204" pitchFamily="34" charset="0"/>
                <a:cs typeface="Arial" panose="020B0604020202020204" pitchFamily="34" charset="0"/>
              </a:rPr>
              <a:t> a </a:t>
            </a:r>
            <a:r>
              <a:rPr lang="en-US" sz="2000" b="1" dirty="0" err="1">
                <a:latin typeface="Arial" panose="020B0604020202020204" pitchFamily="34" charset="0"/>
                <a:cs typeface="Arial" panose="020B0604020202020204" pitchFamily="34" charset="0"/>
              </a:rPr>
              <a:t>chanolbwyntio</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Cof</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gweithio</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cryfach</a:t>
            </a:r>
            <a:r>
              <a:rPr lang="en-US" sz="2000" b="1" dirty="0">
                <a:latin typeface="Arial" panose="020B0604020202020204" pitchFamily="34" charset="0"/>
                <a:cs typeface="Arial" panose="020B0604020202020204" pitchFamily="34" charset="0"/>
              </a:rPr>
              <a:t>
Mwy o </a:t>
            </a:r>
            <a:r>
              <a:rPr lang="en-US" sz="2000" b="1" dirty="0" err="1">
                <a:latin typeface="Arial" panose="020B0604020202020204" pitchFamily="34" charset="0"/>
                <a:cs typeface="Arial" panose="020B0604020202020204" pitchFamily="34" charset="0"/>
              </a:rPr>
              <a:t>ymwybyddiaeth</a:t>
            </a:r>
            <a:r>
              <a:rPr lang="en-US" sz="2000" b="1" dirty="0">
                <a:latin typeface="Arial" panose="020B0604020202020204" pitchFamily="34" charset="0"/>
                <a:cs typeface="Arial" panose="020B0604020202020204" pitchFamily="34" charset="0"/>
              </a:rPr>
              <a:t> o </a:t>
            </a:r>
            <a:r>
              <a:rPr lang="en-US" sz="2000" b="1" dirty="0" err="1">
                <a:latin typeface="Arial" panose="020B0604020202020204" pitchFamily="34" charset="0"/>
                <a:cs typeface="Arial" panose="020B0604020202020204" pitchFamily="34" charset="0"/>
              </a:rPr>
              <a:t>sut</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mae</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iaith</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yn</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gweithio</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Gwell</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sgiliau</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datrys</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problemau</a:t>
            </a:r>
            <a:r>
              <a:rPr lang="en-US" sz="2000" b="1" dirty="0">
                <a:latin typeface="Arial" panose="020B0604020202020204" pitchFamily="34" charset="0"/>
                <a:cs typeface="Arial" panose="020B0604020202020204" pitchFamily="34" charset="0"/>
              </a:rPr>
              <a:t> a </a:t>
            </a:r>
            <a:r>
              <a:rPr lang="en-US" sz="2000" b="1" dirty="0" err="1">
                <a:latin typeface="Arial" panose="020B0604020202020204" pitchFamily="34" charset="0"/>
                <a:cs typeface="Arial" panose="020B0604020202020204" pitchFamily="34" charset="0"/>
              </a:rPr>
              <a:t>meddwl</a:t>
            </a:r>
            <a:r>
              <a:rPr lang="en-US"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haniaethol</a:t>
            </a:r>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8533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7A991D-FEE2-60DB-F13E-898625C621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A83FF1-AE50-E5C0-1BB3-1A5B068C4411}"/>
              </a:ext>
            </a:extLst>
          </p:cNvPr>
          <p:cNvSpPr>
            <a:spLocks noGrp="1"/>
          </p:cNvSpPr>
          <p:nvPr>
            <p:ph type="title"/>
          </p:nvPr>
        </p:nvSpPr>
        <p:spPr>
          <a:xfrm>
            <a:off x="1876697" y="312202"/>
            <a:ext cx="8229600" cy="743712"/>
          </a:xfrm>
        </p:spPr>
        <p:txBody>
          <a:bodyPr>
            <a:normAutofit/>
          </a:bodyPr>
          <a:lstStyle/>
          <a:p>
            <a:pPr algn="ctr"/>
            <a:r>
              <a:rPr lang="en-GB" b="1" dirty="0" err="1">
                <a:latin typeface="Arial" panose="020B0604020202020204" pitchFamily="34" charset="0"/>
                <a:cs typeface="Arial" panose="020B0604020202020204" pitchFamily="34" charset="0"/>
              </a:rPr>
              <a:t>Adesope</a:t>
            </a:r>
            <a:r>
              <a:rPr lang="en-GB" b="1" dirty="0">
                <a:latin typeface="Arial" panose="020B0604020202020204" pitchFamily="34" charset="0"/>
                <a:cs typeface="Arial" panose="020B0604020202020204" pitchFamily="34" charset="0"/>
              </a:rPr>
              <a:t> </a:t>
            </a:r>
            <a:r>
              <a:rPr lang="en-GB" b="1" i="1" dirty="0">
                <a:latin typeface="Arial" panose="020B0604020202020204" pitchFamily="34" charset="0"/>
                <a:cs typeface="Arial" panose="020B0604020202020204" pitchFamily="34" charset="0"/>
              </a:rPr>
              <a:t>et al </a:t>
            </a:r>
            <a:r>
              <a:rPr lang="en-GB" b="1" dirty="0">
                <a:latin typeface="Arial" panose="020B0604020202020204" pitchFamily="34" charset="0"/>
                <a:cs typeface="Arial" panose="020B0604020202020204" pitchFamily="34" charset="0"/>
              </a:rPr>
              <a:t>(2010)</a:t>
            </a:r>
          </a:p>
        </p:txBody>
      </p:sp>
      <p:sp>
        <p:nvSpPr>
          <p:cNvPr id="5" name="Content Placeholder 4">
            <a:extLst>
              <a:ext uri="{FF2B5EF4-FFF2-40B4-BE49-F238E27FC236}">
                <a16:creationId xmlns:a16="http://schemas.microsoft.com/office/drawing/2014/main" id="{1886127E-D529-8005-A639-052797747324}"/>
              </a:ext>
            </a:extLst>
          </p:cNvPr>
          <p:cNvSpPr>
            <a:spLocks noGrp="1"/>
          </p:cNvSpPr>
          <p:nvPr>
            <p:ph idx="1"/>
          </p:nvPr>
        </p:nvSpPr>
        <p:spPr>
          <a:xfrm>
            <a:off x="6281769" y="1408611"/>
            <a:ext cx="5552447" cy="4678363"/>
          </a:xfrm>
        </p:spPr>
        <p:txBody>
          <a:bodyPr>
            <a:noAutofit/>
          </a:bodyPr>
          <a:lstStyle/>
          <a:p>
            <a:r>
              <a:rPr lang="en-US" sz="2400" b="1" dirty="0">
                <a:solidFill>
                  <a:schemeClr val="accent1"/>
                </a:solidFill>
                <a:latin typeface="Arial" panose="020B0604020202020204" pitchFamily="34" charset="0"/>
                <a:cs typeface="Arial" panose="020B0604020202020204" pitchFamily="34" charset="0"/>
              </a:rPr>
              <a:t>Why do you think using two languages might help develop these skills?</a:t>
            </a:r>
          </a:p>
          <a:p>
            <a:endParaRPr lang="en-US" sz="2400" b="1" dirty="0">
              <a:solidFill>
                <a:schemeClr val="accent1"/>
              </a:solidFill>
              <a:latin typeface="Arial" panose="020B0604020202020204" pitchFamily="34" charset="0"/>
              <a:cs typeface="Arial" panose="020B0604020202020204" pitchFamily="34" charset="0"/>
            </a:endParaRPr>
          </a:p>
          <a:p>
            <a:r>
              <a:rPr lang="en-US" sz="2400" dirty="0">
                <a:solidFill>
                  <a:schemeClr val="accent1"/>
                </a:solidFill>
                <a:latin typeface="Arial" panose="020B0604020202020204" pitchFamily="34" charset="0"/>
                <a:cs typeface="Arial" panose="020B0604020202020204" pitchFamily="34" charset="0"/>
              </a:rPr>
              <a:t>Better attention and concentration</a:t>
            </a:r>
          </a:p>
          <a:p>
            <a:r>
              <a:rPr lang="en-US" sz="2400" dirty="0">
                <a:solidFill>
                  <a:schemeClr val="accent1"/>
                </a:solidFill>
                <a:latin typeface="Arial" panose="020B0604020202020204" pitchFamily="34" charset="0"/>
                <a:cs typeface="Arial" panose="020B0604020202020204" pitchFamily="34" charset="0"/>
              </a:rPr>
              <a:t>Stronger working memory</a:t>
            </a:r>
          </a:p>
          <a:p>
            <a:r>
              <a:rPr lang="en-US" sz="2400" dirty="0">
                <a:solidFill>
                  <a:schemeClr val="accent1"/>
                </a:solidFill>
                <a:latin typeface="Arial" panose="020B0604020202020204" pitchFamily="34" charset="0"/>
                <a:cs typeface="Arial" panose="020B0604020202020204" pitchFamily="34" charset="0"/>
              </a:rPr>
              <a:t>Greater awareness of how language works</a:t>
            </a:r>
          </a:p>
          <a:p>
            <a:r>
              <a:rPr lang="en-US" sz="2400" dirty="0">
                <a:solidFill>
                  <a:schemeClr val="accent1"/>
                </a:solidFill>
                <a:latin typeface="Arial" panose="020B0604020202020204" pitchFamily="34" charset="0"/>
                <a:cs typeface="Arial" panose="020B0604020202020204" pitchFamily="34" charset="0"/>
              </a:rPr>
              <a:t>Better problem-solving and abstract thinking skills</a:t>
            </a:r>
          </a:p>
        </p:txBody>
      </p:sp>
      <p:sp>
        <p:nvSpPr>
          <p:cNvPr id="3" name="Content Placeholder 4">
            <a:extLst>
              <a:ext uri="{FF2B5EF4-FFF2-40B4-BE49-F238E27FC236}">
                <a16:creationId xmlns:a16="http://schemas.microsoft.com/office/drawing/2014/main" id="{C5B92CF0-7854-70A2-57B7-B4C7E356DD20}"/>
              </a:ext>
            </a:extLst>
          </p:cNvPr>
          <p:cNvSpPr txBox="1">
            <a:spLocks/>
          </p:cNvSpPr>
          <p:nvPr/>
        </p:nvSpPr>
        <p:spPr>
          <a:xfrm>
            <a:off x="543553" y="1560081"/>
            <a:ext cx="5552447" cy="467836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dirty="0">
                <a:latin typeface="Arial" panose="020B0604020202020204" pitchFamily="34" charset="0"/>
                <a:cs typeface="Arial" panose="020B0604020202020204" pitchFamily="34" charset="0"/>
              </a:rPr>
              <a:t>Pam </a:t>
            </a:r>
            <a:r>
              <a:rPr lang="en-US" sz="2400" b="1" dirty="0" err="1">
                <a:latin typeface="Arial" panose="020B0604020202020204" pitchFamily="34" charset="0"/>
                <a:cs typeface="Arial" panose="020B0604020202020204" pitchFamily="34" charset="0"/>
              </a:rPr>
              <a:t>i</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chi’n</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credu</a:t>
            </a:r>
            <a:r>
              <a:rPr lang="en-US" sz="2400" b="1" dirty="0">
                <a:latin typeface="Arial" panose="020B0604020202020204" pitchFamily="34" charset="0"/>
                <a:cs typeface="Arial" panose="020B0604020202020204" pitchFamily="34" charset="0"/>
              </a:rPr>
              <a:t> y </a:t>
            </a:r>
            <a:r>
              <a:rPr lang="en-US" sz="2400" b="1" dirty="0" err="1">
                <a:latin typeface="Arial" panose="020B0604020202020204" pitchFamily="34" charset="0"/>
                <a:cs typeface="Arial" panose="020B0604020202020204" pitchFamily="34" charset="0"/>
              </a:rPr>
              <a:t>gallai</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defnyddio</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dwy</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iaith</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ddatblygu’r</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sgiliau</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yma</a:t>
            </a:r>
            <a:r>
              <a:rPr lang="en-US" sz="2400" b="1" dirty="0">
                <a:latin typeface="Arial" panose="020B0604020202020204" pitchFamily="34" charset="0"/>
                <a:cs typeface="Arial" panose="020B0604020202020204" pitchFamily="34" charset="0"/>
              </a:rPr>
              <a:t>?
</a:t>
            </a:r>
          </a:p>
          <a:p>
            <a:pPr marL="0" indent="0">
              <a:buNone/>
            </a:pPr>
            <a:r>
              <a:rPr lang="en-US" sz="2400" dirty="0" err="1">
                <a:latin typeface="Arial" panose="020B0604020202020204" pitchFamily="34" charset="0"/>
                <a:cs typeface="Arial" panose="020B0604020202020204" pitchFamily="34" charset="0"/>
              </a:rPr>
              <a:t>Gwell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sylw</a:t>
            </a:r>
            <a:r>
              <a:rPr lang="en-US" sz="2400" dirty="0">
                <a:latin typeface="Arial" panose="020B0604020202020204" pitchFamily="34" charset="0"/>
                <a:cs typeface="Arial" panose="020B0604020202020204" pitchFamily="34" charset="0"/>
              </a:rPr>
              <a:t> a </a:t>
            </a:r>
            <a:r>
              <a:rPr lang="en-US" sz="2400" dirty="0" err="1">
                <a:latin typeface="Arial" panose="020B0604020202020204" pitchFamily="34" charset="0"/>
                <a:cs typeface="Arial" panose="020B0604020202020204" pitchFamily="34" charset="0"/>
              </a:rPr>
              <a:t>chanolbwyntio</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Cof</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gweithio</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cryfach</a:t>
            </a:r>
            <a:r>
              <a:rPr lang="en-US" sz="2400" dirty="0">
                <a:latin typeface="Arial" panose="020B0604020202020204" pitchFamily="34" charset="0"/>
                <a:cs typeface="Arial" panose="020B0604020202020204" pitchFamily="34" charset="0"/>
              </a:rPr>
              <a:t>
Mwy o </a:t>
            </a:r>
            <a:r>
              <a:rPr lang="en-US" sz="2400" dirty="0" err="1">
                <a:latin typeface="Arial" panose="020B0604020202020204" pitchFamily="34" charset="0"/>
                <a:cs typeface="Arial" panose="020B0604020202020204" pitchFamily="34" charset="0"/>
              </a:rPr>
              <a:t>ymwybyddiaeth</a:t>
            </a:r>
            <a:r>
              <a:rPr lang="en-US" sz="2400" dirty="0">
                <a:latin typeface="Arial" panose="020B0604020202020204" pitchFamily="34" charset="0"/>
                <a:cs typeface="Arial" panose="020B0604020202020204" pitchFamily="34" charset="0"/>
              </a:rPr>
              <a:t> o </a:t>
            </a:r>
            <a:r>
              <a:rPr lang="en-US" sz="2400" dirty="0" err="1">
                <a:latin typeface="Arial" panose="020B0604020202020204" pitchFamily="34" charset="0"/>
                <a:cs typeface="Arial" panose="020B0604020202020204" pitchFamily="34" charset="0"/>
              </a:rPr>
              <a:t>sut</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mae</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iaith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gweithio</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Gwell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sgiliau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datrys</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problemau</a:t>
            </a:r>
            <a:r>
              <a:rPr lang="en-US" sz="2400" dirty="0">
                <a:latin typeface="Arial" panose="020B0604020202020204" pitchFamily="34" charset="0"/>
                <a:cs typeface="Arial" panose="020B0604020202020204" pitchFamily="34" charset="0"/>
              </a:rPr>
              <a:t> a </a:t>
            </a:r>
            <a:r>
              <a:rPr lang="en-US" sz="2400" dirty="0" err="1">
                <a:latin typeface="Arial" panose="020B0604020202020204" pitchFamily="34" charset="0"/>
                <a:cs typeface="Arial" panose="020B0604020202020204" pitchFamily="34" charset="0"/>
              </a:rPr>
              <a:t>meddwl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haniaethol</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0748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8ECA8-2C0F-FD2E-8F64-4BEB24B718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1162DE-D3C8-A441-C99E-0D87DF4F4443}"/>
              </a:ext>
            </a:extLst>
          </p:cNvPr>
          <p:cNvSpPr>
            <a:spLocks noGrp="1"/>
          </p:cNvSpPr>
          <p:nvPr>
            <p:ph type="title"/>
          </p:nvPr>
        </p:nvSpPr>
        <p:spPr>
          <a:xfrm>
            <a:off x="483476" y="247700"/>
            <a:ext cx="11350740" cy="743712"/>
          </a:xfrm>
        </p:spPr>
        <p:txBody>
          <a:bodyPr>
            <a:normAutofit fontScale="90000"/>
          </a:bodyPr>
          <a:lstStyle/>
          <a:p>
            <a:pPr algn="ctr"/>
            <a:r>
              <a:rPr lang="en-GB" b="1" dirty="0" err="1">
                <a:latin typeface="Arial" panose="020B0604020202020204" pitchFamily="34" charset="0"/>
                <a:cs typeface="Arial" panose="020B0604020202020204" pitchFamily="34" charset="0"/>
              </a:rPr>
              <a:t>Planckaert</a:t>
            </a:r>
            <a:r>
              <a:rPr lang="en-GB" b="1" dirty="0">
                <a:latin typeface="Arial" panose="020B0604020202020204" pitchFamily="34" charset="0"/>
                <a:cs typeface="Arial" panose="020B0604020202020204" pitchFamily="34" charset="0"/>
              </a:rPr>
              <a:t> et al., (2023); Castro et al., (2025)</a:t>
            </a:r>
          </a:p>
        </p:txBody>
      </p:sp>
      <p:sp>
        <p:nvSpPr>
          <p:cNvPr id="5" name="Content Placeholder 4">
            <a:extLst>
              <a:ext uri="{FF2B5EF4-FFF2-40B4-BE49-F238E27FC236}">
                <a16:creationId xmlns:a16="http://schemas.microsoft.com/office/drawing/2014/main" id="{EB26BFBF-1784-780F-C284-EAC0C06BF082}"/>
              </a:ext>
            </a:extLst>
          </p:cNvPr>
          <p:cNvSpPr>
            <a:spLocks noGrp="1"/>
          </p:cNvSpPr>
          <p:nvPr>
            <p:ph idx="1"/>
          </p:nvPr>
        </p:nvSpPr>
        <p:spPr>
          <a:xfrm>
            <a:off x="6038662" y="1931937"/>
            <a:ext cx="5910231" cy="4678363"/>
          </a:xfrm>
        </p:spPr>
        <p:txBody>
          <a:bodyPr>
            <a:noAutofit/>
          </a:bodyPr>
          <a:lstStyle/>
          <a:p>
            <a:r>
              <a:rPr lang="en-US" sz="2400" dirty="0">
                <a:solidFill>
                  <a:schemeClr val="accent1"/>
                </a:solidFill>
                <a:latin typeface="Arial" panose="020B0604020202020204" pitchFamily="34" charset="0"/>
                <a:cs typeface="Arial" panose="020B0604020202020204" pitchFamily="34" charset="0"/>
              </a:rPr>
              <a:t>Bilingualism can:</a:t>
            </a:r>
          </a:p>
          <a:p>
            <a:r>
              <a:rPr lang="en-US" sz="2400" dirty="0">
                <a:solidFill>
                  <a:schemeClr val="accent1"/>
                </a:solidFill>
                <a:latin typeface="Arial" panose="020B0604020202020204" pitchFamily="34" charset="0"/>
                <a:cs typeface="Arial" panose="020B0604020202020204" pitchFamily="34" charset="0"/>
              </a:rPr>
              <a:t>Improve attention and cognitive flexibility</a:t>
            </a:r>
          </a:p>
          <a:p>
            <a:r>
              <a:rPr lang="en-US" sz="2400" dirty="0">
                <a:solidFill>
                  <a:schemeClr val="accent1"/>
                </a:solidFill>
                <a:latin typeface="Arial" panose="020B0604020202020204" pitchFamily="34" charset="0"/>
                <a:cs typeface="Arial" panose="020B0604020202020204" pitchFamily="34" charset="0"/>
              </a:rPr>
              <a:t>Strengthen understanding of language</a:t>
            </a:r>
          </a:p>
          <a:p>
            <a:r>
              <a:rPr lang="en-US" sz="2400" dirty="0">
                <a:solidFill>
                  <a:schemeClr val="accent1"/>
                </a:solidFill>
                <a:latin typeface="Arial" panose="020B0604020202020204" pitchFamily="34" charset="0"/>
                <a:cs typeface="Arial" panose="020B0604020202020204" pitchFamily="34" charset="0"/>
              </a:rPr>
              <a:t>Support language and literacy development</a:t>
            </a:r>
          </a:p>
          <a:p>
            <a:r>
              <a:rPr lang="en-US" sz="2400" dirty="0">
                <a:solidFill>
                  <a:schemeClr val="accent1"/>
                </a:solidFill>
                <a:latin typeface="Arial" panose="020B0604020202020204" pitchFamily="34" charset="0"/>
                <a:cs typeface="Arial" panose="020B0604020202020204" pitchFamily="34" charset="0"/>
              </a:rPr>
              <a:t>Promote cultural identity and participation in multilingual communities</a:t>
            </a:r>
          </a:p>
        </p:txBody>
      </p:sp>
      <p:sp>
        <p:nvSpPr>
          <p:cNvPr id="3" name="Content Placeholder 4">
            <a:extLst>
              <a:ext uri="{FF2B5EF4-FFF2-40B4-BE49-F238E27FC236}">
                <a16:creationId xmlns:a16="http://schemas.microsoft.com/office/drawing/2014/main" id="{9166C04D-A2DB-F8CC-9C37-94B7004E6948}"/>
              </a:ext>
            </a:extLst>
          </p:cNvPr>
          <p:cNvSpPr txBox="1">
            <a:spLocks/>
          </p:cNvSpPr>
          <p:nvPr/>
        </p:nvSpPr>
        <p:spPr>
          <a:xfrm>
            <a:off x="243107" y="1586206"/>
            <a:ext cx="5552447" cy="467836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dirty="0">
                <a:latin typeface="Arial" panose="020B0604020202020204" pitchFamily="34" charset="0"/>
                <a:cs typeface="Arial" panose="020B0604020202020204" pitchFamily="34" charset="0"/>
              </a:rPr>
              <a:t>Mae </a:t>
            </a:r>
            <a:r>
              <a:rPr lang="en-US" sz="2400" dirty="0" err="1">
                <a:latin typeface="Arial" panose="020B0604020202020204" pitchFamily="34" charset="0"/>
                <a:cs typeface="Arial" panose="020B0604020202020204" pitchFamily="34" charset="0"/>
              </a:rPr>
              <a:t>dwyieithrwydd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gallu</a:t>
            </a:r>
            <a:r>
              <a:rPr lang="en-US" sz="2400" dirty="0">
                <a:latin typeface="Arial" panose="020B0604020202020204" pitchFamily="34" charset="0"/>
                <a:cs typeface="Arial" panose="020B0604020202020204" pitchFamily="34" charset="0"/>
              </a:rPr>
              <a:t>:</a:t>
            </a:r>
          </a:p>
          <a:p>
            <a:pPr marL="0" indent="0">
              <a:buNone/>
            </a:pPr>
            <a:r>
              <a:rPr lang="en-US" sz="2400" dirty="0" err="1">
                <a:latin typeface="Arial" panose="020B0604020202020204" pitchFamily="34" charset="0"/>
                <a:cs typeface="Arial" panose="020B0604020202020204" pitchFamily="34" charset="0"/>
              </a:rPr>
              <a:t>Gwella</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sylw</a:t>
            </a:r>
            <a:r>
              <a:rPr lang="en-US" sz="2400" dirty="0">
                <a:latin typeface="Arial" panose="020B0604020202020204" pitchFamily="34" charset="0"/>
                <a:cs typeface="Arial" panose="020B0604020202020204" pitchFamily="34" charset="0"/>
              </a:rPr>
              <a:t> ac </a:t>
            </a:r>
            <a:r>
              <a:rPr lang="en-US" sz="2400" dirty="0" err="1">
                <a:latin typeface="Arial" panose="020B0604020202020204" pitchFamily="34" charset="0"/>
                <a:cs typeface="Arial" panose="020B0604020202020204" pitchFamily="34" charset="0"/>
              </a:rPr>
              <a:t>hyblygrwydd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gwybyddol</a:t>
            </a:r>
            <a:endParaRPr lang="en-US" sz="2400" dirty="0">
              <a:latin typeface="Arial" panose="020B0604020202020204" pitchFamily="34" charset="0"/>
              <a:cs typeface="Arial" panose="020B0604020202020204" pitchFamily="34" charset="0"/>
            </a:endParaRPr>
          </a:p>
          <a:p>
            <a:pPr marL="0" indent="0">
              <a:buNone/>
            </a:pPr>
            <a:r>
              <a:rPr lang="en-US" sz="2400" dirty="0" err="1">
                <a:latin typeface="Arial" panose="020B0604020202020204" pitchFamily="34" charset="0"/>
                <a:cs typeface="Arial" panose="020B0604020202020204" pitchFamily="34" charset="0"/>
              </a:rPr>
              <a:t>Cryfhau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dealltwriaeth</a:t>
            </a:r>
            <a:r>
              <a:rPr lang="en-US" sz="2400" dirty="0">
                <a:latin typeface="Arial" panose="020B0604020202020204" pitchFamily="34" charset="0"/>
                <a:cs typeface="Arial" panose="020B0604020202020204" pitchFamily="34" charset="0"/>
              </a:rPr>
              <a:t> o </a:t>
            </a:r>
            <a:r>
              <a:rPr lang="en-US" sz="2400" dirty="0" err="1">
                <a:latin typeface="Arial" panose="020B0604020202020204" pitchFamily="34" charset="0"/>
                <a:cs typeface="Arial" panose="020B0604020202020204" pitchFamily="34" charset="0"/>
              </a:rPr>
              <a:t>ieithoedd</a:t>
            </a:r>
            <a:endParaRPr lang="en-US" sz="2400" dirty="0">
              <a:latin typeface="Arial" panose="020B0604020202020204" pitchFamily="34" charset="0"/>
              <a:cs typeface="Arial" panose="020B0604020202020204" pitchFamily="34" charset="0"/>
            </a:endParaRPr>
          </a:p>
          <a:p>
            <a:pPr marL="0" indent="0">
              <a:buNone/>
            </a:pPr>
            <a:r>
              <a:rPr lang="en-US" sz="2400" dirty="0" err="1">
                <a:latin typeface="Arial" panose="020B0604020202020204" pitchFamily="34" charset="0"/>
                <a:cs typeface="Arial" panose="020B0604020202020204" pitchFamily="34" charset="0"/>
              </a:rPr>
              <a:t>Cefnogi</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datblygiad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iaith</a:t>
            </a:r>
            <a:r>
              <a:rPr lang="en-US" sz="2400" dirty="0">
                <a:latin typeface="Arial" panose="020B0604020202020204" pitchFamily="34" charset="0"/>
                <a:cs typeface="Arial" panose="020B0604020202020204" pitchFamily="34" charset="0"/>
              </a:rPr>
              <a:t> a </a:t>
            </a:r>
            <a:r>
              <a:rPr lang="en-US" sz="2400" dirty="0" err="1">
                <a:latin typeface="Arial" panose="020B0604020202020204" pitchFamily="34" charset="0"/>
                <a:cs typeface="Arial" panose="020B0604020202020204" pitchFamily="34" charset="0"/>
              </a:rPr>
              <a:t>llythrennedd</a:t>
            </a: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Hybu </a:t>
            </a:r>
            <a:r>
              <a:rPr lang="en-US" sz="2400" dirty="0" err="1">
                <a:latin typeface="Arial" panose="020B0604020202020204" pitchFamily="34" charset="0"/>
                <a:cs typeface="Arial" panose="020B0604020202020204" pitchFamily="34" charset="0"/>
              </a:rPr>
              <a:t>hunaniaeth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ddiwylliannol</a:t>
            </a:r>
            <a:r>
              <a:rPr lang="en-US" sz="2400" dirty="0">
                <a:latin typeface="Arial" panose="020B0604020202020204" pitchFamily="34" charset="0"/>
                <a:cs typeface="Arial" panose="020B0604020202020204" pitchFamily="34" charset="0"/>
              </a:rPr>
              <a:t> a </a:t>
            </a:r>
            <a:r>
              <a:rPr lang="en-US" sz="2400" dirty="0" err="1">
                <a:latin typeface="Arial" panose="020B0604020202020204" pitchFamily="34" charset="0"/>
                <a:cs typeface="Arial" panose="020B0604020202020204" pitchFamily="34" charset="0"/>
              </a:rPr>
              <a:t>chyfranogiad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mewn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cymunedau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amlieithog</a:t>
            </a:r>
            <a:r>
              <a:rPr lang="en-US"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812220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626382"/>
            <a:ext cx="11481847" cy="1325563"/>
          </a:xfrm>
        </p:spPr>
        <p:txBody>
          <a:bodyPr>
            <a:noAutofit/>
          </a:bodyPr>
          <a:lstStyle/>
          <a:p>
            <a:pPr algn="ctr"/>
            <a:r>
              <a:rPr lang="en-GB" sz="3600" b="1" dirty="0" err="1">
                <a:latin typeface="Arial" panose="020B0604020202020204" pitchFamily="34" charset="0"/>
                <a:cs typeface="Arial" panose="020B0604020202020204" pitchFamily="34" charset="0"/>
              </a:rPr>
              <a:t>Buddion</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Dwyieithrwydd</a:t>
            </a:r>
            <a:br>
              <a:rPr lang="en-GB" sz="3600" b="1" dirty="0">
                <a:latin typeface="Arial" panose="020B0604020202020204" pitchFamily="34" charset="0"/>
                <a:cs typeface="Arial" panose="020B0604020202020204" pitchFamily="34" charset="0"/>
              </a:rPr>
            </a:br>
            <a:r>
              <a:rPr lang="en-GB" sz="3600" b="1" dirty="0">
                <a:solidFill>
                  <a:schemeClr val="accent1"/>
                </a:solidFill>
                <a:latin typeface="Arial" panose="020B0604020202020204" pitchFamily="34" charset="0"/>
                <a:cs typeface="Arial" panose="020B0604020202020204" pitchFamily="34" charset="0"/>
              </a:rPr>
              <a:t>Benefits of Bilingualism</a:t>
            </a:r>
            <a:br>
              <a:rPr lang="en-GB" sz="3600" dirty="0">
                <a:solidFill>
                  <a:schemeClr val="accent1"/>
                </a:solidFill>
                <a:latin typeface="Arial" panose="020B0604020202020204" pitchFamily="34" charset="0"/>
                <a:cs typeface="Arial" panose="020B0604020202020204" pitchFamily="34" charset="0"/>
              </a:rPr>
            </a:br>
            <a:endParaRPr lang="en-GB" sz="36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7269320" y="2121762"/>
            <a:ext cx="5574611" cy="4435792"/>
          </a:xfrm>
          <a:prstGeom prst="rect">
            <a:avLst/>
          </a:prstGeom>
        </p:spPr>
        <p:txBody>
          <a:bodyPr>
            <a:normAutofit/>
          </a:bodyPr>
          <a:lstStyle/>
          <a:p>
            <a:pPr>
              <a:buNone/>
            </a:pPr>
            <a:r>
              <a:rPr lang="en-GB" sz="3600" i="1" dirty="0">
                <a:solidFill>
                  <a:schemeClr val="accent1"/>
                </a:solidFill>
              </a:rPr>
              <a:t>Group research task:</a:t>
            </a:r>
          </a:p>
          <a:p>
            <a:pPr>
              <a:buNone/>
            </a:pPr>
            <a:r>
              <a:rPr lang="en-GB" sz="3600" i="1" dirty="0">
                <a:solidFill>
                  <a:schemeClr val="accent1"/>
                </a:solidFill>
              </a:rPr>
              <a:t>Cognitive</a:t>
            </a:r>
          </a:p>
          <a:p>
            <a:pPr>
              <a:buNone/>
            </a:pPr>
            <a:r>
              <a:rPr lang="en-GB" sz="3600" i="1" dirty="0">
                <a:solidFill>
                  <a:schemeClr val="accent1"/>
                </a:solidFill>
              </a:rPr>
              <a:t>Educational</a:t>
            </a:r>
          </a:p>
          <a:p>
            <a:pPr>
              <a:buNone/>
            </a:pPr>
            <a:r>
              <a:rPr lang="en-GB" sz="3600" i="1" dirty="0">
                <a:solidFill>
                  <a:schemeClr val="accent1"/>
                </a:solidFill>
              </a:rPr>
              <a:t>Cultural</a:t>
            </a:r>
          </a:p>
          <a:p>
            <a:pPr>
              <a:buNone/>
            </a:pPr>
            <a:r>
              <a:rPr lang="en-GB" sz="3600" i="1" dirty="0">
                <a:solidFill>
                  <a:schemeClr val="accent1"/>
                </a:solidFill>
              </a:rPr>
              <a:t>Economic</a:t>
            </a:r>
          </a:p>
        </p:txBody>
      </p:sp>
      <p:sp>
        <p:nvSpPr>
          <p:cNvPr id="5" name="Content Placeholder 3">
            <a:extLst>
              <a:ext uri="{FF2B5EF4-FFF2-40B4-BE49-F238E27FC236}">
                <a16:creationId xmlns:a16="http://schemas.microsoft.com/office/drawing/2014/main" id="{D572DB1D-4544-31CC-EE86-F651062E5FCE}"/>
              </a:ext>
            </a:extLst>
          </p:cNvPr>
          <p:cNvSpPr txBox="1">
            <a:spLocks/>
          </p:cNvSpPr>
          <p:nvPr/>
        </p:nvSpPr>
        <p:spPr>
          <a:xfrm>
            <a:off x="1412806" y="2121762"/>
            <a:ext cx="5574611" cy="443579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pPr>
            <a:r>
              <a:rPr lang="en-GB" sz="3600" i="1" dirty="0"/>
              <a:t>Task ymchwil grwp: </a:t>
            </a:r>
          </a:p>
          <a:p>
            <a:pPr>
              <a:buFont typeface="Arial" panose="020B0604020202020204" pitchFamily="34" charset="0"/>
              <a:buNone/>
            </a:pPr>
            <a:r>
              <a:rPr lang="en-GB" sz="3600" i="1" dirty="0" err="1"/>
              <a:t>Gwybyddol</a:t>
            </a:r>
            <a:endParaRPr lang="en-GB" sz="3600" i="1" dirty="0"/>
          </a:p>
          <a:p>
            <a:pPr>
              <a:buFont typeface="Arial" panose="020B0604020202020204" pitchFamily="34" charset="0"/>
              <a:buNone/>
            </a:pPr>
            <a:r>
              <a:rPr lang="en-GB" sz="3600" i="1" dirty="0" err="1"/>
              <a:t>Addysgiadol</a:t>
            </a:r>
            <a:endParaRPr lang="en-GB" sz="3600" i="1" dirty="0"/>
          </a:p>
          <a:p>
            <a:pPr>
              <a:buFont typeface="Arial" panose="020B0604020202020204" pitchFamily="34" charset="0"/>
              <a:buNone/>
            </a:pPr>
            <a:r>
              <a:rPr lang="en-GB" sz="3600" i="1" dirty="0" err="1"/>
              <a:t>Diwylliannol</a:t>
            </a:r>
            <a:endParaRPr lang="en-GB" sz="3600" i="1" dirty="0"/>
          </a:p>
          <a:p>
            <a:pPr>
              <a:buFont typeface="Arial" panose="020B0604020202020204" pitchFamily="34" charset="0"/>
              <a:buNone/>
            </a:pPr>
            <a:r>
              <a:rPr lang="en-GB" sz="3600" i="1" dirty="0" err="1"/>
              <a:t>Economaidd</a:t>
            </a:r>
            <a:endParaRPr lang="en-GB" sz="3600" i="1" dirty="0"/>
          </a:p>
        </p:txBody>
      </p:sp>
    </p:spTree>
    <p:extLst>
      <p:ext uri="{BB962C8B-B14F-4D97-AF65-F5344CB8AC3E}">
        <p14:creationId xmlns:p14="http://schemas.microsoft.com/office/powerpoint/2010/main" val="2766212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EB11E-E7B6-6EB1-91C8-DD8F63D29B80}"/>
              </a:ext>
            </a:extLst>
          </p:cNvPr>
          <p:cNvSpPr>
            <a:spLocks noGrp="1"/>
          </p:cNvSpPr>
          <p:nvPr>
            <p:ph type="title"/>
          </p:nvPr>
        </p:nvSpPr>
        <p:spPr/>
        <p:txBody>
          <a:bodyPr/>
          <a:lstStyle/>
          <a:p>
            <a:r>
              <a:rPr lang="en-GB" b="1" dirty="0"/>
              <a:t>“Bilingualism is an asset and not a handicap.”</a:t>
            </a:r>
            <a:br>
              <a:rPr lang="en-GB" b="1" dirty="0"/>
            </a:br>
            <a:r>
              <a:rPr lang="en-GB" b="1" dirty="0"/>
              <a:t>						(Baker &amp; Wright, 2021)</a:t>
            </a:r>
          </a:p>
        </p:txBody>
      </p:sp>
      <p:sp>
        <p:nvSpPr>
          <p:cNvPr id="3" name="Content Placeholder 2">
            <a:extLst>
              <a:ext uri="{FF2B5EF4-FFF2-40B4-BE49-F238E27FC236}">
                <a16:creationId xmlns:a16="http://schemas.microsoft.com/office/drawing/2014/main" id="{2E8FAD7F-6B1F-4FFC-0E2B-272A46EDA24D}"/>
              </a:ext>
            </a:extLst>
          </p:cNvPr>
          <p:cNvSpPr>
            <a:spLocks noGrp="1"/>
          </p:cNvSpPr>
          <p:nvPr>
            <p:ph sz="half" idx="1"/>
          </p:nvPr>
        </p:nvSpPr>
        <p:spPr>
          <a:xfrm>
            <a:off x="420304" y="1825625"/>
            <a:ext cx="5181600" cy="4351338"/>
          </a:xfrm>
        </p:spPr>
        <p:txBody>
          <a:bodyPr>
            <a:normAutofit/>
          </a:bodyPr>
          <a:lstStyle/>
          <a:p>
            <a:r>
              <a:rPr lang="en-GB" sz="2000" dirty="0" err="1"/>
              <a:t>Dadansoddiad</a:t>
            </a:r>
            <a:r>
              <a:rPr lang="en-GB" sz="2000" dirty="0"/>
              <a:t> </a:t>
            </a:r>
            <a:r>
              <a:rPr lang="en-GB" sz="2000" dirty="0" err="1"/>
              <a:t>beirniadol</a:t>
            </a:r>
            <a:r>
              <a:rPr lang="en-GB" sz="2000" dirty="0"/>
              <a:t> – A </a:t>
            </a:r>
            <a:r>
              <a:rPr lang="en-GB" sz="2000" dirty="0" err="1"/>
              <a:t>yw’r</a:t>
            </a:r>
            <a:r>
              <a:rPr lang="en-GB" sz="2000" dirty="0"/>
              <a:t> </a:t>
            </a:r>
            <a:r>
              <a:rPr lang="en-GB" sz="2000" dirty="0" err="1"/>
              <a:t>dystiolaeth</a:t>
            </a:r>
            <a:r>
              <a:rPr lang="en-GB" sz="2000" dirty="0"/>
              <a:t> </a:t>
            </a:r>
            <a:r>
              <a:rPr lang="en-GB" sz="2000" dirty="0" err="1"/>
              <a:t>yn</a:t>
            </a:r>
            <a:r>
              <a:rPr lang="en-GB" sz="2000" dirty="0"/>
              <a:t> </a:t>
            </a:r>
            <a:r>
              <a:rPr lang="en-GB" sz="2000" dirty="0" err="1"/>
              <a:t>argyhoeddiadol</a:t>
            </a:r>
            <a:r>
              <a:rPr lang="en-GB" sz="2000" dirty="0"/>
              <a:t>?</a:t>
            </a:r>
          </a:p>
          <a:p>
            <a:r>
              <a:rPr lang="en-GB" sz="2000" dirty="0" err="1"/>
              <a:t>Mewn</a:t>
            </a:r>
            <a:r>
              <a:rPr lang="en-GB" sz="2000" dirty="0"/>
              <a:t> </a:t>
            </a:r>
            <a:r>
              <a:rPr lang="en-GB" sz="2000" dirty="0" err="1"/>
              <a:t>grwpiau</a:t>
            </a:r>
            <a:r>
              <a:rPr lang="en-GB" sz="2000" dirty="0"/>
              <a:t> </a:t>
            </a:r>
            <a:r>
              <a:rPr lang="en-GB" sz="2000" dirty="0" err="1"/>
              <a:t>bach</a:t>
            </a:r>
            <a:endParaRPr lang="en-GB" sz="2000" dirty="0"/>
          </a:p>
          <a:p>
            <a:r>
              <a:rPr lang="en-GB" sz="2000" dirty="0" err="1"/>
              <a:t>Darganfyddwch</a:t>
            </a:r>
            <a:r>
              <a:rPr lang="en-GB" sz="2000" dirty="0"/>
              <a:t> un </a:t>
            </a:r>
            <a:r>
              <a:rPr lang="en-GB" sz="2000" dirty="0" err="1"/>
              <a:t>ffynhonnell</a:t>
            </a:r>
            <a:r>
              <a:rPr lang="en-GB" sz="2000" dirty="0"/>
              <a:t> </a:t>
            </a:r>
            <a:r>
              <a:rPr lang="en-GB" sz="2000" dirty="0" err="1"/>
              <a:t>academiadd</a:t>
            </a:r>
            <a:r>
              <a:rPr lang="en-GB" sz="2000" dirty="0"/>
              <a:t> sy’n </a:t>
            </a:r>
            <a:r>
              <a:rPr lang="en-GB" sz="2000" dirty="0" err="1"/>
              <a:t>cefnogi</a:t>
            </a:r>
            <a:r>
              <a:rPr lang="en-GB" sz="2000" dirty="0"/>
              <a:t> </a:t>
            </a:r>
            <a:r>
              <a:rPr lang="en-GB" sz="2000" dirty="0" err="1"/>
              <a:t>dadl</a:t>
            </a:r>
            <a:r>
              <a:rPr lang="en-GB" sz="2000" dirty="0"/>
              <a:t> Baker and Wright.</a:t>
            </a:r>
          </a:p>
          <a:p>
            <a:r>
              <a:rPr lang="en-GB" sz="2000" dirty="0"/>
              <a:t>Pa </a:t>
            </a:r>
            <a:r>
              <a:rPr lang="en-GB" sz="2000" dirty="0" err="1"/>
              <a:t>fuddiannau</a:t>
            </a:r>
            <a:r>
              <a:rPr lang="en-GB" sz="2000" dirty="0"/>
              <a:t> o </a:t>
            </a:r>
            <a:r>
              <a:rPr lang="en-GB" sz="2000" dirty="0" err="1"/>
              <a:t>ddwyieithrwydd</a:t>
            </a:r>
            <a:r>
              <a:rPr lang="en-GB" sz="2000" dirty="0"/>
              <a:t> sy’n </a:t>
            </a:r>
            <a:r>
              <a:rPr lang="en-GB" sz="2000" dirty="0" err="1"/>
              <a:t>cael</a:t>
            </a:r>
            <a:r>
              <a:rPr lang="en-GB" sz="2000" dirty="0"/>
              <a:t> </a:t>
            </a:r>
            <a:r>
              <a:rPr lang="en-GB" sz="2000" dirty="0" err="1"/>
              <a:t>eu</a:t>
            </a:r>
            <a:r>
              <a:rPr lang="en-GB" sz="2000" dirty="0"/>
              <a:t> nodi?</a:t>
            </a:r>
          </a:p>
          <a:p>
            <a:r>
              <a:rPr lang="en-GB" sz="2000" dirty="0"/>
              <a:t>A </a:t>
            </a:r>
            <a:r>
              <a:rPr lang="en-GB" sz="2000" dirty="0" err="1"/>
              <a:t>yw’r</a:t>
            </a:r>
            <a:r>
              <a:rPr lang="en-GB" sz="2000" dirty="0"/>
              <a:t> </a:t>
            </a:r>
            <a:r>
              <a:rPr lang="en-GB" sz="2000" dirty="0" err="1"/>
              <a:t>buddiannau</a:t>
            </a:r>
            <a:r>
              <a:rPr lang="en-GB" sz="2000" dirty="0"/>
              <a:t> </a:t>
            </a:r>
            <a:r>
              <a:rPr lang="en-GB" sz="2000" dirty="0" err="1"/>
              <a:t>yn</a:t>
            </a:r>
            <a:r>
              <a:rPr lang="en-GB" sz="2000" dirty="0"/>
              <a:t> </a:t>
            </a:r>
            <a:r>
              <a:rPr lang="en-GB" sz="2000" dirty="0" err="1"/>
              <a:t>wybyddol</a:t>
            </a:r>
            <a:r>
              <a:rPr lang="en-GB" sz="2000" dirty="0"/>
              <a:t>, </a:t>
            </a:r>
            <a:r>
              <a:rPr lang="en-GB" sz="2000" dirty="0" err="1"/>
              <a:t>addysgiadol</a:t>
            </a:r>
            <a:r>
              <a:rPr lang="en-GB" sz="2000" dirty="0"/>
              <a:t>, </a:t>
            </a:r>
            <a:r>
              <a:rPr lang="en-GB" sz="2000" dirty="0" err="1"/>
              <a:t>cymdeithasol</a:t>
            </a:r>
            <a:r>
              <a:rPr lang="en-GB" sz="2000" dirty="0"/>
              <a:t>, </a:t>
            </a:r>
            <a:r>
              <a:rPr lang="en-GB" sz="2000" dirty="0" err="1"/>
              <a:t>diwylliannol</a:t>
            </a:r>
            <a:r>
              <a:rPr lang="en-GB" sz="2000" dirty="0"/>
              <a:t> neu </a:t>
            </a:r>
            <a:r>
              <a:rPr lang="en-GB" sz="2000" dirty="0" err="1"/>
              <a:t>economaidd</a:t>
            </a:r>
            <a:r>
              <a:rPr lang="en-GB" sz="2000" dirty="0"/>
              <a:t>?</a:t>
            </a:r>
          </a:p>
          <a:p>
            <a:r>
              <a:rPr lang="en-GB" sz="2000" dirty="0"/>
              <a:t>Pa mor </a:t>
            </a:r>
            <a:r>
              <a:rPr lang="en-GB" sz="2000" dirty="0" err="1"/>
              <a:t>gadarn</a:t>
            </a:r>
            <a:r>
              <a:rPr lang="en-GB" sz="2000" dirty="0"/>
              <a:t> </a:t>
            </a:r>
            <a:r>
              <a:rPr lang="en-GB" sz="2000" dirty="0" err="1"/>
              <a:t>yw’r</a:t>
            </a:r>
            <a:r>
              <a:rPr lang="en-GB" sz="2000" dirty="0"/>
              <a:t> </a:t>
            </a:r>
            <a:r>
              <a:rPr lang="en-GB" sz="2000" dirty="0" err="1"/>
              <a:t>dystiolaeth</a:t>
            </a:r>
            <a:r>
              <a:rPr lang="en-GB" sz="2000" dirty="0"/>
              <a:t>?</a:t>
            </a:r>
          </a:p>
          <a:p>
            <a:endParaRPr lang="en-GB" sz="2000" dirty="0"/>
          </a:p>
          <a:p>
            <a:endParaRPr lang="en-GB" dirty="0"/>
          </a:p>
        </p:txBody>
      </p:sp>
      <p:sp>
        <p:nvSpPr>
          <p:cNvPr id="4" name="Content Placeholder 3">
            <a:extLst>
              <a:ext uri="{FF2B5EF4-FFF2-40B4-BE49-F238E27FC236}">
                <a16:creationId xmlns:a16="http://schemas.microsoft.com/office/drawing/2014/main" id="{F55B9E27-6069-8955-B1CE-AFB7D58823AB}"/>
              </a:ext>
            </a:extLst>
          </p:cNvPr>
          <p:cNvSpPr>
            <a:spLocks noGrp="1"/>
          </p:cNvSpPr>
          <p:nvPr>
            <p:ph sz="half" idx="2"/>
          </p:nvPr>
        </p:nvSpPr>
        <p:spPr>
          <a:xfrm>
            <a:off x="6172199" y="1825625"/>
            <a:ext cx="5599497" cy="4351338"/>
          </a:xfrm>
        </p:spPr>
        <p:txBody>
          <a:bodyPr>
            <a:normAutofit/>
          </a:bodyPr>
          <a:lstStyle/>
          <a:p>
            <a:r>
              <a:rPr lang="en-GB" sz="2000" dirty="0">
                <a:solidFill>
                  <a:schemeClr val="accent1"/>
                </a:solidFill>
              </a:rPr>
              <a:t>A critical evaluation task – Is the evidence convincing?</a:t>
            </a:r>
          </a:p>
          <a:p>
            <a:r>
              <a:rPr lang="en-GB" sz="2000" dirty="0">
                <a:solidFill>
                  <a:schemeClr val="accent1"/>
                </a:solidFill>
              </a:rPr>
              <a:t>Working in small groups</a:t>
            </a:r>
          </a:p>
          <a:p>
            <a:r>
              <a:rPr lang="en-GB" sz="2000" dirty="0">
                <a:solidFill>
                  <a:schemeClr val="accent1"/>
                </a:solidFill>
              </a:rPr>
              <a:t>Find one academic source that supports Baker and Wright’s argument.</a:t>
            </a:r>
          </a:p>
          <a:p>
            <a:r>
              <a:rPr lang="en-GB" sz="2000" dirty="0">
                <a:solidFill>
                  <a:schemeClr val="accent1"/>
                </a:solidFill>
              </a:rPr>
              <a:t>What benefits of bilingualism are identified?</a:t>
            </a:r>
          </a:p>
          <a:p>
            <a:r>
              <a:rPr lang="en-GB" sz="2000" dirty="0">
                <a:solidFill>
                  <a:schemeClr val="accent1"/>
                </a:solidFill>
              </a:rPr>
              <a:t>Are the benefits </a:t>
            </a:r>
            <a:r>
              <a:rPr lang="en-GB" sz="2000" dirty="0" err="1">
                <a:solidFill>
                  <a:schemeClr val="accent1"/>
                </a:solidFill>
              </a:rPr>
              <a:t>cognitive,educational</a:t>
            </a:r>
            <a:r>
              <a:rPr lang="en-GB" sz="2000" dirty="0">
                <a:solidFill>
                  <a:schemeClr val="accent1"/>
                </a:solidFill>
              </a:rPr>
              <a:t>, social, cultural or economic?</a:t>
            </a:r>
          </a:p>
          <a:p>
            <a:r>
              <a:rPr lang="en-GB" sz="2000" dirty="0">
                <a:solidFill>
                  <a:schemeClr val="accent1"/>
                </a:solidFill>
              </a:rPr>
              <a:t>How strong is the evidence?</a:t>
            </a:r>
          </a:p>
          <a:p>
            <a:endParaRPr lang="en-GB" dirty="0"/>
          </a:p>
        </p:txBody>
      </p:sp>
    </p:spTree>
    <p:extLst>
      <p:ext uri="{BB962C8B-B14F-4D97-AF65-F5344CB8AC3E}">
        <p14:creationId xmlns:p14="http://schemas.microsoft.com/office/powerpoint/2010/main" val="4287786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74546CD-408C-0A87-5F74-A52BEFC2285C}"/>
              </a:ext>
            </a:extLst>
          </p:cNvPr>
          <p:cNvSpPr>
            <a:spLocks noGrp="1"/>
          </p:cNvSpPr>
          <p:nvPr>
            <p:ph type="title"/>
          </p:nvPr>
        </p:nvSpPr>
        <p:spPr>
          <a:xfrm>
            <a:off x="3017336" y="377113"/>
            <a:ext cx="11481847" cy="1325563"/>
          </a:xfrm>
        </p:spPr>
        <p:txBody>
          <a:bodyPr/>
          <a:lstStyle/>
          <a:p>
            <a:r>
              <a:rPr lang="en-GB" b="1" dirty="0" err="1"/>
              <a:t>Addysgeg</a:t>
            </a:r>
            <a:r>
              <a:rPr lang="en-GB" b="1" dirty="0"/>
              <a:t> / </a:t>
            </a:r>
            <a:r>
              <a:rPr lang="en-GB" b="1" dirty="0">
                <a:solidFill>
                  <a:schemeClr val="accent1"/>
                </a:solidFill>
              </a:rPr>
              <a:t>Pedagogy</a:t>
            </a:r>
            <a:br>
              <a:rPr lang="en-GB" dirty="0">
                <a:solidFill>
                  <a:schemeClr val="accent1"/>
                </a:solidFill>
              </a:rPr>
            </a:br>
            <a:r>
              <a:rPr lang="en-GB" dirty="0"/>
              <a:t>                                                    </a:t>
            </a:r>
            <a:endParaRPr lang="en-GB" dirty="0">
              <a:solidFill>
                <a:schemeClr val="accent1"/>
              </a:solidFill>
            </a:endParaRPr>
          </a:p>
        </p:txBody>
      </p:sp>
      <p:sp>
        <p:nvSpPr>
          <p:cNvPr id="4" name="Content Placeholder 3"/>
          <p:cNvSpPr>
            <a:spLocks noGrp="1"/>
          </p:cNvSpPr>
          <p:nvPr>
            <p:ph sz="half" idx="1"/>
          </p:nvPr>
        </p:nvSpPr>
        <p:spPr>
          <a:xfrm>
            <a:off x="677333" y="1702676"/>
            <a:ext cx="4470019" cy="4576204"/>
          </a:xfrm>
          <a:prstGeom prst="rect">
            <a:avLst/>
          </a:prstGeom>
        </p:spPr>
        <p:txBody>
          <a:bodyPr>
            <a:normAutofit/>
          </a:bodyPr>
          <a:lstStyle/>
          <a:p>
            <a:r>
              <a:rPr lang="en-US" sz="2400" dirty="0" err="1">
                <a:latin typeface="Arial" panose="020B0604020202020204" pitchFamily="34" charset="0"/>
                <a:cs typeface="Arial" panose="020B0604020202020204" pitchFamily="34" charset="0"/>
              </a:rPr>
              <a:t>Defnyddio’r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iaith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gyntaf</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fel</a:t>
            </a:r>
            <a:r>
              <a:rPr lang="en-US" sz="2400" dirty="0">
                <a:latin typeface="Arial" panose="020B0604020202020204" pitchFamily="34" charset="0"/>
                <a:cs typeface="Arial" panose="020B0604020202020204" pitchFamily="34" charset="0"/>
              </a:rPr>
              <a:t> offer</a:t>
            </a:r>
          </a:p>
          <a:p>
            <a:r>
              <a:rPr lang="en-US" sz="2400" dirty="0" err="1">
                <a:latin typeface="Arial" panose="020B0604020202020204" pitchFamily="34" charset="0"/>
                <a:cs typeface="Arial" panose="020B0604020202020204" pitchFamily="34" charset="0"/>
              </a:rPr>
              <a:t>Perchnogaeth</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Emosiwn</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Testunau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hunaniaeth</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Cydlynu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dysgu’r</a:t>
            </a:r>
            <a:r>
              <a:rPr lang="en-US" sz="2400" dirty="0">
                <a:latin typeface="Arial" panose="020B0604020202020204" pitchFamily="34" charset="0"/>
                <a:cs typeface="Arial" panose="020B0604020202020204" pitchFamily="34" charset="0"/>
              </a:rPr>
              <a:t> 2 </a:t>
            </a:r>
            <a:r>
              <a:rPr lang="en-US" sz="2400" dirty="0" err="1">
                <a:latin typeface="Arial" panose="020B0604020202020204" pitchFamily="34" charset="0"/>
                <a:cs typeface="Arial" panose="020B0604020202020204" pitchFamily="34" charset="0"/>
              </a:rPr>
              <a:t>iaith</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Cynyddu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integreiddio’r</a:t>
            </a:r>
            <a:r>
              <a:rPr lang="en-US" sz="2400" dirty="0">
                <a:latin typeface="Arial" panose="020B0604020202020204" pitchFamily="34" charset="0"/>
                <a:cs typeface="Arial" panose="020B0604020202020204" pitchFamily="34" charset="0"/>
              </a:rPr>
              <a:t> 2 </a:t>
            </a:r>
            <a:r>
              <a:rPr lang="en-US" sz="2400" dirty="0" err="1">
                <a:latin typeface="Arial" panose="020B0604020202020204" pitchFamily="34" charset="0"/>
                <a:cs typeface="Arial" panose="020B0604020202020204" pitchFamily="34" charset="0"/>
              </a:rPr>
              <a:t>iaith</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Cymharu</a:t>
            </a:r>
            <a:r>
              <a:rPr lang="en-US" sz="2400" dirty="0">
                <a:latin typeface="Arial" panose="020B0604020202020204" pitchFamily="34" charset="0"/>
                <a:cs typeface="Arial" panose="020B0604020202020204" pitchFamily="34" charset="0"/>
              </a:rPr>
              <a:t> a </a:t>
            </a:r>
            <a:r>
              <a:rPr lang="en-US" sz="2400" dirty="0" err="1">
                <a:latin typeface="Arial" panose="020B0604020202020204" pitchFamily="34" charset="0"/>
                <a:cs typeface="Arial" panose="020B0604020202020204" pitchFamily="34" charset="0"/>
              </a:rPr>
              <a:t>chyferbynnu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ieithoedd</a:t>
            </a:r>
            <a:endParaRPr lang="en-US" sz="2400"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6025334" y="1702676"/>
            <a:ext cx="5465850" cy="4423804"/>
          </a:xfrm>
          <a:prstGeom prst="rect">
            <a:avLst/>
          </a:prstGeom>
        </p:spPr>
        <p:txBody>
          <a:bodyPr>
            <a:noAutofit/>
          </a:bodyPr>
          <a:lstStyle/>
          <a:p>
            <a:r>
              <a:rPr lang="en-US" sz="2400" dirty="0">
                <a:solidFill>
                  <a:schemeClr val="accent1"/>
                </a:solidFill>
                <a:latin typeface="Arial" panose="020B0604020202020204" pitchFamily="34" charset="0"/>
                <a:cs typeface="Arial" panose="020B0604020202020204" pitchFamily="34" charset="0"/>
              </a:rPr>
              <a:t>Use first language as a tool</a:t>
            </a:r>
          </a:p>
          <a:p>
            <a:r>
              <a:rPr lang="en-US" sz="2400" dirty="0">
                <a:solidFill>
                  <a:schemeClr val="accent1"/>
                </a:solidFill>
                <a:latin typeface="Arial" panose="020B0604020202020204" pitchFamily="34" charset="0"/>
                <a:cs typeface="Arial" panose="020B0604020202020204" pitchFamily="34" charset="0"/>
              </a:rPr>
              <a:t>Ownership</a:t>
            </a:r>
          </a:p>
          <a:p>
            <a:r>
              <a:rPr lang="en-US" sz="2400" dirty="0">
                <a:solidFill>
                  <a:schemeClr val="accent1"/>
                </a:solidFill>
                <a:latin typeface="Arial" panose="020B0604020202020204" pitchFamily="34" charset="0"/>
                <a:cs typeface="Arial" panose="020B0604020202020204" pitchFamily="34" charset="0"/>
              </a:rPr>
              <a:t>Affect</a:t>
            </a:r>
          </a:p>
          <a:p>
            <a:r>
              <a:rPr lang="en-US" sz="2400" dirty="0">
                <a:solidFill>
                  <a:schemeClr val="accent1"/>
                </a:solidFill>
                <a:latin typeface="Arial" panose="020B0604020202020204" pitchFamily="34" charset="0"/>
                <a:cs typeface="Arial" panose="020B0604020202020204" pitchFamily="34" charset="0"/>
              </a:rPr>
              <a:t>Identity texts</a:t>
            </a:r>
          </a:p>
          <a:p>
            <a:r>
              <a:rPr lang="en-US" sz="2400" dirty="0">
                <a:solidFill>
                  <a:schemeClr val="accent1"/>
                </a:solidFill>
                <a:latin typeface="Arial" panose="020B0604020202020204" pitchFamily="34" charset="0"/>
                <a:cs typeface="Arial" panose="020B0604020202020204" pitchFamily="34" charset="0"/>
              </a:rPr>
              <a:t>Co-ordinate teaching of 2 languages</a:t>
            </a:r>
          </a:p>
          <a:p>
            <a:r>
              <a:rPr lang="en-US" sz="2400" dirty="0">
                <a:solidFill>
                  <a:schemeClr val="accent1"/>
                </a:solidFill>
                <a:latin typeface="Arial" panose="020B0604020202020204" pitchFamily="34" charset="0"/>
                <a:cs typeface="Arial" panose="020B0604020202020204" pitchFamily="34" charset="0"/>
              </a:rPr>
              <a:t>Increasing integration of 2 languages</a:t>
            </a:r>
          </a:p>
          <a:p>
            <a:r>
              <a:rPr lang="en-US" sz="2400" dirty="0">
                <a:solidFill>
                  <a:schemeClr val="accent1"/>
                </a:solidFill>
                <a:latin typeface="Arial" panose="020B0604020202020204" pitchFamily="34" charset="0"/>
                <a:cs typeface="Arial" panose="020B0604020202020204" pitchFamily="34" charset="0"/>
              </a:rPr>
              <a:t>Compare and contrast languages        </a:t>
            </a:r>
            <a:r>
              <a:rPr lang="en-US" sz="1800" dirty="0">
                <a:solidFill>
                  <a:schemeClr val="accent1"/>
                </a:solidFill>
                <a:latin typeface="Arial" panose="020B0604020202020204" pitchFamily="34" charset="0"/>
                <a:cs typeface="Arial" panose="020B0604020202020204" pitchFamily="34" charset="0"/>
              </a:rPr>
              <a:t>(Cummins 2013)</a:t>
            </a:r>
            <a:endParaRPr lang="en-US" sz="16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3941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US" sz="4900" dirty="0" err="1">
                <a:latin typeface="Arial" panose="020B0604020202020204" pitchFamily="34" charset="0"/>
                <a:cs typeface="Arial" panose="020B0604020202020204" pitchFamily="34" charset="0"/>
              </a:rPr>
              <a:t>Addysg</a:t>
            </a:r>
            <a:r>
              <a:rPr lang="en-US" sz="4900" dirty="0">
                <a:latin typeface="Arial" panose="020B0604020202020204" pitchFamily="34" charset="0"/>
                <a:cs typeface="Arial" panose="020B0604020202020204" pitchFamily="34" charset="0"/>
              </a:rPr>
              <a:t> </a:t>
            </a:r>
            <a:r>
              <a:rPr lang="en-US" sz="4900" dirty="0" err="1">
                <a:latin typeface="Arial" panose="020B0604020202020204" pitchFamily="34" charset="0"/>
                <a:cs typeface="Arial" panose="020B0604020202020204" pitchFamily="34" charset="0"/>
              </a:rPr>
              <a:t>ddwyieithog</a:t>
            </a:r>
            <a:br>
              <a:rPr lang="en-US" sz="4900" dirty="0">
                <a:solidFill>
                  <a:schemeClr val="accent1"/>
                </a:solidFill>
                <a:latin typeface="Arial" panose="020B0604020202020204" pitchFamily="34" charset="0"/>
                <a:cs typeface="Arial" panose="020B0604020202020204" pitchFamily="34" charset="0"/>
              </a:rPr>
            </a:br>
            <a:r>
              <a:rPr lang="en-US" sz="4900" dirty="0">
                <a:solidFill>
                  <a:schemeClr val="accent1"/>
                </a:solidFill>
                <a:latin typeface="Arial" panose="020B0604020202020204" pitchFamily="34" charset="0"/>
                <a:cs typeface="Arial" panose="020B0604020202020204" pitchFamily="34" charset="0"/>
              </a:rPr>
              <a:t>Bilingual education</a:t>
            </a:r>
            <a:br>
              <a:rPr lang="en-US" dirty="0">
                <a:solidFill>
                  <a:schemeClr val="accent2">
                    <a:lumMod val="60000"/>
                    <a:lumOff val="40000"/>
                  </a:schemeClr>
                </a:solidFill>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677333" y="2096813"/>
            <a:ext cx="4273039" cy="4272455"/>
          </a:xfrm>
          <a:prstGeom prst="rect">
            <a:avLst/>
          </a:prstGeom>
        </p:spPr>
        <p:txBody>
          <a:bodyPr>
            <a:noAutofit/>
          </a:bodyPr>
          <a:lstStyle/>
          <a:p>
            <a:r>
              <a:rPr lang="en-US" sz="2800" dirty="0">
                <a:solidFill>
                  <a:schemeClr val="tx1"/>
                </a:solidFill>
                <a:latin typeface="Arial" panose="020B0604020202020204" pitchFamily="34" charset="0"/>
                <a:cs typeface="Arial" panose="020B0604020202020204" pitchFamily="34" charset="0"/>
              </a:rPr>
              <a:t>Data </a:t>
            </a:r>
            <a:r>
              <a:rPr lang="en-US" sz="2800" dirty="0" err="1">
                <a:solidFill>
                  <a:schemeClr val="tx1"/>
                </a:solidFill>
                <a:latin typeface="Arial" panose="020B0604020202020204" pitchFamily="34" charset="0"/>
                <a:cs typeface="Arial" panose="020B0604020202020204" pitchFamily="34" charset="0"/>
              </a:rPr>
              <a:t>dros</a:t>
            </a:r>
            <a:r>
              <a:rPr lang="en-US" sz="2800" dirty="0">
                <a:solidFill>
                  <a:schemeClr val="tx1"/>
                </a:solidFill>
                <a:latin typeface="Arial" panose="020B0604020202020204" pitchFamily="34" charset="0"/>
                <a:cs typeface="Arial" panose="020B0604020202020204" pitchFamily="34" charset="0"/>
              </a:rPr>
              <a:t> y </a:t>
            </a:r>
            <a:r>
              <a:rPr lang="en-US" sz="2800" dirty="0" err="1">
                <a:solidFill>
                  <a:schemeClr val="tx1"/>
                </a:solidFill>
                <a:latin typeface="Arial" panose="020B0604020202020204" pitchFamily="34" charset="0"/>
                <a:cs typeface="Arial" panose="020B0604020202020204" pitchFamily="34" charset="0"/>
              </a:rPr>
              <a:t>byd</a:t>
            </a:r>
            <a:r>
              <a:rPr lang="en-US" sz="2800" dirty="0">
                <a:solidFill>
                  <a:schemeClr val="tx1"/>
                </a:solidFill>
                <a:latin typeface="Arial" panose="020B0604020202020204" pitchFamily="34" charset="0"/>
                <a:cs typeface="Arial" panose="020B0604020202020204" pitchFamily="34" charset="0"/>
              </a:rPr>
              <a:t> – plant </a:t>
            </a:r>
            <a:r>
              <a:rPr lang="en-US" sz="2800" dirty="0" err="1">
                <a:solidFill>
                  <a:schemeClr val="tx1"/>
                </a:solidFill>
                <a:latin typeface="Arial" panose="020B0604020202020204" pitchFamily="34" charset="0"/>
                <a:cs typeface="Arial" panose="020B0604020202020204" pitchFamily="34" charset="0"/>
              </a:rPr>
              <a:t>yn</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gwneud</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yn</a:t>
            </a:r>
            <a:r>
              <a:rPr lang="en-US" sz="2800" dirty="0">
                <a:solidFill>
                  <a:schemeClr val="tx1"/>
                </a:solidFill>
                <a:latin typeface="Arial" panose="020B0604020202020204" pitchFamily="34" charset="0"/>
                <a:cs typeface="Arial" panose="020B0604020202020204" pitchFamily="34" charset="0"/>
              </a:rPr>
              <a:t> well</a:t>
            </a:r>
          </a:p>
          <a:p>
            <a:r>
              <a:rPr lang="en-US" sz="2800" dirty="0" err="1">
                <a:solidFill>
                  <a:schemeClr val="tx1"/>
                </a:solidFill>
                <a:latin typeface="Arial" panose="020B0604020202020204" pitchFamily="34" charset="0"/>
                <a:cs typeface="Arial" panose="020B0604020202020204" pitchFamily="34" charset="0"/>
              </a:rPr>
              <a:t>Addysgeg</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i</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ymelwa</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ar</a:t>
            </a:r>
            <a:r>
              <a:rPr lang="en-US" sz="2800" dirty="0">
                <a:solidFill>
                  <a:schemeClr val="tx1"/>
                </a:solidFill>
                <a:latin typeface="Arial" panose="020B0604020202020204" pitchFamily="34" charset="0"/>
                <a:cs typeface="Arial" panose="020B0604020202020204" pitchFamily="34" charset="0"/>
              </a:rPr>
              <a:t> </a:t>
            </a:r>
            <a:r>
              <a:rPr lang="en-US" sz="2800" dirty="0" err="1">
                <a:solidFill>
                  <a:schemeClr val="tx1"/>
                </a:solidFill>
                <a:latin typeface="Arial" panose="020B0604020202020204" pitchFamily="34" charset="0"/>
                <a:cs typeface="Arial" panose="020B0604020202020204" pitchFamily="34" charset="0"/>
              </a:rPr>
              <a:t>hyn</a:t>
            </a:r>
            <a:endParaRPr lang="en-US" sz="2800" dirty="0">
              <a:solidFill>
                <a:schemeClr val="tx1"/>
              </a:solidFill>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Sut y </a:t>
            </a:r>
            <a:r>
              <a:rPr lang="en-US" dirty="0" err="1">
                <a:latin typeface="Arial" panose="020B0604020202020204" pitchFamily="34" charset="0"/>
                <a:cs typeface="Arial" panose="020B0604020202020204" pitchFamily="34" charset="0"/>
              </a:rPr>
              <a:t>gellir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gwneud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hyn</a:t>
            </a:r>
            <a:r>
              <a:rPr lang="en-US" dirty="0">
                <a:latin typeface="Arial" panose="020B0604020202020204" pitchFamily="34" charset="0"/>
                <a:cs typeface="Arial" panose="020B0604020202020204" pitchFamily="34" charset="0"/>
              </a:rPr>
              <a:t>?</a:t>
            </a:r>
            <a:endParaRPr lang="en-US" sz="2800" dirty="0">
              <a:solidFill>
                <a:schemeClr val="tx1"/>
              </a:solidFill>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6773916" y="1981200"/>
            <a:ext cx="4440621" cy="4272454"/>
          </a:xfrm>
          <a:prstGeom prst="rect">
            <a:avLst/>
          </a:prstGeom>
        </p:spPr>
        <p:txBody>
          <a:bodyPr>
            <a:normAutofit/>
          </a:bodyPr>
          <a:lstStyle/>
          <a:p>
            <a:r>
              <a:rPr lang="en-US" sz="2800" dirty="0">
                <a:solidFill>
                  <a:schemeClr val="accent1"/>
                </a:solidFill>
                <a:latin typeface="Arial" panose="020B0604020202020204" pitchFamily="34" charset="0"/>
                <a:cs typeface="Arial" panose="020B0604020202020204" pitchFamily="34" charset="0"/>
              </a:rPr>
              <a:t>Data from around the world – children who are taught bilingually do better</a:t>
            </a:r>
          </a:p>
          <a:p>
            <a:r>
              <a:rPr lang="en-US" sz="2800" dirty="0">
                <a:solidFill>
                  <a:schemeClr val="accent1"/>
                </a:solidFill>
                <a:latin typeface="Arial" panose="020B0604020202020204" pitchFamily="34" charset="0"/>
                <a:cs typeface="Arial" panose="020B0604020202020204" pitchFamily="34" charset="0"/>
              </a:rPr>
              <a:t>Pedagogy should exploit this</a:t>
            </a:r>
          </a:p>
          <a:p>
            <a:r>
              <a:rPr lang="en-US" dirty="0">
                <a:solidFill>
                  <a:schemeClr val="accent1"/>
                </a:solidFill>
                <a:latin typeface="Arial" panose="020B0604020202020204" pitchFamily="34" charset="0"/>
                <a:cs typeface="Arial" panose="020B0604020202020204" pitchFamily="34" charset="0"/>
              </a:rPr>
              <a:t>How can this be achieved?</a:t>
            </a:r>
            <a:endParaRPr lang="en-US" sz="2800" dirty="0">
              <a:solidFill>
                <a:schemeClr val="accent1"/>
              </a:solidFill>
              <a:latin typeface="Arial" panose="020B0604020202020204" pitchFamily="34" charset="0"/>
              <a:cs typeface="Arial" panose="020B0604020202020204" pitchFamily="34" charset="0"/>
            </a:endParaRPr>
          </a:p>
          <a:p>
            <a:pPr marL="0" indent="0">
              <a:buNone/>
            </a:pPr>
            <a:endParaRPr lang="en-US" sz="2400" i="1" dirty="0">
              <a:solidFill>
                <a:schemeClr val="tx1"/>
              </a:solidFill>
            </a:endParaRPr>
          </a:p>
          <a:p>
            <a:endParaRPr lang="en-US" sz="2000" dirty="0"/>
          </a:p>
        </p:txBody>
      </p:sp>
    </p:spTree>
    <p:extLst>
      <p:ext uri="{BB962C8B-B14F-4D97-AF65-F5344CB8AC3E}">
        <p14:creationId xmlns:p14="http://schemas.microsoft.com/office/powerpoint/2010/main" val="491658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AB4FF-1325-3A78-C441-96038C719049}"/>
              </a:ext>
            </a:extLst>
          </p:cNvPr>
          <p:cNvSpPr>
            <a:spLocks noGrp="1"/>
          </p:cNvSpPr>
          <p:nvPr>
            <p:ph type="title"/>
          </p:nvPr>
        </p:nvSpPr>
        <p:spPr>
          <a:xfrm>
            <a:off x="-294924" y="-131264"/>
            <a:ext cx="11481847" cy="1325563"/>
          </a:xfrm>
        </p:spPr>
        <p:txBody>
          <a:bodyPr/>
          <a:lstStyle/>
          <a:p>
            <a:r>
              <a:rPr lang="en-GB" dirty="0"/>
              <a:t>                       </a:t>
            </a:r>
            <a:r>
              <a:rPr lang="en-GB" dirty="0" err="1"/>
              <a:t>Llinell</a:t>
            </a:r>
            <a:r>
              <a:rPr lang="en-GB" dirty="0"/>
              <a:t> Amser Polisi/</a:t>
            </a:r>
            <a:r>
              <a:rPr lang="en-GB" dirty="0">
                <a:solidFill>
                  <a:schemeClr val="accent1"/>
                </a:solidFill>
              </a:rPr>
              <a:t>Policy Timeline</a:t>
            </a:r>
          </a:p>
        </p:txBody>
      </p:sp>
      <p:sp>
        <p:nvSpPr>
          <p:cNvPr id="4" name="Content Placeholder 3">
            <a:extLst>
              <a:ext uri="{FF2B5EF4-FFF2-40B4-BE49-F238E27FC236}">
                <a16:creationId xmlns:a16="http://schemas.microsoft.com/office/drawing/2014/main" id="{6A0358EB-37DE-0456-75F6-21CA30EA080F}"/>
              </a:ext>
            </a:extLst>
          </p:cNvPr>
          <p:cNvSpPr>
            <a:spLocks noGrp="1"/>
          </p:cNvSpPr>
          <p:nvPr>
            <p:ph idx="1"/>
          </p:nvPr>
        </p:nvSpPr>
        <p:spPr>
          <a:xfrm>
            <a:off x="340802" y="913446"/>
            <a:ext cx="5755198" cy="4842648"/>
          </a:xfrm>
        </p:spPr>
        <p:txBody>
          <a:bodyPr>
            <a:normAutofit/>
          </a:bodyPr>
          <a:lstStyle/>
          <a:p>
            <a:pPr marL="0" indent="0">
              <a:buNone/>
            </a:pPr>
            <a:r>
              <a:rPr lang="en-GB" sz="2600" b="1" dirty="0"/>
              <a:t>Y Cwricwlwm </a:t>
            </a:r>
            <a:r>
              <a:rPr lang="en-GB" sz="2600" b="1" dirty="0" err="1"/>
              <a:t>Cymreig</a:t>
            </a:r>
            <a:r>
              <a:rPr lang="en-GB" sz="2600" b="1" dirty="0"/>
              <a:t> (1993)</a:t>
            </a:r>
            <a:r>
              <a:rPr lang="en-GB" sz="2600" dirty="0"/>
              <a:t>	</a:t>
            </a:r>
          </a:p>
          <a:p>
            <a:pPr marL="0" indent="0">
              <a:buNone/>
            </a:pPr>
            <a:r>
              <a:rPr lang="en-GB" sz="2600" dirty="0" err="1"/>
              <a:t>Deddf</a:t>
            </a:r>
            <a:r>
              <a:rPr lang="en-GB" sz="2600" dirty="0"/>
              <a:t> </a:t>
            </a:r>
            <a:r>
              <a:rPr lang="en-GB" sz="2600" dirty="0" err="1"/>
              <a:t>Llesiant</a:t>
            </a:r>
            <a:r>
              <a:rPr lang="en-GB" sz="2600" dirty="0"/>
              <a:t> </a:t>
            </a:r>
            <a:r>
              <a:rPr lang="en-GB" sz="2600" dirty="0" err="1"/>
              <a:t>Cenedlaethau’r</a:t>
            </a:r>
            <a:r>
              <a:rPr lang="en-GB" sz="2600" dirty="0"/>
              <a:t> </a:t>
            </a:r>
            <a:r>
              <a:rPr lang="en-GB" sz="2600" dirty="0" err="1"/>
              <a:t>Dyfodol</a:t>
            </a:r>
            <a:r>
              <a:rPr lang="en-GB" sz="2600" dirty="0"/>
              <a:t> (Cymru) (2015)</a:t>
            </a:r>
          </a:p>
          <a:p>
            <a:pPr marL="0" indent="0">
              <a:buNone/>
            </a:pPr>
            <a:r>
              <a:rPr lang="en-GB" sz="2600" b="1" dirty="0"/>
              <a:t>Cymraeg 2050: </a:t>
            </a:r>
            <a:r>
              <a:rPr lang="en-GB" sz="2600" b="1" dirty="0" err="1"/>
              <a:t>Miliwn</a:t>
            </a:r>
            <a:r>
              <a:rPr lang="en-GB" sz="2600" b="1" dirty="0"/>
              <a:t> o </a:t>
            </a:r>
            <a:r>
              <a:rPr lang="en-GB" sz="2600" b="1" dirty="0" err="1"/>
              <a:t>Siaradwyr</a:t>
            </a:r>
            <a:r>
              <a:rPr lang="en-GB" sz="2600" b="1" dirty="0"/>
              <a:t> Cymraeg (2017)</a:t>
            </a:r>
            <a:r>
              <a:rPr lang="en-GB" sz="2600" dirty="0"/>
              <a:t>				</a:t>
            </a:r>
          </a:p>
          <a:p>
            <a:pPr marL="0" indent="0">
              <a:buNone/>
            </a:pPr>
            <a:r>
              <a:rPr lang="en-GB" sz="2600" dirty="0"/>
              <a:t>Cwricwlwm </a:t>
            </a:r>
            <a:r>
              <a:rPr lang="en-GB" sz="2600" dirty="0" err="1"/>
              <a:t>i</a:t>
            </a:r>
            <a:r>
              <a:rPr lang="en-GB" sz="2600" dirty="0"/>
              <a:t> </a:t>
            </a:r>
            <a:r>
              <a:rPr lang="en-GB" sz="2600" dirty="0" err="1"/>
              <a:t>Gymru</a:t>
            </a:r>
            <a:r>
              <a:rPr lang="en-GB" sz="2600" dirty="0"/>
              <a:t> (2022)		</a:t>
            </a:r>
          </a:p>
          <a:p>
            <a:pPr marL="0" indent="0">
              <a:buNone/>
            </a:pPr>
            <a:r>
              <a:rPr lang="en-GB" sz="2600" b="1" dirty="0" err="1"/>
              <a:t>Deddf</a:t>
            </a:r>
            <a:r>
              <a:rPr lang="en-GB" sz="2600" b="1" dirty="0"/>
              <a:t> Iaith </a:t>
            </a:r>
            <a:r>
              <a:rPr lang="en-GB" sz="2600" b="1" dirty="0" err="1"/>
              <a:t>Gymraeg</a:t>
            </a:r>
            <a:r>
              <a:rPr lang="en-GB" sz="2600" b="1" dirty="0"/>
              <a:t> ac Addysg (Cymru) (2025) </a:t>
            </a:r>
          </a:p>
          <a:p>
            <a:pPr marL="0" indent="0">
              <a:buNone/>
            </a:pPr>
            <a:r>
              <a:rPr lang="en-GB" sz="2600" dirty="0"/>
              <a:t>Pa </a:t>
            </a:r>
            <a:r>
              <a:rPr lang="en-GB" sz="2600" dirty="0" err="1"/>
              <a:t>bolisi</a:t>
            </a:r>
            <a:r>
              <a:rPr lang="en-GB" sz="2600" dirty="0"/>
              <a:t> sy’n </a:t>
            </a:r>
            <a:r>
              <a:rPr lang="en-GB" sz="2600" dirty="0" err="1"/>
              <a:t>debygol</a:t>
            </a:r>
            <a:r>
              <a:rPr lang="en-GB" sz="2600" dirty="0"/>
              <a:t> o </a:t>
            </a:r>
            <a:r>
              <a:rPr lang="en-GB" sz="2600" dirty="0" err="1"/>
              <a:t>gael</a:t>
            </a:r>
            <a:r>
              <a:rPr lang="en-GB" sz="2600" dirty="0"/>
              <a:t> yr </a:t>
            </a:r>
            <a:r>
              <a:rPr lang="en-GB" sz="2600" dirty="0" err="1"/>
              <a:t>effaith</a:t>
            </a:r>
            <a:r>
              <a:rPr lang="en-GB" sz="2600" dirty="0"/>
              <a:t> </a:t>
            </a:r>
            <a:r>
              <a:rPr lang="en-GB" sz="2600" dirty="0" err="1"/>
              <a:t>fwyaf</a:t>
            </a:r>
            <a:r>
              <a:rPr lang="en-GB" sz="2600" dirty="0"/>
              <a:t> </a:t>
            </a:r>
            <a:r>
              <a:rPr lang="en-GB" sz="2600" dirty="0" err="1"/>
              <a:t>ar</a:t>
            </a:r>
            <a:r>
              <a:rPr lang="en-GB" sz="2600" dirty="0"/>
              <a:t> </a:t>
            </a:r>
            <a:r>
              <a:rPr lang="en-GB" sz="2600" dirty="0" err="1"/>
              <a:t>addysg</a:t>
            </a:r>
            <a:r>
              <a:rPr lang="en-GB" sz="2600" dirty="0"/>
              <a:t> a </a:t>
            </a:r>
            <a:r>
              <a:rPr lang="en-GB" sz="2600" dirty="0" err="1"/>
              <a:t>pham</a:t>
            </a:r>
            <a:r>
              <a:rPr lang="en-GB" sz="2600" dirty="0"/>
              <a:t>?</a:t>
            </a:r>
          </a:p>
          <a:p>
            <a:pPr marL="0" indent="0">
              <a:buNone/>
            </a:pPr>
            <a:endParaRPr lang="en-GB" dirty="0"/>
          </a:p>
        </p:txBody>
      </p:sp>
      <p:sp>
        <p:nvSpPr>
          <p:cNvPr id="3" name="Content Placeholder 3">
            <a:extLst>
              <a:ext uri="{FF2B5EF4-FFF2-40B4-BE49-F238E27FC236}">
                <a16:creationId xmlns:a16="http://schemas.microsoft.com/office/drawing/2014/main" id="{1FC8B448-D89E-0A2D-DFEA-0DF4F5B504EB}"/>
              </a:ext>
            </a:extLst>
          </p:cNvPr>
          <p:cNvSpPr txBox="1">
            <a:spLocks/>
          </p:cNvSpPr>
          <p:nvPr/>
        </p:nvSpPr>
        <p:spPr>
          <a:xfrm>
            <a:off x="6096000" y="1101906"/>
            <a:ext cx="6408341" cy="46541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b="1" dirty="0"/>
              <a:t>The Cwricwlwm </a:t>
            </a:r>
            <a:r>
              <a:rPr lang="en-GB" sz="2600" b="1" dirty="0" err="1"/>
              <a:t>Cymreig</a:t>
            </a:r>
            <a:r>
              <a:rPr lang="en-GB" sz="2600" b="1" dirty="0"/>
              <a:t> (1993)</a:t>
            </a:r>
          </a:p>
          <a:p>
            <a:pPr marL="0" indent="0">
              <a:buFont typeface="Arial" panose="020B0604020202020204" pitchFamily="34" charset="0"/>
              <a:buNone/>
            </a:pPr>
            <a:r>
              <a:rPr lang="en-GB" sz="2600" dirty="0"/>
              <a:t>Well-being of Future Generations Act)Wales) (2015)</a:t>
            </a:r>
          </a:p>
          <a:p>
            <a:pPr marL="0" indent="0">
              <a:buFont typeface="Arial" panose="020B0604020202020204" pitchFamily="34" charset="0"/>
              <a:buNone/>
            </a:pPr>
            <a:r>
              <a:rPr lang="en-GB" sz="2600" b="1" dirty="0"/>
              <a:t>Cymraeg 2050: A Million Welsh Speakers (2017)</a:t>
            </a:r>
          </a:p>
          <a:p>
            <a:pPr marL="0" indent="0">
              <a:buFont typeface="Arial" panose="020B0604020202020204" pitchFamily="34" charset="0"/>
              <a:buNone/>
            </a:pPr>
            <a:r>
              <a:rPr lang="en-GB" sz="2600" dirty="0"/>
              <a:t>Curriculum for Wales (2022)</a:t>
            </a:r>
          </a:p>
          <a:p>
            <a:pPr marL="0" indent="0">
              <a:buFont typeface="Arial" panose="020B0604020202020204" pitchFamily="34" charset="0"/>
              <a:buNone/>
            </a:pPr>
            <a:r>
              <a:rPr lang="en-GB" sz="2600" b="1" dirty="0"/>
              <a:t>Welsh Language and Education (Wales) Act (2025)</a:t>
            </a:r>
          </a:p>
          <a:p>
            <a:pPr marL="0" indent="0">
              <a:buFont typeface="Arial" panose="020B0604020202020204" pitchFamily="34" charset="0"/>
              <a:buNone/>
            </a:pPr>
            <a:r>
              <a:rPr lang="en-GB" sz="2600" dirty="0"/>
              <a:t>Which policy is likely to have the greatest impact on education and why?</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908825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solidFill>
                  <a:schemeClr val="accent1"/>
                </a:solidFill>
                <a:latin typeface="Arial" panose="020B0604020202020204" pitchFamily="34" charset="0"/>
                <a:cs typeface="Arial" panose="020B0604020202020204" pitchFamily="34" charset="0"/>
              </a:rPr>
            </a:br>
            <a:endParaRPr lang="en-US" dirty="0">
              <a:solidFill>
                <a:schemeClr val="accent1"/>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38200" y="885100"/>
            <a:ext cx="5181600" cy="4351338"/>
          </a:xfrm>
        </p:spPr>
        <p:txBody>
          <a:bodyPr>
            <a:normAutofit fontScale="92500" lnSpcReduction="10000"/>
          </a:bodyPr>
          <a:lstStyle/>
          <a:p>
            <a:pPr marL="0" indent="0">
              <a:buNone/>
            </a:pPr>
            <a:r>
              <a:rPr lang="en-GB" sz="4000" dirty="0" err="1">
                <a:latin typeface="Arial" panose="020B0604020202020204" pitchFamily="34" charset="0"/>
                <a:cs typeface="Arial" panose="020B0604020202020204" pitchFamily="34" charset="0"/>
              </a:rPr>
              <a:t>Camsyniadau</a:t>
            </a:r>
            <a:endParaRPr lang="en-GB" sz="4000" dirty="0">
              <a:latin typeface="Arial" panose="020B0604020202020204" pitchFamily="34" charset="0"/>
              <a:cs typeface="Arial" panose="020B0604020202020204" pitchFamily="34" charset="0"/>
            </a:endParaRPr>
          </a:p>
          <a:p>
            <a:pPr marL="0" indent="0">
              <a:buNone/>
            </a:pPr>
            <a:endParaRPr lang="en-GB" sz="4000"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Llafaredd</a:t>
            </a:r>
            <a:r>
              <a:rPr lang="en-GB" sz="2800" dirty="0">
                <a:solidFill>
                  <a:schemeClr val="tx1"/>
                </a:solidFill>
                <a:latin typeface="Arial" panose="020B0604020202020204" pitchFamily="34" charset="0"/>
                <a:cs typeface="Arial" panose="020B0604020202020204" pitchFamily="34" charset="0"/>
              </a:rPr>
              <a:t> </a:t>
            </a:r>
            <a:r>
              <a:rPr lang="en-GB" sz="2800" dirty="0" err="1">
                <a:solidFill>
                  <a:schemeClr val="tx1"/>
                </a:solidFill>
                <a:latin typeface="Arial" panose="020B0604020202020204" pitchFamily="34" charset="0"/>
                <a:cs typeface="Arial" panose="020B0604020202020204" pitchFamily="34" charset="0"/>
              </a:rPr>
              <a:t>yn</a:t>
            </a:r>
            <a:r>
              <a:rPr lang="en-GB" sz="2800" dirty="0">
                <a:solidFill>
                  <a:schemeClr val="tx1"/>
                </a:solidFill>
                <a:latin typeface="Arial" panose="020B0604020202020204" pitchFamily="34" charset="0"/>
                <a:cs typeface="Arial" panose="020B0604020202020204" pitchFamily="34" charset="0"/>
              </a:rPr>
              <a:t> datblygu </a:t>
            </a:r>
            <a:r>
              <a:rPr lang="en-GB" sz="2800" dirty="0" err="1">
                <a:solidFill>
                  <a:schemeClr val="tx1"/>
                </a:solidFill>
                <a:latin typeface="Arial" panose="020B0604020202020204" pitchFamily="34" charset="0"/>
                <a:cs typeface="Arial" panose="020B0604020202020204" pitchFamily="34" charset="0"/>
              </a:rPr>
              <a:t>yn</a:t>
            </a:r>
            <a:r>
              <a:rPr lang="en-GB" sz="2800" dirty="0">
                <a:solidFill>
                  <a:schemeClr val="tx1"/>
                </a:solidFill>
                <a:latin typeface="Arial" panose="020B0604020202020204" pitchFamily="34" charset="0"/>
                <a:cs typeface="Arial" panose="020B0604020202020204" pitchFamily="34" charset="0"/>
              </a:rPr>
              <a:t> </a:t>
            </a:r>
            <a:r>
              <a:rPr lang="en-GB" sz="2800" dirty="0" err="1">
                <a:solidFill>
                  <a:schemeClr val="tx1"/>
                </a:solidFill>
                <a:latin typeface="Arial" panose="020B0604020202020204" pitchFamily="34" charset="0"/>
                <a:cs typeface="Arial" panose="020B0604020202020204" pitchFamily="34" charset="0"/>
              </a:rPr>
              <a:t>hwyrach</a:t>
            </a:r>
            <a:endParaRPr lang="en-GB" sz="2800" dirty="0">
              <a:solidFill>
                <a:schemeClr val="tx1"/>
              </a:solidFill>
              <a:latin typeface="Arial" panose="020B0604020202020204" pitchFamily="34" charset="0"/>
              <a:cs typeface="Arial" panose="020B0604020202020204" pitchFamily="34" charset="0"/>
            </a:endParaRPr>
          </a:p>
          <a:p>
            <a:r>
              <a:rPr lang="en-GB" sz="2800" dirty="0" err="1">
                <a:solidFill>
                  <a:schemeClr val="tx1"/>
                </a:solidFill>
                <a:latin typeface="Arial" panose="020B0604020202020204" pitchFamily="34" charset="0"/>
                <a:cs typeface="Arial" panose="020B0604020202020204" pitchFamily="34" charset="0"/>
              </a:rPr>
              <a:t>Cymysgu</a:t>
            </a:r>
            <a:r>
              <a:rPr lang="en-GB" sz="2800" dirty="0">
                <a:solidFill>
                  <a:schemeClr val="tx1"/>
                </a:solidFill>
                <a:latin typeface="Arial" panose="020B0604020202020204" pitchFamily="34" charset="0"/>
                <a:cs typeface="Arial" panose="020B0604020202020204" pitchFamily="34" charset="0"/>
              </a:rPr>
              <a:t> </a:t>
            </a:r>
            <a:r>
              <a:rPr lang="en-GB" sz="2800" dirty="0" err="1">
                <a:solidFill>
                  <a:schemeClr val="tx1"/>
                </a:solidFill>
                <a:latin typeface="Arial" panose="020B0604020202020204" pitchFamily="34" charset="0"/>
                <a:cs typeface="Arial" panose="020B0604020202020204" pitchFamily="34" charset="0"/>
              </a:rPr>
              <a:t>ieithoedd</a:t>
            </a:r>
            <a:r>
              <a:rPr lang="en-GB" sz="2800" dirty="0">
                <a:solidFill>
                  <a:schemeClr val="tx1"/>
                </a:solidFill>
                <a:latin typeface="Arial" panose="020B0604020202020204" pitchFamily="34" charset="0"/>
                <a:cs typeface="Arial" panose="020B0604020202020204" pitchFamily="34" charset="0"/>
              </a:rPr>
              <a:t> </a:t>
            </a:r>
            <a:r>
              <a:rPr lang="en-GB" sz="2800" dirty="0" err="1">
                <a:solidFill>
                  <a:schemeClr val="tx1"/>
                </a:solidFill>
                <a:latin typeface="Arial" panose="020B0604020202020204" pitchFamily="34" charset="0"/>
                <a:cs typeface="Arial" panose="020B0604020202020204" pitchFamily="34" charset="0"/>
              </a:rPr>
              <a:t>yn</a:t>
            </a:r>
            <a:r>
              <a:rPr lang="en-GB" sz="2800" dirty="0">
                <a:solidFill>
                  <a:schemeClr val="tx1"/>
                </a:solidFill>
                <a:latin typeface="Arial" panose="020B0604020202020204" pitchFamily="34" charset="0"/>
                <a:cs typeface="Arial" panose="020B0604020202020204" pitchFamily="34" charset="0"/>
              </a:rPr>
              <a:t> </a:t>
            </a:r>
            <a:r>
              <a:rPr lang="en-GB" sz="2800" dirty="0" err="1">
                <a:solidFill>
                  <a:schemeClr val="tx1"/>
                </a:solidFill>
                <a:latin typeface="Arial" panose="020B0604020202020204" pitchFamily="34" charset="0"/>
                <a:cs typeface="Arial" panose="020B0604020202020204" pitchFamily="34" charset="0"/>
              </a:rPr>
              <a:t>achosi</a:t>
            </a:r>
            <a:r>
              <a:rPr lang="en-GB" sz="2800" dirty="0">
                <a:solidFill>
                  <a:schemeClr val="tx1"/>
                </a:solidFill>
                <a:latin typeface="Arial" panose="020B0604020202020204" pitchFamily="34" charset="0"/>
                <a:cs typeface="Arial" panose="020B0604020202020204" pitchFamily="34" charset="0"/>
              </a:rPr>
              <a:t> </a:t>
            </a:r>
            <a:r>
              <a:rPr lang="en-GB" sz="2800" dirty="0" err="1">
                <a:solidFill>
                  <a:schemeClr val="tx1"/>
                </a:solidFill>
                <a:latin typeface="Arial" panose="020B0604020202020204" pitchFamily="34" charset="0"/>
                <a:cs typeface="Arial" panose="020B0604020202020204" pitchFamily="34" charset="0"/>
              </a:rPr>
              <a:t>dryswch</a:t>
            </a:r>
            <a:endParaRPr lang="en-GB" sz="2800" dirty="0">
              <a:solidFill>
                <a:schemeClr val="tx1"/>
              </a:solidFill>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helpu</a:t>
            </a:r>
            <a:endParaRPr lang="en-GB" sz="2800" dirty="0">
              <a:solidFill>
                <a:schemeClr val="tx1"/>
              </a:solidFill>
              <a:latin typeface="Arial" panose="020B0604020202020204" pitchFamily="34" charset="0"/>
              <a:cs typeface="Arial" panose="020B0604020202020204" pitchFamily="34" charset="0"/>
            </a:endParaRPr>
          </a:p>
          <a:p>
            <a:r>
              <a:rPr lang="en-GB" sz="2800" dirty="0">
                <a:solidFill>
                  <a:schemeClr val="tx1"/>
                </a:solidFill>
                <a:latin typeface="Arial" panose="020B0604020202020204" pitchFamily="34" charset="0"/>
                <a:cs typeface="Arial" panose="020B0604020202020204" pitchFamily="34" charset="0"/>
              </a:rPr>
              <a:t>Darllen ac </a:t>
            </a:r>
            <a:r>
              <a:rPr lang="en-GB" dirty="0" err="1">
                <a:latin typeface="Arial" panose="020B0604020202020204" pitchFamily="34" charset="0"/>
                <a:cs typeface="Arial" panose="020B0604020202020204" pitchFamily="34" charset="0"/>
              </a:rPr>
              <a:t>y</a:t>
            </a:r>
            <a:r>
              <a:rPr lang="en-GB" sz="2800" dirty="0" err="1">
                <a:solidFill>
                  <a:schemeClr val="tx1"/>
                </a:solidFill>
                <a:latin typeface="Arial" panose="020B0604020202020204" pitchFamily="34" charset="0"/>
                <a:cs typeface="Arial" panose="020B0604020202020204" pitchFamily="34" charset="0"/>
              </a:rPr>
              <a:t>sgrifennu</a:t>
            </a:r>
            <a:r>
              <a:rPr lang="en-GB" sz="2800" dirty="0">
                <a:solidFill>
                  <a:schemeClr val="tx1"/>
                </a:solidFill>
                <a:latin typeface="Arial" panose="020B0604020202020204" pitchFamily="34" charset="0"/>
                <a:cs typeface="Arial" panose="020B0604020202020204" pitchFamily="34" charset="0"/>
              </a:rPr>
              <a:t> </a:t>
            </a:r>
            <a:r>
              <a:rPr lang="en-GB" sz="2800" dirty="0" err="1">
                <a:solidFill>
                  <a:schemeClr val="tx1"/>
                </a:solidFill>
                <a:latin typeface="Arial" panose="020B0604020202020204" pitchFamily="34" charset="0"/>
                <a:cs typeface="Arial" panose="020B0604020202020204" pitchFamily="34" charset="0"/>
              </a:rPr>
              <a:t>yn</a:t>
            </a:r>
            <a:r>
              <a:rPr lang="en-GB" sz="2800" dirty="0">
                <a:solidFill>
                  <a:schemeClr val="tx1"/>
                </a:solidFill>
                <a:latin typeface="Arial" panose="020B0604020202020204" pitchFamily="34" charset="0"/>
                <a:cs typeface="Arial" panose="020B0604020202020204" pitchFamily="34" charset="0"/>
              </a:rPr>
              <a:t> </a:t>
            </a:r>
            <a:r>
              <a:rPr lang="en-GB" sz="2800" dirty="0" err="1">
                <a:solidFill>
                  <a:schemeClr val="tx1"/>
                </a:solidFill>
                <a:latin typeface="Arial" panose="020B0604020202020204" pitchFamily="34" charset="0"/>
                <a:cs typeface="Arial" panose="020B0604020202020204" pitchFamily="34" charset="0"/>
              </a:rPr>
              <a:t>rhy</a:t>
            </a:r>
            <a:r>
              <a:rPr lang="en-GB" sz="2800" dirty="0">
                <a:solidFill>
                  <a:schemeClr val="tx1"/>
                </a:solidFill>
                <a:latin typeface="Arial" panose="020B0604020202020204" pitchFamily="34" charset="0"/>
                <a:cs typeface="Arial" panose="020B0604020202020204" pitchFamily="34" charset="0"/>
              </a:rPr>
              <a:t> </a:t>
            </a:r>
            <a:r>
              <a:rPr lang="en-GB" sz="2800" dirty="0" err="1">
                <a:solidFill>
                  <a:schemeClr val="tx1"/>
                </a:solidFill>
                <a:latin typeface="Arial" panose="020B0604020202020204" pitchFamily="34" charset="0"/>
                <a:cs typeface="Arial" panose="020B0604020202020204" pitchFamily="34" charset="0"/>
              </a:rPr>
              <a:t>anodd</a:t>
            </a:r>
            <a:endParaRPr lang="en-US" sz="2800" dirty="0">
              <a:solidFill>
                <a:schemeClr val="tx1"/>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499781" y="1027906"/>
            <a:ext cx="5181600" cy="4351338"/>
          </a:xfrm>
        </p:spPr>
        <p:txBody>
          <a:bodyPr>
            <a:normAutofit fontScale="92500" lnSpcReduction="10000"/>
          </a:bodyPr>
          <a:lstStyle/>
          <a:p>
            <a:pPr marL="0" indent="0">
              <a:buNone/>
            </a:pPr>
            <a:r>
              <a:rPr lang="en-GB" sz="4000" dirty="0">
                <a:solidFill>
                  <a:schemeClr val="accent1"/>
                </a:solidFill>
              </a:rPr>
              <a:t>Misconceptions</a:t>
            </a:r>
          </a:p>
          <a:p>
            <a:pPr marL="0" indent="0">
              <a:buNone/>
            </a:pPr>
            <a:endParaRPr lang="en-GB" sz="4000" dirty="0">
              <a:solidFill>
                <a:schemeClr val="accent1"/>
              </a:solidFill>
            </a:endParaRPr>
          </a:p>
          <a:p>
            <a:r>
              <a:rPr lang="en-GB" dirty="0">
                <a:solidFill>
                  <a:schemeClr val="accent1"/>
                </a:solidFill>
                <a:latin typeface="Arial" panose="020B0604020202020204" pitchFamily="34" charset="0"/>
                <a:cs typeface="Arial" panose="020B0604020202020204" pitchFamily="34" charset="0"/>
              </a:rPr>
              <a:t>Oracy</a:t>
            </a:r>
            <a:r>
              <a:rPr lang="en-GB" sz="2800" dirty="0">
                <a:solidFill>
                  <a:schemeClr val="accent1"/>
                </a:solidFill>
                <a:latin typeface="Arial" panose="020B0604020202020204" pitchFamily="34" charset="0"/>
                <a:cs typeface="Arial" panose="020B0604020202020204" pitchFamily="34" charset="0"/>
              </a:rPr>
              <a:t> </a:t>
            </a:r>
            <a:r>
              <a:rPr lang="en-GB" dirty="0">
                <a:solidFill>
                  <a:schemeClr val="accent1"/>
                </a:solidFill>
                <a:latin typeface="Arial" panose="020B0604020202020204" pitchFamily="34" charset="0"/>
                <a:cs typeface="Arial" panose="020B0604020202020204" pitchFamily="34" charset="0"/>
              </a:rPr>
              <a:t>develops later</a:t>
            </a:r>
            <a:endParaRPr lang="en-GB" sz="2800" dirty="0">
              <a:solidFill>
                <a:schemeClr val="accent1"/>
              </a:solidFill>
              <a:latin typeface="Arial" panose="020B0604020202020204" pitchFamily="34" charset="0"/>
              <a:cs typeface="Arial" panose="020B0604020202020204" pitchFamily="34" charset="0"/>
            </a:endParaRPr>
          </a:p>
          <a:p>
            <a:r>
              <a:rPr lang="en-GB" sz="2800" dirty="0">
                <a:solidFill>
                  <a:schemeClr val="accent1"/>
                </a:solidFill>
                <a:latin typeface="Arial" panose="020B0604020202020204" pitchFamily="34" charset="0"/>
                <a:cs typeface="Arial" panose="020B0604020202020204" pitchFamily="34" charset="0"/>
              </a:rPr>
              <a:t>Mixing languages causes confusion</a:t>
            </a:r>
          </a:p>
          <a:p>
            <a:r>
              <a:rPr lang="en-GB" sz="2800" dirty="0">
                <a:solidFill>
                  <a:schemeClr val="accent1"/>
                </a:solidFill>
                <a:latin typeface="Arial" panose="020B0604020202020204" pitchFamily="34" charset="0"/>
                <a:cs typeface="Arial" panose="020B0604020202020204" pitchFamily="34" charset="0"/>
              </a:rPr>
              <a:t>Parents not being able to support</a:t>
            </a:r>
          </a:p>
          <a:p>
            <a:r>
              <a:rPr lang="en-GB" sz="2800" dirty="0">
                <a:solidFill>
                  <a:schemeClr val="accent1"/>
                </a:solidFill>
                <a:latin typeface="Arial" panose="020B0604020202020204" pitchFamily="34" charset="0"/>
                <a:cs typeface="Arial" panose="020B0604020202020204" pitchFamily="34" charset="0"/>
              </a:rPr>
              <a:t>Reading and writing too difficult </a:t>
            </a:r>
          </a:p>
          <a:p>
            <a:pPr marL="0" indent="0">
              <a:buNone/>
            </a:pPr>
            <a:r>
              <a:rPr lang="en-GB" i="1" dirty="0">
                <a:solidFill>
                  <a:schemeClr val="accent1"/>
                </a:solidFill>
              </a:rPr>
              <a:t>Multilingual Children’s Association (2004)</a:t>
            </a:r>
            <a:endParaRPr lang="en-US" i="1" dirty="0">
              <a:solidFill>
                <a:schemeClr val="accent1"/>
              </a:solidFill>
            </a:endParaRPr>
          </a:p>
        </p:txBody>
      </p:sp>
    </p:spTree>
    <p:extLst>
      <p:ext uri="{BB962C8B-B14F-4D97-AF65-F5344CB8AC3E}">
        <p14:creationId xmlns:p14="http://schemas.microsoft.com/office/powerpoint/2010/main" val="2960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12985-0142-01F3-ED22-473894AE5F74}"/>
              </a:ext>
            </a:extLst>
          </p:cNvPr>
          <p:cNvSpPr>
            <a:spLocks noGrp="1"/>
          </p:cNvSpPr>
          <p:nvPr>
            <p:ph type="title"/>
          </p:nvPr>
        </p:nvSpPr>
        <p:spPr>
          <a:xfrm>
            <a:off x="722802" y="507397"/>
            <a:ext cx="11481847" cy="1325563"/>
          </a:xfrm>
        </p:spPr>
        <p:txBody>
          <a:bodyPr>
            <a:normAutofit fontScale="90000"/>
          </a:bodyPr>
          <a:lstStyle/>
          <a:p>
            <a:r>
              <a:rPr lang="en-GB" b="1" dirty="0" err="1">
                <a:hlinkClick r:id="rId2"/>
              </a:rPr>
              <a:t>Arfer</a:t>
            </a:r>
            <a:r>
              <a:rPr lang="en-GB" b="1" dirty="0">
                <a:hlinkClick r:id="rId2"/>
              </a:rPr>
              <a:t> </a:t>
            </a:r>
            <a:r>
              <a:rPr lang="en-GB" b="1" dirty="0" err="1">
                <a:hlinkClick r:id="rId2"/>
              </a:rPr>
              <a:t>effeithiol</a:t>
            </a:r>
            <a:r>
              <a:rPr lang="en-GB" b="1" dirty="0">
                <a:hlinkClick r:id="rId2"/>
              </a:rPr>
              <a:t> / Ysgol </a:t>
            </a:r>
            <a:r>
              <a:rPr lang="en-GB" b="1" dirty="0" err="1">
                <a:hlinkClick r:id="rId2"/>
              </a:rPr>
              <a:t>Gymunedol</a:t>
            </a:r>
            <a:r>
              <a:rPr lang="en-GB" b="1" dirty="0">
                <a:hlinkClick r:id="rId2"/>
              </a:rPr>
              <a:t> Peniel (Estyn, 2024)</a:t>
            </a:r>
            <a:br>
              <a:rPr lang="en-GB" b="1" dirty="0">
                <a:hlinkClick r:id="rId2"/>
              </a:rPr>
            </a:br>
            <a:r>
              <a:rPr lang="en-GB" b="1" dirty="0">
                <a:solidFill>
                  <a:schemeClr val="accent1"/>
                </a:solidFill>
                <a:hlinkClick r:id="rId2"/>
              </a:rPr>
              <a:t>Effective practice: Peniel Community School</a:t>
            </a:r>
            <a:br>
              <a:rPr lang="en-GB" b="1" dirty="0">
                <a:solidFill>
                  <a:schemeClr val="accent1"/>
                </a:solidFill>
                <a:hlinkClick r:id="rId2"/>
              </a:rPr>
            </a:br>
            <a:r>
              <a:rPr lang="en-GB" b="1" dirty="0">
                <a:solidFill>
                  <a:schemeClr val="accent1"/>
                </a:solidFill>
                <a:hlinkClick r:id="rId2"/>
              </a:rPr>
              <a:t>       </a:t>
            </a:r>
            <a:endParaRPr lang="en-GB" b="1" dirty="0">
              <a:hlinkClick r:id="rId2"/>
            </a:endParaRPr>
          </a:p>
        </p:txBody>
      </p:sp>
      <p:sp>
        <p:nvSpPr>
          <p:cNvPr id="3" name="Content Placeholder 2">
            <a:extLst>
              <a:ext uri="{FF2B5EF4-FFF2-40B4-BE49-F238E27FC236}">
                <a16:creationId xmlns:a16="http://schemas.microsoft.com/office/drawing/2014/main" id="{CAA22434-00D0-5AFC-20E2-9701CE093AAE}"/>
              </a:ext>
            </a:extLst>
          </p:cNvPr>
          <p:cNvSpPr>
            <a:spLocks noGrp="1"/>
          </p:cNvSpPr>
          <p:nvPr>
            <p:ph sz="half" idx="1"/>
          </p:nvPr>
        </p:nvSpPr>
        <p:spPr>
          <a:xfrm>
            <a:off x="691055" y="1832960"/>
            <a:ext cx="5181600" cy="4351338"/>
          </a:xfrm>
        </p:spPr>
        <p:txBody>
          <a:bodyPr>
            <a:normAutofit/>
          </a:bodyPr>
          <a:lstStyle/>
          <a:p>
            <a:pPr marL="0" indent="0">
              <a:buNone/>
            </a:pPr>
            <a:r>
              <a:rPr lang="en-GB" sz="2400" dirty="0"/>
              <a:t>Gan </a:t>
            </a:r>
            <a:r>
              <a:rPr lang="en-GB" sz="2400" dirty="0" err="1"/>
              <a:t>dynnu</a:t>
            </a:r>
            <a:r>
              <a:rPr lang="en-GB" sz="2400" dirty="0"/>
              <a:t> </a:t>
            </a:r>
            <a:r>
              <a:rPr lang="en-GB" sz="2400" dirty="0" err="1"/>
              <a:t>ar</a:t>
            </a:r>
            <a:r>
              <a:rPr lang="en-GB" sz="2400" dirty="0"/>
              <a:t> </a:t>
            </a:r>
            <a:r>
              <a:rPr lang="en-GB" sz="2400" dirty="0" err="1"/>
              <a:t>astudiaeth</a:t>
            </a:r>
            <a:r>
              <a:rPr lang="en-GB" sz="2400" dirty="0"/>
              <a:t> </a:t>
            </a:r>
            <a:r>
              <a:rPr lang="en-GB" sz="2400" dirty="0" err="1"/>
              <a:t>achos</a:t>
            </a:r>
            <a:r>
              <a:rPr lang="en-GB" sz="2400" dirty="0"/>
              <a:t> Ysgol </a:t>
            </a:r>
            <a:r>
              <a:rPr lang="en-GB" sz="2400" dirty="0" err="1"/>
              <a:t>Gymunedol</a:t>
            </a:r>
            <a:r>
              <a:rPr lang="en-GB" sz="2400" dirty="0"/>
              <a:t> Peniel, </a:t>
            </a:r>
            <a:r>
              <a:rPr lang="en-GB" sz="2400" dirty="0" err="1"/>
              <a:t>nodwch</a:t>
            </a:r>
            <a:r>
              <a:rPr lang="en-GB" sz="2400" dirty="0"/>
              <a:t>: 
Un </a:t>
            </a:r>
            <a:r>
              <a:rPr lang="en-GB" sz="2400" dirty="0" err="1"/>
              <a:t>enghraifft</a:t>
            </a:r>
            <a:r>
              <a:rPr lang="en-GB" sz="2400" dirty="0"/>
              <a:t> o </a:t>
            </a:r>
            <a:r>
              <a:rPr lang="en-GB" sz="2400" dirty="0" err="1"/>
              <a:t>addysgeg</a:t>
            </a:r>
            <a:r>
              <a:rPr lang="en-GB" sz="2400" dirty="0"/>
              <a:t> </a:t>
            </a:r>
            <a:r>
              <a:rPr lang="en-GB" sz="2400" dirty="0" err="1"/>
              <a:t>effeithiol</a:t>
            </a:r>
            <a:r>
              <a:rPr lang="en-GB" sz="2400" dirty="0"/>
              <a:t>. 
Un her </a:t>
            </a:r>
            <a:r>
              <a:rPr lang="en-GB" sz="2400" dirty="0" err="1"/>
              <a:t>bosibl</a:t>
            </a:r>
            <a:r>
              <a:rPr lang="en-GB" sz="2400" dirty="0"/>
              <a:t> wrth </a:t>
            </a:r>
            <a:r>
              <a:rPr lang="en-GB" sz="2400" dirty="0" err="1"/>
              <a:t>weithredu'r</a:t>
            </a:r>
            <a:r>
              <a:rPr lang="en-GB" sz="2400" dirty="0"/>
              <a:t> dull </a:t>
            </a:r>
            <a:r>
              <a:rPr lang="en-GB" sz="2400" dirty="0" err="1"/>
              <a:t>hwn</a:t>
            </a:r>
            <a:r>
              <a:rPr lang="en-GB" sz="2400" dirty="0"/>
              <a:t> </a:t>
            </a:r>
            <a:r>
              <a:rPr lang="en-GB" sz="2400" dirty="0" err="1"/>
              <a:t>mewn</a:t>
            </a:r>
            <a:r>
              <a:rPr lang="en-GB" sz="2400" dirty="0"/>
              <a:t> </a:t>
            </a:r>
            <a:r>
              <a:rPr lang="en-GB" sz="2400" dirty="0" err="1"/>
              <a:t>mannau</a:t>
            </a:r>
            <a:r>
              <a:rPr lang="en-GB" sz="2400" dirty="0"/>
              <a:t> eraill. 
Un darn o </a:t>
            </a:r>
            <a:r>
              <a:rPr lang="en-GB" sz="2400" dirty="0" err="1"/>
              <a:t>dystiolaeth</a:t>
            </a:r>
            <a:r>
              <a:rPr lang="en-GB" sz="2400" dirty="0"/>
              <a:t> </a:t>
            </a:r>
            <a:r>
              <a:rPr lang="en-GB" sz="2400" dirty="0" err="1"/>
              <a:t>ychwanegol</a:t>
            </a:r>
            <a:r>
              <a:rPr lang="en-GB" sz="2400" dirty="0"/>
              <a:t> y </a:t>
            </a:r>
            <a:r>
              <a:rPr lang="en-GB" sz="2400" dirty="0" err="1"/>
              <a:t>byddech</a:t>
            </a:r>
            <a:r>
              <a:rPr lang="en-GB" sz="2400" dirty="0"/>
              <a:t> </a:t>
            </a:r>
            <a:r>
              <a:rPr lang="en-GB" sz="2400" dirty="0" err="1"/>
              <a:t>chi’n</a:t>
            </a:r>
            <a:r>
              <a:rPr lang="en-GB" sz="2400" dirty="0"/>
              <a:t> </a:t>
            </a:r>
            <a:r>
              <a:rPr lang="en-GB" sz="2400" dirty="0" err="1"/>
              <a:t>eisiau</a:t>
            </a:r>
            <a:r>
              <a:rPr lang="en-GB" sz="2400" dirty="0"/>
              <a:t> cyn ei </a:t>
            </a:r>
            <a:r>
              <a:rPr lang="en-GB" sz="2400" dirty="0" err="1"/>
              <a:t>argymell</a:t>
            </a:r>
            <a:r>
              <a:rPr lang="en-GB" sz="2400" dirty="0"/>
              <a:t> </a:t>
            </a:r>
            <a:r>
              <a:rPr lang="en-GB" sz="2400" dirty="0" err="1"/>
              <a:t>fel</a:t>
            </a:r>
            <a:r>
              <a:rPr lang="en-GB" sz="2400" dirty="0"/>
              <a:t> </a:t>
            </a:r>
            <a:r>
              <a:rPr lang="en-GB" sz="2400" dirty="0" err="1"/>
              <a:t>arfer</a:t>
            </a:r>
            <a:r>
              <a:rPr lang="en-GB" sz="2400" dirty="0"/>
              <a:t> </a:t>
            </a:r>
            <a:r>
              <a:rPr lang="en-GB" sz="2400" dirty="0" err="1"/>
              <a:t>gorau</a:t>
            </a:r>
            <a:endParaRPr lang="en-GB" dirty="0"/>
          </a:p>
        </p:txBody>
      </p:sp>
      <p:sp>
        <p:nvSpPr>
          <p:cNvPr id="4" name="Content Placeholder 3">
            <a:extLst>
              <a:ext uri="{FF2B5EF4-FFF2-40B4-BE49-F238E27FC236}">
                <a16:creationId xmlns:a16="http://schemas.microsoft.com/office/drawing/2014/main" id="{C157B780-627D-1AF4-5D3F-2E8C9F20B88F}"/>
              </a:ext>
            </a:extLst>
          </p:cNvPr>
          <p:cNvSpPr>
            <a:spLocks noGrp="1"/>
          </p:cNvSpPr>
          <p:nvPr>
            <p:ph sz="half" idx="2"/>
          </p:nvPr>
        </p:nvSpPr>
        <p:spPr>
          <a:xfrm>
            <a:off x="6463726" y="1847630"/>
            <a:ext cx="5494283" cy="4351338"/>
          </a:xfrm>
        </p:spPr>
        <p:txBody>
          <a:bodyPr>
            <a:normAutofit/>
          </a:bodyPr>
          <a:lstStyle/>
          <a:p>
            <a:pPr fontAlgn="t">
              <a:buNone/>
            </a:pPr>
            <a:r>
              <a:rPr lang="en-GB" sz="2400" dirty="0">
                <a:solidFill>
                  <a:schemeClr val="accent1"/>
                </a:solidFill>
              </a:rPr>
              <a:t>Drawing on the Peniel Community School case study, identify:</a:t>
            </a:r>
          </a:p>
          <a:p>
            <a:pPr marL="0" lvl="0" indent="0" fontAlgn="t">
              <a:buNone/>
            </a:pPr>
            <a:r>
              <a:rPr lang="en-GB" sz="2400" dirty="0">
                <a:solidFill>
                  <a:schemeClr val="accent1"/>
                </a:solidFill>
              </a:rPr>
              <a:t>One example of effective pedagogy.</a:t>
            </a:r>
          </a:p>
          <a:p>
            <a:pPr marL="0" lvl="0" indent="0" fontAlgn="t">
              <a:buNone/>
            </a:pPr>
            <a:r>
              <a:rPr lang="en-GB" sz="2400" dirty="0">
                <a:solidFill>
                  <a:schemeClr val="accent1"/>
                </a:solidFill>
              </a:rPr>
              <a:t>One potential challenge in implementing this approach elsewhere.</a:t>
            </a:r>
          </a:p>
          <a:p>
            <a:pPr marL="0" lvl="0" indent="0" fontAlgn="t">
              <a:buNone/>
            </a:pPr>
            <a:r>
              <a:rPr lang="en-GB" sz="2400" dirty="0">
                <a:solidFill>
                  <a:schemeClr val="accent1"/>
                </a:solidFill>
              </a:rPr>
              <a:t>One piece of additional evidence you would seek before recommending it as best practice</a:t>
            </a:r>
          </a:p>
          <a:p>
            <a:endParaRPr lang="en-GB" dirty="0"/>
          </a:p>
        </p:txBody>
      </p:sp>
    </p:spTree>
    <p:extLst>
      <p:ext uri="{BB962C8B-B14F-4D97-AF65-F5344CB8AC3E}">
        <p14:creationId xmlns:p14="http://schemas.microsoft.com/office/powerpoint/2010/main" val="106814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964610" y="-125763"/>
            <a:ext cx="11481847" cy="1325563"/>
          </a:xfrm>
        </p:spPr>
        <p:txBody>
          <a:bodyPr/>
          <a:lstStyle/>
          <a:p>
            <a:r>
              <a:rPr lang="en-GB" dirty="0" err="1"/>
              <a:t>Cyfeirnodau</a:t>
            </a:r>
            <a:r>
              <a:rPr lang="en-GB" dirty="0"/>
              <a:t> / </a:t>
            </a:r>
            <a:r>
              <a:rPr lang="en-GB" dirty="0">
                <a:solidFill>
                  <a:schemeClr val="accent1"/>
                </a:solidFill>
              </a:rPr>
              <a:t>References</a:t>
            </a:r>
          </a:p>
        </p:txBody>
      </p:sp>
      <p:sp>
        <p:nvSpPr>
          <p:cNvPr id="6" name="Content Placeholder 5"/>
          <p:cNvSpPr>
            <a:spLocks noGrp="1"/>
          </p:cNvSpPr>
          <p:nvPr>
            <p:ph idx="1"/>
          </p:nvPr>
        </p:nvSpPr>
        <p:spPr>
          <a:xfrm>
            <a:off x="182880" y="991403"/>
            <a:ext cx="11771697" cy="5561798"/>
          </a:xfrm>
        </p:spPr>
        <p:txBody>
          <a:bodyPr>
            <a:normAutofit/>
          </a:bodyPr>
          <a:lstStyle/>
          <a:p>
            <a:r>
              <a:rPr lang="en-US" sz="1400" dirty="0" err="1">
                <a:latin typeface="Arial" panose="020B0604020202020204" pitchFamily="34" charset="0"/>
                <a:cs typeface="Arial" panose="020B0604020202020204" pitchFamily="34" charset="0"/>
              </a:rPr>
              <a:t>Adesope</a:t>
            </a:r>
            <a:r>
              <a:rPr lang="en-US" sz="1400" dirty="0">
                <a:latin typeface="Arial" panose="020B0604020202020204" pitchFamily="34" charset="0"/>
                <a:cs typeface="Arial" panose="020B0604020202020204" pitchFamily="34" charset="0"/>
              </a:rPr>
              <a:t>, O., </a:t>
            </a:r>
            <a:r>
              <a:rPr lang="en-US" sz="1400" i="1" dirty="0" err="1">
                <a:latin typeface="Arial" panose="020B0604020202020204" pitchFamily="34" charset="0"/>
                <a:cs typeface="Arial" panose="020B0604020202020204" pitchFamily="34" charset="0"/>
              </a:rPr>
              <a:t>Lavin,T</a:t>
            </a:r>
            <a:r>
              <a:rPr lang="en-US" sz="1400" i="1" dirty="0">
                <a:latin typeface="Arial" panose="020B0604020202020204" pitchFamily="34" charset="0"/>
                <a:cs typeface="Arial" panose="020B0604020202020204" pitchFamily="34" charset="0"/>
              </a:rPr>
              <a:t>. &amp; Thompson, T. ( 2010) </a:t>
            </a:r>
            <a:r>
              <a:rPr lang="en-US" sz="1400" dirty="0">
                <a:latin typeface="Arial" panose="020B0604020202020204" pitchFamily="34" charset="0"/>
                <a:cs typeface="Arial" panose="020B0604020202020204" pitchFamily="34" charset="0"/>
              </a:rPr>
              <a:t>A Systematic Review and Meta-Analysis of the Cognitive Correlates of Bilingualism</a:t>
            </a:r>
            <a:r>
              <a:rPr lang="en-US" sz="1400" i="1" dirty="0">
                <a:latin typeface="Arial" panose="020B0604020202020204" pitchFamily="34" charset="0"/>
                <a:cs typeface="Arial" panose="020B0604020202020204" pitchFamily="34" charset="0"/>
              </a:rPr>
              <a:t> Review of Educational Research </a:t>
            </a:r>
            <a:r>
              <a:rPr lang="en-US" sz="1400" dirty="0">
                <a:latin typeface="Arial" panose="020B0604020202020204" pitchFamily="34" charset="0"/>
                <a:cs typeface="Arial" panose="020B0604020202020204" pitchFamily="34" charset="0"/>
              </a:rPr>
              <a:t>June 2010, Vol. 80, No. 2, pp. 207–245</a:t>
            </a:r>
          </a:p>
          <a:p>
            <a:r>
              <a:rPr lang="en-US" altLang="cy-GB" sz="1400" dirty="0">
                <a:latin typeface="Arial" panose="020B0604020202020204" pitchFamily="34" charset="0"/>
                <a:cs typeface="Arial" panose="020B0604020202020204" pitchFamily="34" charset="0"/>
              </a:rPr>
              <a:t>Blake, M. (2003). </a:t>
            </a:r>
            <a:r>
              <a:rPr lang="en-US" altLang="cy-GB" sz="1400" i="1" dirty="0">
                <a:latin typeface="Arial" panose="020B0604020202020204" pitchFamily="34" charset="0"/>
                <a:cs typeface="Arial" panose="020B0604020202020204" pitchFamily="34" charset="0"/>
              </a:rPr>
              <a:t>Language Death and Liberal Politics</a:t>
            </a:r>
            <a:r>
              <a:rPr lang="en-US" altLang="cy-GB" sz="1400" dirty="0">
                <a:latin typeface="Arial" panose="020B0604020202020204" pitchFamily="34" charset="0"/>
                <a:cs typeface="Arial" panose="020B0604020202020204" pitchFamily="34" charset="0"/>
              </a:rPr>
              <a:t>. In W. </a:t>
            </a:r>
            <a:r>
              <a:rPr lang="en-US" altLang="cy-GB" sz="1400" dirty="0" err="1">
                <a:latin typeface="Arial" panose="020B0604020202020204" pitchFamily="34" charset="0"/>
                <a:cs typeface="Arial" panose="020B0604020202020204" pitchFamily="34" charset="0"/>
              </a:rPr>
              <a:t>Kymlicka</a:t>
            </a:r>
            <a:r>
              <a:rPr lang="en-US" altLang="cy-GB" sz="1400" dirty="0">
                <a:latin typeface="Arial" panose="020B0604020202020204" pitchFamily="34" charset="0"/>
                <a:cs typeface="Arial" panose="020B0604020202020204" pitchFamily="34" charset="0"/>
              </a:rPr>
              <a:t>, &amp; A. &amp; Patten, </a:t>
            </a:r>
            <a:r>
              <a:rPr lang="en-US" altLang="cy-GB" sz="1400" i="1" dirty="0">
                <a:latin typeface="Arial" panose="020B0604020202020204" pitchFamily="34" charset="0"/>
                <a:cs typeface="Arial" panose="020B0604020202020204" pitchFamily="34" charset="0"/>
              </a:rPr>
              <a:t>Language Rights and Political Theory</a:t>
            </a:r>
            <a:r>
              <a:rPr lang="en-US" altLang="cy-GB" sz="1400" dirty="0">
                <a:latin typeface="Arial" panose="020B0604020202020204" pitchFamily="34" charset="0"/>
                <a:cs typeface="Arial" panose="020B0604020202020204" pitchFamily="34" charset="0"/>
              </a:rPr>
              <a:t>). Oxford: Oxford University Press. pp. 210-229</a:t>
            </a:r>
          </a:p>
          <a:p>
            <a:r>
              <a:rPr lang="en-GB" sz="1400" dirty="0">
                <a:latin typeface="Arial" panose="020B0604020202020204" pitchFamily="34" charset="0"/>
                <a:cs typeface="Arial" panose="020B0604020202020204" pitchFamily="34" charset="0"/>
              </a:rPr>
              <a:t>CILT ( 2007) </a:t>
            </a:r>
            <a:r>
              <a:rPr lang="en-GB" sz="1400" i="1" dirty="0">
                <a:latin typeface="Arial" panose="020B0604020202020204" pitchFamily="34" charset="0"/>
                <a:cs typeface="Arial" panose="020B0604020202020204" pitchFamily="34" charset="0"/>
              </a:rPr>
              <a:t>Positively </a:t>
            </a:r>
            <a:r>
              <a:rPr lang="en-GB" sz="1400" i="1" dirty="0" err="1">
                <a:latin typeface="Arial" panose="020B0604020202020204" pitchFamily="34" charset="0"/>
                <a:cs typeface="Arial" panose="020B0604020202020204" pitchFamily="34" charset="0"/>
              </a:rPr>
              <a:t>Plurilingual</a:t>
            </a:r>
            <a:r>
              <a:rPr lang="en-GB" sz="1400" i="1" dirty="0">
                <a:latin typeface="Arial" panose="020B0604020202020204" pitchFamily="34" charset="0"/>
                <a:cs typeface="Arial" panose="020B0604020202020204" pitchFamily="34" charset="0"/>
              </a:rPr>
              <a:t> : </a:t>
            </a:r>
            <a:r>
              <a:rPr lang="en-US" sz="1400" i="1" dirty="0">
                <a:latin typeface="Arial" panose="020B0604020202020204" pitchFamily="34" charset="0"/>
                <a:cs typeface="Arial" panose="020B0604020202020204" pitchFamily="34" charset="0"/>
              </a:rPr>
              <a:t>The contribution of community languages to UK education and society</a:t>
            </a:r>
            <a:r>
              <a:rPr lang="en-US" sz="1400" dirty="0">
                <a:latin typeface="Arial" panose="020B0604020202020204" pitchFamily="34" charset="0"/>
                <a:cs typeface="Arial" panose="020B0604020202020204" pitchFamily="34" charset="0"/>
              </a:rPr>
              <a:t>. London : CILT The National Centre for Languages</a:t>
            </a:r>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Cummins,J</a:t>
            </a:r>
            <a:r>
              <a:rPr lang="en-GB" sz="1400" dirty="0">
                <a:latin typeface="Arial" panose="020B0604020202020204" pitchFamily="34" charset="0"/>
                <a:cs typeface="Arial" panose="020B0604020202020204" pitchFamily="34" charset="0"/>
              </a:rPr>
              <a:t>. (2013) </a:t>
            </a:r>
            <a:r>
              <a:rPr lang="en-GB" sz="1400" i="1" dirty="0">
                <a:latin typeface="Arial" panose="020B0604020202020204" pitchFamily="34" charset="0"/>
                <a:cs typeface="Arial" panose="020B0604020202020204" pitchFamily="34" charset="0"/>
              </a:rPr>
              <a:t>The Intellectual and Cognitive Advantages of Bilingual Education. </a:t>
            </a:r>
            <a:r>
              <a:rPr lang="en-GB" sz="1400" dirty="0">
                <a:latin typeface="Arial" panose="020B0604020202020204" pitchFamily="34" charset="0"/>
                <a:cs typeface="Arial" panose="020B0604020202020204" pitchFamily="34" charset="0"/>
              </a:rPr>
              <a:t>UWTSD: International Conference – Educational Society of the European Regions and the School of Welsh and Bilingual Studies, UWTSD 13.09.13</a:t>
            </a:r>
          </a:p>
          <a:p>
            <a:r>
              <a:rPr lang="en-GB" sz="1400" dirty="0" err="1">
                <a:latin typeface="Arial" panose="020B0604020202020204" pitchFamily="34" charset="0"/>
                <a:cs typeface="Arial" panose="020B0604020202020204" pitchFamily="34" charset="0"/>
              </a:rPr>
              <a:t>Esyn</a:t>
            </a:r>
            <a:endParaRPr lang="en-GB" sz="1400" dirty="0">
              <a:latin typeface="Arial" panose="020B0604020202020204" pitchFamily="34" charset="0"/>
              <a:cs typeface="Arial" panose="020B0604020202020204" pitchFamily="34" charset="0"/>
            </a:endParaRPr>
          </a:p>
          <a:p>
            <a:r>
              <a:rPr lang="en-US" sz="1400" dirty="0">
                <a:cs typeface="Arial" panose="020B0604020202020204" pitchFamily="34" charset="0"/>
              </a:rPr>
              <a:t>Lewis, H.G. ( 2013) </a:t>
            </a:r>
            <a:r>
              <a:rPr lang="en-GB" sz="1400" i="1" dirty="0">
                <a:cs typeface="Arial" panose="020B0604020202020204" pitchFamily="34" charset="0"/>
              </a:rPr>
              <a:t>The Intellectual and Cognitive Advantages of Bilingual Education.</a:t>
            </a:r>
            <a:r>
              <a:rPr lang="en-GB" sz="1400" dirty="0">
                <a:cs typeface="Arial" panose="020B0604020202020204" pitchFamily="34" charset="0"/>
              </a:rPr>
              <a:t> UWTSD: International Conference – Educational Society of the European Regions and the School of Welsh and Bilingual Studies, UWTSD 13.09.13</a:t>
            </a:r>
          </a:p>
          <a:p>
            <a:r>
              <a:rPr lang="en-GB" altLang="en-US" sz="1400" dirty="0">
                <a:cs typeface="Arial" panose="020B0604020202020204" pitchFamily="34" charset="0"/>
              </a:rPr>
              <a:t>Roberts, D. T. (1998). </a:t>
            </a:r>
            <a:r>
              <a:rPr lang="en-GB" altLang="en-US" sz="1400" i="1" dirty="0">
                <a:cs typeface="Arial" panose="020B0604020202020204" pitchFamily="34" charset="0"/>
              </a:rPr>
              <a:t>The Language of the Blue Books. </a:t>
            </a:r>
            <a:r>
              <a:rPr lang="en-GB" altLang="en-US" sz="1400" dirty="0">
                <a:cs typeface="Arial" panose="020B0604020202020204" pitchFamily="34" charset="0"/>
              </a:rPr>
              <a:t>Cardiff: University of Wales</a:t>
            </a:r>
          </a:p>
          <a:p>
            <a:r>
              <a:rPr lang="en-GB" sz="1400" dirty="0">
                <a:cs typeface="Arial" panose="020B0604020202020204" pitchFamily="34" charset="0"/>
              </a:rPr>
              <a:t>Wales: (2013) </a:t>
            </a:r>
            <a:r>
              <a:rPr lang="en-GB" sz="1400" i="1" dirty="0">
                <a:cs typeface="Arial" panose="020B0604020202020204" pitchFamily="34" charset="0"/>
              </a:rPr>
              <a:t>The Cwricwlwm </a:t>
            </a:r>
            <a:r>
              <a:rPr lang="en-GB" sz="1400" i="1" dirty="0" err="1">
                <a:cs typeface="Arial" panose="020B0604020202020204" pitchFamily="34" charset="0"/>
              </a:rPr>
              <a:t>Cymreig</a:t>
            </a:r>
            <a:r>
              <a:rPr lang="en-GB" sz="1400" i="1" dirty="0">
                <a:cs typeface="Arial" panose="020B0604020202020204" pitchFamily="34" charset="0"/>
              </a:rPr>
              <a:t>, history and the story of Wales Final report. </a:t>
            </a:r>
            <a:r>
              <a:rPr lang="en-GB" sz="1400" dirty="0">
                <a:cs typeface="Arial" panose="020B0604020202020204" pitchFamily="34" charset="0"/>
              </a:rPr>
              <a:t>Cardiff: Welsh Government </a:t>
            </a:r>
            <a:r>
              <a:rPr lang="en-GB" sz="1400" dirty="0">
                <a:hlinkClick r:id="rId2">
                  <a:extLst>
                    <a:ext uri="{A12FA001-AC4F-418D-AE19-62706E023703}">
                      <ahyp:hlinkClr xmlns:ahyp="http://schemas.microsoft.com/office/drawing/2018/hyperlinkcolor" val="tx"/>
                    </a:ext>
                  </a:extLst>
                </a:hlinkClick>
              </a:rPr>
              <a:t>Local and Welsh history in the Curriculum in Wales</a:t>
            </a:r>
            <a:r>
              <a:rPr lang="en-GB" sz="1400" dirty="0"/>
              <a:t>  </a:t>
            </a:r>
            <a:r>
              <a:rPr lang="en-GB" sz="1400" dirty="0">
                <a:cs typeface="Arial" panose="020B0604020202020204" pitchFamily="34" charset="0"/>
              </a:rPr>
              <a:t>(Accessed 9/10/25)</a:t>
            </a:r>
          </a:p>
          <a:p>
            <a:r>
              <a:rPr lang="en-GB" sz="1400" dirty="0">
                <a:cs typeface="Arial" panose="020B0604020202020204" pitchFamily="34" charset="0"/>
              </a:rPr>
              <a:t>Well-being of Future Generations Act (2015) available at </a:t>
            </a:r>
            <a:r>
              <a:rPr lang="en-GB" sz="1400" dirty="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https://gov.wales/schools-census-results-april-2021-html</a:t>
            </a:r>
            <a:r>
              <a:rPr lang="en-GB" sz="1400" dirty="0">
                <a:ea typeface="Calibri" panose="020F0502020204030204" pitchFamily="34" charset="0"/>
                <a:cs typeface="Arial" panose="020B0604020202020204" pitchFamily="34" charset="0"/>
              </a:rPr>
              <a:t>  (Accessed 9/10/26)</a:t>
            </a:r>
          </a:p>
          <a:p>
            <a:r>
              <a:rPr lang="en-GB" sz="1400" dirty="0">
                <a:ea typeface="Calibri" panose="020F0502020204030204" pitchFamily="34" charset="0"/>
                <a:cs typeface="Arial" panose="020B0604020202020204" pitchFamily="34" charset="0"/>
              </a:rPr>
              <a:t>Welsh Language and Education (Wales)Act 2025: available at </a:t>
            </a:r>
            <a:r>
              <a:rPr lang="en-GB" sz="1400" dirty="0">
                <a:hlinkClick r:id="rId4">
                  <a:extLst>
                    <a:ext uri="{A12FA001-AC4F-418D-AE19-62706E023703}">
                      <ahyp:hlinkClr xmlns:ahyp="http://schemas.microsoft.com/office/drawing/2018/hyperlinkcolor" val="tx"/>
                    </a:ext>
                  </a:extLst>
                </a:hlinkClick>
              </a:rPr>
              <a:t>Welsh Language and Education (Wales) Act 2025 | Law Wales</a:t>
            </a:r>
            <a:r>
              <a:rPr lang="en-GB" sz="1400" dirty="0"/>
              <a:t> </a:t>
            </a:r>
            <a:r>
              <a:rPr lang="en-GB" sz="1400" dirty="0">
                <a:cs typeface="Arial" panose="020B0604020202020204" pitchFamily="34" charset="0"/>
              </a:rPr>
              <a:t>(Accessed 9/10/26)</a:t>
            </a:r>
            <a:endParaRPr lang="en-GB" sz="1400" dirty="0">
              <a:ea typeface="Calibri" panose="020F0502020204030204" pitchFamily="34" charset="0"/>
              <a:cs typeface="Arial" panose="020B0604020202020204" pitchFamily="34" charset="0"/>
            </a:endParaRPr>
          </a:p>
          <a:p>
            <a:endParaRPr lang="en-GB" sz="1400" dirty="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US" sz="1900" dirty="0">
              <a:solidFill>
                <a:schemeClr val="accent1"/>
              </a:solidFill>
              <a:latin typeface="Arial" panose="020B0604020202020204" pitchFamily="34" charset="0"/>
              <a:cs typeface="Arial" panose="020B0604020202020204" pitchFamily="34" charset="0"/>
            </a:endParaRPr>
          </a:p>
          <a:p>
            <a:endParaRPr lang="en-US" sz="1400" dirty="0"/>
          </a:p>
          <a:p>
            <a:endParaRPr lang="en-US" sz="1400" dirty="0"/>
          </a:p>
        </p:txBody>
      </p:sp>
    </p:spTree>
    <p:extLst>
      <p:ext uri="{BB962C8B-B14F-4D97-AF65-F5344CB8AC3E}">
        <p14:creationId xmlns:p14="http://schemas.microsoft.com/office/powerpoint/2010/main" val="153956205"/>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 for PP Accessibility</Template>
  <TotalTime>292</TotalTime>
  <Words>2229</Words>
  <Application>Microsoft Office PowerPoint</Application>
  <PresentationFormat>Widescreen</PresentationFormat>
  <Paragraphs>273</Paragraphs>
  <Slides>17</Slides>
  <Notes>9</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17</vt:i4>
      </vt:variant>
    </vt:vector>
  </HeadingPairs>
  <TitlesOfParts>
    <vt:vector size="25" baseType="lpstr">
      <vt:lpstr>Arial</vt:lpstr>
      <vt:lpstr>Calibri</vt:lpstr>
      <vt:lpstr>Calibri Light</vt:lpstr>
      <vt:lpstr>Symbol</vt:lpstr>
      <vt:lpstr>UWTSD Title Page 1</vt:lpstr>
      <vt:lpstr>UWTSD Holding Page</vt:lpstr>
      <vt:lpstr>UWTSD Text 2</vt:lpstr>
      <vt:lpstr>UWTSD Text 3</vt:lpstr>
      <vt:lpstr>PowerPoint Presentation</vt:lpstr>
      <vt:lpstr>ECIE5016/C</vt:lpstr>
      <vt:lpstr>PowerPoint Presentation</vt:lpstr>
      <vt:lpstr>Tasg/Task</vt:lpstr>
      <vt:lpstr>Cymhelliant am Ddwyieithrwydd? Motivation for bilingualism?</vt:lpstr>
      <vt:lpstr>Cymhelliant am Ddwyieithrwydd? Motivation for bilingualism?</vt:lpstr>
      <vt:lpstr>Adesope et al (2010)</vt:lpstr>
      <vt:lpstr>Adesope et al (2010)</vt:lpstr>
      <vt:lpstr>Planckaert et al., (2023); Castro et al., (2025)</vt:lpstr>
      <vt:lpstr>Buddion Dwyieithrwydd Benefits of Bilingualism </vt:lpstr>
      <vt:lpstr>“Bilingualism is an asset and not a handicap.”       (Baker &amp; Wright, 2021)</vt:lpstr>
      <vt:lpstr>Addysgeg / Pedagogy                                                     </vt:lpstr>
      <vt:lpstr>Addysg ddwyieithog Bilingual education </vt:lpstr>
      <vt:lpstr>                       Llinell Amser Polisi/Policy Timeline</vt:lpstr>
      <vt:lpstr> </vt:lpstr>
      <vt:lpstr>Arfer effeithiol / Ysgol Gymunedol Peniel (Estyn, 2024) Effective practice: Peniel Community School        </vt:lpstr>
      <vt:lpstr>Cyfeirnodau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SJPE5011/ SJPE5012 C Bilingualism/  Dwyieithrwydd</dc:title>
  <dc:creator>Lynwen Roberts</dc:creator>
  <cp:lastModifiedBy>Helen A Griffiths</cp:lastModifiedBy>
  <cp:revision>21</cp:revision>
  <dcterms:created xsi:type="dcterms:W3CDTF">2016-01-20T18:26:23Z</dcterms:created>
  <dcterms:modified xsi:type="dcterms:W3CDTF">2026-10-21T19:27:20Z</dcterms:modified>
</cp:coreProperties>
</file>