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59" r:id="rId3"/>
    <p:sldId id="258" r:id="rId4"/>
    <p:sldId id="262" r:id="rId5"/>
    <p:sldId id="266" r:id="rId6"/>
    <p:sldId id="263" r:id="rId7"/>
    <p:sldId id="267" r:id="rId8"/>
    <p:sldId id="268" r:id="rId9"/>
    <p:sldId id="264" r:id="rId10"/>
    <p:sldId id="269"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38" autoAdjust="0"/>
    <p:restoredTop sz="94660"/>
  </p:normalViewPr>
  <p:slideViewPr>
    <p:cSldViewPr snapToGrid="0">
      <p:cViewPr varScale="1">
        <p:scale>
          <a:sx n="86" d="100"/>
          <a:sy n="86" d="100"/>
        </p:scale>
        <p:origin x="56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4E8E03-0754-44A8-BA15-E667FB59C58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A44F19B-CC38-4B58-B8E2-12389DEE103A}">
      <dgm:prSet/>
      <dgm:spPr/>
      <dgm:t>
        <a:bodyPr/>
        <a:lstStyle/>
        <a:p>
          <a:r>
            <a:rPr lang="en-US" dirty="0"/>
            <a:t>Rationale: Students will become more confident in collaborating through technology after learning how to use it .</a:t>
          </a:r>
        </a:p>
      </dgm:t>
    </dgm:pt>
    <dgm:pt modelId="{C77C9DBC-8E4D-46FA-B0F3-1658BA27D91B}" type="parTrans" cxnId="{AAAB9600-CA07-457A-863B-5E49C4E83C9D}">
      <dgm:prSet/>
      <dgm:spPr/>
      <dgm:t>
        <a:bodyPr/>
        <a:lstStyle/>
        <a:p>
          <a:endParaRPr lang="en-US"/>
        </a:p>
      </dgm:t>
    </dgm:pt>
    <dgm:pt modelId="{377F6C45-3FD7-4F48-B4BC-77C28785064F}" type="sibTrans" cxnId="{AAAB9600-CA07-457A-863B-5E49C4E83C9D}">
      <dgm:prSet/>
      <dgm:spPr/>
      <dgm:t>
        <a:bodyPr/>
        <a:lstStyle/>
        <a:p>
          <a:endParaRPr lang="en-US"/>
        </a:p>
      </dgm:t>
    </dgm:pt>
    <dgm:pt modelId="{588797B3-ED0D-49F1-A7E9-FA1E9F36204F}">
      <dgm:prSet/>
      <dgm:spPr/>
      <dgm:t>
        <a:bodyPr/>
        <a:lstStyle/>
        <a:p>
          <a:r>
            <a:rPr lang="en-US" dirty="0"/>
            <a:t>Older adults would also get their ‘’crash course’’ in technology after learning how to communicate using technology</a:t>
          </a:r>
        </a:p>
      </dgm:t>
    </dgm:pt>
    <dgm:pt modelId="{CF454876-B228-46B4-A20D-6E0F3234B908}" type="parTrans" cxnId="{8D24A561-2874-4841-9F11-8BD6E1D9481F}">
      <dgm:prSet/>
      <dgm:spPr/>
      <dgm:t>
        <a:bodyPr/>
        <a:lstStyle/>
        <a:p>
          <a:endParaRPr lang="en-US"/>
        </a:p>
      </dgm:t>
    </dgm:pt>
    <dgm:pt modelId="{6BFC4D69-FB5B-4931-9C7D-AA52016CD8CA}" type="sibTrans" cxnId="{8D24A561-2874-4841-9F11-8BD6E1D9481F}">
      <dgm:prSet/>
      <dgm:spPr/>
      <dgm:t>
        <a:bodyPr/>
        <a:lstStyle/>
        <a:p>
          <a:endParaRPr lang="en-US"/>
        </a:p>
      </dgm:t>
    </dgm:pt>
    <dgm:pt modelId="{22DAEC28-0B2F-42AF-90A6-47FA66D57879}">
      <dgm:prSet/>
      <dgm:spPr/>
      <dgm:t>
        <a:bodyPr/>
        <a:lstStyle/>
        <a:p>
          <a:r>
            <a:rPr lang="en-US" dirty="0"/>
            <a:t>Next waves of graduates will be able to work with tech companies easier because they are used to collaborating through technology</a:t>
          </a:r>
        </a:p>
      </dgm:t>
    </dgm:pt>
    <dgm:pt modelId="{6A97992D-E387-4D11-9FC7-FBC19F7000F6}" type="parTrans" cxnId="{5A2B657F-6898-4128-9B69-51B527153404}">
      <dgm:prSet/>
      <dgm:spPr/>
      <dgm:t>
        <a:bodyPr/>
        <a:lstStyle/>
        <a:p>
          <a:endParaRPr lang="en-US"/>
        </a:p>
      </dgm:t>
    </dgm:pt>
    <dgm:pt modelId="{60C87F95-F479-4621-A2CF-D6BA18685A2C}" type="sibTrans" cxnId="{5A2B657F-6898-4128-9B69-51B527153404}">
      <dgm:prSet/>
      <dgm:spPr/>
      <dgm:t>
        <a:bodyPr/>
        <a:lstStyle/>
        <a:p>
          <a:endParaRPr lang="en-US"/>
        </a:p>
      </dgm:t>
    </dgm:pt>
    <dgm:pt modelId="{BCE16569-BF26-49FA-AA60-4306D7FD2FF5}">
      <dgm:prSet/>
      <dgm:spPr/>
      <dgm:t>
        <a:bodyPr/>
        <a:lstStyle/>
        <a:p>
          <a:r>
            <a:rPr lang="en-US" dirty="0"/>
            <a:t>Elena-Zina </a:t>
          </a:r>
          <a:r>
            <a:rPr lang="en-US" dirty="0" err="1"/>
            <a:t>Viziru</a:t>
          </a:r>
          <a:endParaRPr lang="en-US" dirty="0"/>
        </a:p>
      </dgm:t>
    </dgm:pt>
    <dgm:pt modelId="{319EF52E-005D-4C0A-937D-974DF2094C44}" type="parTrans" cxnId="{2FF66EBB-EE85-4575-B3A4-BE1142C05530}">
      <dgm:prSet/>
      <dgm:spPr/>
      <dgm:t>
        <a:bodyPr/>
        <a:lstStyle/>
        <a:p>
          <a:endParaRPr lang="en-US"/>
        </a:p>
      </dgm:t>
    </dgm:pt>
    <dgm:pt modelId="{F4F730DE-4C75-4963-A959-7DE29E061BBE}" type="sibTrans" cxnId="{2FF66EBB-EE85-4575-B3A4-BE1142C05530}">
      <dgm:prSet/>
      <dgm:spPr/>
      <dgm:t>
        <a:bodyPr/>
        <a:lstStyle/>
        <a:p>
          <a:endParaRPr lang="en-US"/>
        </a:p>
      </dgm:t>
    </dgm:pt>
    <dgm:pt modelId="{3CFCD338-8F83-470A-9AF0-54DACEA2D508}" type="pres">
      <dgm:prSet presAssocID="{084E8E03-0754-44A8-BA15-E667FB59C581}" presName="vert0" presStyleCnt="0">
        <dgm:presLayoutVars>
          <dgm:dir/>
          <dgm:animOne val="branch"/>
          <dgm:animLvl val="lvl"/>
        </dgm:presLayoutVars>
      </dgm:prSet>
      <dgm:spPr/>
    </dgm:pt>
    <dgm:pt modelId="{46E3391B-9556-4AC7-A1E0-6981E4C77ADF}" type="pres">
      <dgm:prSet presAssocID="{0A44F19B-CC38-4B58-B8E2-12389DEE103A}" presName="thickLine" presStyleLbl="alignNode1" presStyleIdx="0" presStyleCnt="4"/>
      <dgm:spPr/>
    </dgm:pt>
    <dgm:pt modelId="{2B6BF1D2-EB29-45F2-9B85-1FBA993D9205}" type="pres">
      <dgm:prSet presAssocID="{0A44F19B-CC38-4B58-B8E2-12389DEE103A}" presName="horz1" presStyleCnt="0"/>
      <dgm:spPr/>
    </dgm:pt>
    <dgm:pt modelId="{D618F6FF-AFFB-435D-8885-2BD0B5A2C34F}" type="pres">
      <dgm:prSet presAssocID="{0A44F19B-CC38-4B58-B8E2-12389DEE103A}" presName="tx1" presStyleLbl="revTx" presStyleIdx="0" presStyleCnt="4"/>
      <dgm:spPr/>
    </dgm:pt>
    <dgm:pt modelId="{894F97D5-FFE0-4841-84CE-FCBB56B1BBC6}" type="pres">
      <dgm:prSet presAssocID="{0A44F19B-CC38-4B58-B8E2-12389DEE103A}" presName="vert1" presStyleCnt="0"/>
      <dgm:spPr/>
    </dgm:pt>
    <dgm:pt modelId="{44E049CE-4F8A-4EAC-9AEA-3FA1BB73E8CB}" type="pres">
      <dgm:prSet presAssocID="{588797B3-ED0D-49F1-A7E9-FA1E9F36204F}" presName="thickLine" presStyleLbl="alignNode1" presStyleIdx="1" presStyleCnt="4"/>
      <dgm:spPr/>
    </dgm:pt>
    <dgm:pt modelId="{6B83A492-4B1F-4EB8-ADB5-D603E993FFF7}" type="pres">
      <dgm:prSet presAssocID="{588797B3-ED0D-49F1-A7E9-FA1E9F36204F}" presName="horz1" presStyleCnt="0"/>
      <dgm:spPr/>
    </dgm:pt>
    <dgm:pt modelId="{72D36882-8657-4531-A2BF-0D22459489FA}" type="pres">
      <dgm:prSet presAssocID="{588797B3-ED0D-49F1-A7E9-FA1E9F36204F}" presName="tx1" presStyleLbl="revTx" presStyleIdx="1" presStyleCnt="4"/>
      <dgm:spPr/>
    </dgm:pt>
    <dgm:pt modelId="{173B7A10-EE36-49C0-B371-5DAABF204087}" type="pres">
      <dgm:prSet presAssocID="{588797B3-ED0D-49F1-A7E9-FA1E9F36204F}" presName="vert1" presStyleCnt="0"/>
      <dgm:spPr/>
    </dgm:pt>
    <dgm:pt modelId="{B207DC38-C598-4B2D-BF99-114C7F6FC178}" type="pres">
      <dgm:prSet presAssocID="{22DAEC28-0B2F-42AF-90A6-47FA66D57879}" presName="thickLine" presStyleLbl="alignNode1" presStyleIdx="2" presStyleCnt="4"/>
      <dgm:spPr/>
    </dgm:pt>
    <dgm:pt modelId="{A83FDD55-15A6-471B-83F8-6AFB48DD1DAD}" type="pres">
      <dgm:prSet presAssocID="{22DAEC28-0B2F-42AF-90A6-47FA66D57879}" presName="horz1" presStyleCnt="0"/>
      <dgm:spPr/>
    </dgm:pt>
    <dgm:pt modelId="{0F245670-6700-4842-A245-06A550713B11}" type="pres">
      <dgm:prSet presAssocID="{22DAEC28-0B2F-42AF-90A6-47FA66D57879}" presName="tx1" presStyleLbl="revTx" presStyleIdx="2" presStyleCnt="4"/>
      <dgm:spPr/>
    </dgm:pt>
    <dgm:pt modelId="{A6F3D663-06AD-4F6E-AF51-576553C8EFF6}" type="pres">
      <dgm:prSet presAssocID="{22DAEC28-0B2F-42AF-90A6-47FA66D57879}" presName="vert1" presStyleCnt="0"/>
      <dgm:spPr/>
    </dgm:pt>
    <dgm:pt modelId="{D6283DF7-C697-4A9C-8233-D57B51741917}" type="pres">
      <dgm:prSet presAssocID="{BCE16569-BF26-49FA-AA60-4306D7FD2FF5}" presName="thickLine" presStyleLbl="alignNode1" presStyleIdx="3" presStyleCnt="4"/>
      <dgm:spPr/>
    </dgm:pt>
    <dgm:pt modelId="{B3E50849-E7C0-4455-8CBB-EF3A535EB6A1}" type="pres">
      <dgm:prSet presAssocID="{BCE16569-BF26-49FA-AA60-4306D7FD2FF5}" presName="horz1" presStyleCnt="0"/>
      <dgm:spPr/>
    </dgm:pt>
    <dgm:pt modelId="{099A5ECF-E71D-470C-8354-8F43B50954D1}" type="pres">
      <dgm:prSet presAssocID="{BCE16569-BF26-49FA-AA60-4306D7FD2FF5}" presName="tx1" presStyleLbl="revTx" presStyleIdx="3" presStyleCnt="4"/>
      <dgm:spPr/>
    </dgm:pt>
    <dgm:pt modelId="{A28769D0-4689-4C34-89A0-4355B4F5A309}" type="pres">
      <dgm:prSet presAssocID="{BCE16569-BF26-49FA-AA60-4306D7FD2FF5}" presName="vert1" presStyleCnt="0"/>
      <dgm:spPr/>
    </dgm:pt>
  </dgm:ptLst>
  <dgm:cxnLst>
    <dgm:cxn modelId="{AAAB9600-CA07-457A-863B-5E49C4E83C9D}" srcId="{084E8E03-0754-44A8-BA15-E667FB59C581}" destId="{0A44F19B-CC38-4B58-B8E2-12389DEE103A}" srcOrd="0" destOrd="0" parTransId="{C77C9DBC-8E4D-46FA-B0F3-1658BA27D91B}" sibTransId="{377F6C45-3FD7-4F48-B4BC-77C28785064F}"/>
    <dgm:cxn modelId="{9BDBA510-5B37-4FF2-AC34-9DAFB54D31A2}" type="presOf" srcId="{BCE16569-BF26-49FA-AA60-4306D7FD2FF5}" destId="{099A5ECF-E71D-470C-8354-8F43B50954D1}" srcOrd="0" destOrd="0" presId="urn:microsoft.com/office/officeart/2008/layout/LinedList"/>
    <dgm:cxn modelId="{F8FA5060-6360-4AD6-81DD-A07F82ABD232}" type="presOf" srcId="{084E8E03-0754-44A8-BA15-E667FB59C581}" destId="{3CFCD338-8F83-470A-9AF0-54DACEA2D508}" srcOrd="0" destOrd="0" presId="urn:microsoft.com/office/officeart/2008/layout/LinedList"/>
    <dgm:cxn modelId="{8D24A561-2874-4841-9F11-8BD6E1D9481F}" srcId="{084E8E03-0754-44A8-BA15-E667FB59C581}" destId="{588797B3-ED0D-49F1-A7E9-FA1E9F36204F}" srcOrd="1" destOrd="0" parTransId="{CF454876-B228-46B4-A20D-6E0F3234B908}" sibTransId="{6BFC4D69-FB5B-4931-9C7D-AA52016CD8CA}"/>
    <dgm:cxn modelId="{94194F66-9D9A-4CE0-99A4-68CA69AD2A8F}" type="presOf" srcId="{0A44F19B-CC38-4B58-B8E2-12389DEE103A}" destId="{D618F6FF-AFFB-435D-8885-2BD0B5A2C34F}" srcOrd="0" destOrd="0" presId="urn:microsoft.com/office/officeart/2008/layout/LinedList"/>
    <dgm:cxn modelId="{5A2B657F-6898-4128-9B69-51B527153404}" srcId="{084E8E03-0754-44A8-BA15-E667FB59C581}" destId="{22DAEC28-0B2F-42AF-90A6-47FA66D57879}" srcOrd="2" destOrd="0" parTransId="{6A97992D-E387-4D11-9FC7-FBC19F7000F6}" sibTransId="{60C87F95-F479-4621-A2CF-D6BA18685A2C}"/>
    <dgm:cxn modelId="{BA5728AB-54DC-4913-A409-F5A034967E12}" type="presOf" srcId="{22DAEC28-0B2F-42AF-90A6-47FA66D57879}" destId="{0F245670-6700-4842-A245-06A550713B11}" srcOrd="0" destOrd="0" presId="urn:microsoft.com/office/officeart/2008/layout/LinedList"/>
    <dgm:cxn modelId="{2FF66EBB-EE85-4575-B3A4-BE1142C05530}" srcId="{084E8E03-0754-44A8-BA15-E667FB59C581}" destId="{BCE16569-BF26-49FA-AA60-4306D7FD2FF5}" srcOrd="3" destOrd="0" parTransId="{319EF52E-005D-4C0A-937D-974DF2094C44}" sibTransId="{F4F730DE-4C75-4963-A959-7DE29E061BBE}"/>
    <dgm:cxn modelId="{0E8B12F4-AF77-4525-82CC-9E4E78EA5171}" type="presOf" srcId="{588797B3-ED0D-49F1-A7E9-FA1E9F36204F}" destId="{72D36882-8657-4531-A2BF-0D22459489FA}" srcOrd="0" destOrd="0" presId="urn:microsoft.com/office/officeart/2008/layout/LinedList"/>
    <dgm:cxn modelId="{D24E32ED-4B7D-4F57-97EE-16EEB2DE166B}" type="presParOf" srcId="{3CFCD338-8F83-470A-9AF0-54DACEA2D508}" destId="{46E3391B-9556-4AC7-A1E0-6981E4C77ADF}" srcOrd="0" destOrd="0" presId="urn:microsoft.com/office/officeart/2008/layout/LinedList"/>
    <dgm:cxn modelId="{CF0B97C2-3E22-4E8F-829A-21194BB57568}" type="presParOf" srcId="{3CFCD338-8F83-470A-9AF0-54DACEA2D508}" destId="{2B6BF1D2-EB29-45F2-9B85-1FBA993D9205}" srcOrd="1" destOrd="0" presId="urn:microsoft.com/office/officeart/2008/layout/LinedList"/>
    <dgm:cxn modelId="{A6DBC5B4-820B-40FC-B227-A36902E61AE1}" type="presParOf" srcId="{2B6BF1D2-EB29-45F2-9B85-1FBA993D9205}" destId="{D618F6FF-AFFB-435D-8885-2BD0B5A2C34F}" srcOrd="0" destOrd="0" presId="urn:microsoft.com/office/officeart/2008/layout/LinedList"/>
    <dgm:cxn modelId="{D9B03A6E-7796-42BE-9AF1-5F4C55E92DFB}" type="presParOf" srcId="{2B6BF1D2-EB29-45F2-9B85-1FBA993D9205}" destId="{894F97D5-FFE0-4841-84CE-FCBB56B1BBC6}" srcOrd="1" destOrd="0" presId="urn:microsoft.com/office/officeart/2008/layout/LinedList"/>
    <dgm:cxn modelId="{F59F0243-7913-4CD6-8C40-42305BA8DE64}" type="presParOf" srcId="{3CFCD338-8F83-470A-9AF0-54DACEA2D508}" destId="{44E049CE-4F8A-4EAC-9AEA-3FA1BB73E8CB}" srcOrd="2" destOrd="0" presId="urn:microsoft.com/office/officeart/2008/layout/LinedList"/>
    <dgm:cxn modelId="{41CD1348-4738-4C07-BDD2-D5554B230EFD}" type="presParOf" srcId="{3CFCD338-8F83-470A-9AF0-54DACEA2D508}" destId="{6B83A492-4B1F-4EB8-ADB5-D603E993FFF7}" srcOrd="3" destOrd="0" presId="urn:microsoft.com/office/officeart/2008/layout/LinedList"/>
    <dgm:cxn modelId="{6F5B73E9-9B40-45BD-9093-DD1AB81BDAF6}" type="presParOf" srcId="{6B83A492-4B1F-4EB8-ADB5-D603E993FFF7}" destId="{72D36882-8657-4531-A2BF-0D22459489FA}" srcOrd="0" destOrd="0" presId="urn:microsoft.com/office/officeart/2008/layout/LinedList"/>
    <dgm:cxn modelId="{5F9AB2EB-8086-4E7F-BCB3-F0E84AE59BD5}" type="presParOf" srcId="{6B83A492-4B1F-4EB8-ADB5-D603E993FFF7}" destId="{173B7A10-EE36-49C0-B371-5DAABF204087}" srcOrd="1" destOrd="0" presId="urn:microsoft.com/office/officeart/2008/layout/LinedList"/>
    <dgm:cxn modelId="{E95D88CB-F35E-487A-980F-CE6650A836C0}" type="presParOf" srcId="{3CFCD338-8F83-470A-9AF0-54DACEA2D508}" destId="{B207DC38-C598-4B2D-BF99-114C7F6FC178}" srcOrd="4" destOrd="0" presId="urn:microsoft.com/office/officeart/2008/layout/LinedList"/>
    <dgm:cxn modelId="{994443F8-ECE3-4A1F-A499-C14751240D29}" type="presParOf" srcId="{3CFCD338-8F83-470A-9AF0-54DACEA2D508}" destId="{A83FDD55-15A6-471B-83F8-6AFB48DD1DAD}" srcOrd="5" destOrd="0" presId="urn:microsoft.com/office/officeart/2008/layout/LinedList"/>
    <dgm:cxn modelId="{58C28B4E-7319-4CFC-B0B3-581E097EA337}" type="presParOf" srcId="{A83FDD55-15A6-471B-83F8-6AFB48DD1DAD}" destId="{0F245670-6700-4842-A245-06A550713B11}" srcOrd="0" destOrd="0" presId="urn:microsoft.com/office/officeart/2008/layout/LinedList"/>
    <dgm:cxn modelId="{B9FE2B8A-1DAF-46B6-9A86-8416535368C2}" type="presParOf" srcId="{A83FDD55-15A6-471B-83F8-6AFB48DD1DAD}" destId="{A6F3D663-06AD-4F6E-AF51-576553C8EFF6}" srcOrd="1" destOrd="0" presId="urn:microsoft.com/office/officeart/2008/layout/LinedList"/>
    <dgm:cxn modelId="{47391B71-DC07-4FB6-9460-9D23DC8AFB54}" type="presParOf" srcId="{3CFCD338-8F83-470A-9AF0-54DACEA2D508}" destId="{D6283DF7-C697-4A9C-8233-D57B51741917}" srcOrd="6" destOrd="0" presId="urn:microsoft.com/office/officeart/2008/layout/LinedList"/>
    <dgm:cxn modelId="{E5D5B59F-76B1-4BC7-A844-0E9586CD1256}" type="presParOf" srcId="{3CFCD338-8F83-470A-9AF0-54DACEA2D508}" destId="{B3E50849-E7C0-4455-8CBB-EF3A535EB6A1}" srcOrd="7" destOrd="0" presId="urn:microsoft.com/office/officeart/2008/layout/LinedList"/>
    <dgm:cxn modelId="{56CE5CCA-DF34-4C19-AC6D-EBBEE172C8E7}" type="presParOf" srcId="{B3E50849-E7C0-4455-8CBB-EF3A535EB6A1}" destId="{099A5ECF-E71D-470C-8354-8F43B50954D1}" srcOrd="0" destOrd="0" presId="urn:microsoft.com/office/officeart/2008/layout/LinedList"/>
    <dgm:cxn modelId="{8759497D-993E-4798-A208-5BC098510211}" type="presParOf" srcId="{B3E50849-E7C0-4455-8CBB-EF3A535EB6A1}" destId="{A28769D0-4689-4C34-89A0-4355B4F5A3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1246F3-D5E8-4254-9A84-0857E58BB76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C29F660-0435-4070-8625-15FB5F9ADFFF}">
      <dgm:prSet/>
      <dgm:spPr/>
      <dgm:t>
        <a:bodyPr/>
        <a:lstStyle/>
        <a:p>
          <a:r>
            <a:rPr lang="en-US"/>
            <a:t>“There are two types of background research – </a:t>
          </a:r>
          <a:r>
            <a:rPr lang="en-US" b="1"/>
            <a:t>primary research </a:t>
          </a:r>
          <a:r>
            <a:rPr lang="en-US"/>
            <a:t>and </a:t>
          </a:r>
          <a:r>
            <a:rPr lang="en-US" b="1"/>
            <a:t>secondary research</a:t>
          </a:r>
          <a:r>
            <a:rPr lang="en-US"/>
            <a:t>”</a:t>
          </a:r>
          <a:r>
            <a:rPr lang="en-US" b="1"/>
            <a:t> </a:t>
          </a:r>
          <a:r>
            <a:rPr lang="en-US"/>
            <a:t>(</a:t>
          </a:r>
          <a:r>
            <a:rPr lang="en-GB" b="0" i="0"/>
            <a:t>Dawson, Catherine</a:t>
          </a:r>
          <a:r>
            <a:rPr lang="en-US"/>
            <a:t>)</a:t>
          </a:r>
        </a:p>
      </dgm:t>
    </dgm:pt>
    <dgm:pt modelId="{A217F56E-0636-4C6B-A06E-1CB0A2B80C2F}" type="parTrans" cxnId="{7B0A62BA-74B6-4ED9-8EE1-DF340F7C394C}">
      <dgm:prSet/>
      <dgm:spPr/>
      <dgm:t>
        <a:bodyPr/>
        <a:lstStyle/>
        <a:p>
          <a:endParaRPr lang="en-US"/>
        </a:p>
      </dgm:t>
    </dgm:pt>
    <dgm:pt modelId="{7CF9BE1B-793C-4358-AF90-3063A4451F45}" type="sibTrans" cxnId="{7B0A62BA-74B6-4ED9-8EE1-DF340F7C394C}">
      <dgm:prSet/>
      <dgm:spPr/>
      <dgm:t>
        <a:bodyPr/>
        <a:lstStyle/>
        <a:p>
          <a:endParaRPr lang="en-US"/>
        </a:p>
      </dgm:t>
    </dgm:pt>
    <dgm:pt modelId="{663EE6C5-9A9E-4925-9A0F-2609A6E3825B}">
      <dgm:prSet/>
      <dgm:spPr/>
      <dgm:t>
        <a:bodyPr/>
        <a:lstStyle/>
        <a:p>
          <a:r>
            <a:rPr lang="en-US"/>
            <a:t>The research methods are centered around the use of technology and existing knowledge. The knowledge will be found through the use of websites (university websites,university library trusted sources, etc.), in order to acquire good ,accurate research material .</a:t>
          </a:r>
        </a:p>
      </dgm:t>
    </dgm:pt>
    <dgm:pt modelId="{643E1685-6E5E-47A5-8238-F2705C0358D8}" type="parTrans" cxnId="{861702F9-FD21-43D8-A02E-BE6B6B33F987}">
      <dgm:prSet/>
      <dgm:spPr/>
      <dgm:t>
        <a:bodyPr/>
        <a:lstStyle/>
        <a:p>
          <a:endParaRPr lang="en-US"/>
        </a:p>
      </dgm:t>
    </dgm:pt>
    <dgm:pt modelId="{40A2A796-5124-4390-BCB0-C8E1B2C03110}" type="sibTrans" cxnId="{861702F9-FD21-43D8-A02E-BE6B6B33F987}">
      <dgm:prSet/>
      <dgm:spPr/>
      <dgm:t>
        <a:bodyPr/>
        <a:lstStyle/>
        <a:p>
          <a:endParaRPr lang="en-US"/>
        </a:p>
      </dgm:t>
    </dgm:pt>
    <dgm:pt modelId="{38508C69-38E4-424C-AD97-C8C3BC2A16E3}">
      <dgm:prSet/>
      <dgm:spPr/>
      <dgm:t>
        <a:bodyPr/>
        <a:lstStyle/>
        <a:p>
          <a:r>
            <a:rPr lang="en-US"/>
            <a:t>This method of research combines both primary research (the direct study of a subject through firsthand observation) and secondary research (collecting existing information from verified sources) in order to find an accurate conclusion.</a:t>
          </a:r>
          <a:br>
            <a:rPr lang="en-US"/>
          </a:br>
          <a:endParaRPr lang="en-US"/>
        </a:p>
      </dgm:t>
    </dgm:pt>
    <dgm:pt modelId="{8F614D7A-D251-42AF-8507-B1CB3B2C7115}" type="parTrans" cxnId="{EBDD6484-926E-4EB6-A2C4-6242151D642C}">
      <dgm:prSet/>
      <dgm:spPr/>
      <dgm:t>
        <a:bodyPr/>
        <a:lstStyle/>
        <a:p>
          <a:endParaRPr lang="en-US"/>
        </a:p>
      </dgm:t>
    </dgm:pt>
    <dgm:pt modelId="{BFA2026E-7530-4C7A-B688-96900B7CD0F4}" type="sibTrans" cxnId="{EBDD6484-926E-4EB6-A2C4-6242151D642C}">
      <dgm:prSet/>
      <dgm:spPr/>
      <dgm:t>
        <a:bodyPr/>
        <a:lstStyle/>
        <a:p>
          <a:endParaRPr lang="en-US"/>
        </a:p>
      </dgm:t>
    </dgm:pt>
    <dgm:pt modelId="{A0E510FD-A676-47C5-BFC3-9699C9DA8CE7}">
      <dgm:prSet/>
      <dgm:spPr/>
      <dgm:t>
        <a:bodyPr/>
        <a:lstStyle/>
        <a:p>
          <a:r>
            <a:rPr lang="en-GB" dirty="0"/>
            <a:t>Elena-Zina </a:t>
          </a:r>
          <a:r>
            <a:rPr lang="en-GB" dirty="0" err="1"/>
            <a:t>Viziru</a:t>
          </a:r>
          <a:endParaRPr lang="en-US" dirty="0"/>
        </a:p>
      </dgm:t>
    </dgm:pt>
    <dgm:pt modelId="{B73FE142-03CD-4AB9-8934-D13FBE2A2064}" type="parTrans" cxnId="{0C8598A3-D841-4937-82D6-BB7938CF4148}">
      <dgm:prSet/>
      <dgm:spPr/>
      <dgm:t>
        <a:bodyPr/>
        <a:lstStyle/>
        <a:p>
          <a:endParaRPr lang="en-US"/>
        </a:p>
      </dgm:t>
    </dgm:pt>
    <dgm:pt modelId="{9E12F423-DDF1-4C2B-8894-FECE72995EAE}" type="sibTrans" cxnId="{0C8598A3-D841-4937-82D6-BB7938CF4148}">
      <dgm:prSet/>
      <dgm:spPr/>
      <dgm:t>
        <a:bodyPr/>
        <a:lstStyle/>
        <a:p>
          <a:endParaRPr lang="en-US"/>
        </a:p>
      </dgm:t>
    </dgm:pt>
    <dgm:pt modelId="{4D332413-2855-43BC-87E2-7A1EC53A0FA2}" type="pres">
      <dgm:prSet presAssocID="{181246F3-D5E8-4254-9A84-0857E58BB764}" presName="linear" presStyleCnt="0">
        <dgm:presLayoutVars>
          <dgm:animLvl val="lvl"/>
          <dgm:resizeHandles val="exact"/>
        </dgm:presLayoutVars>
      </dgm:prSet>
      <dgm:spPr/>
    </dgm:pt>
    <dgm:pt modelId="{800CEC1C-6086-4139-8B98-91BEE972EFB4}" type="pres">
      <dgm:prSet presAssocID="{9C29F660-0435-4070-8625-15FB5F9ADFFF}" presName="parentText" presStyleLbl="node1" presStyleIdx="0" presStyleCnt="4">
        <dgm:presLayoutVars>
          <dgm:chMax val="0"/>
          <dgm:bulletEnabled val="1"/>
        </dgm:presLayoutVars>
      </dgm:prSet>
      <dgm:spPr/>
    </dgm:pt>
    <dgm:pt modelId="{5F129C2B-527A-4E25-AD8C-46E94A1A97E0}" type="pres">
      <dgm:prSet presAssocID="{7CF9BE1B-793C-4358-AF90-3063A4451F45}" presName="spacer" presStyleCnt="0"/>
      <dgm:spPr/>
    </dgm:pt>
    <dgm:pt modelId="{F7E253C6-CA13-4475-B7DE-42889D88DDA4}" type="pres">
      <dgm:prSet presAssocID="{663EE6C5-9A9E-4925-9A0F-2609A6E3825B}" presName="parentText" presStyleLbl="node1" presStyleIdx="1" presStyleCnt="4">
        <dgm:presLayoutVars>
          <dgm:chMax val="0"/>
          <dgm:bulletEnabled val="1"/>
        </dgm:presLayoutVars>
      </dgm:prSet>
      <dgm:spPr/>
    </dgm:pt>
    <dgm:pt modelId="{B641E3DF-1BE1-41C0-B4CF-E31554BA990A}" type="pres">
      <dgm:prSet presAssocID="{40A2A796-5124-4390-BCB0-C8E1B2C03110}" presName="spacer" presStyleCnt="0"/>
      <dgm:spPr/>
    </dgm:pt>
    <dgm:pt modelId="{7FD01F64-D55E-4F91-AC2A-49FD1D84BA3D}" type="pres">
      <dgm:prSet presAssocID="{38508C69-38E4-424C-AD97-C8C3BC2A16E3}" presName="parentText" presStyleLbl="node1" presStyleIdx="2" presStyleCnt="4">
        <dgm:presLayoutVars>
          <dgm:chMax val="0"/>
          <dgm:bulletEnabled val="1"/>
        </dgm:presLayoutVars>
      </dgm:prSet>
      <dgm:spPr/>
    </dgm:pt>
    <dgm:pt modelId="{88052FCA-2108-4D38-A6E2-FD74E7F908F9}" type="pres">
      <dgm:prSet presAssocID="{BFA2026E-7530-4C7A-B688-96900B7CD0F4}" presName="spacer" presStyleCnt="0"/>
      <dgm:spPr/>
    </dgm:pt>
    <dgm:pt modelId="{46F1BF14-4484-4883-A5AA-B26353695B45}" type="pres">
      <dgm:prSet presAssocID="{A0E510FD-A676-47C5-BFC3-9699C9DA8CE7}" presName="parentText" presStyleLbl="node1" presStyleIdx="3" presStyleCnt="4">
        <dgm:presLayoutVars>
          <dgm:chMax val="0"/>
          <dgm:bulletEnabled val="1"/>
        </dgm:presLayoutVars>
      </dgm:prSet>
      <dgm:spPr/>
    </dgm:pt>
  </dgm:ptLst>
  <dgm:cxnLst>
    <dgm:cxn modelId="{2F5BDF07-92DF-4891-AF23-EE114465F192}" type="presOf" srcId="{663EE6C5-9A9E-4925-9A0F-2609A6E3825B}" destId="{F7E253C6-CA13-4475-B7DE-42889D88DDA4}" srcOrd="0" destOrd="0" presId="urn:microsoft.com/office/officeart/2005/8/layout/vList2"/>
    <dgm:cxn modelId="{9313E121-3DB6-4499-AA56-29E84FF9B67B}" type="presOf" srcId="{38508C69-38E4-424C-AD97-C8C3BC2A16E3}" destId="{7FD01F64-D55E-4F91-AC2A-49FD1D84BA3D}" srcOrd="0" destOrd="0" presId="urn:microsoft.com/office/officeart/2005/8/layout/vList2"/>
    <dgm:cxn modelId="{034A8131-B15C-49C4-A68B-C73FB4DBC912}" type="presOf" srcId="{9C29F660-0435-4070-8625-15FB5F9ADFFF}" destId="{800CEC1C-6086-4139-8B98-91BEE972EFB4}" srcOrd="0" destOrd="0" presId="urn:microsoft.com/office/officeart/2005/8/layout/vList2"/>
    <dgm:cxn modelId="{EBDD6484-926E-4EB6-A2C4-6242151D642C}" srcId="{181246F3-D5E8-4254-9A84-0857E58BB764}" destId="{38508C69-38E4-424C-AD97-C8C3BC2A16E3}" srcOrd="2" destOrd="0" parTransId="{8F614D7A-D251-42AF-8507-B1CB3B2C7115}" sibTransId="{BFA2026E-7530-4C7A-B688-96900B7CD0F4}"/>
    <dgm:cxn modelId="{0C8598A3-D841-4937-82D6-BB7938CF4148}" srcId="{181246F3-D5E8-4254-9A84-0857E58BB764}" destId="{A0E510FD-A676-47C5-BFC3-9699C9DA8CE7}" srcOrd="3" destOrd="0" parTransId="{B73FE142-03CD-4AB9-8934-D13FBE2A2064}" sibTransId="{9E12F423-DDF1-4C2B-8894-FECE72995EAE}"/>
    <dgm:cxn modelId="{9358C7A9-D735-44DD-9271-72E499BEC741}" type="presOf" srcId="{A0E510FD-A676-47C5-BFC3-9699C9DA8CE7}" destId="{46F1BF14-4484-4883-A5AA-B26353695B45}" srcOrd="0" destOrd="0" presId="urn:microsoft.com/office/officeart/2005/8/layout/vList2"/>
    <dgm:cxn modelId="{7B0A62BA-74B6-4ED9-8EE1-DF340F7C394C}" srcId="{181246F3-D5E8-4254-9A84-0857E58BB764}" destId="{9C29F660-0435-4070-8625-15FB5F9ADFFF}" srcOrd="0" destOrd="0" parTransId="{A217F56E-0636-4C6B-A06E-1CB0A2B80C2F}" sibTransId="{7CF9BE1B-793C-4358-AF90-3063A4451F45}"/>
    <dgm:cxn modelId="{5430D2F1-9EF5-4C32-AE70-721C4D08A855}" type="presOf" srcId="{181246F3-D5E8-4254-9A84-0857E58BB764}" destId="{4D332413-2855-43BC-87E2-7A1EC53A0FA2}" srcOrd="0" destOrd="0" presId="urn:microsoft.com/office/officeart/2005/8/layout/vList2"/>
    <dgm:cxn modelId="{861702F9-FD21-43D8-A02E-BE6B6B33F987}" srcId="{181246F3-D5E8-4254-9A84-0857E58BB764}" destId="{663EE6C5-9A9E-4925-9A0F-2609A6E3825B}" srcOrd="1" destOrd="0" parTransId="{643E1685-6E5E-47A5-8238-F2705C0358D8}" sibTransId="{40A2A796-5124-4390-BCB0-C8E1B2C03110}"/>
    <dgm:cxn modelId="{46E1328F-07A3-4082-ABB1-4C498509F78E}" type="presParOf" srcId="{4D332413-2855-43BC-87E2-7A1EC53A0FA2}" destId="{800CEC1C-6086-4139-8B98-91BEE972EFB4}" srcOrd="0" destOrd="0" presId="urn:microsoft.com/office/officeart/2005/8/layout/vList2"/>
    <dgm:cxn modelId="{5703CFA8-60F4-407F-A08D-4D2556E6D977}" type="presParOf" srcId="{4D332413-2855-43BC-87E2-7A1EC53A0FA2}" destId="{5F129C2B-527A-4E25-AD8C-46E94A1A97E0}" srcOrd="1" destOrd="0" presId="urn:microsoft.com/office/officeart/2005/8/layout/vList2"/>
    <dgm:cxn modelId="{81FA93ED-8728-4EC0-AEF9-A8480BF8D90D}" type="presParOf" srcId="{4D332413-2855-43BC-87E2-7A1EC53A0FA2}" destId="{F7E253C6-CA13-4475-B7DE-42889D88DDA4}" srcOrd="2" destOrd="0" presId="urn:microsoft.com/office/officeart/2005/8/layout/vList2"/>
    <dgm:cxn modelId="{4FA6004C-261D-4CB4-9CDA-FAD6AE6565D5}" type="presParOf" srcId="{4D332413-2855-43BC-87E2-7A1EC53A0FA2}" destId="{B641E3DF-1BE1-41C0-B4CF-E31554BA990A}" srcOrd="3" destOrd="0" presId="urn:microsoft.com/office/officeart/2005/8/layout/vList2"/>
    <dgm:cxn modelId="{2ACAF702-2BEE-4F99-8E56-5D4F41FAF471}" type="presParOf" srcId="{4D332413-2855-43BC-87E2-7A1EC53A0FA2}" destId="{7FD01F64-D55E-4F91-AC2A-49FD1D84BA3D}" srcOrd="4" destOrd="0" presId="urn:microsoft.com/office/officeart/2005/8/layout/vList2"/>
    <dgm:cxn modelId="{91C5216F-3B7B-466E-959E-F6B60646F831}" type="presParOf" srcId="{4D332413-2855-43BC-87E2-7A1EC53A0FA2}" destId="{88052FCA-2108-4D38-A6E2-FD74E7F908F9}" srcOrd="5" destOrd="0" presId="urn:microsoft.com/office/officeart/2005/8/layout/vList2"/>
    <dgm:cxn modelId="{2F74F2E0-A6B9-411C-B9BD-A4DFA197F383}" type="presParOf" srcId="{4D332413-2855-43BC-87E2-7A1EC53A0FA2}" destId="{46F1BF14-4484-4883-A5AA-B26353695B4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50C7C3-A9FE-4EB8-8906-15299D04D94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D4C81A40-A3A8-4A0A-ACAF-1B2D7BF9DAA6}">
      <dgm:prSet/>
      <dgm:spPr/>
      <dgm:t>
        <a:bodyPr/>
        <a:lstStyle/>
        <a:p>
          <a:r>
            <a:rPr lang="en-US"/>
            <a:t>Based on all the research materials, both older and younger UWTSD students would benefit from more technological training.</a:t>
          </a:r>
        </a:p>
      </dgm:t>
    </dgm:pt>
    <dgm:pt modelId="{2E0D8902-932C-4746-8486-FD88109D6E1A}" type="parTrans" cxnId="{130FB6B0-094C-49F9-8453-DCF5DEFF8AC3}">
      <dgm:prSet/>
      <dgm:spPr/>
      <dgm:t>
        <a:bodyPr/>
        <a:lstStyle/>
        <a:p>
          <a:endParaRPr lang="en-US"/>
        </a:p>
      </dgm:t>
    </dgm:pt>
    <dgm:pt modelId="{0AD8EB4E-E849-452C-88AB-B37F6C153213}" type="sibTrans" cxnId="{130FB6B0-094C-49F9-8453-DCF5DEFF8AC3}">
      <dgm:prSet/>
      <dgm:spPr/>
      <dgm:t>
        <a:bodyPr/>
        <a:lstStyle/>
        <a:p>
          <a:endParaRPr lang="en-US"/>
        </a:p>
      </dgm:t>
    </dgm:pt>
    <dgm:pt modelId="{0C9DF2C4-A6FD-44FC-BC2E-1DB4BF7D9748}">
      <dgm:prSet/>
      <dgm:spPr/>
      <dgm:t>
        <a:bodyPr/>
        <a:lstStyle/>
        <a:p>
          <a:r>
            <a:rPr lang="en-US"/>
            <a:t>It also looks like this is essential for the less tech-inclined students in order to help them complete degrees and acquire important workplace skills.</a:t>
          </a:r>
        </a:p>
      </dgm:t>
    </dgm:pt>
    <dgm:pt modelId="{21C5FA30-A70B-47A2-AEA2-2774BEBD84EA}" type="parTrans" cxnId="{41098376-7648-4BDF-A3AD-3A4C4F56F6DE}">
      <dgm:prSet/>
      <dgm:spPr/>
      <dgm:t>
        <a:bodyPr/>
        <a:lstStyle/>
        <a:p>
          <a:endParaRPr lang="en-US"/>
        </a:p>
      </dgm:t>
    </dgm:pt>
    <dgm:pt modelId="{2CAD4E55-8435-4C54-BA99-162F78E960AE}" type="sibTrans" cxnId="{41098376-7648-4BDF-A3AD-3A4C4F56F6DE}">
      <dgm:prSet/>
      <dgm:spPr/>
      <dgm:t>
        <a:bodyPr/>
        <a:lstStyle/>
        <a:p>
          <a:endParaRPr lang="en-US"/>
        </a:p>
      </dgm:t>
    </dgm:pt>
    <dgm:pt modelId="{BC65A77E-DEC0-4BD5-85AA-915E3B77AD15}">
      <dgm:prSet/>
      <dgm:spPr/>
      <dgm:t>
        <a:bodyPr/>
        <a:lstStyle/>
        <a:p>
          <a:r>
            <a:rPr lang="en-GB" dirty="0"/>
            <a:t>The level of knowledge the students possess affects their ability to communicate with other students and lecturers in order to complete their assignments.</a:t>
          </a:r>
        </a:p>
        <a:p>
          <a:r>
            <a:rPr lang="en-US" dirty="0"/>
            <a:t>Mihaela Birgau</a:t>
          </a:r>
        </a:p>
      </dgm:t>
    </dgm:pt>
    <dgm:pt modelId="{F9EF676D-51D1-4A5B-B7A8-94CA01040E67}" type="parTrans" cxnId="{6F0629A7-A95D-48E8-80BF-F2BAC4132EA5}">
      <dgm:prSet/>
      <dgm:spPr/>
      <dgm:t>
        <a:bodyPr/>
        <a:lstStyle/>
        <a:p>
          <a:endParaRPr lang="en-US"/>
        </a:p>
      </dgm:t>
    </dgm:pt>
    <dgm:pt modelId="{1287E586-7502-4258-AC7B-F68CA5E7E063}" type="sibTrans" cxnId="{6F0629A7-A95D-48E8-80BF-F2BAC4132EA5}">
      <dgm:prSet/>
      <dgm:spPr/>
      <dgm:t>
        <a:bodyPr/>
        <a:lstStyle/>
        <a:p>
          <a:endParaRPr lang="en-US"/>
        </a:p>
      </dgm:t>
    </dgm:pt>
    <dgm:pt modelId="{F2F7776C-029F-46A6-B8C3-42F5A1BF7602}" type="pres">
      <dgm:prSet presAssocID="{2950C7C3-A9FE-4EB8-8906-15299D04D949}" presName="linear" presStyleCnt="0">
        <dgm:presLayoutVars>
          <dgm:animLvl val="lvl"/>
          <dgm:resizeHandles val="exact"/>
        </dgm:presLayoutVars>
      </dgm:prSet>
      <dgm:spPr/>
    </dgm:pt>
    <dgm:pt modelId="{8D079CE9-2B12-4FD8-93B2-8783D9DAEB25}" type="pres">
      <dgm:prSet presAssocID="{D4C81A40-A3A8-4A0A-ACAF-1B2D7BF9DAA6}" presName="parentText" presStyleLbl="node1" presStyleIdx="0" presStyleCnt="3">
        <dgm:presLayoutVars>
          <dgm:chMax val="0"/>
          <dgm:bulletEnabled val="1"/>
        </dgm:presLayoutVars>
      </dgm:prSet>
      <dgm:spPr/>
    </dgm:pt>
    <dgm:pt modelId="{61689B31-1509-4193-8B49-B3BF72A632D3}" type="pres">
      <dgm:prSet presAssocID="{0AD8EB4E-E849-452C-88AB-B37F6C153213}" presName="spacer" presStyleCnt="0"/>
      <dgm:spPr/>
    </dgm:pt>
    <dgm:pt modelId="{CF1BBB06-1A9F-4DBD-8FBD-61CBEE72A1AB}" type="pres">
      <dgm:prSet presAssocID="{0C9DF2C4-A6FD-44FC-BC2E-1DB4BF7D9748}" presName="parentText" presStyleLbl="node1" presStyleIdx="1" presStyleCnt="3">
        <dgm:presLayoutVars>
          <dgm:chMax val="0"/>
          <dgm:bulletEnabled val="1"/>
        </dgm:presLayoutVars>
      </dgm:prSet>
      <dgm:spPr/>
    </dgm:pt>
    <dgm:pt modelId="{99CD877D-5048-4B08-B6C0-916368E0569B}" type="pres">
      <dgm:prSet presAssocID="{2CAD4E55-8435-4C54-BA99-162F78E960AE}" presName="spacer" presStyleCnt="0"/>
      <dgm:spPr/>
    </dgm:pt>
    <dgm:pt modelId="{E3A2BD4E-F264-4ED4-877B-C5CBD0D4A84D}" type="pres">
      <dgm:prSet presAssocID="{BC65A77E-DEC0-4BD5-85AA-915E3B77AD15}" presName="parentText" presStyleLbl="node1" presStyleIdx="2" presStyleCnt="3">
        <dgm:presLayoutVars>
          <dgm:chMax val="0"/>
          <dgm:bulletEnabled val="1"/>
        </dgm:presLayoutVars>
      </dgm:prSet>
      <dgm:spPr/>
    </dgm:pt>
  </dgm:ptLst>
  <dgm:cxnLst>
    <dgm:cxn modelId="{73AB9F07-B052-4C37-BFFA-6D65E4973449}" type="presOf" srcId="{D4C81A40-A3A8-4A0A-ACAF-1B2D7BF9DAA6}" destId="{8D079CE9-2B12-4FD8-93B2-8783D9DAEB25}" srcOrd="0" destOrd="0" presId="urn:microsoft.com/office/officeart/2005/8/layout/vList2"/>
    <dgm:cxn modelId="{41098376-7648-4BDF-A3AD-3A4C4F56F6DE}" srcId="{2950C7C3-A9FE-4EB8-8906-15299D04D949}" destId="{0C9DF2C4-A6FD-44FC-BC2E-1DB4BF7D9748}" srcOrd="1" destOrd="0" parTransId="{21C5FA30-A70B-47A2-AEA2-2774BEBD84EA}" sibTransId="{2CAD4E55-8435-4C54-BA99-162F78E960AE}"/>
    <dgm:cxn modelId="{6F0629A7-A95D-48E8-80BF-F2BAC4132EA5}" srcId="{2950C7C3-A9FE-4EB8-8906-15299D04D949}" destId="{BC65A77E-DEC0-4BD5-85AA-915E3B77AD15}" srcOrd="2" destOrd="0" parTransId="{F9EF676D-51D1-4A5B-B7A8-94CA01040E67}" sibTransId="{1287E586-7502-4258-AC7B-F68CA5E7E063}"/>
    <dgm:cxn modelId="{130FB6B0-094C-49F9-8453-DCF5DEFF8AC3}" srcId="{2950C7C3-A9FE-4EB8-8906-15299D04D949}" destId="{D4C81A40-A3A8-4A0A-ACAF-1B2D7BF9DAA6}" srcOrd="0" destOrd="0" parTransId="{2E0D8902-932C-4746-8486-FD88109D6E1A}" sibTransId="{0AD8EB4E-E849-452C-88AB-B37F6C153213}"/>
    <dgm:cxn modelId="{AA2BC2C5-4310-48EB-B9D4-EBF1FC445349}" type="presOf" srcId="{0C9DF2C4-A6FD-44FC-BC2E-1DB4BF7D9748}" destId="{CF1BBB06-1A9F-4DBD-8FBD-61CBEE72A1AB}" srcOrd="0" destOrd="0" presId="urn:microsoft.com/office/officeart/2005/8/layout/vList2"/>
    <dgm:cxn modelId="{A677CACF-098F-4AA1-900E-3BEAA7FEB4A9}" type="presOf" srcId="{2950C7C3-A9FE-4EB8-8906-15299D04D949}" destId="{F2F7776C-029F-46A6-B8C3-42F5A1BF7602}" srcOrd="0" destOrd="0" presId="urn:microsoft.com/office/officeart/2005/8/layout/vList2"/>
    <dgm:cxn modelId="{DFF154E7-1768-4EDF-82E3-0DCB25DB0F75}" type="presOf" srcId="{BC65A77E-DEC0-4BD5-85AA-915E3B77AD15}" destId="{E3A2BD4E-F264-4ED4-877B-C5CBD0D4A84D}" srcOrd="0" destOrd="0" presId="urn:microsoft.com/office/officeart/2005/8/layout/vList2"/>
    <dgm:cxn modelId="{08B3DA39-3D35-4B38-873B-B8A4CB0F139B}" type="presParOf" srcId="{F2F7776C-029F-46A6-B8C3-42F5A1BF7602}" destId="{8D079CE9-2B12-4FD8-93B2-8783D9DAEB25}" srcOrd="0" destOrd="0" presId="urn:microsoft.com/office/officeart/2005/8/layout/vList2"/>
    <dgm:cxn modelId="{FA7CD6AD-D82F-4682-A259-5911A2599804}" type="presParOf" srcId="{F2F7776C-029F-46A6-B8C3-42F5A1BF7602}" destId="{61689B31-1509-4193-8B49-B3BF72A632D3}" srcOrd="1" destOrd="0" presId="urn:microsoft.com/office/officeart/2005/8/layout/vList2"/>
    <dgm:cxn modelId="{12EECD4B-15A5-43DF-9A2E-477D88207B77}" type="presParOf" srcId="{F2F7776C-029F-46A6-B8C3-42F5A1BF7602}" destId="{CF1BBB06-1A9F-4DBD-8FBD-61CBEE72A1AB}" srcOrd="2" destOrd="0" presId="urn:microsoft.com/office/officeart/2005/8/layout/vList2"/>
    <dgm:cxn modelId="{9B9F4B80-8504-4767-8576-D1D0F87C8A81}" type="presParOf" srcId="{F2F7776C-029F-46A6-B8C3-42F5A1BF7602}" destId="{99CD877D-5048-4B08-B6C0-916368E0569B}" srcOrd="3" destOrd="0" presId="urn:microsoft.com/office/officeart/2005/8/layout/vList2"/>
    <dgm:cxn modelId="{7CFA1B31-10AE-4341-8B51-5EE9B70F0F75}" type="presParOf" srcId="{F2F7776C-029F-46A6-B8C3-42F5A1BF7602}" destId="{E3A2BD4E-F264-4ED4-877B-C5CBD0D4A84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3391B-9556-4AC7-A1E0-6981E4C77ADF}">
      <dsp:nvSpPr>
        <dsp:cNvPr id="0" name=""/>
        <dsp:cNvSpPr/>
      </dsp:nvSpPr>
      <dsp:spPr>
        <a:xfrm>
          <a:off x="0" y="0"/>
          <a:ext cx="859631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18F6FF-AFFB-435D-8885-2BD0B5A2C34F}">
      <dsp:nvSpPr>
        <dsp:cNvPr id="0" name=""/>
        <dsp:cNvSpPr/>
      </dsp:nvSpPr>
      <dsp:spPr>
        <a:xfrm>
          <a:off x="0" y="0"/>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Rationale: Students will become more confident in collaborating through technology after learning how to use it .</a:t>
          </a:r>
        </a:p>
      </dsp:txBody>
      <dsp:txXfrm>
        <a:off x="0" y="0"/>
        <a:ext cx="8596312" cy="970359"/>
      </dsp:txXfrm>
    </dsp:sp>
    <dsp:sp modelId="{44E049CE-4F8A-4EAC-9AEA-3FA1BB73E8CB}">
      <dsp:nvSpPr>
        <dsp:cNvPr id="0" name=""/>
        <dsp:cNvSpPr/>
      </dsp:nvSpPr>
      <dsp:spPr>
        <a:xfrm>
          <a:off x="0" y="970359"/>
          <a:ext cx="859631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D36882-8657-4531-A2BF-0D22459489FA}">
      <dsp:nvSpPr>
        <dsp:cNvPr id="0" name=""/>
        <dsp:cNvSpPr/>
      </dsp:nvSpPr>
      <dsp:spPr>
        <a:xfrm>
          <a:off x="0" y="970359"/>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Older adults would also get their ‘’crash course’’ in technology after learning how to communicate using technology</a:t>
          </a:r>
        </a:p>
      </dsp:txBody>
      <dsp:txXfrm>
        <a:off x="0" y="970359"/>
        <a:ext cx="8596312" cy="970359"/>
      </dsp:txXfrm>
    </dsp:sp>
    <dsp:sp modelId="{B207DC38-C598-4B2D-BF99-114C7F6FC178}">
      <dsp:nvSpPr>
        <dsp:cNvPr id="0" name=""/>
        <dsp:cNvSpPr/>
      </dsp:nvSpPr>
      <dsp:spPr>
        <a:xfrm>
          <a:off x="0" y="1940718"/>
          <a:ext cx="859631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245670-6700-4842-A245-06A550713B11}">
      <dsp:nvSpPr>
        <dsp:cNvPr id="0" name=""/>
        <dsp:cNvSpPr/>
      </dsp:nvSpPr>
      <dsp:spPr>
        <a:xfrm>
          <a:off x="0" y="1940718"/>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Next waves of graduates will be able to work with tech companies easier because they are used to collaborating through technology</a:t>
          </a:r>
        </a:p>
      </dsp:txBody>
      <dsp:txXfrm>
        <a:off x="0" y="1940718"/>
        <a:ext cx="8596312" cy="970359"/>
      </dsp:txXfrm>
    </dsp:sp>
    <dsp:sp modelId="{D6283DF7-C697-4A9C-8233-D57B51741917}">
      <dsp:nvSpPr>
        <dsp:cNvPr id="0" name=""/>
        <dsp:cNvSpPr/>
      </dsp:nvSpPr>
      <dsp:spPr>
        <a:xfrm>
          <a:off x="0" y="2911077"/>
          <a:ext cx="859631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9A5ECF-E71D-470C-8354-8F43B50954D1}">
      <dsp:nvSpPr>
        <dsp:cNvPr id="0" name=""/>
        <dsp:cNvSpPr/>
      </dsp:nvSpPr>
      <dsp:spPr>
        <a:xfrm>
          <a:off x="0" y="2911077"/>
          <a:ext cx="8596312" cy="97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Elena-Zina </a:t>
          </a:r>
          <a:r>
            <a:rPr lang="en-US" sz="2200" kern="1200" dirty="0" err="1"/>
            <a:t>Viziru</a:t>
          </a:r>
          <a:endParaRPr lang="en-US" sz="2200" kern="1200" dirty="0"/>
        </a:p>
      </dsp:txBody>
      <dsp:txXfrm>
        <a:off x="0" y="2911077"/>
        <a:ext cx="8596312" cy="970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CEC1C-6086-4139-8B98-91BEE972EFB4}">
      <dsp:nvSpPr>
        <dsp:cNvPr id="0" name=""/>
        <dsp:cNvSpPr/>
      </dsp:nvSpPr>
      <dsp:spPr>
        <a:xfrm>
          <a:off x="0" y="9158"/>
          <a:ext cx="8596668" cy="114864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“There are two types of background research – </a:t>
          </a:r>
          <a:r>
            <a:rPr lang="en-US" sz="1700" b="1" kern="1200"/>
            <a:t>primary research </a:t>
          </a:r>
          <a:r>
            <a:rPr lang="en-US" sz="1700" kern="1200"/>
            <a:t>and </a:t>
          </a:r>
          <a:r>
            <a:rPr lang="en-US" sz="1700" b="1" kern="1200"/>
            <a:t>secondary research</a:t>
          </a:r>
          <a:r>
            <a:rPr lang="en-US" sz="1700" kern="1200"/>
            <a:t>”</a:t>
          </a:r>
          <a:r>
            <a:rPr lang="en-US" sz="1700" b="1" kern="1200"/>
            <a:t> </a:t>
          </a:r>
          <a:r>
            <a:rPr lang="en-US" sz="1700" kern="1200"/>
            <a:t>(</a:t>
          </a:r>
          <a:r>
            <a:rPr lang="en-GB" sz="1700" b="0" i="0" kern="1200"/>
            <a:t>Dawson, Catherine</a:t>
          </a:r>
          <a:r>
            <a:rPr lang="en-US" sz="1700" kern="1200"/>
            <a:t>)</a:t>
          </a:r>
        </a:p>
      </dsp:txBody>
      <dsp:txXfrm>
        <a:off x="56072" y="65230"/>
        <a:ext cx="8484524" cy="1036503"/>
      </dsp:txXfrm>
    </dsp:sp>
    <dsp:sp modelId="{F7E253C6-CA13-4475-B7DE-42889D88DDA4}">
      <dsp:nvSpPr>
        <dsp:cNvPr id="0" name=""/>
        <dsp:cNvSpPr/>
      </dsp:nvSpPr>
      <dsp:spPr>
        <a:xfrm>
          <a:off x="0" y="1206766"/>
          <a:ext cx="8596668" cy="114864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research methods are centered around the use of technology and existing knowledge. The knowledge will be found through the use of websites (university websites,university library trusted sources, etc.), in order to acquire good ,accurate research material .</a:t>
          </a:r>
        </a:p>
      </dsp:txBody>
      <dsp:txXfrm>
        <a:off x="56072" y="1262838"/>
        <a:ext cx="8484524" cy="1036503"/>
      </dsp:txXfrm>
    </dsp:sp>
    <dsp:sp modelId="{7FD01F64-D55E-4F91-AC2A-49FD1D84BA3D}">
      <dsp:nvSpPr>
        <dsp:cNvPr id="0" name=""/>
        <dsp:cNvSpPr/>
      </dsp:nvSpPr>
      <dsp:spPr>
        <a:xfrm>
          <a:off x="0" y="2404373"/>
          <a:ext cx="8596668" cy="114864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This method of research combines both primary research (the direct study of a subject through firsthand observation) and secondary research (collecting existing information from verified sources) in order to find an accurate conclusion.</a:t>
          </a:r>
          <a:br>
            <a:rPr lang="en-US" sz="1700" kern="1200"/>
          </a:br>
          <a:endParaRPr lang="en-US" sz="1700" kern="1200"/>
        </a:p>
      </dsp:txBody>
      <dsp:txXfrm>
        <a:off x="56072" y="2460445"/>
        <a:ext cx="8484524" cy="1036503"/>
      </dsp:txXfrm>
    </dsp:sp>
    <dsp:sp modelId="{46F1BF14-4484-4883-A5AA-B26353695B45}">
      <dsp:nvSpPr>
        <dsp:cNvPr id="0" name=""/>
        <dsp:cNvSpPr/>
      </dsp:nvSpPr>
      <dsp:spPr>
        <a:xfrm>
          <a:off x="0" y="3601981"/>
          <a:ext cx="8596668" cy="114864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Elena-Zina </a:t>
          </a:r>
          <a:r>
            <a:rPr lang="en-GB" sz="1700" kern="1200" dirty="0" err="1"/>
            <a:t>Viziru</a:t>
          </a:r>
          <a:endParaRPr lang="en-US" sz="1700" kern="1200" dirty="0"/>
        </a:p>
      </dsp:txBody>
      <dsp:txXfrm>
        <a:off x="56072" y="3658053"/>
        <a:ext cx="8484524" cy="10365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79CE9-2B12-4FD8-93B2-8783D9DAEB25}">
      <dsp:nvSpPr>
        <dsp:cNvPr id="0" name=""/>
        <dsp:cNvSpPr/>
      </dsp:nvSpPr>
      <dsp:spPr>
        <a:xfrm>
          <a:off x="0" y="211018"/>
          <a:ext cx="6628804" cy="1480781"/>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Based on all the research materials, both older and younger UWTSD students would benefit from more technological training.</a:t>
          </a:r>
        </a:p>
      </dsp:txBody>
      <dsp:txXfrm>
        <a:off x="72286" y="283304"/>
        <a:ext cx="6484232" cy="1336209"/>
      </dsp:txXfrm>
    </dsp:sp>
    <dsp:sp modelId="{CF1BBB06-1A9F-4DBD-8FBD-61CBEE72A1AB}">
      <dsp:nvSpPr>
        <dsp:cNvPr id="0" name=""/>
        <dsp:cNvSpPr/>
      </dsp:nvSpPr>
      <dsp:spPr>
        <a:xfrm>
          <a:off x="0" y="1749399"/>
          <a:ext cx="6628804" cy="1480781"/>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It also looks like this is essential for the less tech-inclined students in order to help them complete degrees and acquire important workplace skills.</a:t>
          </a:r>
        </a:p>
      </dsp:txBody>
      <dsp:txXfrm>
        <a:off x="72286" y="1821685"/>
        <a:ext cx="6484232" cy="1336209"/>
      </dsp:txXfrm>
    </dsp:sp>
    <dsp:sp modelId="{E3A2BD4E-F264-4ED4-877B-C5CBD0D4A84D}">
      <dsp:nvSpPr>
        <dsp:cNvPr id="0" name=""/>
        <dsp:cNvSpPr/>
      </dsp:nvSpPr>
      <dsp:spPr>
        <a:xfrm>
          <a:off x="0" y="3287781"/>
          <a:ext cx="6628804" cy="1480781"/>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level of knowledge the students possess affects their ability to communicate with other students and lecturers in order to complete their assignments.</a:t>
          </a:r>
        </a:p>
        <a:p>
          <a:pPr marL="0" lvl="0" indent="0" algn="l" defTabSz="889000">
            <a:lnSpc>
              <a:spcPct val="90000"/>
            </a:lnSpc>
            <a:spcBef>
              <a:spcPct val="0"/>
            </a:spcBef>
            <a:spcAft>
              <a:spcPct val="35000"/>
            </a:spcAft>
            <a:buNone/>
          </a:pPr>
          <a:r>
            <a:rPr lang="en-US" sz="2000" kern="1200" dirty="0"/>
            <a:t>Mihaela Birgau</a:t>
          </a:r>
        </a:p>
      </dsp:txBody>
      <dsp:txXfrm>
        <a:off x="72286" y="3360067"/>
        <a:ext cx="6484232" cy="13362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1A44F1-10FF-4302-8009-C449EC0E90F1}" type="datetimeFigureOut">
              <a:rPr lang="en-GB" smtClean="0"/>
              <a:t>02/07/2022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62E3A8-574F-49E2-B705-DC6B546B7D7C}" type="slidenum">
              <a:rPr lang="en-GB" smtClean="0"/>
              <a:t>‹#›</a:t>
            </a:fld>
            <a:endParaRPr lang="en-GB"/>
          </a:p>
        </p:txBody>
      </p:sp>
    </p:spTree>
    <p:extLst>
      <p:ext uri="{BB962C8B-B14F-4D97-AF65-F5344CB8AC3E}">
        <p14:creationId xmlns:p14="http://schemas.microsoft.com/office/powerpoint/2010/main" val="3543299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81956A-87F0-4B77-9DF9-E604CF67A097}"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2390541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46EC82-E113-425F-A511-F255605E3424}"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3994204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7EC61-02CC-4D37-9059-31B48C2985B9}"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3951602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E74CB9-87BA-4C5A-B3CA-616E90C923AD}" type="datetime1">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3667962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D68AC1-0B5B-417A-8B39-3573EAB020B6}" type="datetime1">
              <a:rPr lang="en-GB" smtClean="0"/>
              <a:t>02/07/2022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900115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3181B8-4FBD-4814-9582-77DE16258CE4}" type="datetime1">
              <a:rPr lang="en-GB" smtClean="0"/>
              <a:t>02/07/2022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3243091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F849E7-FC12-4895-B981-E8E5A8949AE6}" type="datetime1">
              <a:rPr lang="en-GB" smtClean="0"/>
              <a:t>02/07/2022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3321702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650C67-EA40-4726-A720-3748BAAE45A4}" type="datetime1">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343917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223E33-40F5-4717-BCE0-A34E30E33E17}" type="datetime1">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925299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4CC9BB-497D-47A1-8C43-070F9DB6956B}"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1314594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860A53-D012-439D-B436-B0D6E597C1E2}"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468841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7DB6E3-2203-44D0-8471-5B001D4F3066}"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11782586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927A11-7E72-495C-9C30-4BBDC8936D4B}"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94718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F8AE13-F13E-41FA-9CA5-6D3B2D10F26C}"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12420368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3D18E6-FC66-4965-803D-7A578A9AFB42}"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3958969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EFB1FE-DDE4-45E3-B80E-BB8DD676263B}" type="datetime1">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C1F87-CD47-41B1-B804-4AB1CA713A36}" type="slidenum">
              <a:rPr lang="en-GB" smtClean="0"/>
              <a:t>‹#›</a:t>
            </a:fld>
            <a:endParaRPr lang="en-GB"/>
          </a:p>
        </p:txBody>
      </p:sp>
    </p:spTree>
    <p:extLst>
      <p:ext uri="{BB962C8B-B14F-4D97-AF65-F5344CB8AC3E}">
        <p14:creationId xmlns:p14="http://schemas.microsoft.com/office/powerpoint/2010/main" val="84039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DA4F037-6479-4A94-97AA-3658A78FD1BA}" type="datetime1">
              <a:rPr lang="en-GB" smtClean="0"/>
              <a:t>02/07/2022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51C1F87-CD47-41B1-B804-4AB1CA713A36}" type="slidenum">
              <a:rPr lang="en-GB" smtClean="0"/>
              <a:t>‹#›</a:t>
            </a:fld>
            <a:endParaRPr lang="en-GB"/>
          </a:p>
        </p:txBody>
      </p:sp>
    </p:spTree>
    <p:extLst>
      <p:ext uri="{BB962C8B-B14F-4D97-AF65-F5344CB8AC3E}">
        <p14:creationId xmlns:p14="http://schemas.microsoft.com/office/powerpoint/2010/main" val="35903801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4F57DB1C-6494-4CC4-A5E8-931957565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FFFB778B-5206-4BB0-A468-327E71367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Freeform: Shape 24">
            <a:extLst>
              <a:ext uri="{FF2B5EF4-FFF2-40B4-BE49-F238E27FC236}">
                <a16:creationId xmlns:a16="http://schemas.microsoft.com/office/drawing/2014/main" id="{E6C0471D-BE03-4D81-BDB5-D510BC0D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3379" y="-1"/>
            <a:ext cx="5438621" cy="6857999"/>
          </a:xfrm>
          <a:custGeom>
            <a:avLst/>
            <a:gdLst>
              <a:gd name="connsiteX0" fmla="*/ 0 w 5438621"/>
              <a:gd name="connsiteY0" fmla="*/ 0 h 6857999"/>
              <a:gd name="connsiteX1" fmla="*/ 573774 w 5438621"/>
              <a:gd name="connsiteY1" fmla="*/ 0 h 6857999"/>
              <a:gd name="connsiteX2" fmla="*/ 1182808 w 5438621"/>
              <a:gd name="connsiteY2" fmla="*/ 0 h 6857999"/>
              <a:gd name="connsiteX3" fmla="*/ 4537195 w 5438621"/>
              <a:gd name="connsiteY3" fmla="*/ 0 h 6857999"/>
              <a:gd name="connsiteX4" fmla="*/ 5187609 w 5438621"/>
              <a:gd name="connsiteY4" fmla="*/ 0 h 6857999"/>
              <a:gd name="connsiteX5" fmla="*/ 5438621 w 5438621"/>
              <a:gd name="connsiteY5" fmla="*/ 0 h 6857999"/>
              <a:gd name="connsiteX6" fmla="*/ 5438621 w 5438621"/>
              <a:gd name="connsiteY6" fmla="*/ 6857999 h 6857999"/>
              <a:gd name="connsiteX7" fmla="*/ 4802807 w 5438621"/>
              <a:gd name="connsiteY7" fmla="*/ 6857999 h 6857999"/>
              <a:gd name="connsiteX8" fmla="*/ 4537195 w 5438621"/>
              <a:gd name="connsiteY8" fmla="*/ 6857999 h 6857999"/>
              <a:gd name="connsiteX9" fmla="*/ 1182808 w 5438621"/>
              <a:gd name="connsiteY9" fmla="*/ 6857999 h 6857999"/>
              <a:gd name="connsiteX10" fmla="*/ 1049897 w 5438621"/>
              <a:gd name="connsiteY1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8621" h="6857999">
                <a:moveTo>
                  <a:pt x="0" y="0"/>
                </a:moveTo>
                <a:lnTo>
                  <a:pt x="573774" y="0"/>
                </a:lnTo>
                <a:lnTo>
                  <a:pt x="1182808" y="0"/>
                </a:lnTo>
                <a:lnTo>
                  <a:pt x="4537195" y="0"/>
                </a:lnTo>
                <a:lnTo>
                  <a:pt x="5187609" y="0"/>
                </a:lnTo>
                <a:lnTo>
                  <a:pt x="5438621" y="0"/>
                </a:lnTo>
                <a:lnTo>
                  <a:pt x="5438621" y="6857999"/>
                </a:lnTo>
                <a:lnTo>
                  <a:pt x="4802807" y="6857999"/>
                </a:lnTo>
                <a:lnTo>
                  <a:pt x="4537195" y="6857999"/>
                </a:lnTo>
                <a:lnTo>
                  <a:pt x="1182808" y="6857999"/>
                </a:lnTo>
                <a:lnTo>
                  <a:pt x="1049897" y="685799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0" name="Straight Connector 26">
            <a:extLst>
              <a:ext uri="{FF2B5EF4-FFF2-40B4-BE49-F238E27FC236}">
                <a16:creationId xmlns:a16="http://schemas.microsoft.com/office/drawing/2014/main" id="{E5E836EB-03CD-4BA5-A751-21D2ACC283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53743" y="3483429"/>
            <a:ext cx="6738258" cy="3374570"/>
          </a:xfrm>
          <a:prstGeom prst="line">
            <a:avLst/>
          </a:prstGeom>
          <a:ln w="9525">
            <a:solidFill>
              <a:schemeClr val="accent1">
                <a:lumMod val="60000"/>
                <a:lumOff val="40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22721A85-1EA4-4D87-97AB-0BB4AB78F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8143" y="0"/>
            <a:ext cx="860630" cy="6857999"/>
          </a:xfrm>
          <a:prstGeom prst="line">
            <a:avLst/>
          </a:prstGeom>
          <a:ln w="15875" cap="sq">
            <a:solidFill>
              <a:schemeClr val="accent1"/>
            </a:solidFill>
            <a:bevel/>
          </a:ln>
        </p:spPr>
        <p:style>
          <a:lnRef idx="2">
            <a:schemeClr val="accent1"/>
          </a:lnRef>
          <a:fillRef idx="0">
            <a:schemeClr val="accent1"/>
          </a:fillRef>
          <a:effectRef idx="1">
            <a:schemeClr val="accent1"/>
          </a:effectRef>
          <a:fontRef idx="minor">
            <a:schemeClr val="tx1"/>
          </a:fontRef>
        </p:style>
      </p:cxnSp>
      <p:sp>
        <p:nvSpPr>
          <p:cNvPr id="31" name="Isosceles Triangle 30">
            <a:extLst>
              <a:ext uri="{FF2B5EF4-FFF2-40B4-BE49-F238E27FC236}">
                <a16:creationId xmlns:a16="http://schemas.microsoft.com/office/drawing/2014/main" id="{A27691EB-14CF-4237-B5EB-C94B92677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49404" y="0"/>
            <a:ext cx="842596" cy="5666154"/>
          </a:xfrm>
          <a:prstGeom prst="triangle">
            <a:avLst>
              <a:gd name="adj" fmla="val 100000"/>
            </a:avLst>
          </a:prstGeom>
          <a:solidFill>
            <a:schemeClr val="accent2">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342DA02-01F8-7A30-8455-D0DE15872B7F}"/>
              </a:ext>
            </a:extLst>
          </p:cNvPr>
          <p:cNvSpPr>
            <a:spLocks noGrp="1"/>
          </p:cNvSpPr>
          <p:nvPr>
            <p:ph type="title"/>
          </p:nvPr>
        </p:nvSpPr>
        <p:spPr>
          <a:xfrm>
            <a:off x="829734" y="854529"/>
            <a:ext cx="5799665" cy="5148943"/>
          </a:xfrm>
        </p:spPr>
        <p:txBody>
          <a:bodyPr vert="horz" lIns="91440" tIns="45720" rIns="91440" bIns="45720" rtlCol="0" anchor="ctr">
            <a:normAutofit/>
          </a:bodyPr>
          <a:lstStyle/>
          <a:p>
            <a:pPr algn="r">
              <a:lnSpc>
                <a:spcPct val="90000"/>
              </a:lnSpc>
            </a:pPr>
            <a:r>
              <a:rPr lang="en-US" sz="2900" b="1" u="sng" dirty="0">
                <a:latin typeface="Arial" panose="020B0604020202020204" pitchFamily="34" charset="0"/>
                <a:cs typeface="Arial" panose="020B0604020202020204" pitchFamily="34" charset="0"/>
              </a:rPr>
              <a:t>How do students use technology to collaborate at UWTSD?</a:t>
            </a:r>
            <a:br>
              <a:rPr lang="en-US" sz="2900" b="1" dirty="0">
                <a:latin typeface="Arial" panose="020B0604020202020204" pitchFamily="34" charset="0"/>
                <a:cs typeface="Arial" panose="020B0604020202020204" pitchFamily="34" charset="0"/>
              </a:rPr>
            </a:br>
            <a:br>
              <a:rPr lang="en-US" sz="2900" b="1" dirty="0">
                <a:latin typeface="Arial" panose="020B0604020202020204" pitchFamily="34" charset="0"/>
                <a:cs typeface="Arial" panose="020B0604020202020204" pitchFamily="34" charset="0"/>
              </a:rPr>
            </a:br>
            <a:r>
              <a:rPr lang="en-US" sz="2900" b="1" dirty="0">
                <a:latin typeface="Arial" panose="020B0604020202020204" pitchFamily="34" charset="0"/>
                <a:cs typeface="Arial" panose="020B0604020202020204" pitchFamily="34" charset="0"/>
              </a:rPr>
              <a:t>Module name: Digital Skills and Research Methods</a:t>
            </a:r>
            <a:br>
              <a:rPr lang="en-US" sz="2900" b="1" dirty="0">
                <a:latin typeface="Arial" panose="020B0604020202020204" pitchFamily="34" charset="0"/>
                <a:cs typeface="Arial" panose="020B0604020202020204" pitchFamily="34" charset="0"/>
              </a:rPr>
            </a:br>
            <a:r>
              <a:rPr lang="en-US" sz="2900" b="1" dirty="0">
                <a:latin typeface="Arial" panose="020B0604020202020204" pitchFamily="34" charset="0"/>
                <a:cs typeface="Arial" panose="020B0604020202020204" pitchFamily="34" charset="0"/>
              </a:rPr>
              <a:t>Module number: BMSW4003</a:t>
            </a:r>
            <a:br>
              <a:rPr lang="en-US" sz="2900" b="1" dirty="0">
                <a:latin typeface="Arial" panose="020B0604020202020204" pitchFamily="34" charset="0"/>
                <a:cs typeface="Arial" panose="020B0604020202020204" pitchFamily="34" charset="0"/>
              </a:rPr>
            </a:br>
            <a:r>
              <a:rPr lang="en-US" sz="2900" b="1" dirty="0">
                <a:latin typeface="Arial" panose="020B0604020202020204" pitchFamily="34" charset="0"/>
                <a:cs typeface="Arial" panose="020B0604020202020204" pitchFamily="34" charset="0"/>
              </a:rPr>
              <a:t>Lecturer’s name: D. Clarke</a:t>
            </a:r>
            <a:br>
              <a:rPr lang="en-US" sz="2900" b="1" dirty="0">
                <a:latin typeface="Arial" panose="020B0604020202020204" pitchFamily="34" charset="0"/>
                <a:cs typeface="Arial" panose="020B0604020202020204" pitchFamily="34" charset="0"/>
              </a:rPr>
            </a:br>
            <a:br>
              <a:rPr lang="en-US" sz="2900" b="1"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Mihaela Birgau 2133440</a:t>
            </a:r>
            <a:br>
              <a:rPr lang="en-US" sz="2900"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Elena-Zina </a:t>
            </a:r>
            <a:r>
              <a:rPr lang="en-US" sz="2900" dirty="0" err="1">
                <a:latin typeface="Arial" panose="020B0604020202020204" pitchFamily="34" charset="0"/>
                <a:cs typeface="Arial" panose="020B0604020202020204" pitchFamily="34" charset="0"/>
              </a:rPr>
              <a:t>Viziru</a:t>
            </a:r>
            <a:r>
              <a:rPr lang="en-US" sz="2900" dirty="0">
                <a:latin typeface="Arial" panose="020B0604020202020204" pitchFamily="34" charset="0"/>
                <a:cs typeface="Arial" panose="020B0604020202020204" pitchFamily="34" charset="0"/>
              </a:rPr>
              <a:t> 2131454</a:t>
            </a:r>
            <a:br>
              <a:rPr lang="en-US" sz="2900"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Daniel Iulian </a:t>
            </a:r>
            <a:r>
              <a:rPr lang="en-US" sz="2900" dirty="0" err="1">
                <a:latin typeface="Arial" panose="020B0604020202020204" pitchFamily="34" charset="0"/>
                <a:cs typeface="Arial" panose="020B0604020202020204" pitchFamily="34" charset="0"/>
              </a:rPr>
              <a:t>Dinca</a:t>
            </a:r>
            <a:r>
              <a:rPr lang="en-US" sz="2900" dirty="0">
                <a:latin typeface="Arial" panose="020B0604020202020204" pitchFamily="34" charset="0"/>
                <a:cs typeface="Arial" panose="020B0604020202020204" pitchFamily="34" charset="0"/>
              </a:rPr>
              <a:t> 2130676</a:t>
            </a:r>
          </a:p>
        </p:txBody>
      </p:sp>
      <p:sp>
        <p:nvSpPr>
          <p:cNvPr id="4" name="Slide Number Placeholder 3">
            <a:extLst>
              <a:ext uri="{FF2B5EF4-FFF2-40B4-BE49-F238E27FC236}">
                <a16:creationId xmlns:a16="http://schemas.microsoft.com/office/drawing/2014/main" id="{4013BEF6-14A7-EF94-D688-56EEB3B58711}"/>
              </a:ext>
            </a:extLst>
          </p:cNvPr>
          <p:cNvSpPr>
            <a:spLocks noGrp="1"/>
          </p:cNvSpPr>
          <p:nvPr>
            <p:ph type="sldNum" sz="quarter" idx="12"/>
          </p:nvPr>
        </p:nvSpPr>
        <p:spPr>
          <a:xfrm>
            <a:off x="9603035" y="5946112"/>
            <a:ext cx="683339" cy="365125"/>
          </a:xfrm>
        </p:spPr>
        <p:txBody>
          <a:bodyPr vert="horz" lIns="91440" tIns="45720" rIns="91440" bIns="45720" rtlCol="0" anchor="ctr">
            <a:normAutofit/>
          </a:bodyPr>
          <a:lstStyle/>
          <a:p>
            <a:pPr>
              <a:spcAft>
                <a:spcPts val="600"/>
              </a:spcAft>
            </a:pPr>
            <a:fld id="{551C1F87-CD47-41B1-B804-4AB1CA713A36}" type="slidenum">
              <a:rPr lang="en-US" kern="1200">
                <a:solidFill>
                  <a:srgbClr val="FFFFFF"/>
                </a:solidFill>
                <a:latin typeface="Arial" panose="020B0604020202020204" pitchFamily="34" charset="0"/>
                <a:cs typeface="Arial" panose="020B0604020202020204" pitchFamily="34" charset="0"/>
              </a:rPr>
              <a:pPr>
                <a:spcAft>
                  <a:spcPts val="600"/>
                </a:spcAft>
              </a:pPr>
              <a:t>1</a:t>
            </a:fld>
            <a:endParaRPr lang="en-US" kern="12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229839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72D808-FDD4-B304-6B6D-E79E60ACD5DA}"/>
              </a:ext>
            </a:extLst>
          </p:cNvPr>
          <p:cNvSpPr>
            <a:spLocks noGrp="1"/>
          </p:cNvSpPr>
          <p:nvPr>
            <p:ph type="title"/>
          </p:nvPr>
        </p:nvSpPr>
        <p:spPr>
          <a:xfrm>
            <a:off x="677334" y="609600"/>
            <a:ext cx="3843375" cy="5175624"/>
          </a:xfrm>
        </p:spPr>
        <p:txBody>
          <a:bodyPr anchor="ctr">
            <a:normAutofit/>
          </a:bodyPr>
          <a:lstStyle/>
          <a:p>
            <a:r>
              <a:rPr lang="en-US" b="1" u="sng" dirty="0">
                <a:solidFill>
                  <a:schemeClr val="tx1">
                    <a:lumMod val="85000"/>
                    <a:lumOff val="15000"/>
                  </a:schemeClr>
                </a:solidFill>
                <a:latin typeface="Arial" panose="020B0604020202020204" pitchFamily="34" charset="0"/>
                <a:cs typeface="Arial" panose="020B0604020202020204" pitchFamily="34" charset="0"/>
              </a:rPr>
              <a:t>Introduction</a:t>
            </a:r>
            <a:endParaRPr lang="en-GB" b="1" u="sng"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27" name="Freeform: Shape 26">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439F01-5866-B44E-7C42-AF46E2715EAB}"/>
              </a:ext>
            </a:extLst>
          </p:cNvPr>
          <p:cNvSpPr>
            <a:spLocks noGrp="1"/>
          </p:cNvSpPr>
          <p:nvPr>
            <p:ph idx="1"/>
          </p:nvPr>
        </p:nvSpPr>
        <p:spPr>
          <a:xfrm>
            <a:off x="6116084" y="609601"/>
            <a:ext cx="5511296" cy="5175624"/>
          </a:xfrm>
        </p:spPr>
        <p:txBody>
          <a:bodyPr anchor="ctr">
            <a:normAutofit/>
          </a:bodyPr>
          <a:lstStyle/>
          <a:p>
            <a:pPr marL="0" indent="0">
              <a:buNone/>
            </a:pPr>
            <a:r>
              <a:rPr lang="en-US" dirty="0">
                <a:solidFill>
                  <a:srgbClr val="FFFFFF"/>
                </a:solidFill>
                <a:latin typeface="Arial" panose="020B0604020202020204" pitchFamily="34" charset="0"/>
                <a:cs typeface="Arial" panose="020B0604020202020204" pitchFamily="34" charset="0"/>
              </a:rPr>
              <a:t>Everything starts with research . Either a question that bugs you or something that you really want to find out about .</a:t>
            </a:r>
          </a:p>
          <a:p>
            <a:pPr marL="0" indent="0">
              <a:buNone/>
            </a:pPr>
            <a:r>
              <a:rPr lang="en-US" dirty="0">
                <a:solidFill>
                  <a:srgbClr val="FFFFFF"/>
                </a:solidFill>
                <a:latin typeface="Arial" panose="020B0604020202020204" pitchFamily="34" charset="0"/>
                <a:cs typeface="Arial" panose="020B0604020202020204" pitchFamily="34" charset="0"/>
              </a:rPr>
              <a:t>It looks like the emerging trend is working together as a team and at the same time the technological trend is to allow for connections regardless of your </a:t>
            </a:r>
            <a:r>
              <a:rPr lang="en-US" dirty="0" err="1">
                <a:solidFill>
                  <a:srgbClr val="FFFFFF"/>
                </a:solidFill>
                <a:latin typeface="Arial" panose="020B0604020202020204" pitchFamily="34" charset="0"/>
                <a:cs typeface="Arial" panose="020B0604020202020204" pitchFamily="34" charset="0"/>
              </a:rPr>
              <a:t>location.So</a:t>
            </a:r>
            <a:r>
              <a:rPr lang="en-US" dirty="0">
                <a:solidFill>
                  <a:srgbClr val="FFFFFF"/>
                </a:solidFill>
                <a:latin typeface="Arial" panose="020B0604020202020204" pitchFamily="34" charset="0"/>
                <a:cs typeface="Arial" panose="020B0604020202020204" pitchFamily="34" charset="0"/>
              </a:rPr>
              <a:t> the sensible thing to do is to prepare now by combining the teamwork with the technology . There is a need for more technological training simply because of the pace at which technology is evolving ( amongst other things )</a:t>
            </a:r>
          </a:p>
          <a:p>
            <a:pPr marL="0" indent="0">
              <a:buNone/>
            </a:pPr>
            <a:r>
              <a:rPr lang="en-US" dirty="0">
                <a:solidFill>
                  <a:srgbClr val="FFFFFF"/>
                </a:solidFill>
                <a:latin typeface="Arial" panose="020B0604020202020204" pitchFamily="34" charset="0"/>
                <a:cs typeface="Arial" panose="020B0604020202020204" pitchFamily="34" charset="0"/>
              </a:rPr>
              <a:t>Research Question :Is there a need to provide training on how to use technology to collaborate at UWTSD?</a:t>
            </a:r>
          </a:p>
          <a:p>
            <a:pPr marL="0" indent="0">
              <a:buNone/>
            </a:pPr>
            <a:endParaRPr lang="en-US" dirty="0">
              <a:solidFill>
                <a:srgbClr val="FFFFFF"/>
              </a:solidFill>
              <a:latin typeface="Arial" panose="020B0604020202020204" pitchFamily="34" charset="0"/>
              <a:cs typeface="Arial" panose="020B0604020202020204" pitchFamily="34" charset="0"/>
            </a:endParaRPr>
          </a:p>
          <a:p>
            <a:pPr marL="0" indent="0">
              <a:buNone/>
            </a:pPr>
            <a:r>
              <a:rPr lang="en-US" dirty="0">
                <a:solidFill>
                  <a:srgbClr val="FFFFFF"/>
                </a:solidFill>
                <a:latin typeface="Arial" panose="020B0604020202020204" pitchFamily="34" charset="0"/>
                <a:cs typeface="Arial" panose="020B0604020202020204" pitchFamily="34" charset="0"/>
              </a:rPr>
              <a:t>Mihaela Birgau</a:t>
            </a:r>
            <a:endParaRPr lang="en-GB" dirty="0">
              <a:solidFill>
                <a:srgbClr val="FFFFFF"/>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8F16424-4912-0FB1-62CA-B9B97C4065A2}"/>
              </a:ext>
            </a:extLst>
          </p:cNvPr>
          <p:cNvSpPr>
            <a:spLocks noGrp="1"/>
          </p:cNvSpPr>
          <p:nvPr>
            <p:ph type="sldNum" sz="quarter" idx="12"/>
          </p:nvPr>
        </p:nvSpPr>
        <p:spPr>
          <a:xfrm>
            <a:off x="8590663" y="6041362"/>
            <a:ext cx="683339" cy="365125"/>
          </a:xfrm>
        </p:spPr>
        <p:txBody>
          <a:bodyPr>
            <a:normAutofit/>
          </a:bodyPr>
          <a:lstStyle/>
          <a:p>
            <a:pPr>
              <a:spcAft>
                <a:spcPts val="600"/>
              </a:spcAft>
            </a:pPr>
            <a:fld id="{551C1F87-CD47-41B1-B804-4AB1CA713A36}" type="slidenum">
              <a:rPr lang="en-GB">
                <a:solidFill>
                  <a:srgbClr val="FFFFFF"/>
                </a:solidFill>
                <a:latin typeface="Arial" panose="020B0604020202020204" pitchFamily="34" charset="0"/>
                <a:cs typeface="Arial" panose="020B0604020202020204" pitchFamily="34" charset="0"/>
              </a:rPr>
              <a:pPr>
                <a:spcAft>
                  <a:spcPts val="600"/>
                </a:spcAft>
              </a:pPr>
              <a:t>2</a:t>
            </a:fld>
            <a:endParaRPr lang="en-GB">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382557"/>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CFB7-A7C4-7F62-792D-3DADA94E7CD4}"/>
              </a:ext>
            </a:extLst>
          </p:cNvPr>
          <p:cNvSpPr>
            <a:spLocks noGrp="1"/>
          </p:cNvSpPr>
          <p:nvPr>
            <p:ph type="title"/>
          </p:nvPr>
        </p:nvSpPr>
        <p:spPr>
          <a:xfrm>
            <a:off x="677334" y="609600"/>
            <a:ext cx="8596668" cy="1320800"/>
          </a:xfrm>
        </p:spPr>
        <p:txBody>
          <a:bodyPr>
            <a:normAutofit/>
          </a:bodyPr>
          <a:lstStyle/>
          <a:p>
            <a:r>
              <a:rPr lang="en-US" b="1" u="sng" dirty="0">
                <a:latin typeface="Arial" panose="020B0604020202020204" pitchFamily="34" charset="0"/>
                <a:cs typeface="Arial" panose="020B0604020202020204" pitchFamily="34" charset="0"/>
              </a:rPr>
              <a:t>Rationale</a:t>
            </a:r>
            <a:endParaRPr lang="en-GB" b="1" u="sng"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14FAAA2-C079-102B-7D5D-C5CAF8561DC2}"/>
              </a:ext>
            </a:extLst>
          </p:cNvPr>
          <p:cNvSpPr>
            <a:spLocks noGrp="1"/>
          </p:cNvSpPr>
          <p:nvPr>
            <p:ph type="sldNum" sz="quarter" idx="12"/>
          </p:nvPr>
        </p:nvSpPr>
        <p:spPr>
          <a:xfrm>
            <a:off x="8590663" y="6041362"/>
            <a:ext cx="683339" cy="365125"/>
          </a:xfrm>
        </p:spPr>
        <p:txBody>
          <a:bodyPr>
            <a:normAutofit/>
          </a:bodyPr>
          <a:lstStyle/>
          <a:p>
            <a:pPr>
              <a:spcAft>
                <a:spcPts val="600"/>
              </a:spcAft>
            </a:pPr>
            <a:fld id="{551C1F87-CD47-41B1-B804-4AB1CA713A36}" type="slidenum">
              <a:rPr lang="en-GB" smtClean="0">
                <a:latin typeface="Arial" panose="020B0604020202020204" pitchFamily="34" charset="0"/>
                <a:cs typeface="Arial" panose="020B0604020202020204" pitchFamily="34" charset="0"/>
              </a:rPr>
              <a:pPr>
                <a:spcAft>
                  <a:spcPts val="600"/>
                </a:spcAft>
              </a:pPr>
              <a:t>3</a:t>
            </a:fld>
            <a:endParaRPr lang="en-GB">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018C29E1-7893-1A39-AE96-835A362C227C}"/>
              </a:ext>
            </a:extLst>
          </p:cNvPr>
          <p:cNvGraphicFramePr>
            <a:graphicFrameLocks noGrp="1"/>
          </p:cNvGraphicFramePr>
          <p:nvPr>
            <p:ph idx="1"/>
            <p:extLst>
              <p:ext uri="{D42A27DB-BD31-4B8C-83A1-F6EECF244321}">
                <p14:modId xmlns:p14="http://schemas.microsoft.com/office/powerpoint/2010/main" val="286337029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7272059"/>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5" name="Rectangle 31">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33">
            <a:extLst>
              <a:ext uri="{FF2B5EF4-FFF2-40B4-BE49-F238E27FC236}">
                <a16:creationId xmlns:a16="http://schemas.microsoft.com/office/drawing/2014/main" id="{A9A5CCB5-EF7C-48C3-B6DF-ADC1771CC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5" name="Straight Connector 34">
              <a:extLst>
                <a:ext uri="{FF2B5EF4-FFF2-40B4-BE49-F238E27FC236}">
                  <a16:creationId xmlns:a16="http://schemas.microsoft.com/office/drawing/2014/main" id="{94CCC9E2-3000-4D65-A607-D2D2A37CA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3250D6C2-D9D4-4A9F-87A3-8EBB72794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5">
              <a:extLst>
                <a:ext uri="{FF2B5EF4-FFF2-40B4-BE49-F238E27FC236}">
                  <a16:creationId xmlns:a16="http://schemas.microsoft.com/office/drawing/2014/main" id="{9A621299-817D-46DA-9048-2E0A16D4C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37">
              <a:extLst>
                <a:ext uri="{FF2B5EF4-FFF2-40B4-BE49-F238E27FC236}">
                  <a16:creationId xmlns:a16="http://schemas.microsoft.com/office/drawing/2014/main" id="{9F8D7E4E-4190-4BB5-A1AA-20610B2C5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7">
              <a:extLst>
                <a:ext uri="{FF2B5EF4-FFF2-40B4-BE49-F238E27FC236}">
                  <a16:creationId xmlns:a16="http://schemas.microsoft.com/office/drawing/2014/main" id="{53FB6299-378D-4A25-91E6-9C6E0A309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8">
              <a:extLst>
                <a:ext uri="{FF2B5EF4-FFF2-40B4-BE49-F238E27FC236}">
                  <a16:creationId xmlns:a16="http://schemas.microsoft.com/office/drawing/2014/main" id="{AECD26A0-ED75-4BE4-BFEC-885CBEDB5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id="{B459E0DD-85B6-45C6-8D5E-8E494E947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50" name="Straight Connector 41">
              <a:extLst>
                <a:ext uri="{FF2B5EF4-FFF2-40B4-BE49-F238E27FC236}">
                  <a16:creationId xmlns:a16="http://schemas.microsoft.com/office/drawing/2014/main" id="{664D381D-8077-4635-82B6-CA7E6160D1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58017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43" name="Isosceles Triangle 42">
              <a:extLst>
                <a:ext uri="{FF2B5EF4-FFF2-40B4-BE49-F238E27FC236}">
                  <a16:creationId xmlns:a16="http://schemas.microsoft.com/office/drawing/2014/main" id="{B3F8D64C-15FA-42D6-AB21-7FB17F831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9C8DDD52-FBB2-4634-B9F8-A341CDE10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BD2BAC8-0B33-CC1B-94EF-F68BF899356A}"/>
              </a:ext>
            </a:extLst>
          </p:cNvPr>
          <p:cNvSpPr>
            <a:spLocks noGrp="1"/>
          </p:cNvSpPr>
          <p:nvPr>
            <p:ph type="title"/>
          </p:nvPr>
        </p:nvSpPr>
        <p:spPr>
          <a:xfrm>
            <a:off x="677334" y="609600"/>
            <a:ext cx="8596668" cy="1320800"/>
          </a:xfrm>
        </p:spPr>
        <p:txBody>
          <a:bodyPr>
            <a:normAutofit/>
          </a:bodyPr>
          <a:lstStyle/>
          <a:p>
            <a:r>
              <a:rPr lang="en-US" b="1" u="sng" dirty="0">
                <a:solidFill>
                  <a:srgbClr val="FFFFFF"/>
                </a:solidFill>
                <a:latin typeface="Arial" panose="020B0604020202020204" pitchFamily="34" charset="0"/>
                <a:cs typeface="Arial" panose="020B0604020202020204" pitchFamily="34" charset="0"/>
              </a:rPr>
              <a:t>Rationale</a:t>
            </a:r>
            <a:endParaRPr lang="en-GB" b="1" u="sng" dirty="0">
              <a:solidFill>
                <a:srgbClr val="FFFFFF"/>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5E5A3FE-DB11-433E-FC39-4E7701BE8BE4}"/>
              </a:ext>
            </a:extLst>
          </p:cNvPr>
          <p:cNvSpPr>
            <a:spLocks noGrp="1"/>
          </p:cNvSpPr>
          <p:nvPr>
            <p:ph type="sldNum" sz="quarter" idx="12"/>
          </p:nvPr>
        </p:nvSpPr>
        <p:spPr>
          <a:xfrm>
            <a:off x="8590663" y="6041362"/>
            <a:ext cx="683339" cy="365125"/>
          </a:xfrm>
        </p:spPr>
        <p:txBody>
          <a:bodyPr>
            <a:normAutofit/>
          </a:bodyPr>
          <a:lstStyle/>
          <a:p>
            <a:pPr>
              <a:spcAft>
                <a:spcPts val="600"/>
              </a:spcAft>
            </a:pPr>
            <a:fld id="{551C1F87-CD47-41B1-B804-4AB1CA713A36}" type="slidenum">
              <a:rPr lang="en-GB">
                <a:solidFill>
                  <a:srgbClr val="FFFFFF"/>
                </a:solidFill>
                <a:latin typeface="Arial" panose="020B0604020202020204" pitchFamily="34" charset="0"/>
                <a:cs typeface="Arial" panose="020B0604020202020204" pitchFamily="34" charset="0"/>
              </a:rPr>
              <a:pPr>
                <a:spcAft>
                  <a:spcPts val="600"/>
                </a:spcAft>
              </a:pPr>
              <a:t>4</a:t>
            </a:fld>
            <a:endParaRPr lang="en-GB">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3D4C00-BD02-EF0A-2CE0-44BFA7B7F53E}"/>
              </a:ext>
            </a:extLst>
          </p:cNvPr>
          <p:cNvSpPr>
            <a:spLocks noGrp="1"/>
          </p:cNvSpPr>
          <p:nvPr>
            <p:ph idx="1"/>
          </p:nvPr>
        </p:nvSpPr>
        <p:spPr>
          <a:xfrm>
            <a:off x="677334" y="2160589"/>
            <a:ext cx="8596668" cy="3880773"/>
          </a:xfrm>
        </p:spPr>
        <p:txBody>
          <a:bodyPr>
            <a:normAutofit/>
          </a:bodyPr>
          <a:lstStyle/>
          <a:p>
            <a:pPr>
              <a:lnSpc>
                <a:spcPct val="90000"/>
              </a:lnSpc>
            </a:pPr>
            <a:endParaRPr lang="en-GB" sz="1400" dirty="0">
              <a:solidFill>
                <a:srgbClr val="FFFFFF"/>
              </a:solidFill>
              <a:latin typeface="Arial" panose="020B0604020202020204" pitchFamily="34" charset="0"/>
              <a:cs typeface="Arial" panose="020B0604020202020204" pitchFamily="34" charset="0"/>
            </a:endParaRPr>
          </a:p>
          <a:p>
            <a:pPr>
              <a:lnSpc>
                <a:spcPct val="90000"/>
              </a:lnSpc>
            </a:pPr>
            <a:r>
              <a:rPr lang="en-GB" sz="1400" dirty="0">
                <a:solidFill>
                  <a:srgbClr val="FFFFFF"/>
                </a:solidFill>
                <a:latin typeface="Arial" panose="020B0604020202020204" pitchFamily="34" charset="0"/>
                <a:cs typeface="Arial" panose="020B0604020202020204" pitchFamily="34" charset="0"/>
              </a:rPr>
              <a:t>‘’In the modern world of technology and internationalisation, work often crosses the physical </a:t>
            </a:r>
            <a:r>
              <a:rPr lang="en-GB" sz="1400" dirty="0" err="1">
                <a:solidFill>
                  <a:srgbClr val="FFFFFF"/>
                </a:solidFill>
                <a:latin typeface="Arial" panose="020B0604020202020204" pitchFamily="34" charset="0"/>
                <a:cs typeface="Arial" panose="020B0604020202020204" pitchFamily="34" charset="0"/>
              </a:rPr>
              <a:t>boundariesof</a:t>
            </a:r>
            <a:r>
              <a:rPr lang="en-GB" sz="1400" dirty="0">
                <a:solidFill>
                  <a:srgbClr val="FFFFFF"/>
                </a:solidFill>
                <a:latin typeface="Arial" panose="020B0604020202020204" pitchFamily="34" charset="0"/>
                <a:cs typeface="Arial" panose="020B0604020202020204" pitchFamily="34" charset="0"/>
              </a:rPr>
              <a:t> an organisation’’.</a:t>
            </a: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a:t>
            </a:r>
            <a:r>
              <a:rPr lang="en-GB" sz="1400" dirty="0" err="1">
                <a:solidFill>
                  <a:srgbClr val="FFFFFF"/>
                </a:solidFill>
                <a:latin typeface="Arial" panose="020B0604020202020204" pitchFamily="34" charset="0"/>
                <a:cs typeface="Arial" panose="020B0604020202020204" pitchFamily="34" charset="0"/>
              </a:rPr>
              <a:t>Boh</a:t>
            </a:r>
            <a:r>
              <a:rPr lang="en-GB" sz="1400" dirty="0">
                <a:solidFill>
                  <a:srgbClr val="FFFFFF"/>
                </a:solidFill>
                <a:latin typeface="Arial" panose="020B0604020202020204" pitchFamily="34" charset="0"/>
                <a:cs typeface="Arial" panose="020B0604020202020204" pitchFamily="34" charset="0"/>
              </a:rPr>
              <a:t>, Ren, </a:t>
            </a:r>
            <a:r>
              <a:rPr lang="en-GB" sz="1400" dirty="0" err="1">
                <a:solidFill>
                  <a:srgbClr val="FFFFFF"/>
                </a:solidFill>
                <a:latin typeface="Arial" panose="020B0604020202020204" pitchFamily="34" charset="0"/>
                <a:cs typeface="Arial" panose="020B0604020202020204" pitchFamily="34" charset="0"/>
              </a:rPr>
              <a:t>Kiesler</a:t>
            </a:r>
            <a:r>
              <a:rPr lang="en-GB" sz="1400" dirty="0">
                <a:solidFill>
                  <a:srgbClr val="FFFFFF"/>
                </a:solidFill>
                <a:latin typeface="Arial" panose="020B0604020202020204" pitchFamily="34" charset="0"/>
                <a:cs typeface="Arial" panose="020B0604020202020204" pitchFamily="34" charset="0"/>
              </a:rPr>
              <a:t>, &amp; </a:t>
            </a:r>
            <a:r>
              <a:rPr lang="en-GB" sz="1400" dirty="0" err="1">
                <a:solidFill>
                  <a:srgbClr val="FFFFFF"/>
                </a:solidFill>
                <a:latin typeface="Arial" panose="020B0604020202020204" pitchFamily="34" charset="0"/>
                <a:cs typeface="Arial" panose="020B0604020202020204" pitchFamily="34" charset="0"/>
              </a:rPr>
              <a:t>Bussjaeger</a:t>
            </a:r>
            <a:r>
              <a:rPr lang="en-GB" sz="1400" dirty="0">
                <a:solidFill>
                  <a:srgbClr val="FFFFFF"/>
                </a:solidFill>
                <a:latin typeface="Arial" panose="020B0604020202020204" pitchFamily="34" charset="0"/>
                <a:cs typeface="Arial" panose="020B0604020202020204" pitchFamily="34" charset="0"/>
              </a:rPr>
              <a:t>, 2007; </a:t>
            </a:r>
            <a:r>
              <a:rPr lang="en-GB" sz="1400" dirty="0" err="1">
                <a:solidFill>
                  <a:srgbClr val="FFFFFF"/>
                </a:solidFill>
                <a:latin typeface="Arial" panose="020B0604020202020204" pitchFamily="34" charset="0"/>
                <a:cs typeface="Arial" panose="020B0604020202020204" pitchFamily="34" charset="0"/>
              </a:rPr>
              <a:t>Delbridge</a:t>
            </a:r>
            <a:r>
              <a:rPr lang="en-GB" sz="1400" dirty="0">
                <a:solidFill>
                  <a:srgbClr val="FFFFFF"/>
                </a:solidFill>
                <a:latin typeface="Arial" panose="020B0604020202020204" pitchFamily="34" charset="0"/>
                <a:cs typeface="Arial" panose="020B0604020202020204" pitchFamily="34" charset="0"/>
              </a:rPr>
              <a:t> &amp; </a:t>
            </a:r>
            <a:r>
              <a:rPr lang="en-GB" sz="1400" dirty="0" err="1">
                <a:solidFill>
                  <a:srgbClr val="FFFFFF"/>
                </a:solidFill>
                <a:latin typeface="Arial" panose="020B0604020202020204" pitchFamily="34" charset="0"/>
                <a:cs typeface="Arial" panose="020B0604020202020204" pitchFamily="34" charset="0"/>
              </a:rPr>
              <a:t>Sallaz</a:t>
            </a:r>
            <a:r>
              <a:rPr lang="en-GB" sz="1400" dirty="0">
                <a:solidFill>
                  <a:srgbClr val="FFFFFF"/>
                </a:solidFill>
                <a:latin typeface="Arial" panose="020B0604020202020204" pitchFamily="34" charset="0"/>
                <a:cs typeface="Arial" panose="020B0604020202020204" pitchFamily="34" charset="0"/>
              </a:rPr>
              <a:t>, 2015)</a:t>
            </a: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This helps explain how technology is slowly moving away from actual hardware and moving towards software. As ‘’cloud’’ based technologies appear , almost everything is at a touch of a button. It looks like we will have to learn less about actual hardware and more about what buttons do .</a:t>
            </a:r>
          </a:p>
          <a:p>
            <a:pPr marL="0" indent="0">
              <a:lnSpc>
                <a:spcPct val="90000"/>
              </a:lnSpc>
              <a:buNone/>
            </a:pPr>
            <a:r>
              <a:rPr lang="en-GB" sz="1400" dirty="0">
                <a:solidFill>
                  <a:srgbClr val="FFFFFF"/>
                </a:solidFill>
                <a:latin typeface="Arial" panose="020B0604020202020204" pitchFamily="34" charset="0"/>
                <a:cs typeface="Arial" panose="020B0604020202020204" pitchFamily="34" charset="0"/>
              </a:rPr>
              <a:t>     As social media continues to grow , so do most interaction.</a:t>
            </a:r>
          </a:p>
          <a:p>
            <a:pPr marL="0" indent="0">
              <a:lnSpc>
                <a:spcPct val="90000"/>
              </a:lnSpc>
              <a:buNone/>
            </a:pPr>
            <a:r>
              <a:rPr lang="en-GB" sz="1400" dirty="0">
                <a:solidFill>
                  <a:srgbClr val="FFFFFF"/>
                </a:solidFill>
                <a:latin typeface="Arial" panose="020B0604020202020204" pitchFamily="34" charset="0"/>
                <a:cs typeface="Arial" panose="020B0604020202020204" pitchFamily="34" charset="0"/>
              </a:rPr>
              <a:t>     The majority of interactions are online(</a:t>
            </a:r>
            <a:r>
              <a:rPr lang="en-GB" sz="1400" dirty="0" err="1">
                <a:solidFill>
                  <a:srgbClr val="FFFFFF"/>
                </a:solidFill>
                <a:latin typeface="Arial" panose="020B0604020202020204" pitchFamily="34" charset="0"/>
                <a:cs typeface="Arial" panose="020B0604020202020204" pitchFamily="34" charset="0"/>
              </a:rPr>
              <a:t>twitter,facebook</a:t>
            </a:r>
            <a:r>
              <a:rPr lang="en-GB" sz="1400" dirty="0">
                <a:solidFill>
                  <a:srgbClr val="FFFFFF"/>
                </a:solidFill>
                <a:latin typeface="Arial" panose="020B0604020202020204" pitchFamily="34" charset="0"/>
                <a:cs typeface="Arial" panose="020B0604020202020204" pitchFamily="34" charset="0"/>
              </a:rPr>
              <a:t> etc.) </a:t>
            </a: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     so if technology is already involved and people already connect ,</a:t>
            </a: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     it would be best to learn how to collaborate online sooner , not later .</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     In support , we mention that sharing buttons on social media are    there for a reason , </a:t>
            </a: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     to encourage people  interacting with each other and share something </a:t>
            </a:r>
            <a:br>
              <a:rPr lang="en-GB" sz="1400" dirty="0">
                <a:solidFill>
                  <a:srgbClr val="FFFFFF"/>
                </a:solidFill>
                <a:latin typeface="Arial" panose="020B0604020202020204" pitchFamily="34" charset="0"/>
                <a:cs typeface="Arial" panose="020B0604020202020204" pitchFamily="34" charset="0"/>
              </a:rPr>
            </a:br>
            <a:r>
              <a:rPr lang="en-GB" sz="1400" dirty="0">
                <a:solidFill>
                  <a:srgbClr val="FFFFFF"/>
                </a:solidFill>
                <a:latin typeface="Arial" panose="020B0604020202020204" pitchFamily="34" charset="0"/>
                <a:cs typeface="Arial" panose="020B0604020202020204" pitchFamily="34" charset="0"/>
              </a:rPr>
              <a:t>     they believe someone else would like to see .</a:t>
            </a:r>
          </a:p>
          <a:p>
            <a:pPr marL="0" indent="0">
              <a:lnSpc>
                <a:spcPct val="90000"/>
              </a:lnSpc>
              <a:buNone/>
            </a:pPr>
            <a:r>
              <a:rPr lang="en-GB" sz="1400" dirty="0">
                <a:solidFill>
                  <a:srgbClr val="FFFFFF"/>
                </a:solidFill>
                <a:latin typeface="Arial" panose="020B0604020202020204" pitchFamily="34" charset="0"/>
                <a:cs typeface="Arial" panose="020B0604020202020204" pitchFamily="34" charset="0"/>
              </a:rPr>
              <a:t>      Daniel Iulian </a:t>
            </a:r>
            <a:r>
              <a:rPr lang="en-GB" sz="1400" dirty="0" err="1">
                <a:solidFill>
                  <a:srgbClr val="FFFFFF"/>
                </a:solidFill>
                <a:latin typeface="Arial" panose="020B0604020202020204" pitchFamily="34" charset="0"/>
                <a:cs typeface="Arial" panose="020B0604020202020204" pitchFamily="34" charset="0"/>
              </a:rPr>
              <a:t>Dinca</a:t>
            </a:r>
            <a:br>
              <a:rPr lang="en-GB" sz="1400" dirty="0">
                <a:solidFill>
                  <a:srgbClr val="FFFFFF"/>
                </a:solidFill>
                <a:latin typeface="Arial" panose="020B0604020202020204" pitchFamily="34" charset="0"/>
                <a:cs typeface="Arial" panose="020B0604020202020204" pitchFamily="34" charset="0"/>
              </a:rPr>
            </a:br>
            <a:endParaRPr lang="en-GB" sz="1400" dirty="0">
              <a:solidFill>
                <a:srgbClr val="FFFFFF"/>
              </a:solidFill>
              <a:latin typeface="Arial" panose="020B0604020202020204" pitchFamily="34" charset="0"/>
              <a:cs typeface="Arial" panose="020B0604020202020204" pitchFamily="34" charset="0"/>
            </a:endParaRPr>
          </a:p>
          <a:p>
            <a:pPr marL="0" indent="0">
              <a:lnSpc>
                <a:spcPct val="90000"/>
              </a:lnSpc>
              <a:buNone/>
            </a:pPr>
            <a:endParaRPr lang="en-GB" sz="1400" dirty="0">
              <a:solidFill>
                <a:srgbClr val="FFFFFF"/>
              </a:solidFill>
              <a:latin typeface="Arial" panose="020B0604020202020204" pitchFamily="34" charset="0"/>
              <a:cs typeface="Arial" panose="020B0604020202020204" pitchFamily="34" charset="0"/>
            </a:endParaRPr>
          </a:p>
          <a:p>
            <a:pPr marL="0" indent="0">
              <a:lnSpc>
                <a:spcPct val="90000"/>
              </a:lnSpc>
              <a:buNone/>
            </a:pPr>
            <a:endParaRPr lang="en-GB" sz="14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3759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BD73F-EFCD-FDC1-3BED-BA8B7B67F834}"/>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Rationale</a:t>
            </a:r>
            <a:endParaRPr lang="en-GB"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11DA0D-2089-6063-78C4-DB54A57C1800}"/>
              </a:ext>
            </a:extLst>
          </p:cNvPr>
          <p:cNvSpPr>
            <a:spLocks noGrp="1"/>
          </p:cNvSpPr>
          <p:nvPr>
            <p:ph idx="1"/>
          </p:nvPr>
        </p:nvSpPr>
        <p:spPr/>
        <p:txBody>
          <a:bodyPr/>
          <a:lstStyle/>
          <a:p>
            <a:pPr marL="0" indent="0">
              <a:buNone/>
            </a:pPr>
            <a:r>
              <a:rPr lang="en-US" dirty="0">
                <a:latin typeface="Arial" panose="020B0604020202020204" pitchFamily="34" charset="0"/>
                <a:cs typeface="Arial" panose="020B0604020202020204" pitchFamily="34" charset="0"/>
              </a:rPr>
              <a:t>As per Olson &amp; Judith Reitman , </a:t>
            </a:r>
            <a:r>
              <a:rPr lang="en-GB" dirty="0">
                <a:latin typeface="Arial" panose="020B0604020202020204" pitchFamily="34" charset="0"/>
                <a:cs typeface="Arial" panose="020B0604020202020204" pitchFamily="34" charset="0"/>
              </a:rPr>
              <a:t>‘’the worlds of research and scholarship have changed equally dramatically’’</a:t>
            </a:r>
            <a:r>
              <a:rPr lang="en-US" dirty="0">
                <a:latin typeface="Arial" panose="020B0604020202020204" pitchFamily="34" charset="0"/>
                <a:cs typeface="Arial" panose="020B0604020202020204" pitchFamily="34" charset="0"/>
              </a:rPr>
              <a:t>.</a:t>
            </a:r>
          </a:p>
          <a:p>
            <a:pPr marL="0" indent="0">
              <a:buNone/>
            </a:pPr>
            <a:r>
              <a:rPr lang="en-US" dirty="0">
                <a:latin typeface="Arial" panose="020B0604020202020204" pitchFamily="34" charset="0"/>
                <a:cs typeface="Arial" panose="020B0604020202020204" pitchFamily="34" charset="0"/>
              </a:rPr>
              <a:t>That was as true in the 90’s as it is today , or even more so . As technology keeps speeding up , so will the need for more and faster software skills. </a:t>
            </a:r>
          </a:p>
          <a:p>
            <a:pPr marL="0" indent="0">
              <a:buNone/>
            </a:pPr>
            <a:r>
              <a:rPr lang="en-US" dirty="0">
                <a:latin typeface="Arial" panose="020B0604020202020204" pitchFamily="34" charset="0"/>
                <a:cs typeface="Arial" panose="020B0604020202020204" pitchFamily="34" charset="0"/>
              </a:rPr>
              <a:t>Newer brands such as Zoom , Slack , Telegram are starting to pick up the demand technology brings , but they need the right people to collaborate .</a:t>
            </a:r>
          </a:p>
          <a:p>
            <a:pPr marL="0" indent="0">
              <a:buNone/>
            </a:pPr>
            <a:r>
              <a:rPr lang="en-US" dirty="0">
                <a:latin typeface="Arial" panose="020B0604020202020204" pitchFamily="34" charset="0"/>
                <a:cs typeface="Arial" panose="020B0604020202020204" pitchFamily="34" charset="0"/>
              </a:rPr>
              <a:t>The more used to collaborating through tech the students are , the better equipped they are for the future.</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Daniel Iulian </a:t>
            </a:r>
            <a:r>
              <a:rPr lang="en-US" dirty="0" err="1">
                <a:latin typeface="Arial" panose="020B0604020202020204" pitchFamily="34" charset="0"/>
                <a:cs typeface="Arial" panose="020B0604020202020204" pitchFamily="34" charset="0"/>
              </a:rPr>
              <a:t>Dinca</a:t>
            </a: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5FBF948-7DDD-2C1B-E8BB-EC26EB6DB764}"/>
              </a:ext>
            </a:extLst>
          </p:cNvPr>
          <p:cNvSpPr>
            <a:spLocks noGrp="1"/>
          </p:cNvSpPr>
          <p:nvPr>
            <p:ph type="sldNum" sz="quarter" idx="12"/>
          </p:nvPr>
        </p:nvSpPr>
        <p:spPr/>
        <p:txBody>
          <a:bodyPr/>
          <a:lstStyle/>
          <a:p>
            <a:fld id="{551C1F87-CD47-41B1-B804-4AB1CA713A36}" type="slidenum">
              <a:rPr lang="en-GB" smtClean="0">
                <a:latin typeface="Arial" panose="020B0604020202020204" pitchFamily="34" charset="0"/>
                <a:cs typeface="Arial" panose="020B0604020202020204" pitchFamily="34" charset="0"/>
              </a:rPr>
              <a:t>5</a:t>
            </a:fld>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2190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6AABA-4D68-8E0B-4C1D-0A8C42697145}"/>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Proposed Method</a:t>
            </a:r>
            <a:endParaRPr lang="en-GB" b="1" u="sng" dirty="0">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0ABDB373-FEC7-40A3-840F-EBDDF0B9E736}"/>
              </a:ext>
            </a:extLst>
          </p:cNvPr>
          <p:cNvGraphicFramePr>
            <a:graphicFrameLocks noGrp="1"/>
          </p:cNvGraphicFramePr>
          <p:nvPr>
            <p:ph idx="1"/>
            <p:extLst>
              <p:ext uri="{D42A27DB-BD31-4B8C-83A1-F6EECF244321}">
                <p14:modId xmlns:p14="http://schemas.microsoft.com/office/powerpoint/2010/main" val="939452233"/>
              </p:ext>
            </p:extLst>
          </p:nvPr>
        </p:nvGraphicFramePr>
        <p:xfrm>
          <a:off x="677334" y="1488613"/>
          <a:ext cx="8596668" cy="4759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17CFA8F6-F252-2D36-E667-BA0585786623}"/>
              </a:ext>
            </a:extLst>
          </p:cNvPr>
          <p:cNvSpPr>
            <a:spLocks noGrp="1"/>
          </p:cNvSpPr>
          <p:nvPr>
            <p:ph type="sldNum" sz="quarter" idx="12"/>
          </p:nvPr>
        </p:nvSpPr>
        <p:spPr/>
        <p:txBody>
          <a:bodyPr/>
          <a:lstStyle/>
          <a:p>
            <a:fld id="{551C1F87-CD47-41B1-B804-4AB1CA713A36}" type="slidenum">
              <a:rPr lang="en-GB" smtClean="0">
                <a:latin typeface="Arial" panose="020B0604020202020204" pitchFamily="34" charset="0"/>
                <a:cs typeface="Arial" panose="020B0604020202020204" pitchFamily="34" charset="0"/>
              </a:rPr>
              <a:t>6</a:t>
            </a:fld>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0845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4F6E-C664-57E0-CE3F-39D1D4ED803C}"/>
              </a:ext>
            </a:extLst>
          </p:cNvPr>
          <p:cNvSpPr>
            <a:spLocks noGrp="1"/>
          </p:cNvSpPr>
          <p:nvPr>
            <p:ph type="title"/>
          </p:nvPr>
        </p:nvSpPr>
        <p:spPr>
          <a:xfrm>
            <a:off x="5536734" y="609600"/>
            <a:ext cx="3737268" cy="1320800"/>
          </a:xfrm>
        </p:spPr>
        <p:txBody>
          <a:bodyPr>
            <a:normAutofit/>
          </a:bodyPr>
          <a:lstStyle/>
          <a:p>
            <a:r>
              <a:rPr lang="en-US" b="1" u="sng" dirty="0">
                <a:latin typeface="Arial" panose="020B0604020202020204" pitchFamily="34" charset="0"/>
                <a:cs typeface="Arial" panose="020B0604020202020204" pitchFamily="34" charset="0"/>
              </a:rPr>
              <a:t>Ethical Considerations</a:t>
            </a:r>
            <a:endParaRPr lang="en-GB"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7149DD-A3FA-A905-482A-21D40E91809D}"/>
              </a:ext>
            </a:extLst>
          </p:cNvPr>
          <p:cNvSpPr>
            <a:spLocks noGrp="1"/>
          </p:cNvSpPr>
          <p:nvPr>
            <p:ph idx="1"/>
          </p:nvPr>
        </p:nvSpPr>
        <p:spPr>
          <a:xfrm>
            <a:off x="5209563" y="2160589"/>
            <a:ext cx="4064439" cy="3880773"/>
          </a:xfrm>
        </p:spPr>
        <p:txBody>
          <a:bodyPr>
            <a:normAutofit/>
          </a:bodyPr>
          <a:lstStyle/>
          <a:p>
            <a:pPr>
              <a:lnSpc>
                <a:spcPct val="90000"/>
              </a:lnSpc>
            </a:pPr>
            <a:r>
              <a:rPr lang="en-US" sz="1500" dirty="0">
                <a:latin typeface="Arial" panose="020B0604020202020204" pitchFamily="34" charset="0"/>
                <a:cs typeface="Arial" panose="020B0604020202020204" pitchFamily="34" charset="0"/>
              </a:rPr>
              <a:t>The information included in the research project is available to all parties involved.</a:t>
            </a:r>
          </a:p>
          <a:p>
            <a:pPr>
              <a:lnSpc>
                <a:spcPct val="90000"/>
              </a:lnSpc>
            </a:pPr>
            <a:r>
              <a:rPr lang="en-US" sz="1500" dirty="0">
                <a:latin typeface="Arial" panose="020B0604020202020204" pitchFamily="34" charset="0"/>
                <a:cs typeface="Arial" panose="020B0604020202020204" pitchFamily="34" charset="0"/>
              </a:rPr>
              <a:t>All gathered information is truthful and up-to-date.</a:t>
            </a:r>
          </a:p>
          <a:p>
            <a:pPr>
              <a:lnSpc>
                <a:spcPct val="90000"/>
              </a:lnSpc>
            </a:pPr>
            <a:r>
              <a:rPr lang="en-US" sz="1500" dirty="0">
                <a:latin typeface="Arial" panose="020B0604020202020204" pitchFamily="34" charset="0"/>
                <a:cs typeface="Arial" panose="020B0604020202020204" pitchFamily="34" charset="0"/>
              </a:rPr>
              <a:t>All sources and resources are properly credited.</a:t>
            </a:r>
          </a:p>
          <a:p>
            <a:pPr>
              <a:lnSpc>
                <a:spcPct val="90000"/>
              </a:lnSpc>
            </a:pPr>
            <a:r>
              <a:rPr lang="en-US" sz="1500" dirty="0">
                <a:latin typeface="Arial" panose="020B0604020202020204" pitchFamily="34" charset="0"/>
                <a:cs typeface="Arial" panose="020B0604020202020204" pitchFamily="34" charset="0"/>
              </a:rPr>
              <a:t>No demographics or age groups will be excluded while conducting the research and reaching the conclusion.</a:t>
            </a:r>
          </a:p>
          <a:p>
            <a:pPr>
              <a:lnSpc>
                <a:spcPct val="90000"/>
              </a:lnSpc>
            </a:pPr>
            <a:r>
              <a:rPr lang="en-GB" sz="1500" dirty="0">
                <a:latin typeface="Arial" panose="020B0604020202020204" pitchFamily="34" charset="0"/>
                <a:cs typeface="Arial" panose="020B0604020202020204" pitchFamily="34" charset="0"/>
              </a:rPr>
              <a:t>No fake information will be added to the research logs in order to influence the study’s outcome.</a:t>
            </a:r>
          </a:p>
          <a:p>
            <a:pPr>
              <a:lnSpc>
                <a:spcPct val="90000"/>
              </a:lnSpc>
            </a:pPr>
            <a:endParaRPr lang="en-GB" sz="1500" dirty="0">
              <a:latin typeface="Arial" panose="020B0604020202020204" pitchFamily="34" charset="0"/>
              <a:cs typeface="Arial" panose="020B0604020202020204" pitchFamily="34" charset="0"/>
            </a:endParaRPr>
          </a:p>
          <a:p>
            <a:pPr marL="0" indent="0">
              <a:lnSpc>
                <a:spcPct val="90000"/>
              </a:lnSpc>
              <a:buNone/>
            </a:pPr>
            <a:r>
              <a:rPr lang="en-GB" sz="1500" dirty="0">
                <a:latin typeface="Arial" panose="020B0604020202020204" pitchFamily="34" charset="0"/>
                <a:cs typeface="Arial" panose="020B0604020202020204" pitchFamily="34" charset="0"/>
              </a:rPr>
              <a:t>Mihaela Birgau</a:t>
            </a:r>
          </a:p>
        </p:txBody>
      </p:sp>
      <p:pic>
        <p:nvPicPr>
          <p:cNvPr id="6" name="Picture 5" descr="Magnifying glass showing decling performance">
            <a:extLst>
              <a:ext uri="{FF2B5EF4-FFF2-40B4-BE49-F238E27FC236}">
                <a16:creationId xmlns:a16="http://schemas.microsoft.com/office/drawing/2014/main" id="{DDF25624-241A-5BA2-20C3-8C577BAD884D}"/>
              </a:ext>
            </a:extLst>
          </p:cNvPr>
          <p:cNvPicPr>
            <a:picLocks noChangeAspect="1"/>
          </p:cNvPicPr>
          <p:nvPr/>
        </p:nvPicPr>
        <p:blipFill rotWithShape="1">
          <a:blip r:embed="rId2"/>
          <a:srcRect l="8463" r="39026"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F75901BD-D077-13F5-CC10-3500A4BF9C21}"/>
              </a:ext>
            </a:extLst>
          </p:cNvPr>
          <p:cNvSpPr>
            <a:spLocks noGrp="1"/>
          </p:cNvSpPr>
          <p:nvPr>
            <p:ph type="sldNum" sz="quarter" idx="12"/>
          </p:nvPr>
        </p:nvSpPr>
        <p:spPr>
          <a:xfrm>
            <a:off x="8841996" y="6041362"/>
            <a:ext cx="432006" cy="365125"/>
          </a:xfrm>
        </p:spPr>
        <p:txBody>
          <a:bodyPr>
            <a:normAutofit/>
          </a:bodyPr>
          <a:lstStyle/>
          <a:p>
            <a:pPr>
              <a:spcAft>
                <a:spcPts val="600"/>
              </a:spcAft>
            </a:pPr>
            <a:fld id="{551C1F87-CD47-41B1-B804-4AB1CA713A36}" type="slidenum">
              <a:rPr lang="en-GB" smtClean="0">
                <a:latin typeface="Arial" panose="020B0604020202020204" pitchFamily="34" charset="0"/>
                <a:cs typeface="Arial" panose="020B0604020202020204" pitchFamily="34" charset="0"/>
              </a:rPr>
              <a:pPr>
                <a:spcAft>
                  <a:spcPts val="600"/>
                </a:spcAft>
              </a:pPr>
              <a:t>7</a:t>
            </a:fld>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587811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8E6A1-0867-DD1D-D9AD-13FE31761484}"/>
              </a:ext>
            </a:extLst>
          </p:cNvPr>
          <p:cNvSpPr>
            <a:spLocks noGrp="1"/>
          </p:cNvSpPr>
          <p:nvPr>
            <p:ph type="title"/>
          </p:nvPr>
        </p:nvSpPr>
        <p:spPr>
          <a:xfrm>
            <a:off x="652481" y="1382486"/>
            <a:ext cx="3547581" cy="4093028"/>
          </a:xfrm>
        </p:spPr>
        <p:txBody>
          <a:bodyPr anchor="ctr">
            <a:normAutofit/>
          </a:bodyPr>
          <a:lstStyle/>
          <a:p>
            <a:r>
              <a:rPr lang="en-US" sz="4400" b="1" u="sng">
                <a:latin typeface="Arial" panose="020B0604020202020204" pitchFamily="34" charset="0"/>
                <a:cs typeface="Arial" panose="020B0604020202020204" pitchFamily="34" charset="0"/>
              </a:rPr>
              <a:t>Hypothesis</a:t>
            </a:r>
            <a:endParaRPr lang="en-GB" sz="4400" b="1" u="sng">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6464A8F2-0F81-66FB-B0DB-C7A226B53019}"/>
              </a:ext>
            </a:extLst>
          </p:cNvPr>
          <p:cNvSpPr>
            <a:spLocks noGrp="1"/>
          </p:cNvSpPr>
          <p:nvPr>
            <p:ph type="sldNum" sz="quarter" idx="12"/>
          </p:nvPr>
        </p:nvSpPr>
        <p:spPr>
          <a:xfrm>
            <a:off x="10529090" y="6041362"/>
            <a:ext cx="683339" cy="365125"/>
          </a:xfrm>
        </p:spPr>
        <p:txBody>
          <a:bodyPr>
            <a:normAutofit/>
          </a:bodyPr>
          <a:lstStyle/>
          <a:p>
            <a:pPr>
              <a:spcAft>
                <a:spcPts val="600"/>
              </a:spcAft>
            </a:pPr>
            <a:fld id="{551C1F87-CD47-41B1-B804-4AB1CA713A36}" type="slidenum">
              <a:rPr lang="en-GB">
                <a:solidFill>
                  <a:srgbClr val="FFFFFF"/>
                </a:solidFill>
                <a:latin typeface="Arial" panose="020B0604020202020204" pitchFamily="34" charset="0"/>
                <a:cs typeface="Arial" panose="020B0604020202020204" pitchFamily="34" charset="0"/>
              </a:rPr>
              <a:pPr>
                <a:spcAft>
                  <a:spcPts val="600"/>
                </a:spcAft>
              </a:pPr>
              <a:t>8</a:t>
            </a:fld>
            <a:endParaRPr lang="en-GB">
              <a:solidFill>
                <a:srgbClr val="FFFFFF"/>
              </a:solidFill>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D47E8A8E-1332-AAD2-76BE-C65432E426AE}"/>
              </a:ext>
            </a:extLst>
          </p:cNvPr>
          <p:cNvGraphicFramePr>
            <a:graphicFrameLocks noGrp="1"/>
          </p:cNvGraphicFramePr>
          <p:nvPr>
            <p:ph idx="1"/>
            <p:extLst>
              <p:ext uri="{D42A27DB-BD31-4B8C-83A1-F6EECF244321}">
                <p14:modId xmlns:p14="http://schemas.microsoft.com/office/powerpoint/2010/main" val="266627661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1765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AEB90DF5-479D-3D2A-86A7-1220A74AB4F9}"/>
              </a:ext>
            </a:extLst>
          </p:cNvPr>
          <p:cNvPicPr>
            <a:picLocks noChangeAspect="1"/>
          </p:cNvPicPr>
          <p:nvPr/>
        </p:nvPicPr>
        <p:blipFill rotWithShape="1">
          <a:blip r:embed="rId2">
            <a:duotone>
              <a:prstClr val="black"/>
              <a:schemeClr val="tx2">
                <a:tint val="45000"/>
                <a:satMod val="400000"/>
              </a:schemeClr>
            </a:duotone>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97F33CA-C7EA-8B5E-CC6D-25EB9126798D}"/>
              </a:ext>
            </a:extLst>
          </p:cNvPr>
          <p:cNvSpPr>
            <a:spLocks noGrp="1"/>
          </p:cNvSpPr>
          <p:nvPr>
            <p:ph type="title"/>
          </p:nvPr>
        </p:nvSpPr>
        <p:spPr>
          <a:xfrm>
            <a:off x="677334" y="609600"/>
            <a:ext cx="8596668" cy="1320800"/>
          </a:xfrm>
        </p:spPr>
        <p:txBody>
          <a:bodyPr>
            <a:normAutofit/>
          </a:bodyPr>
          <a:lstStyle/>
          <a:p>
            <a:r>
              <a:rPr lang="en-US" b="1" u="sng" dirty="0">
                <a:latin typeface="Arial" panose="020B0604020202020204" pitchFamily="34" charset="0"/>
                <a:cs typeface="Arial" panose="020B0604020202020204" pitchFamily="34" charset="0"/>
              </a:rPr>
              <a:t>Conclusion</a:t>
            </a:r>
            <a:endParaRPr lang="en-GB"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B7AF369-9444-D595-DA3A-02740D9D32C8}"/>
              </a:ext>
            </a:extLst>
          </p:cNvPr>
          <p:cNvSpPr>
            <a:spLocks noGrp="1"/>
          </p:cNvSpPr>
          <p:nvPr>
            <p:ph idx="1"/>
          </p:nvPr>
        </p:nvSpPr>
        <p:spPr>
          <a:xfrm>
            <a:off x="677334" y="2160589"/>
            <a:ext cx="8596668" cy="3880773"/>
          </a:xfrm>
        </p:spPr>
        <p:txBody>
          <a:bodyPr>
            <a:normAutofit/>
          </a:bodyPr>
          <a:lstStyle/>
          <a:p>
            <a:pPr>
              <a:lnSpc>
                <a:spcPct val="90000"/>
              </a:lnSpc>
            </a:pPr>
            <a:r>
              <a:rPr lang="en-US">
                <a:solidFill>
                  <a:srgbClr val="FFFFFF"/>
                </a:solidFill>
                <a:latin typeface="Arial" panose="020B0604020202020204" pitchFamily="34" charset="0"/>
                <a:cs typeface="Arial" panose="020B0604020202020204" pitchFamily="34" charset="0"/>
              </a:rPr>
              <a:t>Collaboration is key and it looks like technology and people go hand in hand . It also looks like as time passes , technology becomes more involved and integrated in our lives , not less . Students would benefit a lot from more technological training because technology is moving towards more collaboration , but technology is also driven by people , so what we want is more collaboration through better use of technology . </a:t>
            </a:r>
          </a:p>
          <a:p>
            <a:pPr>
              <a:lnSpc>
                <a:spcPct val="90000"/>
              </a:lnSpc>
            </a:pPr>
            <a:r>
              <a:rPr lang="en-US">
                <a:solidFill>
                  <a:srgbClr val="FFFFFF"/>
                </a:solidFill>
                <a:latin typeface="Arial" panose="020B0604020202020204" pitchFamily="34" charset="0"/>
                <a:cs typeface="Arial" panose="020B0604020202020204" pitchFamily="34" charset="0"/>
              </a:rPr>
              <a:t>It looks like the faster we start collaborating more through technology , the easier it will be for those students to transition into new tech related jobs .</a:t>
            </a:r>
          </a:p>
          <a:p>
            <a:pPr>
              <a:lnSpc>
                <a:spcPct val="90000"/>
              </a:lnSpc>
            </a:pPr>
            <a:endParaRPr lang="en-US">
              <a:solidFill>
                <a:srgbClr val="FFFFFF"/>
              </a:solidFill>
              <a:latin typeface="Arial" panose="020B0604020202020204" pitchFamily="34" charset="0"/>
              <a:cs typeface="Arial" panose="020B0604020202020204" pitchFamily="34" charset="0"/>
            </a:endParaRPr>
          </a:p>
          <a:p>
            <a:pPr>
              <a:lnSpc>
                <a:spcPct val="90000"/>
              </a:lnSpc>
            </a:pPr>
            <a:endParaRPr lang="en-US">
              <a:solidFill>
                <a:srgbClr val="FFFFFF"/>
              </a:solidFill>
              <a:latin typeface="Arial" panose="020B0604020202020204" pitchFamily="34" charset="0"/>
              <a:cs typeface="Arial" panose="020B0604020202020204" pitchFamily="34" charset="0"/>
            </a:endParaRPr>
          </a:p>
          <a:p>
            <a:pPr>
              <a:lnSpc>
                <a:spcPct val="90000"/>
              </a:lnSpc>
            </a:pPr>
            <a:endParaRPr lang="en-US">
              <a:solidFill>
                <a:srgbClr val="FFFFFF"/>
              </a:solidFill>
              <a:latin typeface="Arial" panose="020B0604020202020204" pitchFamily="34" charset="0"/>
              <a:cs typeface="Arial" panose="020B0604020202020204" pitchFamily="34" charset="0"/>
            </a:endParaRPr>
          </a:p>
          <a:p>
            <a:pPr marL="0" indent="0">
              <a:lnSpc>
                <a:spcPct val="90000"/>
              </a:lnSpc>
              <a:buNone/>
            </a:pPr>
            <a:r>
              <a:rPr lang="en-US">
                <a:solidFill>
                  <a:srgbClr val="FFFFFF"/>
                </a:solidFill>
                <a:latin typeface="Arial" panose="020B0604020202020204" pitchFamily="34" charset="0"/>
                <a:cs typeface="Arial" panose="020B0604020202020204" pitchFamily="34" charset="0"/>
              </a:rPr>
              <a:t>Mihaela Birgau</a:t>
            </a:r>
            <a:endParaRPr lang="en-GB">
              <a:solidFill>
                <a:srgbClr val="FFFFFF"/>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FAC52AF-CD89-D438-FBE7-787AF0B4F934}"/>
              </a:ext>
            </a:extLst>
          </p:cNvPr>
          <p:cNvSpPr>
            <a:spLocks noGrp="1"/>
          </p:cNvSpPr>
          <p:nvPr>
            <p:ph type="sldNum" sz="quarter" idx="12"/>
          </p:nvPr>
        </p:nvSpPr>
        <p:spPr>
          <a:xfrm>
            <a:off x="8590663" y="6041362"/>
            <a:ext cx="683339" cy="365125"/>
          </a:xfrm>
        </p:spPr>
        <p:txBody>
          <a:bodyPr>
            <a:normAutofit/>
          </a:bodyPr>
          <a:lstStyle/>
          <a:p>
            <a:pPr>
              <a:spcAft>
                <a:spcPts val="600"/>
              </a:spcAft>
            </a:pPr>
            <a:fld id="{551C1F87-CD47-41B1-B804-4AB1CA713A36}" type="slidenum">
              <a:rPr lang="en-GB" smtClean="0">
                <a:latin typeface="Arial" panose="020B0604020202020204" pitchFamily="34" charset="0"/>
                <a:cs typeface="Arial" panose="020B0604020202020204" pitchFamily="34" charset="0"/>
              </a:rPr>
              <a:pPr>
                <a:spcAft>
                  <a:spcPts val="600"/>
                </a:spcAft>
              </a:pPr>
              <a:t>9</a:t>
            </a:fld>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378528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3491F-D035-0A10-A1F6-A23443F62F90}"/>
              </a:ext>
            </a:extLst>
          </p:cNvPr>
          <p:cNvSpPr>
            <a:spLocks noGrp="1"/>
          </p:cNvSpPr>
          <p:nvPr>
            <p:ph type="title"/>
          </p:nvPr>
        </p:nvSpPr>
        <p:spPr>
          <a:xfrm>
            <a:off x="677334" y="609600"/>
            <a:ext cx="8596668" cy="1320800"/>
          </a:xfrm>
        </p:spPr>
        <p:txBody>
          <a:bodyPr>
            <a:normAutofit/>
          </a:bodyPr>
          <a:lstStyle/>
          <a:p>
            <a:r>
              <a:rPr lang="en-US" b="1" u="sng">
                <a:latin typeface="Arial" panose="020B0604020202020204" pitchFamily="34" charset="0"/>
                <a:cs typeface="Arial" panose="020B0604020202020204" pitchFamily="34" charset="0"/>
              </a:rPr>
              <a:t>Research Timeline</a:t>
            </a:r>
            <a:endParaRPr lang="en-GB" b="1" u="sng"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4EC8A5D-7806-6EAA-D444-1CB770357B0E}"/>
              </a:ext>
            </a:extLst>
          </p:cNvPr>
          <p:cNvSpPr>
            <a:spLocks noGrp="1"/>
          </p:cNvSpPr>
          <p:nvPr>
            <p:ph type="sldNum" sz="quarter" idx="12"/>
          </p:nvPr>
        </p:nvSpPr>
        <p:spPr>
          <a:xfrm>
            <a:off x="8590663" y="6041362"/>
            <a:ext cx="683339" cy="365125"/>
          </a:xfrm>
        </p:spPr>
        <p:txBody>
          <a:bodyPr>
            <a:normAutofit/>
          </a:bodyPr>
          <a:lstStyle/>
          <a:p>
            <a:pPr>
              <a:spcAft>
                <a:spcPts val="600"/>
              </a:spcAft>
            </a:pPr>
            <a:fld id="{551C1F87-CD47-41B1-B804-4AB1CA713A36}" type="slidenum">
              <a:rPr lang="en-GB" smtClean="0">
                <a:latin typeface="Arial" panose="020B0604020202020204" pitchFamily="34" charset="0"/>
                <a:cs typeface="Arial" panose="020B0604020202020204" pitchFamily="34" charset="0"/>
              </a:rPr>
              <a:pPr>
                <a:spcAft>
                  <a:spcPts val="600"/>
                </a:spcAft>
              </a:pPr>
              <a:t>10</a:t>
            </a:fld>
            <a:endParaRPr lang="en-GB">
              <a:latin typeface="Arial" panose="020B0604020202020204" pitchFamily="34" charset="0"/>
              <a:cs typeface="Arial" panose="020B0604020202020204" pitchFamily="34" charset="0"/>
            </a:endParaRPr>
          </a:p>
        </p:txBody>
      </p:sp>
      <p:graphicFrame>
        <p:nvGraphicFramePr>
          <p:cNvPr id="42" name="Table 8">
            <a:extLst>
              <a:ext uri="{FF2B5EF4-FFF2-40B4-BE49-F238E27FC236}">
                <a16:creationId xmlns:a16="http://schemas.microsoft.com/office/drawing/2014/main" id="{186BBAFB-8644-47D8-7CDF-E594C0E77C83}"/>
              </a:ext>
            </a:extLst>
          </p:cNvPr>
          <p:cNvGraphicFramePr>
            <a:graphicFrameLocks noGrp="1"/>
          </p:cNvGraphicFramePr>
          <p:nvPr>
            <p:ph idx="1"/>
            <p:extLst>
              <p:ext uri="{D42A27DB-BD31-4B8C-83A1-F6EECF244321}">
                <p14:modId xmlns:p14="http://schemas.microsoft.com/office/powerpoint/2010/main" val="3390203447"/>
              </p:ext>
            </p:extLst>
          </p:nvPr>
        </p:nvGraphicFramePr>
        <p:xfrm>
          <a:off x="735734" y="2160588"/>
          <a:ext cx="8480574" cy="3434268"/>
        </p:xfrm>
        <a:graphic>
          <a:graphicData uri="http://schemas.openxmlformats.org/drawingml/2006/table">
            <a:tbl>
              <a:tblPr firstRow="1" bandRow="1">
                <a:tableStyleId>{5C22544A-7EE6-4342-B048-85BDC9FD1C3A}</a:tableStyleId>
              </a:tblPr>
              <a:tblGrid>
                <a:gridCol w="1947675">
                  <a:extLst>
                    <a:ext uri="{9D8B030D-6E8A-4147-A177-3AD203B41FA5}">
                      <a16:colId xmlns:a16="http://schemas.microsoft.com/office/drawing/2014/main" val="3085685060"/>
                    </a:ext>
                  </a:extLst>
                </a:gridCol>
                <a:gridCol w="1083457">
                  <a:extLst>
                    <a:ext uri="{9D8B030D-6E8A-4147-A177-3AD203B41FA5}">
                      <a16:colId xmlns:a16="http://schemas.microsoft.com/office/drawing/2014/main" val="561364178"/>
                    </a:ext>
                  </a:extLst>
                </a:gridCol>
                <a:gridCol w="1271351">
                  <a:extLst>
                    <a:ext uri="{9D8B030D-6E8A-4147-A177-3AD203B41FA5}">
                      <a16:colId xmlns:a16="http://schemas.microsoft.com/office/drawing/2014/main" val="1557742979"/>
                    </a:ext>
                  </a:extLst>
                </a:gridCol>
                <a:gridCol w="1392697">
                  <a:extLst>
                    <a:ext uri="{9D8B030D-6E8A-4147-A177-3AD203B41FA5}">
                      <a16:colId xmlns:a16="http://schemas.microsoft.com/office/drawing/2014/main" val="2675903120"/>
                    </a:ext>
                  </a:extLst>
                </a:gridCol>
                <a:gridCol w="1392697">
                  <a:extLst>
                    <a:ext uri="{9D8B030D-6E8A-4147-A177-3AD203B41FA5}">
                      <a16:colId xmlns:a16="http://schemas.microsoft.com/office/drawing/2014/main" val="3316698243"/>
                    </a:ext>
                  </a:extLst>
                </a:gridCol>
                <a:gridCol w="1392697">
                  <a:extLst>
                    <a:ext uri="{9D8B030D-6E8A-4147-A177-3AD203B41FA5}">
                      <a16:colId xmlns:a16="http://schemas.microsoft.com/office/drawing/2014/main" val="3894982521"/>
                    </a:ext>
                  </a:extLst>
                </a:gridCol>
              </a:tblGrid>
              <a:tr h="393510">
                <a:tc>
                  <a:txBody>
                    <a:bodyPr/>
                    <a:lstStyle/>
                    <a:p>
                      <a:r>
                        <a:rPr lang="en-US" sz="1800"/>
                        <a:t>Activities</a:t>
                      </a:r>
                      <a:endParaRPr lang="en-GB" sz="1800"/>
                    </a:p>
                  </a:txBody>
                  <a:tcPr marL="89434" marR="89434" marT="44717" marB="44717"/>
                </a:tc>
                <a:tc>
                  <a:txBody>
                    <a:bodyPr/>
                    <a:lstStyle/>
                    <a:p>
                      <a:r>
                        <a:rPr lang="en-US" sz="1800"/>
                        <a:t>Week 1</a:t>
                      </a:r>
                      <a:endParaRPr lang="en-GB" sz="1800"/>
                    </a:p>
                  </a:txBody>
                  <a:tcPr marL="89434" marR="89434" marT="44717" marB="44717"/>
                </a:tc>
                <a:tc>
                  <a:txBody>
                    <a:bodyPr/>
                    <a:lstStyle/>
                    <a:p>
                      <a:r>
                        <a:rPr lang="en-US" sz="1800"/>
                        <a:t>Week 2</a:t>
                      </a:r>
                      <a:endParaRPr lang="en-GB" sz="1800"/>
                    </a:p>
                  </a:txBody>
                  <a:tcPr marL="89434" marR="89434" marT="44717" marB="44717"/>
                </a:tc>
                <a:tc>
                  <a:txBody>
                    <a:bodyPr/>
                    <a:lstStyle/>
                    <a:p>
                      <a:r>
                        <a:rPr lang="en-US" sz="1800"/>
                        <a:t>Week 3</a:t>
                      </a:r>
                      <a:endParaRPr lang="en-GB" sz="1800"/>
                    </a:p>
                  </a:txBody>
                  <a:tcPr marL="89434" marR="89434" marT="44717" marB="44717"/>
                </a:tc>
                <a:tc>
                  <a:txBody>
                    <a:bodyPr/>
                    <a:lstStyle/>
                    <a:p>
                      <a:r>
                        <a:rPr lang="en-US" sz="1800"/>
                        <a:t>Week 4</a:t>
                      </a:r>
                      <a:endParaRPr lang="en-GB" sz="1800"/>
                    </a:p>
                  </a:txBody>
                  <a:tcPr marL="89434" marR="89434" marT="44717" marB="44717"/>
                </a:tc>
                <a:tc>
                  <a:txBody>
                    <a:bodyPr/>
                    <a:lstStyle/>
                    <a:p>
                      <a:r>
                        <a:rPr lang="en-US" sz="1800"/>
                        <a:t>Week 5</a:t>
                      </a:r>
                      <a:endParaRPr lang="en-GB" sz="1800"/>
                    </a:p>
                  </a:txBody>
                  <a:tcPr marL="89434" marR="89434" marT="44717" marB="44717"/>
                </a:tc>
                <a:extLst>
                  <a:ext uri="{0D108BD9-81ED-4DB2-BD59-A6C34878D82A}">
                    <a16:rowId xmlns:a16="http://schemas.microsoft.com/office/drawing/2014/main" val="3698587246"/>
                  </a:ext>
                </a:extLst>
              </a:tr>
              <a:tr h="393510">
                <a:tc>
                  <a:txBody>
                    <a:bodyPr/>
                    <a:lstStyle/>
                    <a:p>
                      <a:r>
                        <a:rPr lang="en-US" sz="1800" dirty="0"/>
                        <a:t>Research Skills</a:t>
                      </a:r>
                      <a:endParaRPr lang="en-GB" sz="1800" dirty="0"/>
                    </a:p>
                  </a:txBody>
                  <a:tcPr marL="89434" marR="89434" marT="44717" marB="44717"/>
                </a:tc>
                <a:tc>
                  <a:txBody>
                    <a:bodyPr/>
                    <a:lstStyle/>
                    <a:p>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tc>
                  <a:txBody>
                    <a:bodyPr/>
                    <a:lstStyle/>
                    <a:p>
                      <a:r>
                        <a:rPr lang="en-US" sz="1800" dirty="0"/>
                        <a:t>       </a:t>
                      </a:r>
                      <a:r>
                        <a:rPr lang="en-US" sz="1800" dirty="0">
                          <a:sym typeface="Wingdings" panose="05000000000000000000" pitchFamily="2" charset="2"/>
                        </a:rPr>
                        <a:t></a:t>
                      </a:r>
                      <a:endParaRPr lang="en-GB" sz="1800" dirty="0"/>
                    </a:p>
                  </a:txBody>
                  <a:tcPr marL="89434" marR="89434" marT="44717" marB="44717"/>
                </a:tc>
                <a:extLst>
                  <a:ext uri="{0D108BD9-81ED-4DB2-BD59-A6C34878D82A}">
                    <a16:rowId xmlns:a16="http://schemas.microsoft.com/office/drawing/2014/main" val="1514510306"/>
                  </a:ext>
                </a:extLst>
              </a:tr>
              <a:tr h="930114">
                <a:tc>
                  <a:txBody>
                    <a:bodyPr/>
                    <a:lstStyle/>
                    <a:p>
                      <a:r>
                        <a:rPr lang="en-US" sz="1800"/>
                        <a:t>Finding &amp; Understanding Information</a:t>
                      </a:r>
                      <a:endParaRPr lang="en-GB" sz="1800"/>
                    </a:p>
                  </a:txBody>
                  <a:tcPr marL="89434" marR="89434" marT="44717" marB="44717"/>
                </a:tc>
                <a:tc>
                  <a:txBody>
                    <a:bodyPr/>
                    <a:lstStyle/>
                    <a:p>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extLst>
                  <a:ext uri="{0D108BD9-81ED-4DB2-BD59-A6C34878D82A}">
                    <a16:rowId xmlns:a16="http://schemas.microsoft.com/office/drawing/2014/main" val="4197247567"/>
                  </a:ext>
                </a:extLst>
              </a:tr>
              <a:tr h="661812">
                <a:tc>
                  <a:txBody>
                    <a:bodyPr/>
                    <a:lstStyle/>
                    <a:p>
                      <a:r>
                        <a:rPr lang="en-US" sz="1800"/>
                        <a:t>Use of PowerPoint</a:t>
                      </a:r>
                      <a:endParaRPr lang="en-GB" sz="1800"/>
                    </a:p>
                  </a:txBody>
                  <a:tcPr marL="89434" marR="89434" marT="44717" marB="44717"/>
                </a:tc>
                <a:tc>
                  <a:txBody>
                    <a:bodyPr/>
                    <a:lstStyle/>
                    <a:p>
                      <a:endParaRPr lang="en-GB" sz="1800"/>
                    </a:p>
                  </a:txBody>
                  <a:tcPr marL="89434" marR="89434" marT="44717" marB="44717"/>
                </a:tc>
                <a:tc>
                  <a:txBody>
                    <a:bodyPr/>
                    <a:lstStyle/>
                    <a:p>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tc>
                  <a:txBody>
                    <a:bodyPr/>
                    <a:lstStyle/>
                    <a:p>
                      <a:r>
                        <a:rPr lang="en-US" sz="1800"/>
                        <a:t>       </a:t>
                      </a:r>
                      <a:r>
                        <a:rPr lang="en-US" sz="1800">
                          <a:sym typeface="Wingdings" panose="05000000000000000000" pitchFamily="2" charset="2"/>
                        </a:rPr>
                        <a:t>   </a:t>
                      </a:r>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extLst>
                  <a:ext uri="{0D108BD9-81ED-4DB2-BD59-A6C34878D82A}">
                    <a16:rowId xmlns:a16="http://schemas.microsoft.com/office/drawing/2014/main" val="1760819691"/>
                  </a:ext>
                </a:extLst>
              </a:tr>
              <a:tr h="393510">
                <a:tc>
                  <a:txBody>
                    <a:bodyPr/>
                    <a:lstStyle/>
                    <a:p>
                      <a:r>
                        <a:rPr lang="en-US" sz="1800"/>
                        <a:t>Using MS Forms</a:t>
                      </a:r>
                      <a:endParaRPr lang="en-GB" sz="1800"/>
                    </a:p>
                  </a:txBody>
                  <a:tcPr marL="89434" marR="89434" marT="44717" marB="44717"/>
                </a:tc>
                <a:tc>
                  <a:txBody>
                    <a:bodyPr/>
                    <a:lstStyle/>
                    <a:p>
                      <a:endParaRPr lang="en-GB" sz="1800"/>
                    </a:p>
                  </a:txBody>
                  <a:tcPr marL="89434" marR="89434" marT="44717" marB="44717"/>
                </a:tc>
                <a:tc>
                  <a:txBody>
                    <a:bodyPr/>
                    <a:lstStyle/>
                    <a:p>
                      <a:endParaRPr lang="en-GB" sz="1800"/>
                    </a:p>
                  </a:txBody>
                  <a:tcPr marL="89434" marR="89434" marT="44717" marB="44717"/>
                </a:tc>
                <a:tc>
                  <a:txBody>
                    <a:bodyPr/>
                    <a:lstStyle/>
                    <a:p>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tc>
                  <a:txBody>
                    <a:bodyPr/>
                    <a:lstStyle/>
                    <a:p>
                      <a:r>
                        <a:rPr lang="en-US" sz="1800"/>
                        <a:t>       </a:t>
                      </a:r>
                      <a:r>
                        <a:rPr lang="en-US" sz="1800">
                          <a:sym typeface="Wingdings" panose="05000000000000000000" pitchFamily="2" charset="2"/>
                        </a:rPr>
                        <a:t></a:t>
                      </a:r>
                      <a:endParaRPr lang="en-GB" sz="1800"/>
                    </a:p>
                  </a:txBody>
                  <a:tcPr marL="89434" marR="89434" marT="44717" marB="44717"/>
                </a:tc>
                <a:extLst>
                  <a:ext uri="{0D108BD9-81ED-4DB2-BD59-A6C34878D82A}">
                    <a16:rowId xmlns:a16="http://schemas.microsoft.com/office/drawing/2014/main" val="2070767219"/>
                  </a:ext>
                </a:extLst>
              </a:tr>
              <a:tr h="661812">
                <a:tc>
                  <a:txBody>
                    <a:bodyPr/>
                    <a:lstStyle/>
                    <a:p>
                      <a:r>
                        <a:rPr lang="en-US" sz="1800"/>
                        <a:t>Advanced use of PowerPoint</a:t>
                      </a:r>
                      <a:endParaRPr lang="en-GB" sz="1800"/>
                    </a:p>
                  </a:txBody>
                  <a:tcPr marL="89434" marR="89434" marT="44717" marB="44717"/>
                </a:tc>
                <a:tc>
                  <a:txBody>
                    <a:bodyPr/>
                    <a:lstStyle/>
                    <a:p>
                      <a:endParaRPr lang="en-GB" sz="1800" dirty="0"/>
                    </a:p>
                  </a:txBody>
                  <a:tcPr marL="89434" marR="89434" marT="44717" marB="44717"/>
                </a:tc>
                <a:tc>
                  <a:txBody>
                    <a:bodyPr/>
                    <a:lstStyle/>
                    <a:p>
                      <a:endParaRPr lang="en-GB" sz="1800"/>
                    </a:p>
                  </a:txBody>
                  <a:tcPr marL="89434" marR="89434" marT="44717" marB="44717"/>
                </a:tc>
                <a:tc>
                  <a:txBody>
                    <a:bodyPr/>
                    <a:lstStyle/>
                    <a:p>
                      <a:endParaRPr lang="en-GB" sz="1800"/>
                    </a:p>
                  </a:txBody>
                  <a:tcPr marL="89434" marR="89434" marT="44717" marB="44717"/>
                </a:tc>
                <a:tc>
                  <a:txBody>
                    <a:bodyPr/>
                    <a:lstStyle/>
                    <a:p>
                      <a:endParaRPr lang="en-GB" sz="1800"/>
                    </a:p>
                  </a:txBody>
                  <a:tcPr marL="89434" marR="89434" marT="44717" marB="44717"/>
                </a:tc>
                <a:tc>
                  <a:txBody>
                    <a:bodyPr/>
                    <a:lstStyle/>
                    <a:p>
                      <a:r>
                        <a:rPr lang="en-US" sz="1800" dirty="0"/>
                        <a:t>       </a:t>
                      </a:r>
                      <a:r>
                        <a:rPr lang="en-US" sz="1800" dirty="0">
                          <a:sym typeface="Wingdings" panose="05000000000000000000" pitchFamily="2" charset="2"/>
                        </a:rPr>
                        <a:t></a:t>
                      </a:r>
                      <a:endParaRPr lang="en-GB" sz="1800" dirty="0"/>
                    </a:p>
                  </a:txBody>
                  <a:tcPr marL="89434" marR="89434" marT="44717" marB="44717"/>
                </a:tc>
                <a:extLst>
                  <a:ext uri="{0D108BD9-81ED-4DB2-BD59-A6C34878D82A}">
                    <a16:rowId xmlns:a16="http://schemas.microsoft.com/office/drawing/2014/main" val="1359664249"/>
                  </a:ext>
                </a:extLst>
              </a:tr>
            </a:tbl>
          </a:graphicData>
        </a:graphic>
      </p:graphicFrame>
      <p:sp>
        <p:nvSpPr>
          <p:cNvPr id="9" name="TextBox 8">
            <a:extLst>
              <a:ext uri="{FF2B5EF4-FFF2-40B4-BE49-F238E27FC236}">
                <a16:creationId xmlns:a16="http://schemas.microsoft.com/office/drawing/2014/main" id="{137B0FAC-20E3-7D48-F5E8-7748B78DFE0C}"/>
              </a:ext>
            </a:extLst>
          </p:cNvPr>
          <p:cNvSpPr txBox="1"/>
          <p:nvPr/>
        </p:nvSpPr>
        <p:spPr>
          <a:xfrm>
            <a:off x="735734" y="5816166"/>
            <a:ext cx="6835806"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Daniel Iulian </a:t>
            </a:r>
            <a:r>
              <a:rPr lang="en-US" dirty="0" err="1">
                <a:latin typeface="Arial" panose="020B0604020202020204" pitchFamily="34" charset="0"/>
                <a:cs typeface="Arial" panose="020B0604020202020204" pitchFamily="34" charset="0"/>
              </a:rPr>
              <a:t>Dinca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6313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317C2-FBC4-49B6-84C7-511BE210F9F1}"/>
              </a:ext>
            </a:extLst>
          </p:cNvPr>
          <p:cNvSpPr>
            <a:spLocks noGrp="1"/>
          </p:cNvSpPr>
          <p:nvPr>
            <p:ph idx="1"/>
          </p:nvPr>
        </p:nvSpPr>
        <p:spPr>
          <a:xfrm>
            <a:off x="677334" y="1253067"/>
            <a:ext cx="6155266" cy="4351866"/>
          </a:xfrm>
        </p:spPr>
        <p:txBody>
          <a:bodyPr anchor="ctr">
            <a:normAutofit/>
          </a:bodyPr>
          <a:lstStyle/>
          <a:p>
            <a:r>
              <a:rPr lang="en-GB">
                <a:latin typeface="Arial" panose="020B0604020202020204" pitchFamily="34" charset="0"/>
                <a:cs typeface="Arial" panose="020B0604020202020204" pitchFamily="34" charset="0"/>
              </a:rPr>
              <a:t>Theorizing Virtual Teams: Relationality in Dispersed Collaboration (Boh, Ren, Kiesler, &amp; Bussjaeger, 2007; Delbridge &amp; Sallaz, 2015)</a:t>
            </a:r>
          </a:p>
          <a:p>
            <a:r>
              <a:rPr lang="en-GB">
                <a:latin typeface="Arial" panose="020B0604020202020204" pitchFamily="34" charset="0"/>
                <a:cs typeface="Arial" panose="020B0604020202020204" pitchFamily="34" charset="0"/>
              </a:rPr>
              <a:t>Introduction to research methods: a practical guide for anyone undertaking a research project  </a:t>
            </a:r>
            <a:r>
              <a:rPr lang="en-US">
                <a:latin typeface="Arial" panose="020B0604020202020204" pitchFamily="34" charset="0"/>
                <a:cs typeface="Arial" panose="020B0604020202020204" pitchFamily="34" charset="0"/>
              </a:rPr>
              <a:t>(</a:t>
            </a:r>
            <a:r>
              <a:rPr lang="en-GB" i="0">
                <a:effectLst/>
                <a:latin typeface="Arial" panose="020B0604020202020204" pitchFamily="34" charset="0"/>
                <a:cs typeface="Arial" panose="020B0604020202020204" pitchFamily="34" charset="0"/>
              </a:rPr>
              <a:t>Dawson, Catherine, 2009</a:t>
            </a:r>
            <a:r>
              <a:rPr lang="en-US">
                <a:latin typeface="Arial" panose="020B0604020202020204" pitchFamily="34" charset="0"/>
                <a:cs typeface="Arial" panose="020B0604020202020204" pitchFamily="34" charset="0"/>
              </a:rPr>
              <a:t>)</a:t>
            </a:r>
          </a:p>
          <a:p>
            <a:r>
              <a:rPr lang="en-US">
                <a:latin typeface="Arial" panose="020B0604020202020204" pitchFamily="34" charset="0"/>
                <a:cs typeface="Arial" panose="020B0604020202020204" pitchFamily="34" charset="0"/>
              </a:rPr>
              <a:t>Working Together Apart Collaboration Over The Internet (Olson &amp; Judith Reitman, 2014)</a:t>
            </a:r>
          </a:p>
          <a:p>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Elena-Zina Viziru</a:t>
            </a:r>
          </a:p>
          <a:p>
            <a:endParaRPr lang="en-GB" dirty="0">
              <a:latin typeface="Arial" panose="020B0604020202020204" pitchFamily="34" charset="0"/>
              <a:cs typeface="Arial" panose="020B0604020202020204" pitchFamily="34" charset="0"/>
            </a:endParaRPr>
          </a:p>
        </p:txBody>
      </p:sp>
      <p:sp>
        <p:nvSpPr>
          <p:cNvPr id="26"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C9244837-FB2E-C0E9-8803-FAAD00743E66}"/>
              </a:ext>
            </a:extLst>
          </p:cNvPr>
          <p:cNvSpPr>
            <a:spLocks noGrp="1"/>
          </p:cNvSpPr>
          <p:nvPr>
            <p:ph type="sldNum" sz="quarter" idx="12"/>
          </p:nvPr>
        </p:nvSpPr>
        <p:spPr>
          <a:xfrm>
            <a:off x="8590663" y="6041362"/>
            <a:ext cx="683339" cy="365125"/>
          </a:xfrm>
        </p:spPr>
        <p:txBody>
          <a:bodyPr>
            <a:normAutofit/>
          </a:bodyPr>
          <a:lstStyle/>
          <a:p>
            <a:pPr>
              <a:spcAft>
                <a:spcPts val="600"/>
              </a:spcAft>
            </a:pPr>
            <a:fld id="{551C1F87-CD47-41B1-B804-4AB1CA713A36}" type="slidenum">
              <a:rPr lang="en-GB" smtClean="0">
                <a:latin typeface="Arial" panose="020B0604020202020204" pitchFamily="34" charset="0"/>
                <a:cs typeface="Arial" panose="020B0604020202020204" pitchFamily="34" charset="0"/>
              </a:rPr>
              <a:pPr>
                <a:spcAft>
                  <a:spcPts val="600"/>
                </a:spcAft>
              </a:pPr>
              <a:t>11</a:t>
            </a:fld>
            <a:endParaRPr lang="en-GB">
              <a:latin typeface="Arial" panose="020B0604020202020204" pitchFamily="34" charset="0"/>
              <a:cs typeface="Arial" panose="020B0604020202020204" pitchFamily="34" charset="0"/>
            </a:endParaRPr>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13AD4F1-197C-2309-E4F5-B354147DD679}"/>
              </a:ext>
            </a:extLst>
          </p:cNvPr>
          <p:cNvSpPr>
            <a:spLocks noGrp="1"/>
          </p:cNvSpPr>
          <p:nvPr>
            <p:ph type="title"/>
          </p:nvPr>
        </p:nvSpPr>
        <p:spPr>
          <a:xfrm>
            <a:off x="7829658" y="1253067"/>
            <a:ext cx="3371742" cy="4351866"/>
          </a:xfrm>
        </p:spPr>
        <p:txBody>
          <a:bodyPr anchor="ctr">
            <a:normAutofit/>
          </a:bodyPr>
          <a:lstStyle/>
          <a:p>
            <a:r>
              <a:rPr lang="en-US" b="1" u="sng">
                <a:solidFill>
                  <a:schemeClr val="bg1"/>
                </a:solidFill>
                <a:latin typeface="Arial" panose="020B0604020202020204" pitchFamily="34" charset="0"/>
                <a:cs typeface="Arial" panose="020B0604020202020204" pitchFamily="34" charset="0"/>
              </a:rPr>
              <a:t>References</a:t>
            </a:r>
            <a:endParaRPr lang="en-GB" b="1" u="sng">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57310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TM02900720[[fn=Integral]]</Template>
  <TotalTime>1392</TotalTime>
  <Words>1017</Words>
  <Application>Microsoft Office PowerPoint</Application>
  <PresentationFormat>Widescreen</PresentationFormat>
  <Paragraphs>94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How do students use technology to collaborate at UWTSD?  Module name: Digital Skills and Research Methods Module number: BMSW4003 Lecturer’s name: D. Clarke  Mihaela Birgau 2133440 Elena-Zina Viziru 2131454 Daniel Iulian Dinca 2130676</vt:lpstr>
      <vt:lpstr>Introduction</vt:lpstr>
      <vt:lpstr>Rationale</vt:lpstr>
      <vt:lpstr>Rationale</vt:lpstr>
      <vt:lpstr>Rationale</vt:lpstr>
      <vt:lpstr>Proposed Method</vt:lpstr>
      <vt:lpstr>Ethical Considerations</vt:lpstr>
      <vt:lpstr>Hypothesis</vt:lpstr>
      <vt:lpstr>Conclusion</vt:lpstr>
      <vt:lpstr>Research Timeline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  Module name: Digital Skills and Research Methods Module number: BMSW4003 Lecturer’s name: D. Clarke  Mihaela Birgau 2133440 Elena-Zina Viziru 2131454 Daniel Iulian Dinca 2130676</dc:title>
  <dc:creator>Birgau Tudor</dc:creator>
  <cp:lastModifiedBy>Birgau Tudor</cp:lastModifiedBy>
  <cp:revision>10</cp:revision>
  <dcterms:created xsi:type="dcterms:W3CDTF">2022-06-29T18:47:59Z</dcterms:created>
  <dcterms:modified xsi:type="dcterms:W3CDTF">2022-07-02T19:47:53Z</dcterms:modified>
</cp:coreProperties>
</file>