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6" r:id="rId1"/>
  </p:sldMasterIdLst>
  <p:sldIdLst>
    <p:sldId id="257"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4" autoAdjust="0"/>
    <p:restoredTop sz="9466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16EC51-4601-4B94-8075-A6BE244C0AEA}" type="datetimeFigureOut">
              <a:rPr lang="en-US" smtClean="0"/>
              <a:t>6/8/2023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5E874A4-47C6-41D0-8608-AA5D4AB0D1D2}" type="slidenum">
              <a:rPr lang="en-US" smtClean="0"/>
              <a:t>‹#›</a:t>
            </a:fld>
            <a:endParaRPr lang="en-US"/>
          </a:p>
        </p:txBody>
      </p:sp>
    </p:spTree>
    <p:extLst>
      <p:ext uri="{BB962C8B-B14F-4D97-AF65-F5344CB8AC3E}">
        <p14:creationId xmlns:p14="http://schemas.microsoft.com/office/powerpoint/2010/main" val="37763013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6EC51-4601-4B94-8075-A6BE244C0AEA}" type="datetimeFigureOut">
              <a:rPr lang="en-US" smtClean="0"/>
              <a:t>6/8/2023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5E874A4-47C6-41D0-8608-AA5D4AB0D1D2}" type="slidenum">
              <a:rPr lang="en-US" smtClean="0"/>
              <a:t>‹#›</a:t>
            </a:fld>
            <a:endParaRPr lang="en-US"/>
          </a:p>
        </p:txBody>
      </p:sp>
    </p:spTree>
    <p:extLst>
      <p:ext uri="{BB962C8B-B14F-4D97-AF65-F5344CB8AC3E}">
        <p14:creationId xmlns:p14="http://schemas.microsoft.com/office/powerpoint/2010/main" val="25249637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16EC51-4601-4B94-8075-A6BE244C0AEA}" type="datetimeFigureOut">
              <a:rPr lang="en-US" smtClean="0"/>
              <a:t>6/8/2023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5E874A4-47C6-41D0-8608-AA5D4AB0D1D2}" type="slidenum">
              <a:rPr lang="en-US" smtClean="0"/>
              <a:t>‹#›</a:t>
            </a:fld>
            <a:endParaRPr lang="en-US"/>
          </a:p>
        </p:txBody>
      </p:sp>
    </p:spTree>
    <p:extLst>
      <p:ext uri="{BB962C8B-B14F-4D97-AF65-F5344CB8AC3E}">
        <p14:creationId xmlns:p14="http://schemas.microsoft.com/office/powerpoint/2010/main" val="36020716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16EC51-4601-4B94-8075-A6BE244C0AEA}" type="datetimeFigureOut">
              <a:rPr lang="en-US" smtClean="0"/>
              <a:t>6/8/2023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5E874A4-47C6-41D0-8608-AA5D4AB0D1D2}" type="slidenum">
              <a:rPr lang="en-US" smtClean="0"/>
              <a:t>‹#›</a:t>
            </a:fld>
            <a:endParaRPr lang="en-US"/>
          </a:p>
        </p:txBody>
      </p:sp>
    </p:spTree>
    <p:extLst>
      <p:ext uri="{BB962C8B-B14F-4D97-AF65-F5344CB8AC3E}">
        <p14:creationId xmlns:p14="http://schemas.microsoft.com/office/powerpoint/2010/main" val="25305887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16EC51-4601-4B94-8075-A6BE244C0AEA}" type="datetimeFigureOut">
              <a:rPr lang="en-US" smtClean="0"/>
              <a:t>6/8/2023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5E874A4-47C6-41D0-8608-AA5D4AB0D1D2}" type="slidenum">
              <a:rPr lang="en-US" smtClean="0"/>
              <a:t>‹#›</a:t>
            </a:fld>
            <a:endParaRPr lang="en-US"/>
          </a:p>
        </p:txBody>
      </p:sp>
    </p:spTree>
    <p:extLst>
      <p:ext uri="{BB962C8B-B14F-4D97-AF65-F5344CB8AC3E}">
        <p14:creationId xmlns:p14="http://schemas.microsoft.com/office/powerpoint/2010/main" val="1056236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16EC51-4601-4B94-8075-A6BE244C0AEA}" type="datetimeFigureOut">
              <a:rPr lang="en-US" smtClean="0"/>
              <a:t>6/8/2023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5E874A4-47C6-41D0-8608-AA5D4AB0D1D2}" type="slidenum">
              <a:rPr lang="en-US" smtClean="0"/>
              <a:t>‹#›</a:t>
            </a:fld>
            <a:endParaRPr lang="en-US"/>
          </a:p>
        </p:txBody>
      </p:sp>
    </p:spTree>
    <p:extLst>
      <p:ext uri="{BB962C8B-B14F-4D97-AF65-F5344CB8AC3E}">
        <p14:creationId xmlns:p14="http://schemas.microsoft.com/office/powerpoint/2010/main" val="33070884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6EC51-4601-4B94-8075-A6BE244C0AEA}" type="datetimeFigureOut">
              <a:rPr lang="en-US" smtClean="0"/>
              <a:t>6/8/2023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5E874A4-47C6-41D0-8608-AA5D4AB0D1D2}" type="slidenum">
              <a:rPr lang="en-US" smtClean="0"/>
              <a:t>‹#›</a:t>
            </a:fld>
            <a:endParaRPr lang="en-US"/>
          </a:p>
        </p:txBody>
      </p:sp>
    </p:spTree>
    <p:extLst>
      <p:ext uri="{BB962C8B-B14F-4D97-AF65-F5344CB8AC3E}">
        <p14:creationId xmlns:p14="http://schemas.microsoft.com/office/powerpoint/2010/main" val="40275442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6EC51-4601-4B94-8075-A6BE244C0AEA}" type="datetimeFigureOut">
              <a:rPr lang="en-US" smtClean="0"/>
              <a:t>6/8/2023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5E874A4-47C6-41D0-8608-AA5D4AB0D1D2}" type="slidenum">
              <a:rPr lang="en-US" smtClean="0"/>
              <a:t>‹#›</a:t>
            </a:fld>
            <a:endParaRPr lang="en-US"/>
          </a:p>
        </p:txBody>
      </p:sp>
    </p:spTree>
    <p:extLst>
      <p:ext uri="{BB962C8B-B14F-4D97-AF65-F5344CB8AC3E}">
        <p14:creationId xmlns:p14="http://schemas.microsoft.com/office/powerpoint/2010/main" val="6554638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6EC51-4601-4B94-8075-A6BE244C0AEA}" type="datetimeFigureOut">
              <a:rPr lang="en-US" smtClean="0"/>
              <a:t>6/8/2023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5E874A4-47C6-41D0-8608-AA5D4AB0D1D2}" type="slidenum">
              <a:rPr lang="en-US" smtClean="0"/>
              <a:t>‹#›</a:t>
            </a:fld>
            <a:endParaRPr lang="en-US"/>
          </a:p>
        </p:txBody>
      </p:sp>
    </p:spTree>
    <p:extLst>
      <p:ext uri="{BB962C8B-B14F-4D97-AF65-F5344CB8AC3E}">
        <p14:creationId xmlns:p14="http://schemas.microsoft.com/office/powerpoint/2010/main" val="4608706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6EC51-4601-4B94-8075-A6BE244C0AEA}" type="datetimeFigureOut">
              <a:rPr lang="en-US" smtClean="0"/>
              <a:t>6/8/2023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5E874A4-47C6-41D0-8608-AA5D4AB0D1D2}" type="slidenum">
              <a:rPr lang="en-US" smtClean="0"/>
              <a:t>‹#›</a:t>
            </a:fld>
            <a:endParaRPr lang="en-US"/>
          </a:p>
        </p:txBody>
      </p:sp>
    </p:spTree>
    <p:extLst>
      <p:ext uri="{BB962C8B-B14F-4D97-AF65-F5344CB8AC3E}">
        <p14:creationId xmlns:p14="http://schemas.microsoft.com/office/powerpoint/2010/main" val="25619302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6EC51-4601-4B94-8075-A6BE244C0AEA}" type="datetimeFigureOut">
              <a:rPr lang="en-US" smtClean="0"/>
              <a:t>6/8/2023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5E874A4-47C6-41D0-8608-AA5D4AB0D1D2}" type="slidenum">
              <a:rPr lang="en-US" smtClean="0"/>
              <a:t>‹#›</a:t>
            </a:fld>
            <a:endParaRPr lang="en-US"/>
          </a:p>
        </p:txBody>
      </p:sp>
    </p:spTree>
    <p:extLst>
      <p:ext uri="{BB962C8B-B14F-4D97-AF65-F5344CB8AC3E}">
        <p14:creationId xmlns:p14="http://schemas.microsoft.com/office/powerpoint/2010/main" val="11293695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6EC51-4601-4B94-8075-A6BE244C0AEA}" type="datetimeFigureOut">
              <a:rPr lang="en-US" smtClean="0"/>
              <a:t>6/8/2023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5E874A4-47C6-41D0-8608-AA5D4AB0D1D2}" type="slidenum">
              <a:rPr lang="en-US" smtClean="0"/>
              <a:t>‹#›</a:t>
            </a:fld>
            <a:endParaRPr lang="en-US"/>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9359462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6EC51-4601-4B94-8075-A6BE244C0AEA}" type="datetimeFigureOut">
              <a:rPr lang="en-US" smtClean="0"/>
              <a:t>6/8/2023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5E874A4-47C6-41D0-8608-AA5D4AB0D1D2}" type="slidenum">
              <a:rPr lang="en-US" smtClean="0"/>
              <a:t>‹#›</a:t>
            </a:fld>
            <a:endParaRPr lang="en-US"/>
          </a:p>
        </p:txBody>
      </p:sp>
    </p:spTree>
    <p:extLst>
      <p:ext uri="{BB962C8B-B14F-4D97-AF65-F5344CB8AC3E}">
        <p14:creationId xmlns:p14="http://schemas.microsoft.com/office/powerpoint/2010/main" val="41946042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1116EC51-4601-4B94-8075-A6BE244C0AEA}" type="datetimeFigureOut">
              <a:rPr lang="en-US" smtClean="0"/>
              <a:t>6/8/2023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5E874A4-47C6-41D0-8608-AA5D4AB0D1D2}" type="slidenum">
              <a:rPr lang="en-US" smtClean="0"/>
              <a:t>‹#›</a:t>
            </a:fld>
            <a:endParaRPr lang="en-US"/>
          </a:p>
        </p:txBody>
      </p:sp>
    </p:spTree>
    <p:extLst>
      <p:ext uri="{BB962C8B-B14F-4D97-AF65-F5344CB8AC3E}">
        <p14:creationId xmlns:p14="http://schemas.microsoft.com/office/powerpoint/2010/main" val="201651621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1116EC51-4601-4B94-8075-A6BE244C0AEA}" type="datetimeFigureOut">
              <a:rPr lang="en-US" smtClean="0"/>
              <a:t>6/8/2023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5E874A4-47C6-41D0-8608-AA5D4AB0D1D2}" type="slidenum">
              <a:rPr lang="en-US" smtClean="0"/>
              <a:t>‹#›</a:t>
            </a:fld>
            <a:endParaRPr lang="en-US"/>
          </a:p>
        </p:txBody>
      </p:sp>
    </p:spTree>
    <p:extLst>
      <p:ext uri="{BB962C8B-B14F-4D97-AF65-F5344CB8AC3E}">
        <p14:creationId xmlns:p14="http://schemas.microsoft.com/office/powerpoint/2010/main" val="37421010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6EC51-4601-4B94-8075-A6BE244C0AEA}" type="datetimeFigureOut">
              <a:rPr lang="en-US" smtClean="0"/>
              <a:t>6/8/2023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5E874A4-47C6-41D0-8608-AA5D4AB0D1D2}" type="slidenum">
              <a:rPr lang="en-US" smtClean="0"/>
              <a:t>‹#›</a:t>
            </a:fld>
            <a:endParaRPr lang="en-US"/>
          </a:p>
        </p:txBody>
      </p:sp>
    </p:spTree>
    <p:extLst>
      <p:ext uri="{BB962C8B-B14F-4D97-AF65-F5344CB8AC3E}">
        <p14:creationId xmlns:p14="http://schemas.microsoft.com/office/powerpoint/2010/main" val="347746294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6EC51-4601-4B94-8075-A6BE244C0AEA}" type="datetimeFigureOut">
              <a:rPr lang="en-US" smtClean="0"/>
              <a:t>6/8/2023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5E874A4-47C6-41D0-8608-AA5D4AB0D1D2}" type="slidenum">
              <a:rPr lang="en-US" smtClean="0"/>
              <a:t>‹#›</a:t>
            </a:fld>
            <a:endParaRPr lang="en-US"/>
          </a:p>
        </p:txBody>
      </p:sp>
    </p:spTree>
    <p:extLst>
      <p:ext uri="{BB962C8B-B14F-4D97-AF65-F5344CB8AC3E}">
        <p14:creationId xmlns:p14="http://schemas.microsoft.com/office/powerpoint/2010/main" val="23218845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1116EC51-4601-4B94-8075-A6BE244C0AEA}" type="datetimeFigureOut">
              <a:rPr lang="en-US" smtClean="0"/>
              <a:t>6/8/2023</a:t>
            </a:fld>
            <a:endParaRPr lang="en-US"/>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A5E874A4-47C6-41D0-8608-AA5D4AB0D1D2}" type="slidenum">
              <a:rPr lang="en-US" smtClean="0"/>
              <a:t>‹#›</a:t>
            </a:fld>
            <a:endParaRPr lang="en-US"/>
          </a:p>
        </p:txBody>
      </p:sp>
    </p:spTree>
    <p:extLst>
      <p:ext uri="{BB962C8B-B14F-4D97-AF65-F5344CB8AC3E}">
        <p14:creationId xmlns:p14="http://schemas.microsoft.com/office/powerpoint/2010/main" val="3648820399"/>
      </p:ext>
    </p:extLst>
  </p:cSld>
  <p:clrMap bg1="dk1" tx1="lt1" bg2="dk2" tx2="lt2" accent1="accent1" accent2="accent2" accent3="accent3" accent4="accent4" accent5="accent5" accent6="accent6" hlink="hlink" folHlink="folHlink"/>
  <p:sldLayoutIdLst>
    <p:sldLayoutId id="2147483837" r:id="rId1"/>
    <p:sldLayoutId id="2147483838" r:id="rId2"/>
    <p:sldLayoutId id="2147483839" r:id="rId3"/>
    <p:sldLayoutId id="2147483840" r:id="rId4"/>
    <p:sldLayoutId id="2147483841" r:id="rId5"/>
    <p:sldLayoutId id="2147483842" r:id="rId6"/>
    <p:sldLayoutId id="2147483843" r:id="rId7"/>
    <p:sldLayoutId id="2147483844" r:id="rId8"/>
    <p:sldLayoutId id="2147483845" r:id="rId9"/>
    <p:sldLayoutId id="2147483846" r:id="rId10"/>
    <p:sldLayoutId id="2147483847" r:id="rId11"/>
    <p:sldLayoutId id="2147483848" r:id="rId12"/>
    <p:sldLayoutId id="2147483849" r:id="rId13"/>
    <p:sldLayoutId id="2147483850" r:id="rId14"/>
    <p:sldLayoutId id="2147483851" r:id="rId15"/>
    <p:sldLayoutId id="2147483852" r:id="rId16"/>
    <p:sldLayoutId id="2147483853" r:id="rId17"/>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g"/><Relationship Id="rId1" Type="http://schemas.openxmlformats.org/officeDocument/2006/relationships/slideLayout" Target="../slideLayouts/slideLayout2.xml"/><Relationship Id="rId5" Type="http://schemas.openxmlformats.org/officeDocument/2006/relationships/image" Target="../media/image5.jpg"/><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20000"/>
            <a:lum/>
          </a:blip>
          <a:srcRect/>
          <a:stretch>
            <a:fillRect t="-39000" b="-3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892AB-3717-1F2F-2EB4-96DCC2A50B11}"/>
              </a:ext>
            </a:extLst>
          </p:cNvPr>
          <p:cNvSpPr>
            <a:spLocks noGrp="1"/>
          </p:cNvSpPr>
          <p:nvPr>
            <p:ph type="title"/>
          </p:nvPr>
        </p:nvSpPr>
        <p:spPr>
          <a:xfrm>
            <a:off x="405858" y="365126"/>
            <a:ext cx="10947942" cy="627334"/>
          </a:xfrm>
        </p:spPr>
        <p:txBody>
          <a:bodyPr>
            <a:normAutofit/>
          </a:bodyPr>
          <a:lstStyle/>
          <a:p>
            <a:r>
              <a:rPr lang="en-US" dirty="0">
                <a:solidFill>
                  <a:srgbClr val="FFC000"/>
                </a:solidFill>
              </a:rPr>
              <a:t>RICH</a:t>
            </a:r>
            <a:r>
              <a:rPr lang="en-US" b="1" dirty="0">
                <a:solidFill>
                  <a:srgbClr val="FFC000"/>
                </a:solidFill>
              </a:rPr>
              <a:t> HOTEL-FRÜHSTÜCKSBRETT</a:t>
            </a:r>
          </a:p>
        </p:txBody>
      </p:sp>
      <p:sp>
        <p:nvSpPr>
          <p:cNvPr id="3" name="Content Placeholder 2">
            <a:extLst>
              <a:ext uri="{FF2B5EF4-FFF2-40B4-BE49-F238E27FC236}">
                <a16:creationId xmlns:a16="http://schemas.microsoft.com/office/drawing/2014/main" id="{A7E1F781-606F-B56B-64DC-EA845C5274F5}"/>
              </a:ext>
            </a:extLst>
          </p:cNvPr>
          <p:cNvSpPr>
            <a:spLocks noGrp="1"/>
          </p:cNvSpPr>
          <p:nvPr>
            <p:ph idx="1"/>
          </p:nvPr>
        </p:nvSpPr>
        <p:spPr>
          <a:xfrm>
            <a:off x="405858" y="1446521"/>
            <a:ext cx="2757220" cy="727511"/>
          </a:xfrm>
          <a:blipFill>
            <a:blip r:embed="rId3">
              <a:alphaModFix amt="18000"/>
            </a:blip>
            <a:tile tx="0" ty="0" sx="100000" sy="100000" flip="none" algn="tl"/>
          </a:blipFill>
        </p:spPr>
        <p:txBody>
          <a:bodyPr>
            <a:noAutofit/>
          </a:bodyPr>
          <a:lstStyle/>
          <a:p>
            <a:pPr marL="0" marR="0" indent="0" algn="just">
              <a:lnSpc>
                <a:spcPct val="110000"/>
              </a:lnSpc>
              <a:spcBef>
                <a:spcPts val="0"/>
              </a:spcBef>
              <a:spcAft>
                <a:spcPts val="0"/>
              </a:spcAft>
              <a:buNone/>
            </a:pPr>
            <a:r>
              <a:rPr lang="en-GB" sz="1200" b="1" dirty="0">
                <a:solidFill>
                  <a:srgbClr val="202124"/>
                </a:solidFill>
                <a:effectLst/>
                <a:latin typeface="Arial" panose="020B0604020202020204" pitchFamily="34" charset="0"/>
                <a:ea typeface="Calibri" panose="020F0502020204030204" pitchFamily="34" charset="0"/>
              </a:rPr>
              <a:t>RICH </a:t>
            </a:r>
            <a:r>
              <a:rPr lang="en-GB" sz="1200" b="1" dirty="0" err="1">
                <a:solidFill>
                  <a:srgbClr val="202124"/>
                </a:solidFill>
                <a:effectLst/>
                <a:latin typeface="Arial" panose="020B0604020202020204" pitchFamily="34" charset="0"/>
                <a:ea typeface="Calibri" panose="020F0502020204030204" pitchFamily="34" charset="0"/>
              </a:rPr>
              <a:t>Frühstücksbrettchen</a:t>
            </a:r>
            <a:r>
              <a:rPr lang="en-GB" sz="1200" b="1" dirty="0">
                <a:solidFill>
                  <a:srgbClr val="202124"/>
                </a:solidFill>
                <a:effectLst/>
                <a:latin typeface="Arial" panose="020B0604020202020204" pitchFamily="34" charset="0"/>
                <a:ea typeface="Calibri" panose="020F0502020204030204" pitchFamily="34" charset="0"/>
              </a:rPr>
              <a:t> </a:t>
            </a:r>
            <a:r>
              <a:rPr lang="en-GB" sz="1200" b="1" dirty="0" err="1">
                <a:solidFill>
                  <a:srgbClr val="202124"/>
                </a:solidFill>
                <a:effectLst/>
                <a:latin typeface="Arial" panose="020B0604020202020204" pitchFamily="34" charset="0"/>
                <a:ea typeface="Calibri" panose="020F0502020204030204" pitchFamily="34" charset="0"/>
              </a:rPr>
              <a:t>im</a:t>
            </a:r>
            <a:r>
              <a:rPr lang="en-GB" sz="1200" b="1" dirty="0">
                <a:solidFill>
                  <a:srgbClr val="202124"/>
                </a:solidFill>
                <a:effectLst/>
                <a:latin typeface="Arial" panose="020B0604020202020204" pitchFamily="34" charset="0"/>
                <a:ea typeface="Calibri" panose="020F0502020204030204" pitchFamily="34" charset="0"/>
              </a:rPr>
              <a:t> Hotel</a:t>
            </a:r>
            <a:endParaRPr lang="en-US" sz="1200" dirty="0">
              <a:solidFill>
                <a:srgbClr val="202124"/>
              </a:solidFill>
              <a:effectLst/>
              <a:latin typeface="Arial" panose="020B0604020202020204" pitchFamily="34" charset="0"/>
              <a:ea typeface="Calibri" panose="020F0502020204030204" pitchFamily="34" charset="0"/>
            </a:endParaRPr>
          </a:p>
          <a:p>
            <a:pPr marL="0" marR="0" indent="0" algn="just">
              <a:lnSpc>
                <a:spcPct val="110000"/>
              </a:lnSpc>
              <a:spcBef>
                <a:spcPts val="0"/>
              </a:spcBef>
              <a:spcAft>
                <a:spcPts val="0"/>
              </a:spcAft>
            </a:pPr>
            <a:r>
              <a:rPr lang="de-DE" sz="1200" dirty="0">
                <a:solidFill>
                  <a:srgbClr val="202124"/>
                </a:solidFill>
                <a:effectLst/>
                <a:latin typeface="Arial" panose="020B0604020202020204" pitchFamily="34" charset="0"/>
                <a:ea typeface="Calibri" panose="020F0502020204030204" pitchFamily="34" charset="0"/>
              </a:rPr>
              <a:t> Frühstücksservices:</a:t>
            </a:r>
          </a:p>
          <a:p>
            <a:pPr marL="0" marR="0" indent="0" algn="just">
              <a:lnSpc>
                <a:spcPct val="110000"/>
              </a:lnSpc>
              <a:spcBef>
                <a:spcPts val="0"/>
              </a:spcBef>
              <a:spcAft>
                <a:spcPts val="0"/>
              </a:spcAft>
            </a:pPr>
            <a:r>
              <a:rPr lang="de-DE" sz="1200" dirty="0">
                <a:solidFill>
                  <a:srgbClr val="202124"/>
                </a:solidFill>
                <a:effectLst/>
                <a:latin typeface="Arial" panose="020B0604020202020204" pitchFamily="34" charset="0"/>
                <a:ea typeface="Calibri" panose="020F0502020204030204" pitchFamily="34" charset="0"/>
              </a:rPr>
              <a:t> Wochentags:    </a:t>
            </a:r>
            <a:r>
              <a:rPr lang="de-DE" sz="1200" b="1" dirty="0">
                <a:solidFill>
                  <a:srgbClr val="202124"/>
                </a:solidFill>
                <a:effectLst/>
                <a:latin typeface="Arial" panose="020B0604020202020204" pitchFamily="34" charset="0"/>
                <a:ea typeface="Calibri" panose="020F0502020204030204" pitchFamily="34" charset="0"/>
              </a:rPr>
              <a:t>6:00 - 10:00Uhr   </a:t>
            </a:r>
          </a:p>
          <a:p>
            <a:pPr marL="0" marR="0" indent="0" algn="just">
              <a:lnSpc>
                <a:spcPct val="110000"/>
              </a:lnSpc>
              <a:spcBef>
                <a:spcPts val="0"/>
              </a:spcBef>
              <a:spcAft>
                <a:spcPts val="0"/>
              </a:spcAft>
            </a:pPr>
            <a:r>
              <a:rPr lang="de-DE" sz="1200" dirty="0">
                <a:solidFill>
                  <a:srgbClr val="202124"/>
                </a:solidFill>
                <a:effectLst/>
                <a:latin typeface="Arial" panose="020B0604020202020204" pitchFamily="34" charset="0"/>
                <a:ea typeface="Calibri" panose="020F0502020204030204" pitchFamily="34" charset="0"/>
              </a:rPr>
              <a:t> Wochenenden: </a:t>
            </a:r>
            <a:r>
              <a:rPr lang="de-DE" sz="1200" b="1" dirty="0">
                <a:solidFill>
                  <a:srgbClr val="202124"/>
                </a:solidFill>
                <a:effectLst/>
                <a:latin typeface="Arial" panose="020B0604020202020204" pitchFamily="34" charset="0"/>
                <a:ea typeface="Calibri" panose="020F0502020204030204" pitchFamily="34" charset="0"/>
              </a:rPr>
              <a:t>7:00 - 11:00 Uhr</a:t>
            </a:r>
            <a:endParaRPr lang="en-US" sz="1200" b="1" dirty="0"/>
          </a:p>
        </p:txBody>
      </p:sp>
      <p:sp>
        <p:nvSpPr>
          <p:cNvPr id="5" name="TextBox 4">
            <a:extLst>
              <a:ext uri="{FF2B5EF4-FFF2-40B4-BE49-F238E27FC236}">
                <a16:creationId xmlns:a16="http://schemas.microsoft.com/office/drawing/2014/main" id="{04941E9A-B333-0F23-3489-87B1832DFA1F}"/>
              </a:ext>
            </a:extLst>
          </p:cNvPr>
          <p:cNvSpPr txBox="1"/>
          <p:nvPr/>
        </p:nvSpPr>
        <p:spPr>
          <a:xfrm>
            <a:off x="413608" y="2567723"/>
            <a:ext cx="2757220" cy="1608133"/>
          </a:xfrm>
          <a:prstGeom prst="rect">
            <a:avLst/>
          </a:prstGeom>
          <a:blipFill dpi="0" rotWithShape="1">
            <a:blip r:embed="rId3">
              <a:alphaModFix amt="18000"/>
            </a:blip>
            <a:srcRect/>
            <a:tile tx="0" ty="0" sx="100000" sy="100000" flip="none" algn="tl"/>
          </a:blipFill>
        </p:spPr>
        <p:txBody>
          <a:bodyPr wrap="square">
            <a:spAutoFit/>
          </a:bodyPr>
          <a:lstStyle/>
          <a:p>
            <a:pPr marL="0" marR="0" indent="0" algn="just">
              <a:spcBef>
                <a:spcPts val="0"/>
              </a:spcBef>
              <a:spcAft>
                <a:spcPts val="0"/>
              </a:spcAft>
            </a:pPr>
            <a:r>
              <a:rPr lang="de-DE" sz="1200" b="1" dirty="0">
                <a:solidFill>
                  <a:srgbClr val="202124"/>
                </a:solidFill>
                <a:effectLst/>
                <a:latin typeface="Arial" panose="020B0604020202020204" pitchFamily="34" charset="0"/>
                <a:ea typeface="Calibri" panose="020F0502020204030204" pitchFamily="34" charset="0"/>
              </a:rPr>
              <a:t>Frühstücksoptionen:</a:t>
            </a:r>
          </a:p>
          <a:p>
            <a:pPr marL="0" marR="0" indent="0" algn="just">
              <a:spcBef>
                <a:spcPts val="0"/>
              </a:spcBef>
              <a:spcAft>
                <a:spcPts val="0"/>
              </a:spcAft>
            </a:pPr>
            <a:r>
              <a:rPr lang="de-DE" sz="1050" dirty="0">
                <a:solidFill>
                  <a:srgbClr val="202124"/>
                </a:solidFill>
                <a:effectLst/>
                <a:latin typeface="Arial" panose="020B0604020202020204" pitchFamily="34" charset="0"/>
                <a:ea typeface="Calibri" panose="020F0502020204030204" pitchFamily="34" charset="0"/>
              </a:rPr>
              <a:t>In unserem Hotel gibt es eine große Auswahl an Gerichten und wir bereiten auch Gerichte auf Wunsch unserer Kunden zu, diese Möglichkeit ist jedoch nur für Wochenenden verfügbar. Einige der bekanntesten Frühstücksdienste sind unten aufgeführt</a:t>
            </a:r>
            <a:r>
              <a:rPr lang="en-GB" sz="1050" dirty="0">
                <a:solidFill>
                  <a:srgbClr val="202124"/>
                </a:solidFill>
                <a:latin typeface="Arial" panose="020B0604020202020204" pitchFamily="34" charset="0"/>
              </a:rPr>
              <a:t>. </a:t>
            </a:r>
            <a:endParaRPr lang="en-US" sz="1050" dirty="0">
              <a:solidFill>
                <a:srgbClr val="202124"/>
              </a:solidFill>
              <a:latin typeface="Arial" panose="020B0604020202020204" pitchFamily="34" charset="0"/>
            </a:endParaRPr>
          </a:p>
          <a:p>
            <a:pPr marL="0" marR="0" indent="457200" algn="just">
              <a:spcBef>
                <a:spcPts val="0"/>
              </a:spcBef>
              <a:spcAft>
                <a:spcPts val="0"/>
              </a:spcAft>
            </a:pPr>
            <a:r>
              <a:rPr lang="en-GB" sz="1050" dirty="0">
                <a:solidFill>
                  <a:srgbClr val="202124"/>
                </a:solidFill>
                <a:latin typeface="Arial" panose="020B0604020202020204" pitchFamily="34" charset="0"/>
              </a:rPr>
              <a:t> </a:t>
            </a:r>
            <a:endParaRPr lang="en-US" sz="1050" dirty="0">
              <a:solidFill>
                <a:srgbClr val="202124"/>
              </a:solidFill>
              <a:latin typeface="Arial" panose="020B0604020202020204" pitchFamily="34" charset="0"/>
            </a:endParaRPr>
          </a:p>
        </p:txBody>
      </p:sp>
      <p:sp>
        <p:nvSpPr>
          <p:cNvPr id="7" name="TextBox 6">
            <a:extLst>
              <a:ext uri="{FF2B5EF4-FFF2-40B4-BE49-F238E27FC236}">
                <a16:creationId xmlns:a16="http://schemas.microsoft.com/office/drawing/2014/main" id="{7102B919-652C-619A-C220-936952DC9046}"/>
              </a:ext>
            </a:extLst>
          </p:cNvPr>
          <p:cNvSpPr txBox="1"/>
          <p:nvPr/>
        </p:nvSpPr>
        <p:spPr>
          <a:xfrm>
            <a:off x="413608" y="4175856"/>
            <a:ext cx="3263829" cy="2477601"/>
          </a:xfrm>
          <a:prstGeom prst="rect">
            <a:avLst/>
          </a:prstGeom>
          <a:blipFill>
            <a:blip r:embed="rId3">
              <a:alphaModFix amt="18000"/>
            </a:blip>
            <a:tile tx="0" ty="0" sx="100000" sy="100000" flip="none" algn="tl"/>
          </a:blipFill>
        </p:spPr>
        <p:txBody>
          <a:bodyPr wrap="square">
            <a:spAutoFit/>
          </a:bodyPr>
          <a:lstStyle/>
          <a:p>
            <a:pPr marL="0" marR="0" indent="0" algn="just">
              <a:spcBef>
                <a:spcPts val="0"/>
              </a:spcBef>
              <a:spcAft>
                <a:spcPts val="0"/>
              </a:spcAft>
            </a:pPr>
            <a:r>
              <a:rPr lang="en-GB" sz="1200" b="1" dirty="0" err="1">
                <a:solidFill>
                  <a:srgbClr val="202124"/>
                </a:solidFill>
                <a:latin typeface="Arial" panose="020B0604020202020204" pitchFamily="34" charset="0"/>
              </a:rPr>
              <a:t>Kaltes</a:t>
            </a:r>
            <a:r>
              <a:rPr lang="en-GB" sz="1200" b="1" dirty="0">
                <a:solidFill>
                  <a:srgbClr val="202124"/>
                </a:solidFill>
                <a:latin typeface="Arial" panose="020B0604020202020204" pitchFamily="34" charset="0"/>
              </a:rPr>
              <a:t> Buffet:</a:t>
            </a:r>
          </a:p>
          <a:p>
            <a:pPr marL="171450" marR="0" indent="-171450" algn="just">
              <a:spcBef>
                <a:spcPts val="0"/>
              </a:spcBef>
              <a:spcAft>
                <a:spcPts val="0"/>
              </a:spcAft>
              <a:buFont typeface="Arial" panose="020B0604020202020204" pitchFamily="34" charset="0"/>
              <a:buChar char="•"/>
            </a:pPr>
            <a:r>
              <a:rPr lang="de-DE" sz="1100" dirty="0">
                <a:solidFill>
                  <a:srgbClr val="202124"/>
                </a:solidFill>
                <a:latin typeface="Arial" panose="020B0604020202020204" pitchFamily="34" charset="0"/>
              </a:rPr>
              <a:t>Auswahl an frisch gebackenem Gebäck und Brot</a:t>
            </a:r>
          </a:p>
          <a:p>
            <a:pPr marR="0" algn="just">
              <a:spcBef>
                <a:spcPts val="0"/>
              </a:spcBef>
              <a:spcAft>
                <a:spcPts val="0"/>
              </a:spcAft>
            </a:pPr>
            <a:r>
              <a:rPr lang="de-DE" sz="1100" dirty="0">
                <a:solidFill>
                  <a:srgbClr val="202124"/>
                </a:solidFill>
                <a:latin typeface="Arial" panose="020B0604020202020204" pitchFamily="34" charset="0"/>
              </a:rPr>
              <a:t>    mit Butter und Marmelade</a:t>
            </a:r>
          </a:p>
          <a:p>
            <a:pPr marL="171450" marR="0" indent="-171450" algn="just">
              <a:spcBef>
                <a:spcPts val="0"/>
              </a:spcBef>
              <a:spcAft>
                <a:spcPts val="0"/>
              </a:spcAft>
              <a:buFont typeface="Arial" panose="020B0604020202020204" pitchFamily="34" charset="0"/>
              <a:buChar char="•"/>
            </a:pPr>
            <a:r>
              <a:rPr lang="de-DE" sz="1100" dirty="0">
                <a:solidFill>
                  <a:srgbClr val="202124"/>
                </a:solidFill>
                <a:latin typeface="Arial" panose="020B0604020202020204" pitchFamily="34" charset="0"/>
              </a:rPr>
              <a:t>Sammlung von Käse</a:t>
            </a:r>
          </a:p>
          <a:p>
            <a:pPr marL="171450" marR="0" indent="-171450" algn="just">
              <a:spcBef>
                <a:spcPts val="0"/>
              </a:spcBef>
              <a:spcAft>
                <a:spcPts val="0"/>
              </a:spcAft>
              <a:buFont typeface="Arial" panose="020B0604020202020204" pitchFamily="34" charset="0"/>
              <a:buChar char="•"/>
            </a:pPr>
            <a:r>
              <a:rPr lang="de-DE" sz="1100" dirty="0">
                <a:solidFill>
                  <a:srgbClr val="202124"/>
                </a:solidFill>
                <a:latin typeface="Arial" panose="020B0604020202020204" pitchFamily="34" charset="0"/>
              </a:rPr>
              <a:t>Herzhafte Beläge wie Wurst und Schinken</a:t>
            </a:r>
          </a:p>
          <a:p>
            <a:pPr marL="171450" marR="0" indent="-171450" algn="just">
              <a:spcBef>
                <a:spcPts val="0"/>
              </a:spcBef>
              <a:spcAft>
                <a:spcPts val="0"/>
              </a:spcAft>
              <a:buFont typeface="Arial" panose="020B0604020202020204" pitchFamily="34" charset="0"/>
              <a:buChar char="•"/>
            </a:pPr>
            <a:r>
              <a:rPr lang="de-DE" sz="1100" dirty="0">
                <a:solidFill>
                  <a:srgbClr val="202124"/>
                </a:solidFill>
                <a:latin typeface="Arial" panose="020B0604020202020204" pitchFamily="34" charset="0"/>
              </a:rPr>
              <a:t>Sammlung von Frühstückszerealien wie Müsli</a:t>
            </a:r>
          </a:p>
          <a:p>
            <a:pPr marL="171450" marR="0" indent="-171450" algn="just">
              <a:spcBef>
                <a:spcPts val="0"/>
              </a:spcBef>
              <a:spcAft>
                <a:spcPts val="0"/>
              </a:spcAft>
              <a:buFont typeface="Arial" panose="020B0604020202020204" pitchFamily="34" charset="0"/>
              <a:buChar char="•"/>
            </a:pPr>
            <a:r>
              <a:rPr lang="de-DE" sz="1100" dirty="0">
                <a:solidFill>
                  <a:srgbClr val="202124"/>
                </a:solidFill>
                <a:latin typeface="Arial" panose="020B0604020202020204" pitchFamily="34" charset="0"/>
              </a:rPr>
              <a:t>Saisonaler Obstteller, auf dem frische und reine </a:t>
            </a:r>
          </a:p>
          <a:p>
            <a:pPr marL="171450" marR="0" indent="-171450" algn="just">
              <a:spcBef>
                <a:spcPts val="0"/>
              </a:spcBef>
              <a:spcAft>
                <a:spcPts val="0"/>
              </a:spcAft>
              <a:buFont typeface="Arial" panose="020B0604020202020204" pitchFamily="34" charset="0"/>
              <a:buChar char="•"/>
            </a:pPr>
            <a:r>
              <a:rPr lang="de-DE" sz="1100" dirty="0">
                <a:solidFill>
                  <a:srgbClr val="202124"/>
                </a:solidFill>
                <a:latin typeface="Arial" panose="020B0604020202020204" pitchFamily="34" charset="0"/>
              </a:rPr>
              <a:t>Früchte serviert werden</a:t>
            </a:r>
          </a:p>
          <a:p>
            <a:pPr marL="171450" marR="0" indent="-171450" algn="just">
              <a:spcBef>
                <a:spcPts val="0"/>
              </a:spcBef>
              <a:spcAft>
                <a:spcPts val="0"/>
              </a:spcAft>
              <a:buFont typeface="Arial" panose="020B0604020202020204" pitchFamily="34" charset="0"/>
              <a:buChar char="•"/>
            </a:pPr>
            <a:r>
              <a:rPr lang="de-DE" sz="1100" dirty="0">
                <a:solidFill>
                  <a:srgbClr val="202124"/>
                </a:solidFill>
                <a:latin typeface="Arial" panose="020B0604020202020204" pitchFamily="34" charset="0"/>
              </a:rPr>
              <a:t>Frischer Joghurt und Milch</a:t>
            </a:r>
          </a:p>
          <a:p>
            <a:pPr marL="171450" marR="0" indent="-171450" algn="just">
              <a:spcBef>
                <a:spcPts val="0"/>
              </a:spcBef>
              <a:spcAft>
                <a:spcPts val="0"/>
              </a:spcAft>
              <a:buFont typeface="Arial" panose="020B0604020202020204" pitchFamily="34" charset="0"/>
              <a:buChar char="•"/>
            </a:pPr>
            <a:r>
              <a:rPr lang="de-DE" sz="1100" dirty="0">
                <a:solidFill>
                  <a:srgbClr val="202124"/>
                </a:solidFill>
                <a:latin typeface="Arial" panose="020B0604020202020204" pitchFamily="34" charset="0"/>
              </a:rPr>
              <a:t>Gekühlte Fruchtsäfte wie: </a:t>
            </a:r>
          </a:p>
          <a:p>
            <a:pPr marL="171450" marR="0" indent="-171450" algn="just">
              <a:spcBef>
                <a:spcPts val="0"/>
              </a:spcBef>
              <a:spcAft>
                <a:spcPts val="0"/>
              </a:spcAft>
              <a:buFont typeface="Arial" panose="020B0604020202020204" pitchFamily="34" charset="0"/>
              <a:buChar char="•"/>
            </a:pPr>
            <a:r>
              <a:rPr lang="de-DE" sz="1100" dirty="0">
                <a:solidFill>
                  <a:srgbClr val="202124"/>
                </a:solidFill>
                <a:latin typeface="Arial" panose="020B0604020202020204" pitchFamily="34" charset="0"/>
              </a:rPr>
              <a:t>Orangensaft, Granatapfelsaft, Erdbeersaft usw</a:t>
            </a:r>
          </a:p>
          <a:p>
            <a:pPr marL="171450" marR="0" indent="-171450" algn="just">
              <a:spcBef>
                <a:spcPts val="0"/>
              </a:spcBef>
              <a:spcAft>
                <a:spcPts val="0"/>
              </a:spcAft>
              <a:buFont typeface="Arial" panose="020B0604020202020204" pitchFamily="34" charset="0"/>
              <a:buChar char="•"/>
            </a:pPr>
            <a:r>
              <a:rPr lang="en-GB" sz="1100" dirty="0" err="1">
                <a:solidFill>
                  <a:srgbClr val="202124"/>
                </a:solidFill>
                <a:latin typeface="Arial" panose="020B0604020202020204" pitchFamily="34" charset="0"/>
              </a:rPr>
              <a:t>Preis</a:t>
            </a:r>
            <a:r>
              <a:rPr lang="en-GB" sz="1100" dirty="0">
                <a:solidFill>
                  <a:srgbClr val="202124"/>
                </a:solidFill>
                <a:latin typeface="Arial" panose="020B0604020202020204" pitchFamily="34" charset="0"/>
              </a:rPr>
              <a:t>: </a:t>
            </a:r>
            <a:r>
              <a:rPr lang="en-GB" sz="1100" b="1" dirty="0">
                <a:solidFill>
                  <a:srgbClr val="202124"/>
                </a:solidFill>
                <a:latin typeface="Arial" panose="020B0604020202020204" pitchFamily="34" charset="0"/>
              </a:rPr>
              <a:t>13.99</a:t>
            </a:r>
            <a:r>
              <a:rPr lang="ro-RO" sz="1100" b="1" dirty="0">
                <a:solidFill>
                  <a:srgbClr val="202124"/>
                </a:solidFill>
                <a:latin typeface="Arial" panose="020B0604020202020204" pitchFamily="34" charset="0"/>
              </a:rPr>
              <a:t> </a:t>
            </a:r>
            <a:r>
              <a:rPr lang="en-GB" sz="1100" b="1" dirty="0">
                <a:solidFill>
                  <a:srgbClr val="202124"/>
                </a:solidFill>
                <a:latin typeface="Arial" panose="020B0604020202020204" pitchFamily="34" charset="0"/>
              </a:rPr>
              <a:t>€ pro Person</a:t>
            </a:r>
            <a:endParaRPr lang="en-US" sz="1100" b="1" dirty="0">
              <a:solidFill>
                <a:srgbClr val="202124"/>
              </a:solidFill>
              <a:latin typeface="Arial" panose="020B0604020202020204" pitchFamily="34" charset="0"/>
            </a:endParaRPr>
          </a:p>
        </p:txBody>
      </p:sp>
      <p:sp>
        <p:nvSpPr>
          <p:cNvPr id="9" name="TextBox 8">
            <a:extLst>
              <a:ext uri="{FF2B5EF4-FFF2-40B4-BE49-F238E27FC236}">
                <a16:creationId xmlns:a16="http://schemas.microsoft.com/office/drawing/2014/main" id="{7676B32B-F2A6-22E5-FF26-CEFBED80B071}"/>
              </a:ext>
            </a:extLst>
          </p:cNvPr>
          <p:cNvSpPr txBox="1"/>
          <p:nvPr/>
        </p:nvSpPr>
        <p:spPr>
          <a:xfrm>
            <a:off x="3594286" y="1397876"/>
            <a:ext cx="2431564" cy="1800493"/>
          </a:xfrm>
          <a:prstGeom prst="rect">
            <a:avLst/>
          </a:prstGeom>
          <a:blipFill>
            <a:blip r:embed="rId3">
              <a:alphaModFix amt="42000"/>
            </a:blip>
            <a:tile tx="0" ty="0" sx="100000" sy="100000" flip="none" algn="tl"/>
          </a:blipFill>
        </p:spPr>
        <p:txBody>
          <a:bodyPr wrap="square">
            <a:spAutoFit/>
          </a:bodyPr>
          <a:lstStyle>
            <a:defPPr>
              <a:defRPr lang="en-US"/>
            </a:defPPr>
            <a:lvl1pPr marR="0" indent="0" algn="just">
              <a:lnSpc>
                <a:spcPct val="150000"/>
              </a:lnSpc>
              <a:spcBef>
                <a:spcPts val="0"/>
              </a:spcBef>
              <a:spcAft>
                <a:spcPts val="0"/>
              </a:spcAft>
              <a:defRPr b="1">
                <a:solidFill>
                  <a:srgbClr val="202124"/>
                </a:solidFill>
                <a:effectLst/>
                <a:latin typeface="Arial" panose="020B0604020202020204" pitchFamily="34" charset="0"/>
                <a:ea typeface="Calibri" panose="020F0502020204030204" pitchFamily="34" charset="0"/>
              </a:defRPr>
            </a:lvl1pPr>
          </a:lstStyle>
          <a:p>
            <a:pPr>
              <a:lnSpc>
                <a:spcPct val="100000"/>
              </a:lnSpc>
            </a:pPr>
            <a:r>
              <a:rPr lang="en-GB" sz="1200" dirty="0" err="1"/>
              <a:t>Warmes</a:t>
            </a:r>
            <a:r>
              <a:rPr lang="en-GB" sz="1200" dirty="0"/>
              <a:t> Buffet</a:t>
            </a:r>
            <a:r>
              <a:rPr lang="en-GB" sz="1200" b="0" dirty="0"/>
              <a:t>:</a:t>
            </a:r>
          </a:p>
          <a:p>
            <a:pPr marL="171450" indent="-171450">
              <a:lnSpc>
                <a:spcPct val="100000"/>
              </a:lnSpc>
              <a:buFont typeface="Arial" panose="020B0604020202020204" pitchFamily="34" charset="0"/>
              <a:buChar char="•"/>
            </a:pPr>
            <a:r>
              <a:rPr lang="en-GB" sz="1100" b="0" dirty="0" err="1"/>
              <a:t>Rührei</a:t>
            </a:r>
            <a:endParaRPr lang="en-GB" sz="1100" b="0" dirty="0"/>
          </a:p>
          <a:p>
            <a:pPr marL="171450" indent="-171450">
              <a:lnSpc>
                <a:spcPct val="100000"/>
              </a:lnSpc>
              <a:buFont typeface="Arial" panose="020B0604020202020204" pitchFamily="34" charset="0"/>
              <a:buChar char="•"/>
            </a:pPr>
            <a:r>
              <a:rPr lang="en-GB" sz="1100" b="0" dirty="0" err="1"/>
              <a:t>Knuspriger</a:t>
            </a:r>
            <a:r>
              <a:rPr lang="en-GB" sz="1100" b="0" dirty="0"/>
              <a:t> </a:t>
            </a:r>
            <a:r>
              <a:rPr lang="en-GB" sz="1100" b="0" dirty="0" err="1"/>
              <a:t>Schinken</a:t>
            </a:r>
            <a:endParaRPr lang="en-GB" sz="1100" b="0" dirty="0"/>
          </a:p>
          <a:p>
            <a:pPr marL="171450" indent="-171450">
              <a:lnSpc>
                <a:spcPct val="100000"/>
              </a:lnSpc>
              <a:buFont typeface="Arial" panose="020B0604020202020204" pitchFamily="34" charset="0"/>
              <a:buChar char="•"/>
            </a:pPr>
            <a:r>
              <a:rPr lang="en-GB" sz="1100" b="0" dirty="0" err="1"/>
              <a:t>Gegrillte</a:t>
            </a:r>
            <a:r>
              <a:rPr lang="en-GB" sz="1100" b="0" dirty="0"/>
              <a:t> </a:t>
            </a:r>
            <a:r>
              <a:rPr lang="en-GB" sz="1100" b="0" dirty="0" err="1"/>
              <a:t>Tomaten</a:t>
            </a:r>
            <a:endParaRPr lang="en-GB" sz="1100" b="0" dirty="0"/>
          </a:p>
          <a:p>
            <a:pPr marL="171450" indent="-171450">
              <a:lnSpc>
                <a:spcPct val="100000"/>
              </a:lnSpc>
              <a:buFont typeface="Arial" panose="020B0604020202020204" pitchFamily="34" charset="0"/>
              <a:buChar char="•"/>
            </a:pPr>
            <a:r>
              <a:rPr lang="en-GB" sz="1100" b="0" dirty="0" err="1"/>
              <a:t>Gekochte</a:t>
            </a:r>
            <a:r>
              <a:rPr lang="en-GB" sz="1100" b="0" dirty="0"/>
              <a:t> </a:t>
            </a:r>
            <a:r>
              <a:rPr lang="en-GB" sz="1100" b="0" dirty="0" err="1"/>
              <a:t>Pilze</a:t>
            </a:r>
            <a:endParaRPr lang="en-GB" sz="1100" b="0" dirty="0"/>
          </a:p>
          <a:p>
            <a:pPr marL="171450" indent="-171450">
              <a:lnSpc>
                <a:spcPct val="100000"/>
              </a:lnSpc>
              <a:buFont typeface="Arial" panose="020B0604020202020204" pitchFamily="34" charset="0"/>
              <a:buChar char="•"/>
            </a:pPr>
            <a:r>
              <a:rPr lang="en-GB" sz="1100" b="0" dirty="0" err="1"/>
              <a:t>Rührtofu</a:t>
            </a:r>
            <a:r>
              <a:rPr lang="en-GB" sz="1100" b="0" dirty="0"/>
              <a:t> </a:t>
            </a:r>
            <a:r>
              <a:rPr lang="en-GB" sz="1100" b="0" dirty="0" err="1"/>
              <a:t>mit</a:t>
            </a:r>
            <a:r>
              <a:rPr lang="en-GB" sz="1100" b="0" dirty="0"/>
              <a:t> </a:t>
            </a:r>
            <a:r>
              <a:rPr lang="en-GB" sz="1100" b="0" dirty="0" err="1"/>
              <a:t>Süßkartoffeln</a:t>
            </a:r>
            <a:endParaRPr lang="en-GB" sz="1100" b="0" dirty="0"/>
          </a:p>
          <a:p>
            <a:pPr marL="171450" indent="-171450">
              <a:lnSpc>
                <a:spcPct val="100000"/>
              </a:lnSpc>
              <a:buFont typeface="Arial" panose="020B0604020202020204" pitchFamily="34" charset="0"/>
              <a:buChar char="•"/>
            </a:pPr>
            <a:r>
              <a:rPr lang="en-GB" sz="1100" b="0" dirty="0" err="1"/>
              <a:t>Apfelkuchen</a:t>
            </a:r>
            <a:endParaRPr lang="en-GB" sz="1100" b="0" dirty="0"/>
          </a:p>
          <a:p>
            <a:pPr marL="171450" indent="-171450">
              <a:lnSpc>
                <a:spcPct val="100000"/>
              </a:lnSpc>
              <a:buFont typeface="Arial" panose="020B0604020202020204" pitchFamily="34" charset="0"/>
              <a:buChar char="•"/>
            </a:pPr>
            <a:r>
              <a:rPr lang="en-GB" sz="1100" b="0" dirty="0" err="1"/>
              <a:t>Kartoffelomelett</a:t>
            </a:r>
            <a:endParaRPr lang="en-GB" sz="1100" b="0" dirty="0"/>
          </a:p>
          <a:p>
            <a:pPr marL="171450" indent="-171450">
              <a:lnSpc>
                <a:spcPct val="100000"/>
              </a:lnSpc>
              <a:buFont typeface="Arial" panose="020B0604020202020204" pitchFamily="34" charset="0"/>
              <a:buChar char="•"/>
            </a:pPr>
            <a:r>
              <a:rPr lang="en-GB" sz="1100" b="0" dirty="0"/>
              <a:t>Kaffee und Tee</a:t>
            </a:r>
          </a:p>
          <a:p>
            <a:pPr marL="171450" indent="-171450">
              <a:lnSpc>
                <a:spcPct val="100000"/>
              </a:lnSpc>
              <a:buFont typeface="Arial" panose="020B0604020202020204" pitchFamily="34" charset="0"/>
              <a:buChar char="•"/>
            </a:pPr>
            <a:r>
              <a:rPr lang="en-GB" sz="1100" b="0" dirty="0" err="1"/>
              <a:t>Preis</a:t>
            </a:r>
            <a:r>
              <a:rPr lang="en-GB" sz="1100" b="0" dirty="0"/>
              <a:t>: </a:t>
            </a:r>
            <a:r>
              <a:rPr lang="en-GB" sz="1100" dirty="0"/>
              <a:t>18.99 </a:t>
            </a:r>
            <a:r>
              <a:rPr lang="en-GB" sz="1100" dirty="0">
                <a:solidFill>
                  <a:srgbClr val="202124"/>
                </a:solidFill>
                <a:latin typeface="Arial" panose="020B0604020202020204" pitchFamily="34" charset="0"/>
              </a:rPr>
              <a:t>€</a:t>
            </a:r>
            <a:r>
              <a:rPr lang="en-GB" sz="1100" dirty="0"/>
              <a:t>  pro Person</a:t>
            </a:r>
            <a:endParaRPr lang="en-US" sz="1100" dirty="0"/>
          </a:p>
        </p:txBody>
      </p:sp>
      <p:sp>
        <p:nvSpPr>
          <p:cNvPr id="11" name="TextBox 10">
            <a:extLst>
              <a:ext uri="{FF2B5EF4-FFF2-40B4-BE49-F238E27FC236}">
                <a16:creationId xmlns:a16="http://schemas.microsoft.com/office/drawing/2014/main" id="{74E4B29B-4BC2-DDB6-94BA-FFEF0CFDD6F0}"/>
              </a:ext>
            </a:extLst>
          </p:cNvPr>
          <p:cNvSpPr txBox="1"/>
          <p:nvPr/>
        </p:nvSpPr>
        <p:spPr>
          <a:xfrm>
            <a:off x="3597559" y="4175856"/>
            <a:ext cx="2634926" cy="2646878"/>
          </a:xfrm>
          <a:prstGeom prst="rect">
            <a:avLst/>
          </a:prstGeom>
          <a:blipFill>
            <a:blip r:embed="rId3">
              <a:alphaModFix amt="18000"/>
            </a:blip>
            <a:tile tx="0" ty="0" sx="100000" sy="100000" flip="none" algn="tl"/>
          </a:blipFill>
        </p:spPr>
        <p:txBody>
          <a:bodyPr wrap="square">
            <a:spAutoFit/>
          </a:bodyPr>
          <a:lstStyle/>
          <a:p>
            <a:pPr marL="0" marR="0" indent="0" algn="just">
              <a:spcBef>
                <a:spcPts val="0"/>
              </a:spcBef>
              <a:spcAft>
                <a:spcPts val="0"/>
              </a:spcAft>
            </a:pPr>
            <a:r>
              <a:rPr lang="en-GB" sz="1200" b="1" dirty="0" err="1">
                <a:solidFill>
                  <a:srgbClr val="202124"/>
                </a:solidFill>
                <a:latin typeface="Arial" panose="020B0604020202020204" pitchFamily="34" charset="0"/>
              </a:rPr>
              <a:t>Vegane</a:t>
            </a:r>
            <a:r>
              <a:rPr lang="en-GB" sz="1200" b="1" dirty="0">
                <a:solidFill>
                  <a:srgbClr val="202124"/>
                </a:solidFill>
                <a:latin typeface="Arial" panose="020B0604020202020204" pitchFamily="34" charset="0"/>
              </a:rPr>
              <a:t> </a:t>
            </a:r>
            <a:r>
              <a:rPr lang="en-GB" sz="1200" b="1" dirty="0" err="1">
                <a:solidFill>
                  <a:srgbClr val="202124"/>
                </a:solidFill>
                <a:latin typeface="Arial" panose="020B0604020202020204" pitchFamily="34" charset="0"/>
              </a:rPr>
              <a:t>Optionen</a:t>
            </a:r>
            <a:r>
              <a:rPr lang="en-GB" sz="1200" b="1" dirty="0">
                <a:solidFill>
                  <a:srgbClr val="202124"/>
                </a:solidFill>
                <a:latin typeface="Arial" panose="020B0604020202020204" pitchFamily="34" charset="0"/>
              </a:rPr>
              <a:t>:</a:t>
            </a:r>
            <a:endParaRPr lang="en-US" sz="1200" b="1" dirty="0">
              <a:solidFill>
                <a:srgbClr val="202124"/>
              </a:solidFill>
              <a:latin typeface="Arial" panose="020B0604020202020204" pitchFamily="34" charset="0"/>
            </a:endParaRPr>
          </a:p>
          <a:p>
            <a:pPr marL="171450" marR="0" indent="-171450" algn="just">
              <a:spcBef>
                <a:spcPts val="0"/>
              </a:spcBef>
              <a:spcAft>
                <a:spcPts val="0"/>
              </a:spcAft>
              <a:buFont typeface="Arial" panose="020B0604020202020204" pitchFamily="34" charset="0"/>
              <a:buChar char="•"/>
            </a:pPr>
            <a:r>
              <a:rPr lang="en-GB" sz="1100" dirty="0" err="1">
                <a:solidFill>
                  <a:srgbClr val="202124"/>
                </a:solidFill>
                <a:latin typeface="Arial" panose="020B0604020202020204" pitchFamily="34" charset="0"/>
              </a:rPr>
              <a:t>Gemüsegebäck</a:t>
            </a:r>
            <a:r>
              <a:rPr lang="ro-RO" sz="1100" dirty="0">
                <a:solidFill>
                  <a:srgbClr val="202124"/>
                </a:solidFill>
                <a:latin typeface="Arial" panose="020B0604020202020204" pitchFamily="34" charset="0"/>
              </a:rPr>
              <a:t> und Brot</a:t>
            </a:r>
            <a:r>
              <a:rPr lang="en-GB" sz="1100" dirty="0">
                <a:solidFill>
                  <a:srgbClr val="202124"/>
                </a:solidFill>
                <a:latin typeface="Arial" panose="020B0604020202020204" pitchFamily="34" charset="0"/>
              </a:rPr>
              <a:t> </a:t>
            </a:r>
            <a:endParaRPr lang="ro-RO" sz="1100" dirty="0">
              <a:solidFill>
                <a:srgbClr val="202124"/>
              </a:solidFill>
              <a:latin typeface="Arial" panose="020B0604020202020204" pitchFamily="34" charset="0"/>
            </a:endParaRPr>
          </a:p>
          <a:p>
            <a:pPr marR="0" algn="just">
              <a:spcBef>
                <a:spcPts val="0"/>
              </a:spcBef>
              <a:spcAft>
                <a:spcPts val="0"/>
              </a:spcAft>
            </a:pPr>
            <a:r>
              <a:rPr lang="ro-RO" sz="1100" dirty="0">
                <a:solidFill>
                  <a:srgbClr val="202124"/>
                </a:solidFill>
                <a:latin typeface="Arial" panose="020B0604020202020204" pitchFamily="34" charset="0"/>
              </a:rPr>
              <a:t>    (</a:t>
            </a:r>
            <a:r>
              <a:rPr lang="ro-RO" sz="900" dirty="0">
                <a:solidFill>
                  <a:srgbClr val="202124"/>
                </a:solidFill>
                <a:latin typeface="Arial" panose="020B0604020202020204" pitchFamily="34" charset="0"/>
              </a:rPr>
              <a:t>Milchprodukt werden nicht </a:t>
            </a:r>
            <a:r>
              <a:rPr lang="en-GB" sz="900" dirty="0">
                <a:solidFill>
                  <a:srgbClr val="202124"/>
                </a:solidFill>
                <a:latin typeface="Arial" panose="020B0604020202020204" pitchFamily="34" charset="0"/>
              </a:rPr>
              <a:t>    </a:t>
            </a:r>
            <a:r>
              <a:rPr lang="ro-RO" sz="900" dirty="0">
                <a:solidFill>
                  <a:srgbClr val="202124"/>
                </a:solidFill>
                <a:latin typeface="Arial" panose="020B0604020202020204" pitchFamily="34" charset="0"/>
              </a:rPr>
              <a:t>verwendet</a:t>
            </a:r>
            <a:r>
              <a:rPr lang="ro-RO" sz="1100" dirty="0">
                <a:solidFill>
                  <a:srgbClr val="202124"/>
                </a:solidFill>
                <a:latin typeface="Arial" panose="020B0604020202020204" pitchFamily="34" charset="0"/>
              </a:rPr>
              <a:t>)</a:t>
            </a:r>
          </a:p>
          <a:p>
            <a:pPr marL="171450" marR="0" indent="-171450" algn="just">
              <a:spcBef>
                <a:spcPts val="0"/>
              </a:spcBef>
              <a:spcAft>
                <a:spcPts val="0"/>
              </a:spcAft>
              <a:buFont typeface="Arial" panose="020B0604020202020204" pitchFamily="34" charset="0"/>
              <a:buChar char="•"/>
            </a:pPr>
            <a:r>
              <a:rPr lang="en-GB" sz="1100" dirty="0">
                <a:solidFill>
                  <a:srgbClr val="202124"/>
                </a:solidFill>
                <a:latin typeface="Arial" panose="020B0604020202020204" pitchFamily="34" charset="0"/>
              </a:rPr>
              <a:t>Soja, Mandel, </a:t>
            </a:r>
            <a:r>
              <a:rPr lang="en-GB" sz="1100" dirty="0" err="1">
                <a:solidFill>
                  <a:srgbClr val="202124"/>
                </a:solidFill>
                <a:latin typeface="Arial" panose="020B0604020202020204" pitchFamily="34" charset="0"/>
              </a:rPr>
              <a:t>Hafermilch</a:t>
            </a:r>
            <a:endParaRPr lang="ro-RO" sz="1100" dirty="0">
              <a:solidFill>
                <a:srgbClr val="202124"/>
              </a:solidFill>
              <a:latin typeface="Arial" panose="020B0604020202020204" pitchFamily="34" charset="0"/>
            </a:endParaRPr>
          </a:p>
          <a:p>
            <a:pPr marL="171450" marR="0" indent="-171450" algn="just">
              <a:spcBef>
                <a:spcPts val="0"/>
              </a:spcBef>
              <a:spcAft>
                <a:spcPts val="0"/>
              </a:spcAft>
              <a:buFont typeface="Arial" panose="020B0604020202020204" pitchFamily="34" charset="0"/>
              <a:buChar char="•"/>
            </a:pPr>
            <a:r>
              <a:rPr lang="en-GB" sz="1100" dirty="0">
                <a:solidFill>
                  <a:srgbClr val="202124"/>
                </a:solidFill>
                <a:latin typeface="Arial" panose="020B0604020202020204" pitchFamily="34" charset="0"/>
              </a:rPr>
              <a:t>Platte </a:t>
            </a:r>
            <a:r>
              <a:rPr lang="en-GB" sz="1100" dirty="0" err="1">
                <a:solidFill>
                  <a:srgbClr val="202124"/>
                </a:solidFill>
                <a:latin typeface="Arial" panose="020B0604020202020204" pitchFamily="34" charset="0"/>
              </a:rPr>
              <a:t>mit</a:t>
            </a:r>
            <a:r>
              <a:rPr lang="en-GB" sz="1100" dirty="0">
                <a:solidFill>
                  <a:srgbClr val="202124"/>
                </a:solidFill>
                <a:latin typeface="Arial" panose="020B0604020202020204" pitchFamily="34" charset="0"/>
              </a:rPr>
              <a:t> </a:t>
            </a:r>
            <a:r>
              <a:rPr lang="en-GB" sz="1100" dirty="0" err="1">
                <a:solidFill>
                  <a:srgbClr val="202124"/>
                </a:solidFill>
                <a:latin typeface="Arial" panose="020B0604020202020204" pitchFamily="34" charset="0"/>
              </a:rPr>
              <a:t>frischen</a:t>
            </a:r>
            <a:r>
              <a:rPr lang="en-GB" sz="1100" dirty="0">
                <a:solidFill>
                  <a:srgbClr val="202124"/>
                </a:solidFill>
                <a:latin typeface="Arial" panose="020B0604020202020204" pitchFamily="34" charset="0"/>
              </a:rPr>
              <a:t> </a:t>
            </a:r>
            <a:r>
              <a:rPr lang="en-GB" sz="1100" dirty="0" err="1">
                <a:solidFill>
                  <a:srgbClr val="202124"/>
                </a:solidFill>
                <a:latin typeface="Arial" panose="020B0604020202020204" pitchFamily="34" charset="0"/>
              </a:rPr>
              <a:t>Früchten</a:t>
            </a:r>
            <a:endParaRPr lang="en-GB" sz="1100" dirty="0">
              <a:solidFill>
                <a:srgbClr val="202124"/>
              </a:solidFill>
              <a:latin typeface="Arial" panose="020B0604020202020204" pitchFamily="34" charset="0"/>
            </a:endParaRPr>
          </a:p>
          <a:p>
            <a:pPr marL="171450" marR="0" indent="-171450" algn="just">
              <a:spcBef>
                <a:spcPts val="0"/>
              </a:spcBef>
              <a:spcAft>
                <a:spcPts val="0"/>
              </a:spcAft>
              <a:buFont typeface="Arial" panose="020B0604020202020204" pitchFamily="34" charset="0"/>
              <a:buChar char="•"/>
            </a:pPr>
            <a:r>
              <a:rPr lang="ro-RO" sz="1100" dirty="0">
                <a:solidFill>
                  <a:srgbClr val="202124"/>
                </a:solidFill>
                <a:latin typeface="Arial" panose="020B0604020202020204" pitchFamily="34" charset="0"/>
              </a:rPr>
              <a:t>V</a:t>
            </a:r>
            <a:r>
              <a:rPr lang="en-GB" sz="1100" dirty="0" err="1">
                <a:solidFill>
                  <a:srgbClr val="202124"/>
                </a:solidFill>
                <a:latin typeface="Arial" panose="020B0604020202020204" pitchFamily="34" charset="0"/>
              </a:rPr>
              <a:t>iel</a:t>
            </a:r>
            <a:r>
              <a:rPr lang="en-GB" sz="1100" dirty="0">
                <a:solidFill>
                  <a:srgbClr val="202124"/>
                </a:solidFill>
                <a:latin typeface="Arial" panose="020B0604020202020204" pitchFamily="34" charset="0"/>
              </a:rPr>
              <a:t> </a:t>
            </a:r>
            <a:r>
              <a:rPr lang="ro-RO" sz="1100" dirty="0">
                <a:solidFill>
                  <a:srgbClr val="202124"/>
                </a:solidFill>
                <a:latin typeface="Arial" panose="020B0604020202020204" pitchFamily="34" charset="0"/>
              </a:rPr>
              <a:t>Gemüse </a:t>
            </a:r>
            <a:endParaRPr lang="en-GB" sz="1100" dirty="0">
              <a:solidFill>
                <a:srgbClr val="202124"/>
              </a:solidFill>
              <a:latin typeface="Arial" panose="020B0604020202020204" pitchFamily="34" charset="0"/>
            </a:endParaRPr>
          </a:p>
          <a:p>
            <a:pPr marL="171450" marR="0" indent="-171450" algn="just">
              <a:spcBef>
                <a:spcPts val="0"/>
              </a:spcBef>
              <a:spcAft>
                <a:spcPts val="0"/>
              </a:spcAft>
              <a:buFont typeface="Arial" panose="020B0604020202020204" pitchFamily="34" charset="0"/>
              <a:buChar char="•"/>
            </a:pPr>
            <a:r>
              <a:rPr lang="en-GB" sz="1100" dirty="0" err="1">
                <a:solidFill>
                  <a:srgbClr val="202124"/>
                </a:solidFill>
                <a:latin typeface="Arial" panose="020B0604020202020204" pitchFamily="34" charset="0"/>
              </a:rPr>
              <a:t>Veganen</a:t>
            </a:r>
            <a:r>
              <a:rPr lang="en-GB" sz="1100" dirty="0">
                <a:solidFill>
                  <a:srgbClr val="202124"/>
                </a:solidFill>
                <a:latin typeface="Arial" panose="020B0604020202020204" pitchFamily="34" charset="0"/>
              </a:rPr>
              <a:t> </a:t>
            </a:r>
            <a:r>
              <a:rPr lang="en-GB" sz="1100" dirty="0" err="1">
                <a:solidFill>
                  <a:srgbClr val="202124"/>
                </a:solidFill>
                <a:latin typeface="Arial" panose="020B0604020202020204" pitchFamily="34" charset="0"/>
              </a:rPr>
              <a:t>Kokos-Würfel</a:t>
            </a:r>
            <a:r>
              <a:rPr lang="en-GB" sz="1100" dirty="0">
                <a:solidFill>
                  <a:srgbClr val="202124"/>
                </a:solidFill>
                <a:latin typeface="Arial" panose="020B0604020202020204" pitchFamily="34" charset="0"/>
              </a:rPr>
              <a:t>  </a:t>
            </a:r>
          </a:p>
          <a:p>
            <a:pPr marL="171450" marR="0" indent="-171450" algn="just">
              <a:spcBef>
                <a:spcPts val="0"/>
              </a:spcBef>
              <a:spcAft>
                <a:spcPts val="0"/>
              </a:spcAft>
              <a:buFont typeface="Arial" panose="020B0604020202020204" pitchFamily="34" charset="0"/>
              <a:buChar char="•"/>
            </a:pPr>
            <a:r>
              <a:rPr lang="de-DE" sz="1100" dirty="0">
                <a:solidFill>
                  <a:srgbClr val="202124"/>
                </a:solidFill>
                <a:latin typeface="Arial" panose="020B0604020202020204" pitchFamily="34" charset="0"/>
              </a:rPr>
              <a:t>Sandwich mit selbst gemachtem Kräuter-"Mett"</a:t>
            </a:r>
            <a:endParaRPr lang="ro-RO" sz="1100" dirty="0">
              <a:solidFill>
                <a:srgbClr val="202124"/>
              </a:solidFill>
              <a:latin typeface="Arial" panose="020B0604020202020204" pitchFamily="34" charset="0"/>
            </a:endParaRPr>
          </a:p>
          <a:p>
            <a:pPr marL="171450" marR="0" indent="-171450" algn="just">
              <a:spcBef>
                <a:spcPts val="0"/>
              </a:spcBef>
              <a:spcAft>
                <a:spcPts val="0"/>
              </a:spcAft>
              <a:buFont typeface="Arial" panose="020B0604020202020204" pitchFamily="34" charset="0"/>
              <a:buChar char="•"/>
            </a:pPr>
            <a:r>
              <a:rPr lang="en-GB" sz="1100" dirty="0" err="1">
                <a:solidFill>
                  <a:srgbClr val="202124"/>
                </a:solidFill>
                <a:latin typeface="Arial" panose="020B0604020202020204" pitchFamily="34" charset="0"/>
              </a:rPr>
              <a:t>Pflanzenöle</a:t>
            </a:r>
            <a:endParaRPr lang="ro-RO" sz="1100" dirty="0">
              <a:solidFill>
                <a:srgbClr val="202124"/>
              </a:solidFill>
              <a:latin typeface="Arial" panose="020B0604020202020204" pitchFamily="34" charset="0"/>
            </a:endParaRPr>
          </a:p>
          <a:p>
            <a:pPr marL="171450" marR="0" indent="-171450" algn="just">
              <a:spcBef>
                <a:spcPts val="0"/>
              </a:spcBef>
              <a:spcAft>
                <a:spcPts val="0"/>
              </a:spcAft>
              <a:buFont typeface="Arial" panose="020B0604020202020204" pitchFamily="34" charset="0"/>
              <a:buChar char="•"/>
            </a:pPr>
            <a:r>
              <a:rPr lang="de-DE" sz="1100" dirty="0">
                <a:solidFill>
                  <a:srgbClr val="202124"/>
                </a:solidFill>
                <a:latin typeface="Arial" panose="020B0604020202020204" pitchFamily="34" charset="0"/>
              </a:rPr>
              <a:t>Gekühlte Säfte aus frischen Früchten</a:t>
            </a:r>
            <a:endParaRPr lang="ro-RO" sz="1100" dirty="0">
              <a:solidFill>
                <a:srgbClr val="202124"/>
              </a:solidFill>
              <a:latin typeface="Arial" panose="020B0604020202020204" pitchFamily="34" charset="0"/>
            </a:endParaRPr>
          </a:p>
          <a:p>
            <a:pPr marL="171450" marR="0" indent="-171450" algn="just">
              <a:spcBef>
                <a:spcPts val="0"/>
              </a:spcBef>
              <a:spcAft>
                <a:spcPts val="0"/>
              </a:spcAft>
              <a:buFont typeface="Arial" panose="020B0604020202020204" pitchFamily="34" charset="0"/>
              <a:buChar char="•"/>
            </a:pPr>
            <a:r>
              <a:rPr lang="de-DE" sz="1100" dirty="0">
                <a:solidFill>
                  <a:srgbClr val="202124"/>
                </a:solidFill>
                <a:latin typeface="Arial" panose="020B0604020202020204" pitchFamily="34" charset="0"/>
              </a:rPr>
              <a:t>Kaffee und Tee ohne Milch</a:t>
            </a:r>
            <a:endParaRPr lang="ro-RO" sz="1100" dirty="0">
              <a:solidFill>
                <a:srgbClr val="202124"/>
              </a:solidFill>
              <a:latin typeface="Arial" panose="020B0604020202020204" pitchFamily="34" charset="0"/>
            </a:endParaRPr>
          </a:p>
          <a:p>
            <a:pPr marL="171450" marR="0" indent="-171450" algn="just">
              <a:spcBef>
                <a:spcPts val="0"/>
              </a:spcBef>
              <a:spcAft>
                <a:spcPts val="0"/>
              </a:spcAft>
              <a:buFont typeface="Arial" panose="020B0604020202020204" pitchFamily="34" charset="0"/>
              <a:buChar char="•"/>
            </a:pPr>
            <a:r>
              <a:rPr lang="en-GB" sz="1100" dirty="0">
                <a:solidFill>
                  <a:srgbClr val="202124"/>
                </a:solidFill>
                <a:latin typeface="Arial" panose="020B0604020202020204" pitchFamily="34" charset="0"/>
              </a:rPr>
              <a:t>Price: </a:t>
            </a:r>
            <a:r>
              <a:rPr lang="en-GB" sz="1100" b="1" dirty="0">
                <a:solidFill>
                  <a:srgbClr val="202124"/>
                </a:solidFill>
                <a:latin typeface="Arial" panose="020B0604020202020204" pitchFamily="34" charset="0"/>
              </a:rPr>
              <a:t>13.99</a:t>
            </a:r>
            <a:r>
              <a:rPr lang="ro-RO" sz="1100" b="1" dirty="0">
                <a:solidFill>
                  <a:srgbClr val="202124"/>
                </a:solidFill>
                <a:latin typeface="Arial" panose="020B0604020202020204" pitchFamily="34" charset="0"/>
              </a:rPr>
              <a:t> </a:t>
            </a:r>
            <a:r>
              <a:rPr lang="en-GB" sz="1100" b="1" dirty="0">
                <a:solidFill>
                  <a:srgbClr val="202124"/>
                </a:solidFill>
                <a:latin typeface="Arial" panose="020B0604020202020204" pitchFamily="34" charset="0"/>
              </a:rPr>
              <a:t>€ per person</a:t>
            </a:r>
            <a:endParaRPr lang="en-US" sz="1100" b="1" dirty="0">
              <a:solidFill>
                <a:srgbClr val="202124"/>
              </a:solidFill>
              <a:latin typeface="Arial" panose="020B0604020202020204" pitchFamily="34" charset="0"/>
            </a:endParaRPr>
          </a:p>
          <a:p>
            <a:pPr marL="0" marR="0" indent="0" algn="just">
              <a:spcBef>
                <a:spcPts val="0"/>
              </a:spcBef>
              <a:spcAft>
                <a:spcPts val="0"/>
              </a:spcAft>
            </a:pPr>
            <a:r>
              <a:rPr lang="en-GB" sz="1100" dirty="0">
                <a:solidFill>
                  <a:srgbClr val="202124"/>
                </a:solidFill>
                <a:latin typeface="Arial" panose="020B0604020202020204" pitchFamily="34" charset="0"/>
              </a:rPr>
              <a:t> </a:t>
            </a:r>
            <a:endParaRPr lang="en-US" sz="1100" dirty="0">
              <a:solidFill>
                <a:srgbClr val="202124"/>
              </a:solidFill>
              <a:latin typeface="Arial" panose="020B0604020202020204" pitchFamily="34" charset="0"/>
            </a:endParaRPr>
          </a:p>
        </p:txBody>
      </p:sp>
      <p:sp>
        <p:nvSpPr>
          <p:cNvPr id="13" name="TextBox 12">
            <a:extLst>
              <a:ext uri="{FF2B5EF4-FFF2-40B4-BE49-F238E27FC236}">
                <a16:creationId xmlns:a16="http://schemas.microsoft.com/office/drawing/2014/main" id="{A25569E7-1807-CD03-59A4-896BD2552E80}"/>
              </a:ext>
            </a:extLst>
          </p:cNvPr>
          <p:cNvSpPr txBox="1"/>
          <p:nvPr/>
        </p:nvSpPr>
        <p:spPr>
          <a:xfrm>
            <a:off x="6106992" y="1352658"/>
            <a:ext cx="2431564" cy="2139047"/>
          </a:xfrm>
          <a:prstGeom prst="rect">
            <a:avLst/>
          </a:prstGeom>
          <a:blipFill>
            <a:blip r:embed="rId3">
              <a:alphaModFix amt="18000"/>
            </a:blip>
            <a:tile tx="0" ty="0" sx="100000" sy="100000" flip="none" algn="tl"/>
          </a:blipFill>
        </p:spPr>
        <p:txBody>
          <a:bodyPr wrap="square">
            <a:spAutoFit/>
          </a:bodyPr>
          <a:lstStyle/>
          <a:p>
            <a:pPr marL="0" marR="0" indent="0" algn="just">
              <a:spcBef>
                <a:spcPts val="0"/>
              </a:spcBef>
              <a:spcAft>
                <a:spcPts val="0"/>
              </a:spcAft>
            </a:pPr>
            <a:r>
              <a:rPr lang="en-GB" sz="1200" b="1" dirty="0" err="1">
                <a:solidFill>
                  <a:srgbClr val="202124"/>
                </a:solidFill>
                <a:latin typeface="Arial" panose="020B0604020202020204" pitchFamily="34" charset="0"/>
              </a:rPr>
              <a:t>Vegetarisches</a:t>
            </a:r>
            <a:r>
              <a:rPr lang="en-GB" sz="1200" b="1" dirty="0">
                <a:solidFill>
                  <a:srgbClr val="202124"/>
                </a:solidFill>
                <a:latin typeface="Arial" panose="020B0604020202020204" pitchFamily="34" charset="0"/>
              </a:rPr>
              <a:t> </a:t>
            </a:r>
            <a:r>
              <a:rPr lang="en-GB" sz="1200" b="1" dirty="0" err="1">
                <a:solidFill>
                  <a:srgbClr val="202124"/>
                </a:solidFill>
                <a:latin typeface="Arial" panose="020B0604020202020204" pitchFamily="34" charset="0"/>
              </a:rPr>
              <a:t>Optionen</a:t>
            </a:r>
            <a:r>
              <a:rPr lang="en-GB" sz="1200" b="1" dirty="0">
                <a:solidFill>
                  <a:srgbClr val="202124"/>
                </a:solidFill>
                <a:latin typeface="Arial" panose="020B0604020202020204" pitchFamily="34" charset="0"/>
              </a:rPr>
              <a:t>:</a:t>
            </a:r>
          </a:p>
          <a:p>
            <a:pPr marL="171450" marR="0" indent="-171450" algn="just">
              <a:spcBef>
                <a:spcPts val="0"/>
              </a:spcBef>
              <a:spcAft>
                <a:spcPts val="0"/>
              </a:spcAft>
              <a:buFont typeface="Arial" panose="020B0604020202020204" pitchFamily="34" charset="0"/>
              <a:buChar char="•"/>
            </a:pPr>
            <a:r>
              <a:rPr lang="de-DE" sz="1100" dirty="0">
                <a:solidFill>
                  <a:srgbClr val="202124"/>
                </a:solidFill>
                <a:latin typeface="Arial" panose="020B0604020202020204" pitchFamily="34" charset="0"/>
              </a:rPr>
              <a:t>Frisch gebackenes Gebäck und Brot</a:t>
            </a:r>
            <a:endParaRPr lang="ro-RO" sz="1100" dirty="0">
              <a:solidFill>
                <a:srgbClr val="202124"/>
              </a:solidFill>
              <a:latin typeface="Arial" panose="020B0604020202020204" pitchFamily="34" charset="0"/>
            </a:endParaRPr>
          </a:p>
          <a:p>
            <a:pPr marL="171450" marR="0" indent="-171450" algn="just">
              <a:spcBef>
                <a:spcPts val="0"/>
              </a:spcBef>
              <a:spcAft>
                <a:spcPts val="0"/>
              </a:spcAft>
              <a:buFont typeface="Arial" panose="020B0604020202020204" pitchFamily="34" charset="0"/>
              <a:buChar char="•"/>
            </a:pPr>
            <a:r>
              <a:rPr lang="en-GB" sz="1100" dirty="0" err="1">
                <a:solidFill>
                  <a:srgbClr val="202124"/>
                </a:solidFill>
                <a:latin typeface="Arial" panose="020B0604020202020204" pitchFamily="34" charset="0"/>
              </a:rPr>
              <a:t>Sortiment</a:t>
            </a:r>
            <a:r>
              <a:rPr lang="en-GB" sz="1100" dirty="0">
                <a:solidFill>
                  <a:srgbClr val="202124"/>
                </a:solidFill>
                <a:latin typeface="Arial" panose="020B0604020202020204" pitchFamily="34" charset="0"/>
              </a:rPr>
              <a:t> an </a:t>
            </a:r>
            <a:r>
              <a:rPr lang="en-GB" sz="1100" dirty="0" err="1">
                <a:solidFill>
                  <a:srgbClr val="202124"/>
                </a:solidFill>
                <a:latin typeface="Arial" panose="020B0604020202020204" pitchFamily="34" charset="0"/>
              </a:rPr>
              <a:t>Getreide</a:t>
            </a:r>
            <a:endParaRPr lang="ro-RO" sz="1100" dirty="0">
              <a:solidFill>
                <a:srgbClr val="202124"/>
              </a:solidFill>
              <a:latin typeface="Arial" panose="020B0604020202020204" pitchFamily="34" charset="0"/>
            </a:endParaRPr>
          </a:p>
          <a:p>
            <a:pPr marR="0" algn="just">
              <a:spcBef>
                <a:spcPts val="0"/>
              </a:spcBef>
              <a:spcAft>
                <a:spcPts val="0"/>
              </a:spcAft>
            </a:pPr>
            <a:r>
              <a:rPr lang="ro-RO" sz="1100" dirty="0">
                <a:solidFill>
                  <a:srgbClr val="202124"/>
                </a:solidFill>
                <a:latin typeface="Arial" panose="020B0604020202020204" pitchFamily="34" charset="0"/>
              </a:rPr>
              <a:t>    und Pflanzenölen</a:t>
            </a:r>
            <a:endParaRPr lang="en-GB" sz="1100" dirty="0">
              <a:solidFill>
                <a:srgbClr val="202124"/>
              </a:solidFill>
              <a:latin typeface="Arial" panose="020B0604020202020204" pitchFamily="34" charset="0"/>
            </a:endParaRPr>
          </a:p>
          <a:p>
            <a:pPr marL="171450" marR="0" indent="-171450" algn="just">
              <a:spcBef>
                <a:spcPts val="0"/>
              </a:spcBef>
              <a:spcAft>
                <a:spcPts val="0"/>
              </a:spcAft>
              <a:buFont typeface="Arial" panose="020B0604020202020204" pitchFamily="34" charset="0"/>
              <a:buChar char="•"/>
            </a:pPr>
            <a:r>
              <a:rPr lang="en-GB" sz="1100" b="0" i="0" dirty="0">
                <a:solidFill>
                  <a:srgbClr val="363636"/>
                </a:solidFill>
                <a:effectLst/>
                <a:latin typeface="noto serif" panose="020F0502020204030204" pitchFamily="18" charset="0"/>
              </a:rPr>
              <a:t>Eggs Florentine</a:t>
            </a:r>
            <a:endParaRPr lang="ro-RO" sz="1100" dirty="0">
              <a:solidFill>
                <a:srgbClr val="202124"/>
              </a:solidFill>
              <a:latin typeface="Arial" panose="020B0604020202020204" pitchFamily="34" charset="0"/>
            </a:endParaRPr>
          </a:p>
          <a:p>
            <a:pPr marL="171450" marR="0" indent="-171450" algn="just">
              <a:spcBef>
                <a:spcPts val="0"/>
              </a:spcBef>
              <a:spcAft>
                <a:spcPts val="0"/>
              </a:spcAft>
              <a:buFont typeface="Arial" panose="020B0604020202020204" pitchFamily="34" charset="0"/>
              <a:buChar char="•"/>
            </a:pPr>
            <a:r>
              <a:rPr lang="en-GB" sz="1100" dirty="0">
                <a:solidFill>
                  <a:srgbClr val="202124"/>
                </a:solidFill>
                <a:latin typeface="Arial" panose="020B0604020202020204" pitchFamily="34" charset="0"/>
              </a:rPr>
              <a:t>Teller </a:t>
            </a:r>
            <a:r>
              <a:rPr lang="en-GB" sz="1100" dirty="0" err="1">
                <a:solidFill>
                  <a:srgbClr val="202124"/>
                </a:solidFill>
                <a:latin typeface="Arial" panose="020B0604020202020204" pitchFamily="34" charset="0"/>
              </a:rPr>
              <a:t>mit</a:t>
            </a:r>
            <a:r>
              <a:rPr lang="en-GB" sz="1100" dirty="0">
                <a:solidFill>
                  <a:srgbClr val="202124"/>
                </a:solidFill>
                <a:latin typeface="Arial" panose="020B0604020202020204" pitchFamily="34" charset="0"/>
              </a:rPr>
              <a:t> </a:t>
            </a:r>
            <a:r>
              <a:rPr lang="en-GB" sz="1100" dirty="0" err="1">
                <a:solidFill>
                  <a:srgbClr val="202124"/>
                </a:solidFill>
                <a:latin typeface="Arial" panose="020B0604020202020204" pitchFamily="34" charset="0"/>
              </a:rPr>
              <a:t>frischem</a:t>
            </a:r>
            <a:r>
              <a:rPr lang="en-GB" sz="1100" dirty="0">
                <a:solidFill>
                  <a:srgbClr val="202124"/>
                </a:solidFill>
                <a:latin typeface="Arial" panose="020B0604020202020204" pitchFamily="34" charset="0"/>
              </a:rPr>
              <a:t> </a:t>
            </a:r>
            <a:r>
              <a:rPr lang="en-GB" sz="1100" dirty="0" err="1">
                <a:solidFill>
                  <a:srgbClr val="202124"/>
                </a:solidFill>
                <a:latin typeface="Arial" panose="020B0604020202020204" pitchFamily="34" charset="0"/>
              </a:rPr>
              <a:t>Obst</a:t>
            </a:r>
            <a:endParaRPr lang="ro-RO" sz="1100" dirty="0">
              <a:solidFill>
                <a:srgbClr val="202124"/>
              </a:solidFill>
              <a:latin typeface="Arial" panose="020B0604020202020204" pitchFamily="34" charset="0"/>
            </a:endParaRPr>
          </a:p>
          <a:p>
            <a:pPr marR="0" algn="just">
              <a:spcBef>
                <a:spcPts val="0"/>
              </a:spcBef>
              <a:spcAft>
                <a:spcPts val="0"/>
              </a:spcAft>
            </a:pPr>
            <a:r>
              <a:rPr lang="ro-RO" sz="1100" dirty="0">
                <a:solidFill>
                  <a:srgbClr val="202124"/>
                </a:solidFill>
                <a:latin typeface="Arial" panose="020B0604020202020204" pitchFamily="34" charset="0"/>
              </a:rPr>
              <a:t>     der Saison entsprechend</a:t>
            </a:r>
          </a:p>
          <a:p>
            <a:pPr marL="171450" marR="0" indent="-171450" algn="just">
              <a:spcBef>
                <a:spcPts val="0"/>
              </a:spcBef>
              <a:spcAft>
                <a:spcPts val="0"/>
              </a:spcAft>
              <a:buFont typeface="Arial" panose="020B0604020202020204" pitchFamily="34" charset="0"/>
              <a:buChar char="•"/>
            </a:pPr>
            <a:r>
              <a:rPr lang="en-GB" sz="1100" dirty="0" err="1">
                <a:solidFill>
                  <a:srgbClr val="202124"/>
                </a:solidFill>
                <a:latin typeface="Arial" panose="020B0604020202020204" pitchFamily="34" charset="0"/>
              </a:rPr>
              <a:t>Joghurt</a:t>
            </a:r>
            <a:r>
              <a:rPr lang="en-GB" sz="1100" dirty="0">
                <a:solidFill>
                  <a:srgbClr val="202124"/>
                </a:solidFill>
                <a:latin typeface="Arial" panose="020B0604020202020204" pitchFamily="34" charset="0"/>
              </a:rPr>
              <a:t> und Milch</a:t>
            </a:r>
            <a:endParaRPr lang="ro-RO" sz="1100" dirty="0">
              <a:solidFill>
                <a:srgbClr val="202124"/>
              </a:solidFill>
              <a:latin typeface="Arial" panose="020B0604020202020204" pitchFamily="34" charset="0"/>
            </a:endParaRPr>
          </a:p>
          <a:p>
            <a:pPr marL="171450" marR="0" indent="-171450" algn="just">
              <a:spcBef>
                <a:spcPts val="0"/>
              </a:spcBef>
              <a:spcAft>
                <a:spcPts val="0"/>
              </a:spcAft>
              <a:buFont typeface="Arial" panose="020B0604020202020204" pitchFamily="34" charset="0"/>
              <a:buChar char="•"/>
            </a:pPr>
            <a:r>
              <a:rPr lang="en-GB" sz="1100" dirty="0" err="1">
                <a:solidFill>
                  <a:srgbClr val="202124"/>
                </a:solidFill>
                <a:latin typeface="Arial" panose="020B0604020202020204" pitchFamily="34" charset="0"/>
              </a:rPr>
              <a:t>Gekühlte</a:t>
            </a:r>
            <a:r>
              <a:rPr lang="en-GB" sz="1100" dirty="0">
                <a:solidFill>
                  <a:srgbClr val="202124"/>
                </a:solidFill>
                <a:latin typeface="Arial" panose="020B0604020202020204" pitchFamily="34" charset="0"/>
              </a:rPr>
              <a:t> </a:t>
            </a:r>
            <a:r>
              <a:rPr lang="en-GB" sz="1100" dirty="0" err="1">
                <a:solidFill>
                  <a:srgbClr val="202124"/>
                </a:solidFill>
                <a:latin typeface="Arial" panose="020B0604020202020204" pitchFamily="34" charset="0"/>
              </a:rPr>
              <a:t>Fruchtsäfte</a:t>
            </a:r>
            <a:endParaRPr lang="ro-RO" sz="1100" dirty="0">
              <a:solidFill>
                <a:srgbClr val="202124"/>
              </a:solidFill>
              <a:latin typeface="Arial" panose="020B0604020202020204" pitchFamily="34" charset="0"/>
            </a:endParaRPr>
          </a:p>
          <a:p>
            <a:pPr marL="171450" marR="0" indent="-171450" algn="just">
              <a:spcBef>
                <a:spcPts val="0"/>
              </a:spcBef>
              <a:spcAft>
                <a:spcPts val="0"/>
              </a:spcAft>
              <a:buFont typeface="Arial" panose="020B0604020202020204" pitchFamily="34" charset="0"/>
              <a:buChar char="•"/>
            </a:pPr>
            <a:r>
              <a:rPr lang="en-GB" sz="1100" dirty="0">
                <a:solidFill>
                  <a:srgbClr val="202124"/>
                </a:solidFill>
                <a:latin typeface="Arial" panose="020B0604020202020204" pitchFamily="34" charset="0"/>
              </a:rPr>
              <a:t>Kaffee und Tee</a:t>
            </a:r>
            <a:endParaRPr lang="ro-RO" sz="1100" dirty="0">
              <a:solidFill>
                <a:srgbClr val="202124"/>
              </a:solidFill>
              <a:latin typeface="Arial" panose="020B0604020202020204" pitchFamily="34" charset="0"/>
            </a:endParaRPr>
          </a:p>
          <a:p>
            <a:pPr marL="171450" marR="0" indent="-171450" algn="just">
              <a:spcBef>
                <a:spcPts val="0"/>
              </a:spcBef>
              <a:spcAft>
                <a:spcPts val="0"/>
              </a:spcAft>
              <a:buFont typeface="Arial" panose="020B0604020202020204" pitchFamily="34" charset="0"/>
              <a:buChar char="•"/>
            </a:pPr>
            <a:r>
              <a:rPr lang="en-GB" sz="1100" dirty="0">
                <a:solidFill>
                  <a:srgbClr val="202124"/>
                </a:solidFill>
                <a:latin typeface="Arial" panose="020B0604020202020204" pitchFamily="34" charset="0"/>
              </a:rPr>
              <a:t>Price: </a:t>
            </a:r>
            <a:r>
              <a:rPr lang="en-GB" sz="1100" b="1" dirty="0">
                <a:solidFill>
                  <a:srgbClr val="202124"/>
                </a:solidFill>
                <a:latin typeface="Arial" panose="020B0604020202020204" pitchFamily="34" charset="0"/>
              </a:rPr>
              <a:t>15.99</a:t>
            </a:r>
            <a:r>
              <a:rPr lang="ro-RO" sz="1100" b="1" dirty="0">
                <a:solidFill>
                  <a:srgbClr val="202124"/>
                </a:solidFill>
                <a:latin typeface="Arial" panose="020B0604020202020204" pitchFamily="34" charset="0"/>
              </a:rPr>
              <a:t> </a:t>
            </a:r>
            <a:r>
              <a:rPr lang="en-GB" sz="1100" b="1" dirty="0">
                <a:solidFill>
                  <a:srgbClr val="202124"/>
                </a:solidFill>
                <a:latin typeface="Arial" panose="020B0604020202020204" pitchFamily="34" charset="0"/>
              </a:rPr>
              <a:t>€</a:t>
            </a:r>
            <a:r>
              <a:rPr lang="ro-RO" sz="1100" b="1" dirty="0">
                <a:solidFill>
                  <a:srgbClr val="202124"/>
                </a:solidFill>
                <a:latin typeface="Arial" panose="020B0604020202020204" pitchFamily="34" charset="0"/>
              </a:rPr>
              <a:t> </a:t>
            </a:r>
            <a:r>
              <a:rPr lang="en-GB" sz="1100" b="1" dirty="0">
                <a:solidFill>
                  <a:srgbClr val="202124"/>
                </a:solidFill>
                <a:latin typeface="Arial" panose="020B0604020202020204" pitchFamily="34" charset="0"/>
              </a:rPr>
              <a:t> per person</a:t>
            </a:r>
            <a:endParaRPr lang="en-US" sz="1100" b="1" dirty="0">
              <a:solidFill>
                <a:srgbClr val="202124"/>
              </a:solidFill>
              <a:latin typeface="Arial" panose="020B0604020202020204" pitchFamily="34" charset="0"/>
            </a:endParaRPr>
          </a:p>
        </p:txBody>
      </p:sp>
      <p:sp>
        <p:nvSpPr>
          <p:cNvPr id="15" name="TextBox 14">
            <a:extLst>
              <a:ext uri="{FF2B5EF4-FFF2-40B4-BE49-F238E27FC236}">
                <a16:creationId xmlns:a16="http://schemas.microsoft.com/office/drawing/2014/main" id="{CD7C7A2A-9C13-186A-812A-640E384E622E}"/>
              </a:ext>
            </a:extLst>
          </p:cNvPr>
          <p:cNvSpPr txBox="1"/>
          <p:nvPr/>
        </p:nvSpPr>
        <p:spPr>
          <a:xfrm>
            <a:off x="8525569" y="1397876"/>
            <a:ext cx="3260573" cy="1431161"/>
          </a:xfrm>
          <a:prstGeom prst="rect">
            <a:avLst/>
          </a:prstGeom>
          <a:blipFill dpi="0" rotWithShape="1">
            <a:blip r:embed="rId3">
              <a:alphaModFix amt="18000"/>
            </a:blip>
            <a:srcRect/>
            <a:tile tx="0" ty="0" sx="100000" sy="100000" flip="none" algn="tl"/>
          </a:blipFill>
        </p:spPr>
        <p:txBody>
          <a:bodyPr wrap="square">
            <a:spAutoFit/>
          </a:bodyPr>
          <a:lstStyle/>
          <a:p>
            <a:pPr marL="0" marR="0" indent="0" algn="just">
              <a:spcBef>
                <a:spcPts val="0"/>
              </a:spcBef>
              <a:spcAft>
                <a:spcPts val="0"/>
              </a:spcAft>
            </a:pPr>
            <a:r>
              <a:rPr lang="en-GB" sz="1200" b="1" dirty="0">
                <a:solidFill>
                  <a:srgbClr val="202124"/>
                </a:solidFill>
                <a:latin typeface="Arial" panose="020B0604020202020204" pitchFamily="34" charset="0"/>
              </a:rPr>
              <a:t>Bitte </a:t>
            </a:r>
            <a:r>
              <a:rPr lang="en-GB" sz="1200" b="1" dirty="0" err="1">
                <a:solidFill>
                  <a:srgbClr val="202124"/>
                </a:solidFill>
                <a:latin typeface="Arial" panose="020B0604020202020204" pitchFamily="34" charset="0"/>
              </a:rPr>
              <a:t>beachten</a:t>
            </a:r>
            <a:r>
              <a:rPr lang="en-GB" sz="1200" b="1" dirty="0">
                <a:solidFill>
                  <a:srgbClr val="202124"/>
                </a:solidFill>
                <a:latin typeface="Arial" panose="020B0604020202020204" pitchFamily="34" charset="0"/>
              </a:rPr>
              <a:t> Sie:</a:t>
            </a:r>
          </a:p>
          <a:p>
            <a:pPr marL="0" marR="0" indent="0" algn="just">
              <a:spcBef>
                <a:spcPts val="0"/>
              </a:spcBef>
              <a:spcAft>
                <a:spcPts val="0"/>
              </a:spcAft>
            </a:pPr>
            <a:endParaRPr lang="ro-RO" sz="1200" b="1" dirty="0">
              <a:solidFill>
                <a:srgbClr val="202124"/>
              </a:solidFill>
              <a:latin typeface="Arial" panose="020B0604020202020204" pitchFamily="34" charset="0"/>
            </a:endParaRPr>
          </a:p>
          <a:p>
            <a:pPr marL="171450" marR="0" indent="-171450" algn="just">
              <a:spcBef>
                <a:spcPts val="0"/>
              </a:spcBef>
              <a:spcAft>
                <a:spcPts val="0"/>
              </a:spcAft>
              <a:buFont typeface="Arial" panose="020B0604020202020204" pitchFamily="34" charset="0"/>
              <a:buChar char="•"/>
            </a:pPr>
            <a:r>
              <a:rPr lang="de-DE" sz="1050" dirty="0">
                <a:solidFill>
                  <a:srgbClr val="202124"/>
                </a:solidFill>
                <a:latin typeface="Arial" panose="020B0604020202020204" pitchFamily="34" charset="0"/>
              </a:rPr>
              <a:t>Alle oben genannten Preise gelten für eine Person.</a:t>
            </a:r>
            <a:endParaRPr lang="ro-RO" sz="1050" dirty="0">
              <a:solidFill>
                <a:srgbClr val="202124"/>
              </a:solidFill>
              <a:latin typeface="Arial" panose="020B0604020202020204" pitchFamily="34" charset="0"/>
            </a:endParaRPr>
          </a:p>
          <a:p>
            <a:pPr marL="171450" marR="0" indent="-171450" algn="just">
              <a:spcBef>
                <a:spcPts val="0"/>
              </a:spcBef>
              <a:spcAft>
                <a:spcPts val="0"/>
              </a:spcAft>
              <a:buFont typeface="Arial" panose="020B0604020202020204" pitchFamily="34" charset="0"/>
              <a:buChar char="•"/>
            </a:pPr>
            <a:r>
              <a:rPr lang="de-DE" sz="1050" dirty="0">
                <a:solidFill>
                  <a:srgbClr val="202124"/>
                </a:solidFill>
                <a:latin typeface="Arial" panose="020B0604020202020204" pitchFamily="34" charset="0"/>
              </a:rPr>
              <a:t>Kinder unter 5 Jahren genießen ein kostenloses Frühstück.</a:t>
            </a:r>
            <a:endParaRPr lang="ro-RO" sz="1050" dirty="0">
              <a:solidFill>
                <a:srgbClr val="202124"/>
              </a:solidFill>
              <a:latin typeface="Arial" panose="020B0604020202020204" pitchFamily="34" charset="0"/>
            </a:endParaRPr>
          </a:p>
          <a:p>
            <a:pPr marL="171450" marR="0" indent="-171450" algn="just">
              <a:spcBef>
                <a:spcPts val="0"/>
              </a:spcBef>
              <a:spcAft>
                <a:spcPts val="0"/>
              </a:spcAft>
              <a:buFont typeface="Arial" panose="020B0604020202020204" pitchFamily="34" charset="0"/>
              <a:buChar char="•"/>
            </a:pPr>
            <a:r>
              <a:rPr lang="de-DE" sz="1050" dirty="0">
                <a:solidFill>
                  <a:srgbClr val="202124"/>
                </a:solidFill>
                <a:latin typeface="Arial" panose="020B0604020202020204" pitchFamily="34" charset="0"/>
              </a:rPr>
              <a:t>Kinder im Alter von 5 bis 12 Jahren erhalten eine Ermäßigung von 50 % auf den Frühstückspreis</a:t>
            </a:r>
            <a:r>
              <a:rPr lang="en-GB" sz="1050" dirty="0">
                <a:solidFill>
                  <a:srgbClr val="202124"/>
                </a:solidFill>
                <a:latin typeface="Arial" panose="020B0604020202020204" pitchFamily="34" charset="0"/>
              </a:rPr>
              <a:t>.</a:t>
            </a:r>
            <a:endParaRPr lang="en-US" sz="1050" dirty="0">
              <a:solidFill>
                <a:srgbClr val="202124"/>
              </a:solidFill>
              <a:latin typeface="Arial" panose="020B0604020202020204" pitchFamily="34" charset="0"/>
            </a:endParaRPr>
          </a:p>
        </p:txBody>
      </p:sp>
      <p:sp>
        <p:nvSpPr>
          <p:cNvPr id="17" name="TextBox 16">
            <a:extLst>
              <a:ext uri="{FF2B5EF4-FFF2-40B4-BE49-F238E27FC236}">
                <a16:creationId xmlns:a16="http://schemas.microsoft.com/office/drawing/2014/main" id="{749513A7-B971-3002-8779-C8777E8F50E2}"/>
              </a:ext>
            </a:extLst>
          </p:cNvPr>
          <p:cNvSpPr txBox="1"/>
          <p:nvPr/>
        </p:nvSpPr>
        <p:spPr>
          <a:xfrm>
            <a:off x="8619698" y="2907709"/>
            <a:ext cx="3347401" cy="2354491"/>
          </a:xfrm>
          <a:prstGeom prst="rect">
            <a:avLst/>
          </a:prstGeom>
          <a:blipFill dpi="0" rotWithShape="1">
            <a:blip r:embed="rId3">
              <a:alphaModFix amt="18000"/>
            </a:blip>
            <a:srcRect/>
            <a:tile tx="0" ty="0" sx="100000" sy="100000" flip="none" algn="tl"/>
          </a:blipFill>
        </p:spPr>
        <p:txBody>
          <a:bodyPr wrap="square">
            <a:spAutoFit/>
          </a:bodyPr>
          <a:lstStyle/>
          <a:p>
            <a:pPr marL="0" marR="0" indent="0" algn="just">
              <a:spcBef>
                <a:spcPts val="0"/>
              </a:spcBef>
              <a:spcAft>
                <a:spcPts val="0"/>
              </a:spcAft>
            </a:pPr>
            <a:r>
              <a:rPr lang="de-DE" sz="1050" dirty="0">
                <a:solidFill>
                  <a:srgbClr val="202124"/>
                </a:solidFill>
                <a:latin typeface="Arial" panose="020B0604020202020204" pitchFamily="34" charset="0"/>
              </a:rPr>
              <a:t>Ganz gleich, ob Sie auf der Suche nach einem herzhaften, warmen Frühstück oder einer leichteren veganen oder vegetarischen Variante sind, auf unserer Frühstückskarte ist für jeden etwas dabei</a:t>
            </a:r>
            <a:r>
              <a:rPr lang="ro-RO" sz="1050" dirty="0">
                <a:solidFill>
                  <a:srgbClr val="202124"/>
                </a:solidFill>
                <a:latin typeface="Arial" panose="020B0604020202020204" pitchFamily="34" charset="0"/>
              </a:rPr>
              <a:t>.</a:t>
            </a:r>
          </a:p>
          <a:p>
            <a:pPr marL="0" marR="0" indent="0" algn="just">
              <a:spcBef>
                <a:spcPts val="0"/>
              </a:spcBef>
              <a:spcAft>
                <a:spcPts val="0"/>
              </a:spcAft>
            </a:pPr>
            <a:endParaRPr lang="ro-RO" sz="1050" dirty="0">
              <a:solidFill>
                <a:srgbClr val="202124"/>
              </a:solidFill>
              <a:latin typeface="Arial" panose="020B0604020202020204" pitchFamily="34" charset="0"/>
            </a:endParaRPr>
          </a:p>
          <a:p>
            <a:pPr marL="0" marR="0" indent="0" algn="just">
              <a:spcBef>
                <a:spcPts val="0"/>
              </a:spcBef>
              <a:spcAft>
                <a:spcPts val="0"/>
              </a:spcAft>
            </a:pPr>
            <a:r>
              <a:rPr lang="de-DE" sz="1050" dirty="0">
                <a:solidFill>
                  <a:srgbClr val="202124"/>
                </a:solidFill>
                <a:latin typeface="Arial" panose="020B0604020202020204" pitchFamily="34" charset="0"/>
              </a:rPr>
              <a:t>Wenn Sie auf der Suche nach</a:t>
            </a:r>
            <a:r>
              <a:rPr lang="ro-RO" sz="1050" dirty="0">
                <a:solidFill>
                  <a:srgbClr val="202124"/>
                </a:solidFill>
                <a:latin typeface="Arial" panose="020B0604020202020204" pitchFamily="34" charset="0"/>
              </a:rPr>
              <a:t> einer Frühstücksoption</a:t>
            </a:r>
          </a:p>
          <a:p>
            <a:pPr marL="0" marR="0" indent="0" algn="just">
              <a:spcBef>
                <a:spcPts val="0"/>
              </a:spcBef>
              <a:spcAft>
                <a:spcPts val="0"/>
              </a:spcAft>
            </a:pPr>
            <a:r>
              <a:rPr lang="de-DE" sz="1050" dirty="0">
                <a:solidFill>
                  <a:srgbClr val="202124"/>
                </a:solidFill>
                <a:latin typeface="Arial" panose="020B0604020202020204" pitchFamily="34" charset="0"/>
              </a:rPr>
              <a:t>mit einer großen Auswahl sind, können Sie unser</a:t>
            </a:r>
            <a:r>
              <a:rPr lang="ro-RO" sz="1050" dirty="0">
                <a:solidFill>
                  <a:srgbClr val="202124"/>
                </a:solidFill>
                <a:latin typeface="Arial" panose="020B0604020202020204" pitchFamily="34" charset="0"/>
              </a:rPr>
              <a:t> Hotel ausprobieren</a:t>
            </a:r>
          </a:p>
          <a:p>
            <a:pPr marL="0" marR="0" indent="0" algn="just">
              <a:spcBef>
                <a:spcPts val="0"/>
              </a:spcBef>
              <a:spcAft>
                <a:spcPts val="0"/>
              </a:spcAft>
            </a:pPr>
            <a:endParaRPr lang="ro-RO" sz="1050" dirty="0">
              <a:solidFill>
                <a:srgbClr val="202124"/>
              </a:solidFill>
              <a:latin typeface="Arial" panose="020B0604020202020204" pitchFamily="34" charset="0"/>
            </a:endParaRPr>
          </a:p>
          <a:p>
            <a:pPr marL="0" marR="0" indent="0" algn="just">
              <a:spcBef>
                <a:spcPts val="0"/>
              </a:spcBef>
              <a:spcAft>
                <a:spcPts val="0"/>
              </a:spcAft>
            </a:pPr>
            <a:r>
              <a:rPr lang="de-DE" sz="1050" dirty="0">
                <a:solidFill>
                  <a:srgbClr val="202124"/>
                </a:solidFill>
                <a:latin typeface="Arial" panose="020B0604020202020204" pitchFamily="34" charset="0"/>
              </a:rPr>
              <a:t>Genießen Sie Ihr Frühstückserlebnis bei uns unter</a:t>
            </a:r>
            <a:r>
              <a:rPr lang="ro-RO" sz="1050" dirty="0">
                <a:solidFill>
                  <a:srgbClr val="202124"/>
                </a:solidFill>
                <a:latin typeface="Arial" panose="020B0604020202020204" pitchFamily="34" charset="0"/>
              </a:rPr>
              <a:t> </a:t>
            </a:r>
            <a:r>
              <a:rPr lang="de-DE" sz="1050" dirty="0">
                <a:solidFill>
                  <a:srgbClr val="202124"/>
                </a:solidFill>
                <a:latin typeface="Arial" panose="020B0604020202020204" pitchFamily="34" charset="0"/>
              </a:rPr>
              <a:t>RICH Hotel</a:t>
            </a:r>
            <a:r>
              <a:rPr lang="ro-RO" sz="1050" dirty="0">
                <a:solidFill>
                  <a:srgbClr val="202124"/>
                </a:solidFill>
                <a:latin typeface="Arial" panose="020B0604020202020204" pitchFamily="34" charset="0"/>
              </a:rPr>
              <a:t> </a:t>
            </a:r>
          </a:p>
          <a:p>
            <a:pPr marL="0" marR="0" indent="0" algn="just">
              <a:spcBef>
                <a:spcPts val="0"/>
              </a:spcBef>
              <a:spcAft>
                <a:spcPts val="0"/>
              </a:spcAft>
            </a:pPr>
            <a:r>
              <a:rPr lang="en-GB" sz="1050" dirty="0">
                <a:solidFill>
                  <a:srgbClr val="202124"/>
                </a:solidFill>
                <a:latin typeface="Arial" panose="020B0604020202020204" pitchFamily="34" charset="0"/>
              </a:rPr>
              <a:t>Address:</a:t>
            </a:r>
            <a:r>
              <a:rPr lang="ro-RO" sz="1050" dirty="0">
                <a:solidFill>
                  <a:srgbClr val="202124"/>
                </a:solidFill>
                <a:latin typeface="Arial" panose="020B0604020202020204" pitchFamily="34" charset="0"/>
              </a:rPr>
              <a:t> Straßenglück Nr. 23, Berlin</a:t>
            </a:r>
            <a:endParaRPr lang="en-US" sz="1050" dirty="0">
              <a:solidFill>
                <a:srgbClr val="202124"/>
              </a:solidFill>
              <a:latin typeface="Arial" panose="020B0604020202020204" pitchFamily="34" charset="0"/>
            </a:endParaRPr>
          </a:p>
          <a:p>
            <a:pPr marL="0" marR="0" indent="0" algn="just">
              <a:spcBef>
                <a:spcPts val="0"/>
              </a:spcBef>
              <a:spcAft>
                <a:spcPts val="0"/>
              </a:spcAft>
            </a:pPr>
            <a:r>
              <a:rPr lang="en-GB" sz="1050" dirty="0">
                <a:solidFill>
                  <a:srgbClr val="202124"/>
                </a:solidFill>
                <a:latin typeface="Arial" panose="020B0604020202020204" pitchFamily="34" charset="0"/>
              </a:rPr>
              <a:t>Phone: XX </a:t>
            </a:r>
            <a:r>
              <a:rPr lang="en-GB" sz="1050" dirty="0" err="1">
                <a:solidFill>
                  <a:srgbClr val="202124"/>
                </a:solidFill>
                <a:latin typeface="Arial" panose="020B0604020202020204" pitchFamily="34" charset="0"/>
              </a:rPr>
              <a:t>XX</a:t>
            </a:r>
            <a:r>
              <a:rPr lang="en-GB" sz="1050" dirty="0">
                <a:solidFill>
                  <a:srgbClr val="202124"/>
                </a:solidFill>
                <a:latin typeface="Arial" panose="020B0604020202020204" pitchFamily="34" charset="0"/>
              </a:rPr>
              <a:t> XXX XX</a:t>
            </a:r>
          </a:p>
          <a:p>
            <a:pPr marL="0" marR="0" indent="0" algn="just">
              <a:spcBef>
                <a:spcPts val="0"/>
              </a:spcBef>
              <a:spcAft>
                <a:spcPts val="0"/>
              </a:spcAft>
            </a:pPr>
            <a:r>
              <a:rPr lang="en-GB" sz="1050" dirty="0">
                <a:solidFill>
                  <a:srgbClr val="202124"/>
                </a:solidFill>
                <a:latin typeface="Arial" panose="020B0604020202020204" pitchFamily="34" charset="0"/>
              </a:rPr>
              <a:t>und auf </a:t>
            </a:r>
            <a:r>
              <a:rPr lang="en-GB" sz="1050" dirty="0" err="1">
                <a:solidFill>
                  <a:srgbClr val="202124"/>
                </a:solidFill>
                <a:latin typeface="Arial" panose="020B0604020202020204" pitchFamily="34" charset="0"/>
              </a:rPr>
              <a:t>Webesite</a:t>
            </a:r>
            <a:endParaRPr lang="en-US" sz="1050" dirty="0">
              <a:solidFill>
                <a:srgbClr val="202124"/>
              </a:solidFill>
              <a:latin typeface="Arial" panose="020B0604020202020204" pitchFamily="34" charset="0"/>
            </a:endParaRPr>
          </a:p>
        </p:txBody>
      </p:sp>
      <p:pic>
        <p:nvPicPr>
          <p:cNvPr id="4" name="Picture 3"/>
          <p:cNvPicPr>
            <a:picLocks noChangeAspect="1"/>
          </p:cNvPicPr>
          <p:nvPr/>
        </p:nvPicPr>
        <p:blipFill>
          <a:blip r:embed="rId4"/>
          <a:stretch>
            <a:fillRect/>
          </a:stretch>
        </p:blipFill>
        <p:spPr>
          <a:xfrm>
            <a:off x="6279550" y="3562332"/>
            <a:ext cx="2293083" cy="2930542"/>
          </a:xfrm>
          <a:prstGeom prst="rect">
            <a:avLst/>
          </a:prstGeom>
        </p:spPr>
      </p:pic>
      <p:pic>
        <p:nvPicPr>
          <p:cNvPr id="8" name="Picture 7" descr="A cup of coffee with a spoon and beans&#10;&#10;Description automatically generated with low confidence">
            <a:extLst>
              <a:ext uri="{FF2B5EF4-FFF2-40B4-BE49-F238E27FC236}">
                <a16:creationId xmlns:a16="http://schemas.microsoft.com/office/drawing/2014/main" id="{0FDF4F68-22CE-1412-D2C7-F44B2F44291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758578" y="3211329"/>
            <a:ext cx="1980285" cy="988891"/>
          </a:xfrm>
          <a:prstGeom prst="rect">
            <a:avLst/>
          </a:prstGeom>
        </p:spPr>
      </p:pic>
    </p:spTree>
    <p:extLst>
      <p:ext uri="{BB962C8B-B14F-4D97-AF65-F5344CB8AC3E}">
        <p14:creationId xmlns:p14="http://schemas.microsoft.com/office/powerpoint/2010/main" val="291615815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Custom 1">
      <a:majorFont>
        <a:latin typeface="Bookman Old Style"/>
        <a:ea typeface=""/>
        <a:cs typeface=""/>
      </a:majorFont>
      <a:minorFont>
        <a:latin typeface="Rockwell"/>
        <a:ea typeface=""/>
        <a:cs typeface=""/>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746EEEEA-FB6A-406B-B510-531588D54811}"/>
    </a:ext>
  </a:extLst>
</a:theme>
</file>

<file path=docProps/app.xml><?xml version="1.0" encoding="utf-8"?>
<Properties xmlns="http://schemas.openxmlformats.org/officeDocument/2006/extended-properties" xmlns:vt="http://schemas.openxmlformats.org/officeDocument/2006/docPropsVTypes">
  <Template>Damask</Template>
  <TotalTime>181</TotalTime>
  <Words>355</Words>
  <Application>Microsoft Office PowerPoint</Application>
  <PresentationFormat>Widescreen</PresentationFormat>
  <Paragraphs>68</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Bookman Old Style</vt:lpstr>
      <vt:lpstr>noto serif</vt:lpstr>
      <vt:lpstr>Rockwell</vt:lpstr>
      <vt:lpstr>Damask</vt:lpstr>
      <vt:lpstr>RICH HOTEL-FRÜHSTÜCKSBRETT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International Hotel Management</dc:title>
  <dc:creator>mimi</dc:creator>
  <cp:lastModifiedBy>Masca Mimi</cp:lastModifiedBy>
  <cp:revision>15</cp:revision>
  <dcterms:created xsi:type="dcterms:W3CDTF">2023-05-11T10:08:28Z</dcterms:created>
  <dcterms:modified xsi:type="dcterms:W3CDTF">2023-06-08T10:51:08Z</dcterms:modified>
</cp:coreProperties>
</file>