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13"/>
  </p:notesMasterIdLst>
  <p:sldIdLst>
    <p:sldId id="256" r:id="rId2"/>
    <p:sldId id="257" r:id="rId3"/>
    <p:sldId id="258" r:id="rId4"/>
    <p:sldId id="259" r:id="rId5"/>
    <p:sldId id="267"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5"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259" autoAdjust="0"/>
  </p:normalViewPr>
  <p:slideViewPr>
    <p:cSldViewPr snapToGrid="0" snapToObjects="1">
      <p:cViewPr varScale="1">
        <p:scale>
          <a:sx n="100" d="100"/>
          <a:sy n="100" d="100"/>
        </p:scale>
        <p:origin x="954" y="3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6-08-11T13:39:41.811" idx="3">
    <p:pos x="2712" y="486"/>
    <p:text>Referance : BBC Bitesize / http://bbc.co.uk</p:text>
    <p:extLst>
      <p:ext uri="{C676402C-5697-4E1C-873F-D02D1690AC5C}">
        <p15:threadingInfo xmlns:p15="http://schemas.microsoft.com/office/powerpoint/2012/main" timeZoneBias="-180"/>
      </p:ext>
    </p:extLst>
  </p:cm>
  <p:cm authorId="1" dt="2026-08-11T14:47:00.495" idx="4">
    <p:pos x="2712" y="582"/>
    <p:text>Figure 1. The role of insulin in blood glucose regulation. The pancreas detects blood glucose levels and secretes insulin from beta cells in the Islets of Langerhans. Insulin facilitates glucose uptake into target tissues including skeletal muscle and adipose tissue, thereby reducing blood glucose. When glucose levels are normal, insulin secretion is inhibited. Adapted from BBC Bitesize</p:text>
    <p:extLst>
      <p:ext uri="{C676402C-5697-4E1C-873F-D02D1690AC5C}">
        <p15:threadingInfo xmlns:p15="http://schemas.microsoft.com/office/powerpoint/2012/main" timeZoneBias="-180">
          <p15:parentCm authorId="1" idx="3"/>
        </p15:threadingInfo>
      </p:ext>
    </p:extLst>
  </p:cm>
  <p:cm authorId="1" dt="2026-08-11T18:18:17.086" idx="5">
    <p:pos x="2712" y="678"/>
    <p:text>Normally, insulin lowers blood glucose, while glucagon raises blood glucose when levels are too low. In T2DM, insulin does not work effectively because of insulin resistance, beta-cell function progressively declines, and glucagon may remain inappropriately elevated. As a result, blood glucose remains chronically elevated.</p:text>
    <p:extLst>
      <p:ext uri="{C676402C-5697-4E1C-873F-D02D1690AC5C}">
        <p15:threadingInfo xmlns:p15="http://schemas.microsoft.com/office/powerpoint/2012/main" timeZoneBias="-180">
          <p15:parentCm authorId="1" idx="3"/>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062563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5438961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Chosen  medical condition: </a:t>
            </a:r>
            <a:r>
              <a:rPr lang="en-GB" sz="1200" dirty="0">
                <a:latin typeface="Arial" panose="020B0604020202020204" pitchFamily="34" charset="0"/>
                <a:cs typeface="Arial" panose="020B0604020202020204" pitchFamily="34" charset="0"/>
              </a:rPr>
              <a:t>Type 2 Diabetes Mellitus   . </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2425965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a:t>
            </a:r>
            <a:r>
              <a:rPr lang="en-US" sz="1100" dirty="0">
                <a:latin typeface="Arial" panose="020B0604020202020204" pitchFamily="34" charset="0"/>
                <a:cs typeface="Arial" panose="020B0604020202020204" pitchFamily="34" charset="0"/>
              </a:rPr>
              <a:t>HbA1c is an important measure of longer-term </a:t>
            </a:r>
            <a:r>
              <a:rPr lang="en-US" sz="1100" dirty="0" err="1">
                <a:latin typeface="Arial" panose="020B0604020202020204" pitchFamily="34" charset="0"/>
                <a:cs typeface="Arial" panose="020B0604020202020204" pitchFamily="34" charset="0"/>
              </a:rPr>
              <a:t>glycaemic</a:t>
            </a:r>
            <a:r>
              <a:rPr lang="en-US" sz="1100" dirty="0">
                <a:latin typeface="Arial" panose="020B0604020202020204" pitchFamily="34" charset="0"/>
                <a:cs typeface="Arial" panose="020B0604020202020204" pitchFamily="34" charset="0"/>
              </a:rPr>
              <a:t> control and should be interpreted alongside the individual's agreed treatment target (NICE, 2026). NICE recommends measuring HbA1c every </a:t>
            </a:r>
            <a:r>
              <a:rPr lang="en-US" sz="1100" b="1" dirty="0">
                <a:latin typeface="Arial" panose="020B0604020202020204" pitchFamily="34" charset="0"/>
                <a:cs typeface="Arial" panose="020B0604020202020204" pitchFamily="34" charset="0"/>
              </a:rPr>
              <a:t>3–6 months until stable</a:t>
            </a:r>
            <a:r>
              <a:rPr lang="en-US" sz="1100" dirty="0">
                <a:latin typeface="Arial" panose="020B0604020202020204" pitchFamily="34" charset="0"/>
                <a:cs typeface="Arial" panose="020B0604020202020204" pitchFamily="34" charset="0"/>
              </a:rPr>
              <a:t>, and every </a:t>
            </a:r>
            <a:r>
              <a:rPr lang="en-US" sz="1100" b="1" dirty="0">
                <a:latin typeface="Arial" panose="020B0604020202020204" pitchFamily="34" charset="0"/>
                <a:cs typeface="Arial" panose="020B0604020202020204" pitchFamily="34" charset="0"/>
              </a:rPr>
              <a:t>6 months once stable</a:t>
            </a:r>
            <a:r>
              <a:rPr lang="en-US" sz="1100" dirty="0">
                <a:latin typeface="Arial" panose="020B0604020202020204" pitchFamily="34" charset="0"/>
                <a:cs typeface="Arial" panose="020B0604020202020204" pitchFamily="34" charset="0"/>
              </a:rPr>
              <a:t>, with an individual target agreed with the person. </a:t>
            </a:r>
          </a:p>
          <a:p>
            <a:endParaRPr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940864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a:lnSpc>
                <a:spcPct val="107000"/>
              </a:lnSpc>
              <a:spcBef>
                <a:spcPts val="0"/>
              </a:spcBef>
              <a:spcAft>
                <a:spcPts val="800"/>
              </a:spcAft>
            </a:pPr>
            <a:r>
              <a:rPr lang="en-GB" sz="1200" dirty="0">
                <a:latin typeface="Arial" panose="020B0604020202020204" pitchFamily="34" charset="0"/>
                <a:cs typeface="Arial" panose="020B0604020202020204" pitchFamily="34" charset="0"/>
              </a:rPr>
              <a:t>The pancreas contains endocrine cells within the islets of Langerhans. </a:t>
            </a:r>
            <a:r>
              <a:rPr lang="el-GR" sz="1200" dirty="0">
                <a:latin typeface="Arial" panose="020B0604020202020204" pitchFamily="34" charset="0"/>
                <a:cs typeface="Arial" panose="020B0604020202020204" pitchFamily="34" charset="0"/>
              </a:rPr>
              <a:t>β-</a:t>
            </a:r>
            <a:r>
              <a:rPr lang="en-GB" sz="1200" dirty="0">
                <a:latin typeface="Arial" panose="020B0604020202020204" pitchFamily="34" charset="0"/>
                <a:cs typeface="Arial" panose="020B0604020202020204" pitchFamily="34" charset="0"/>
              </a:rPr>
              <a:t>cells release insulin when blood glucose rises, while </a:t>
            </a:r>
            <a:r>
              <a:rPr lang="el-GR" sz="1200" dirty="0">
                <a:latin typeface="Arial" panose="020B0604020202020204" pitchFamily="34" charset="0"/>
                <a:cs typeface="Arial" panose="020B0604020202020204" pitchFamily="34" charset="0"/>
              </a:rPr>
              <a:t>α-</a:t>
            </a:r>
            <a:r>
              <a:rPr lang="en-GB" sz="1200" dirty="0">
                <a:latin typeface="Arial" panose="020B0604020202020204" pitchFamily="34" charset="0"/>
                <a:cs typeface="Arial" panose="020B0604020202020204" pitchFamily="34" charset="0"/>
              </a:rPr>
              <a:t>cells release glucagon when blood glucose falls. Together, these hormones help maintain </a:t>
            </a:r>
            <a:r>
              <a:rPr lang="en-GB" sz="1200" b="0" dirty="0">
                <a:latin typeface="Arial" panose="020B0604020202020204" pitchFamily="34" charset="0"/>
                <a:cs typeface="Arial" panose="020B0604020202020204" pitchFamily="34" charset="0"/>
              </a:rPr>
              <a:t>glucose homeostasis. </a:t>
            </a:r>
            <a:r>
              <a:rPr lang="en-US" sz="1200" b="0" dirty="0">
                <a:effectLst/>
                <a:latin typeface="Arial" panose="020B0604020202020204" pitchFamily="34" charset="0"/>
                <a:ea typeface="Calibri" panose="020F0502020204030204" pitchFamily="34" charset="0"/>
                <a:cs typeface="Arial" panose="020B0604020202020204" pitchFamily="34" charset="0"/>
              </a:rPr>
              <a:t>The Liver (hepatocytes) Stores glucose as glycogen and releases glucose when the body requires energy. Skeletal muscle</a:t>
            </a:r>
            <a:r>
              <a:rPr lang="en-US" sz="1200" b="0" baseline="0" dirty="0">
                <a:effectLst/>
                <a:latin typeface="Arial" panose="020B0604020202020204" pitchFamily="34" charset="0"/>
                <a:ea typeface="Calibri" panose="020F0502020204030204" pitchFamily="34" charset="0"/>
                <a:cs typeface="Arial" panose="020B0604020202020204" pitchFamily="34" charset="0"/>
              </a:rPr>
              <a:t> </a:t>
            </a:r>
            <a:r>
              <a:rPr lang="en-US" sz="1200" b="0" dirty="0">
                <a:effectLst/>
                <a:latin typeface="Arial" panose="020B0604020202020204" pitchFamily="34" charset="0"/>
                <a:ea typeface="Calibri" panose="020F0502020204030204" pitchFamily="34" charset="0"/>
                <a:cs typeface="Arial" panose="020B0604020202020204" pitchFamily="34" charset="0"/>
              </a:rPr>
              <a:t>takes up glucose in response to insulin and uses it for energy or stores it as glycogen. Adipose tissue takes up and stores energy; insulin influences glucose and fat metabolism.</a:t>
            </a:r>
            <a:endParaRPr lang="en-GB" sz="1200" b="0" dirty="0">
              <a:effectLst/>
              <a:latin typeface="Arial" panose="020B0604020202020204" pitchFamily="34" charset="0"/>
              <a:ea typeface="Calibri" panose="020F050202020403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(Waugh and Grant, 2014; Cook, Shepherd and Boore, 2021; Tucker, 2011; McKinley, O’Loughlin and Bidle, 2013).</a:t>
            </a:r>
            <a:endParaRPr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057653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sz="1100" dirty="0">
                <a:latin typeface="Arial" panose="020B0604020202020204" pitchFamily="34" charset="0"/>
                <a:cs typeface="Arial" panose="020B0604020202020204" pitchFamily="34" charset="0"/>
              </a:rPr>
              <a:t>Point to note:</a:t>
            </a:r>
            <a:r>
              <a:rPr lang="en-GB" sz="1100" baseline="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Excess weight is associated with insulin resistance and increased health </a:t>
            </a:r>
            <a:r>
              <a:rPr lang="en-US" sz="1100" dirty="0" err="1">
                <a:latin typeface="Arial" panose="020B0604020202020204" pitchFamily="34" charset="0"/>
                <a:cs typeface="Arial" panose="020B0604020202020204" pitchFamily="34" charset="0"/>
              </a:rPr>
              <a:t>risk,Frequent</a:t>
            </a:r>
            <a:r>
              <a:rPr lang="en-US" sz="1100" dirty="0">
                <a:latin typeface="Arial" panose="020B0604020202020204" pitchFamily="34" charset="0"/>
                <a:cs typeface="Arial" panose="020B0604020202020204" pitchFamily="34" charset="0"/>
              </a:rPr>
              <a:t> takeaway may contribute to excess weight and poorer </a:t>
            </a:r>
            <a:r>
              <a:rPr lang="en-US" sz="1100" dirty="0" err="1">
                <a:latin typeface="Arial" panose="020B0604020202020204" pitchFamily="34" charset="0"/>
                <a:cs typeface="Arial" panose="020B0604020202020204" pitchFamily="34" charset="0"/>
              </a:rPr>
              <a:t>glycaemic</a:t>
            </a:r>
            <a:r>
              <a:rPr lang="en-US" sz="1100" dirty="0">
                <a:latin typeface="Arial" panose="020B0604020202020204" pitchFamily="34" charset="0"/>
                <a:cs typeface="Arial" panose="020B0604020202020204" pitchFamily="34" charset="0"/>
              </a:rPr>
              <a:t> control and lack of physical activity can reduce insulin sensitivity and increase cardiovascular risk</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299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Obesity, physical inactivity and increasing age are important risk factors associated with Type 2 diabetes and its complications (Waugh and Grant, 2014; McKinley, O’Loughlin and Bidle, 2013; NHS, 2025)</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17467931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Diabetes care should be </a:t>
            </a:r>
            <a:r>
              <a:rPr lang="en-US" dirty="0" err="1"/>
              <a:t>individualised</a:t>
            </a:r>
            <a:r>
              <a:rPr lang="en-US" dirty="0"/>
              <a:t> according to the person's needs, circumstances and preferences (NICE, 2026).</a:t>
            </a:r>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53572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fontAlgn="auto" hangingPunct="1"/>
            <a:r>
              <a:rPr lang="en-US" sz="1100" dirty="0">
                <a:latin typeface="Arial" panose="020B0604020202020204" pitchFamily="34" charset="0"/>
                <a:cs typeface="Arial" panose="020B0604020202020204" pitchFamily="34" charset="0"/>
              </a:rPr>
              <a:t>Obesity, physical inactivity and increasing age are important risk factors associated with Type 2 diabetes and its complications (Waugh and Grant, 2014; McKinley, O’Loughlin and Bidle, 2013; NHS, 2025).</a:t>
            </a:r>
          </a:p>
          <a:p>
            <a:pPr fontAlgn="auto" hangingPunct="1"/>
            <a:r>
              <a:rPr lang="en-US" sz="1100" dirty="0">
                <a:latin typeface="Arial" panose="020B0604020202020204" pitchFamily="34" charset="0"/>
                <a:cs typeface="Arial" panose="020B0604020202020204" pitchFamily="34" charset="0"/>
              </a:rPr>
              <a:t> </a:t>
            </a:r>
            <a:r>
              <a:rPr lang="en-GB" sz="1100" b="1" u="sng" kern="1200" dirty="0">
                <a:solidFill>
                  <a:schemeClr val="tx1"/>
                </a:solidFill>
                <a:effectLst/>
                <a:latin typeface="Arial" panose="020B0604020202020204" pitchFamily="34" charset="0"/>
                <a:ea typeface="+mn-ea"/>
                <a:cs typeface="Arial" panose="020B0604020202020204" pitchFamily="34" charset="0"/>
              </a:rPr>
              <a:t>Priority Areas</a:t>
            </a:r>
            <a:endParaRPr lang="en-GB" sz="1100" u="sng" kern="1200" dirty="0">
              <a:solidFill>
                <a:schemeClr val="tx1"/>
              </a:solidFill>
              <a:effectLst/>
              <a:latin typeface="Arial" panose="020B0604020202020204" pitchFamily="34" charset="0"/>
              <a:ea typeface="+mn-ea"/>
              <a:cs typeface="Arial" panose="020B0604020202020204" pitchFamily="34" charset="0"/>
            </a:endParaRPr>
          </a:p>
          <a:p>
            <a:pPr fontAlgn="auto" hangingPunct="1"/>
            <a:r>
              <a:rPr lang="en-GB" sz="1100" b="1" kern="1200" dirty="0">
                <a:solidFill>
                  <a:schemeClr val="tx1"/>
                </a:solidFill>
                <a:effectLst/>
                <a:latin typeface="Arial" panose="020B0604020202020204" pitchFamily="34" charset="0"/>
                <a:ea typeface="+mn-ea"/>
                <a:cs typeface="Arial" panose="020B0604020202020204" pitchFamily="34" charset="0"/>
              </a:rPr>
              <a:t>Reduce:</a:t>
            </a:r>
            <a:r>
              <a:rPr lang="en-GB" sz="1100" kern="1200" dirty="0">
                <a:solidFill>
                  <a:schemeClr val="tx1"/>
                </a:solidFill>
                <a:effectLst/>
                <a:latin typeface="Arial" panose="020B0604020202020204" pitchFamily="34" charset="0"/>
                <a:ea typeface="+mn-ea"/>
                <a:cs typeface="Arial" panose="020B0604020202020204" pitchFamily="34" charset="0"/>
              </a:rPr>
              <a:t> excess weight , inactivity , unhealthy diet ,raised BP</a:t>
            </a:r>
            <a:br>
              <a:rPr lang="en-GB" sz="1100" kern="1200" dirty="0">
                <a:solidFill>
                  <a:schemeClr val="tx1"/>
                </a:solidFill>
                <a:effectLst/>
                <a:latin typeface="Arial" panose="020B0604020202020204" pitchFamily="34" charset="0"/>
                <a:ea typeface="+mn-ea"/>
                <a:cs typeface="Arial" panose="020B0604020202020204" pitchFamily="34" charset="0"/>
              </a:rPr>
            </a:br>
            <a:r>
              <a:rPr lang="en-GB" sz="1100" b="1" kern="1200" dirty="0">
                <a:solidFill>
                  <a:schemeClr val="tx1"/>
                </a:solidFill>
                <a:effectLst/>
                <a:latin typeface="Arial" panose="020B0604020202020204" pitchFamily="34" charset="0"/>
                <a:ea typeface="+mn-ea"/>
                <a:cs typeface="Arial" panose="020B0604020202020204" pitchFamily="34" charset="0"/>
              </a:rPr>
              <a:t>Manage:</a:t>
            </a:r>
            <a:r>
              <a:rPr lang="en-GB" sz="1100" kern="1200" dirty="0">
                <a:solidFill>
                  <a:schemeClr val="tx1"/>
                </a:solidFill>
                <a:effectLst/>
                <a:latin typeface="Arial" panose="020B0604020202020204" pitchFamily="34" charset="0"/>
                <a:ea typeface="+mn-ea"/>
                <a:cs typeface="Arial" panose="020B0604020202020204" pitchFamily="34" charset="0"/>
              </a:rPr>
              <a:t> blood glucose , medication , stress ,complication risks</a:t>
            </a:r>
            <a:br>
              <a:rPr lang="en-GB" sz="1100" kern="1200" dirty="0">
                <a:solidFill>
                  <a:schemeClr val="tx1"/>
                </a:solidFill>
                <a:effectLst/>
                <a:latin typeface="Arial" panose="020B0604020202020204" pitchFamily="34" charset="0"/>
                <a:ea typeface="+mn-ea"/>
                <a:cs typeface="Arial" panose="020B0604020202020204" pitchFamily="34" charset="0"/>
              </a:rPr>
            </a:br>
            <a:r>
              <a:rPr lang="en-GB" sz="1100" b="1" kern="1200" dirty="0">
                <a:solidFill>
                  <a:schemeClr val="tx1"/>
                </a:solidFill>
                <a:effectLst/>
                <a:latin typeface="Arial" panose="020B0604020202020204" pitchFamily="34" charset="0"/>
                <a:ea typeface="+mn-ea"/>
                <a:cs typeface="Arial" panose="020B0604020202020204" pitchFamily="34" charset="0"/>
              </a:rPr>
              <a:t>Monitor:</a:t>
            </a:r>
            <a:r>
              <a:rPr lang="en-GB" sz="1100" kern="1200" dirty="0">
                <a:solidFill>
                  <a:schemeClr val="tx1"/>
                </a:solidFill>
                <a:effectLst/>
                <a:latin typeface="Arial" panose="020B0604020202020204" pitchFamily="34" charset="0"/>
                <a:ea typeface="+mn-ea"/>
                <a:cs typeface="Arial" panose="020B0604020202020204" pitchFamily="34" charset="0"/>
              </a:rPr>
              <a:t> kidneys  feet  eyes cardiovascular health  </a:t>
            </a:r>
            <a:r>
              <a:rPr lang="en-GB" sz="1100" b="1" kern="1200" dirty="0">
                <a:solidFill>
                  <a:schemeClr val="tx1"/>
                </a:solidFill>
                <a:effectLst/>
                <a:latin typeface="Arial" panose="020B0604020202020204" pitchFamily="34" charset="0"/>
                <a:ea typeface="+mn-ea"/>
                <a:cs typeface="Arial" panose="020B0604020202020204" pitchFamily="34" charset="0"/>
              </a:rPr>
              <a:t>Sources:</a:t>
            </a:r>
            <a:r>
              <a:rPr lang="en-GB" sz="1100" kern="1200" dirty="0">
                <a:solidFill>
                  <a:schemeClr val="tx1"/>
                </a:solidFill>
                <a:effectLst/>
                <a:latin typeface="Arial" panose="020B0604020202020204" pitchFamily="34" charset="0"/>
                <a:ea typeface="+mn-ea"/>
                <a:cs typeface="Arial" panose="020B0604020202020204" pitchFamily="34" charset="0"/>
              </a:rPr>
              <a:t> Davies et al. (2022); NICE (2026); NHS (2025).</a:t>
            </a:r>
          </a:p>
          <a:p>
            <a:endParaRPr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529276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dirty="0"/>
              <a:t> </a:t>
            </a:r>
            <a:r>
              <a:rPr lang="en-US" sz="1100" dirty="0">
                <a:latin typeface="Arial" panose="020B0604020202020204" pitchFamily="34" charset="0"/>
                <a:cs typeface="Arial" panose="020B0604020202020204" pitchFamily="34" charset="0"/>
              </a:rPr>
              <a:t>Regular monitoring of HbA1c and cardiovascular risk, together with kidney, foot and eye assessments forms an important part of comprehensive diabetes care . </a:t>
            </a:r>
            <a:r>
              <a:rPr lang="en-GB" sz="1100" dirty="0">
                <a:latin typeface="Arial" panose="020B0604020202020204" pitchFamily="34" charset="0"/>
                <a:cs typeface="Arial" panose="020B0604020202020204" pitchFamily="34" charset="0"/>
              </a:rPr>
              <a:t>CARE → MONITOR → REVIEW → PREVENT</a:t>
            </a:r>
            <a:r>
              <a:rPr lang="en-US" sz="1100" dirty="0">
                <a:latin typeface="Arial" panose="020B0604020202020204" pitchFamily="34" charset="0"/>
                <a:cs typeface="Arial" panose="020B0604020202020204" pitchFamily="34" charset="0"/>
              </a:rPr>
              <a:t> (NICE, 2026; NHS, 2025; NHS, 2026).</a:t>
            </a:r>
            <a:endParaRPr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42895588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sz="1400" dirty="0">
                <a:latin typeface="Arial" panose="020B0604020202020204" pitchFamily="34" charset="0"/>
                <a:cs typeface="Arial" panose="020B0604020202020204" pitchFamily="34" charset="0"/>
              </a:rPr>
              <a:t>Understanding pancreatic anatomy, insulin, glucagon and glucose homeostasis helps explain the physiological changes associated with Type 2 diabetes and supports an appropriate person-centred care plan (Waugh and Grant, 2014; Cook, Shepherd and Boore, 2021; Tucker, 2011; McKinley, O’Loughlin and Bidle, 2013).</a:t>
            </a:r>
            <a:endParaRPr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801211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extLst>
      <p:ext uri="{BB962C8B-B14F-4D97-AF65-F5344CB8AC3E}">
        <p14:creationId xmlns:p14="http://schemas.microsoft.com/office/powerpoint/2010/main" val="2929919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877647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284320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209885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405585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799704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619306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154021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863088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4114541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24310654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20347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1115198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635322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86576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126951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8/13/2026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dirty="0"/>
          </a:p>
        </p:txBody>
      </p:sp>
    </p:spTree>
    <p:extLst>
      <p:ext uri="{BB962C8B-B14F-4D97-AF65-F5344CB8AC3E}">
        <p14:creationId xmlns:p14="http://schemas.microsoft.com/office/powerpoint/2010/main" val="308686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8/13/2026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1FF6DA9-008F-8B48-92A6-B652298478BF}" type="slidenum">
              <a:rPr lang="en-US" smtClean="0"/>
              <a:t>‹#›</a:t>
            </a:fld>
            <a:endParaRPr lang="en-US" dirty="0"/>
          </a:p>
        </p:txBody>
      </p:sp>
    </p:spTree>
    <p:extLst>
      <p:ext uri="{BB962C8B-B14F-4D97-AF65-F5344CB8AC3E}">
        <p14:creationId xmlns:p14="http://schemas.microsoft.com/office/powerpoint/2010/main" val="136972212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comments" Target="../comments/commen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5" y="0"/>
            <a:ext cx="12191695" cy="6858000"/>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r>
              <a:rPr lang="en-GB" altLang="en-US" b="1" dirty="0">
                <a:solidFill>
                  <a:schemeClr val="bg1"/>
                </a:solidFill>
              </a:rPr>
              <a:t>      </a:t>
            </a:r>
            <a:r>
              <a:rPr lang="en-GB" altLang="en-US" sz="2400" b="1" dirty="0">
                <a:solidFill>
                  <a:schemeClr val="bg1"/>
                </a:solidFill>
                <a:latin typeface="Arial" panose="020B0604020202020204" pitchFamily="34" charset="0"/>
                <a:cs typeface="Arial" panose="020B0604020202020204" pitchFamily="34" charset="0"/>
              </a:rPr>
              <a:t>BMHP5032 :Introduction to Physiology</a:t>
            </a:r>
          </a:p>
          <a:p>
            <a:r>
              <a:rPr lang="en-GB" altLang="en-US" sz="2400" b="1" dirty="0">
                <a:solidFill>
                  <a:schemeClr val="bg1"/>
                </a:solidFill>
                <a:latin typeface="Arial" panose="020B0604020202020204" pitchFamily="34" charset="0"/>
                <a:cs typeface="Arial" panose="020B0604020202020204" pitchFamily="34" charset="0"/>
              </a:rPr>
              <a:t>    Component 2 – Presentation Care Plan</a:t>
            </a:r>
          </a:p>
          <a:p>
            <a:endParaRPr lang="en-GB" altLang="en-US" sz="2400" b="1" dirty="0">
              <a:solidFill>
                <a:schemeClr val="bg1"/>
              </a:solidFill>
              <a:latin typeface="Arial" panose="020B0604020202020204" pitchFamily="34" charset="0"/>
              <a:cs typeface="Arial" panose="020B0604020202020204" pitchFamily="34" charset="0"/>
            </a:endParaRPr>
          </a:p>
          <a:p>
            <a:r>
              <a:rPr lang="en-GB" altLang="en-US" sz="2400" b="1" dirty="0">
                <a:solidFill>
                  <a:schemeClr val="bg1"/>
                </a:solidFill>
                <a:latin typeface="Arial" panose="020B0604020202020204" pitchFamily="34" charset="0"/>
                <a:cs typeface="Arial" panose="020B0604020202020204" pitchFamily="34" charset="0"/>
              </a:rPr>
              <a:t>     Student ID:   </a:t>
            </a:r>
            <a:r>
              <a:rPr lang="en-GB" sz="2400" b="1" dirty="0">
                <a:latin typeface="Arial" panose="020B0604020202020204" pitchFamily="34" charset="0"/>
                <a:cs typeface="Arial" panose="020B0604020202020204" pitchFamily="34" charset="0"/>
              </a:rPr>
              <a:t>2433877</a:t>
            </a:r>
            <a:endParaRPr lang="en-GB" altLang="en-US" sz="2400" b="1" dirty="0">
              <a:solidFill>
                <a:schemeClr val="bg1"/>
              </a:solidFill>
              <a:latin typeface="Arial" panose="020B0604020202020204" pitchFamily="34" charset="0"/>
              <a:cs typeface="Arial" panose="020B0604020202020204" pitchFamily="34" charset="0"/>
            </a:endParaRPr>
          </a:p>
          <a:p>
            <a:r>
              <a:rPr lang="en-GB" altLang="en-US" sz="2400" b="1" dirty="0">
                <a:solidFill>
                  <a:schemeClr val="bg1"/>
                </a:solidFill>
                <a:latin typeface="Arial" panose="020B0604020202020204" pitchFamily="34" charset="0"/>
                <a:cs typeface="Arial" panose="020B0604020202020204" pitchFamily="34" charset="0"/>
              </a:rPr>
              <a:t>     Student name:  </a:t>
            </a:r>
            <a:r>
              <a:rPr lang="en-GB" sz="2400" b="1" dirty="0">
                <a:latin typeface="Arial" panose="020B0604020202020204" pitchFamily="34" charset="0"/>
                <a:cs typeface="Arial" panose="020B0604020202020204" pitchFamily="34" charset="0"/>
              </a:rPr>
              <a:t>Daisy Prossy Nangoonzi</a:t>
            </a:r>
            <a:endParaRPr lang="en-GB" altLang="en-US" sz="2400" b="1" dirty="0">
              <a:solidFill>
                <a:schemeClr val="bg1"/>
              </a:solidFill>
              <a:latin typeface="Arial" panose="020B0604020202020204" pitchFamily="34" charset="0"/>
              <a:cs typeface="Arial" panose="020B0604020202020204" pitchFamily="34" charset="0"/>
            </a:endParaRPr>
          </a:p>
          <a:p>
            <a:r>
              <a:rPr lang="en-GB" altLang="en-US" sz="2400" b="1" dirty="0">
                <a:solidFill>
                  <a:schemeClr val="bg1"/>
                </a:solidFill>
                <a:latin typeface="Arial" panose="020B0604020202020204" pitchFamily="34" charset="0"/>
                <a:cs typeface="Arial" panose="020B0604020202020204" pitchFamily="34" charset="0"/>
              </a:rPr>
              <a:t>     Lecturer Name: Shaila Hussain</a:t>
            </a:r>
          </a:p>
        </p:txBody>
      </p:sp>
      <p:sp>
        <p:nvSpPr>
          <p:cNvPr id="3" name="Oval 2"/>
          <p:cNvSpPr/>
          <p:nvPr/>
        </p:nvSpPr>
        <p:spPr>
          <a:xfrm>
            <a:off x="8869680" y="-548640"/>
            <a:ext cx="3840480" cy="3840480"/>
          </a:xfrm>
          <a:prstGeom prst="ellipse">
            <a:avLst/>
          </a:prstGeom>
          <a:solidFill>
            <a:srgbClr val="0079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Oval 3"/>
          <p:cNvSpPr/>
          <p:nvPr/>
        </p:nvSpPr>
        <p:spPr>
          <a:xfrm>
            <a:off x="9875520" y="4297680"/>
            <a:ext cx="2286000" cy="2286000"/>
          </a:xfrm>
          <a:prstGeom prst="ellipse">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pic>
        <p:nvPicPr>
          <p:cNvPr id="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43"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15088" y="-2527393"/>
            <a:ext cx="13967571" cy="252739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128016"/>
            <a:ext cx="8961120" cy="507831"/>
          </a:xfrm>
          <a:prstGeom prst="rect">
            <a:avLst/>
          </a:prstGeom>
          <a:noFill/>
        </p:spPr>
        <p:txBody>
          <a:bodyPr wrap="square" anchor="t">
            <a:spAutoFit/>
          </a:bodyPr>
          <a:lstStyle/>
          <a:p>
            <a:pPr algn="l">
              <a:defRPr sz="2700" b="1">
                <a:solidFill>
                  <a:srgbClr val="FFFFFF"/>
                </a:solidFill>
                <a:latin typeface="Aptos"/>
              </a:defRPr>
            </a:pPr>
            <a:r>
              <a:rPr dirty="0">
                <a:latin typeface="Arial" panose="020B0604020202020204" pitchFamily="34" charset="0"/>
                <a:cs typeface="Arial" panose="020B0604020202020204" pitchFamily="34" charset="0"/>
              </a:rPr>
              <a:t>Introduction: the patient and condition</a:t>
            </a:r>
          </a:p>
        </p:txBody>
      </p:sp>
      <p:sp>
        <p:nvSpPr>
          <p:cNvPr id="6" name="Rounded Rectangle 5"/>
          <p:cNvSpPr/>
          <p:nvPr/>
        </p:nvSpPr>
        <p:spPr>
          <a:xfrm>
            <a:off x="594360" y="1097280"/>
            <a:ext cx="3657600" cy="448056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Rectangle 6"/>
          <p:cNvSpPr/>
          <p:nvPr/>
        </p:nvSpPr>
        <p:spPr>
          <a:xfrm>
            <a:off x="594360" y="1097280"/>
            <a:ext cx="64008" cy="448056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TextBox 7"/>
          <p:cNvSpPr txBox="1"/>
          <p:nvPr/>
        </p:nvSpPr>
        <p:spPr>
          <a:xfrm>
            <a:off x="1338224" y="1386013"/>
            <a:ext cx="3310128" cy="338554"/>
          </a:xfrm>
          <a:prstGeom prst="rect">
            <a:avLst/>
          </a:prstGeom>
          <a:noFill/>
        </p:spPr>
        <p:txBody>
          <a:bodyPr wrap="square" anchor="t">
            <a:spAutoFit/>
          </a:bodyPr>
          <a:lstStyle/>
          <a:p>
            <a:pPr algn="l">
              <a:defRPr sz="1500" b="1">
                <a:solidFill>
                  <a:srgbClr val="19344F"/>
                </a:solidFill>
                <a:latin typeface="Aptos"/>
              </a:defRPr>
            </a:pPr>
            <a:r>
              <a:rPr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Meet </a:t>
            </a:r>
            <a:r>
              <a:rPr lang="en-US"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Richard Smith</a:t>
            </a:r>
            <a:endParaRPr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9" name="TextBox 8"/>
          <p:cNvSpPr txBox="1"/>
          <p:nvPr/>
        </p:nvSpPr>
        <p:spPr>
          <a:xfrm>
            <a:off x="1155344" y="2397348"/>
            <a:ext cx="3310128" cy="1815882"/>
          </a:xfrm>
          <a:prstGeom prst="rect">
            <a:avLst/>
          </a:prstGeom>
          <a:noFill/>
        </p:spPr>
        <p:txBody>
          <a:bodyPr wrap="square" anchor="t">
            <a:spAutoFit/>
          </a:bodyPr>
          <a:lstStyle/>
          <a:p>
            <a:pPr algn="l">
              <a:defRPr sz="1400" b="0">
                <a:solidFill>
                  <a:srgbClr val="2B3035"/>
                </a:solidFill>
                <a:latin typeface="Aptos"/>
              </a:defRPr>
            </a:pPr>
            <a:r>
              <a:rPr sz="1400" dirty="0">
                <a:latin typeface="Arial" panose="020B0604020202020204" pitchFamily="34" charset="0"/>
                <a:cs typeface="Arial" panose="020B0604020202020204" pitchFamily="34" charset="0"/>
              </a:rPr>
              <a:t>52-year-old man</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Office administrator</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Lives with his wife and teenage son</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Independent with daily activities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Diagnosed with Type 2 diabetes 18 months ago</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Wants to remain healthy enough to work and support his family</a:t>
            </a:r>
          </a:p>
        </p:txBody>
      </p:sp>
      <p:sp>
        <p:nvSpPr>
          <p:cNvPr id="10" name="Rounded Rectangle 9"/>
          <p:cNvSpPr/>
          <p:nvPr/>
        </p:nvSpPr>
        <p:spPr>
          <a:xfrm>
            <a:off x="4480560" y="1097280"/>
            <a:ext cx="3246120" cy="4480560"/>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Rectangle 10"/>
          <p:cNvSpPr/>
          <p:nvPr/>
        </p:nvSpPr>
        <p:spPr>
          <a:xfrm>
            <a:off x="4480560" y="1097280"/>
            <a:ext cx="64008" cy="4480560"/>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TextBox 11"/>
          <p:cNvSpPr txBox="1"/>
          <p:nvPr/>
        </p:nvSpPr>
        <p:spPr>
          <a:xfrm>
            <a:off x="4773167" y="1325880"/>
            <a:ext cx="2898648" cy="338554"/>
          </a:xfrm>
          <a:prstGeom prst="rect">
            <a:avLst/>
          </a:prstGeom>
          <a:noFill/>
        </p:spPr>
        <p:txBody>
          <a:bodyPr wrap="square" anchor="t">
            <a:spAutoFit/>
          </a:bodyPr>
          <a:lstStyle/>
          <a:p>
            <a:pPr algn="l">
              <a:defRPr sz="1500" b="1">
                <a:solidFill>
                  <a:srgbClr val="19344F"/>
                </a:solidFill>
                <a:latin typeface="Aptos"/>
              </a:defRPr>
            </a:pPr>
            <a:r>
              <a:rPr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Chosen </a:t>
            </a:r>
            <a:r>
              <a:rPr lang="en-US"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disease</a:t>
            </a:r>
            <a:endParaRPr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13" name="TextBox 12"/>
          <p:cNvSpPr txBox="1"/>
          <p:nvPr/>
        </p:nvSpPr>
        <p:spPr>
          <a:xfrm>
            <a:off x="4663440" y="1600200"/>
            <a:ext cx="2898648" cy="3323987"/>
          </a:xfrm>
          <a:prstGeom prst="rect">
            <a:avLst/>
          </a:prstGeom>
          <a:noFill/>
        </p:spPr>
        <p:txBody>
          <a:bodyPr wrap="square" anchor="t">
            <a:spAutoFit/>
          </a:bodyPr>
          <a:lstStyle/>
          <a:p>
            <a:pPr algn="l">
              <a:defRPr sz="1400" b="0">
                <a:solidFill>
                  <a:srgbClr val="2B3035"/>
                </a:solidFill>
                <a:latin typeface="Aptos"/>
              </a:defRPr>
            </a:pPr>
            <a:r>
              <a:rPr sz="1400" b="1" dirty="0">
                <a:latin typeface="Arial" panose="020B0604020202020204" pitchFamily="34" charset="0"/>
                <a:cs typeface="Arial" panose="020B0604020202020204" pitchFamily="34" charset="0"/>
              </a:rPr>
              <a:t>Type 2 Diabetes Mellitus</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A chronic metabolic disorder in which insulin does not work effectively or the body cannot produce enough insulin. This causes persistently raised blood glucose.(NHS, 2025)</a:t>
            </a:r>
            <a:endParaRPr lang="en-US" sz="1400" dirty="0">
              <a:latin typeface="Arial" panose="020B0604020202020204" pitchFamily="34" charset="0"/>
              <a:cs typeface="Arial" panose="020B0604020202020204" pitchFamily="34" charset="0"/>
            </a:endParaRPr>
          </a:p>
          <a:p>
            <a:pPr algn="l">
              <a:defRPr sz="1400" b="0">
                <a:solidFill>
                  <a:srgbClr val="2B3035"/>
                </a:solidFill>
                <a:latin typeface="Aptos"/>
              </a:defRPr>
            </a:pPr>
            <a:endParaRPr lang="en-US" sz="1400" dirty="0">
              <a:latin typeface="Arial" panose="020B0604020202020204" pitchFamily="34" charset="0"/>
              <a:cs typeface="Arial" panose="020B0604020202020204" pitchFamily="34" charset="0"/>
            </a:endParaRPr>
          </a:p>
          <a:p>
            <a:pPr>
              <a:defRPr sz="1400" b="0">
                <a:solidFill>
                  <a:srgbClr val="2B3035"/>
                </a:solidFill>
                <a:latin typeface="Aptos"/>
              </a:defRPr>
            </a:pPr>
            <a:r>
              <a:rPr lang="en-US" sz="1400" dirty="0">
                <a:latin typeface="Arial" panose="020B0604020202020204" pitchFamily="34" charset="0"/>
                <a:cs typeface="Arial" panose="020B0604020202020204" pitchFamily="34" charset="0"/>
              </a:rPr>
              <a:t>NICE's current NG28 guideline covers education, dietary advice, cardiovascular risk, blood-glucose management and long-term complications. </a:t>
            </a:r>
          </a:p>
          <a:p>
            <a:pPr algn="l">
              <a:defRPr sz="1400" b="0">
                <a:solidFill>
                  <a:srgbClr val="2B3035"/>
                </a:solidFill>
                <a:latin typeface="Aptos"/>
              </a:defRPr>
            </a:pPr>
            <a:endParaRPr sz="1400" dirty="0">
              <a:latin typeface="Arial" panose="020B0604020202020204" pitchFamily="34" charset="0"/>
              <a:cs typeface="Arial" panose="020B0604020202020204" pitchFamily="34" charset="0"/>
            </a:endParaRPr>
          </a:p>
        </p:txBody>
      </p:sp>
      <p:sp>
        <p:nvSpPr>
          <p:cNvPr id="14" name="Rounded Rectangle 13"/>
          <p:cNvSpPr/>
          <p:nvPr/>
        </p:nvSpPr>
        <p:spPr>
          <a:xfrm>
            <a:off x="7955279" y="1097280"/>
            <a:ext cx="3566160" cy="4480560"/>
          </a:xfrm>
          <a:prstGeom prst="roundRect">
            <a:avLst/>
          </a:prstGeom>
          <a:solidFill>
            <a:srgbClr val="FCF4E0"/>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Rectangle 14"/>
          <p:cNvSpPr/>
          <p:nvPr/>
        </p:nvSpPr>
        <p:spPr>
          <a:xfrm>
            <a:off x="7955279" y="1097280"/>
            <a:ext cx="64008" cy="4480560"/>
          </a:xfrm>
          <a:prstGeom prst="rect">
            <a:avLst/>
          </a:prstGeom>
          <a:solidFill>
            <a:srgbClr val="CD8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8138159" y="1225295"/>
            <a:ext cx="3218688" cy="338554"/>
          </a:xfrm>
          <a:prstGeom prst="rect">
            <a:avLst/>
          </a:prstGeom>
          <a:noFill/>
        </p:spPr>
        <p:txBody>
          <a:bodyPr wrap="square" anchor="t">
            <a:spAutoFit/>
          </a:bodyPr>
          <a:lstStyle/>
          <a:p>
            <a:pPr algn="l">
              <a:defRPr sz="1500" b="1">
                <a:solidFill>
                  <a:srgbClr val="19344F"/>
                </a:solidFill>
                <a:latin typeface="Aptos"/>
              </a:defRPr>
            </a:pPr>
            <a:r>
              <a:rPr sz="160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Why it matters today</a:t>
            </a:r>
          </a:p>
        </p:txBody>
      </p:sp>
      <p:sp>
        <p:nvSpPr>
          <p:cNvPr id="17" name="TextBox 16"/>
          <p:cNvSpPr txBox="1"/>
          <p:nvPr/>
        </p:nvSpPr>
        <p:spPr>
          <a:xfrm>
            <a:off x="8138159" y="1600200"/>
            <a:ext cx="3218688" cy="2462213"/>
          </a:xfrm>
          <a:prstGeom prst="rect">
            <a:avLst/>
          </a:prstGeom>
          <a:noFill/>
        </p:spPr>
        <p:txBody>
          <a:bodyPr wrap="square" anchor="t">
            <a:spAutoFit/>
          </a:bodyPr>
          <a:lstStyle/>
          <a:p>
            <a:pPr algn="l">
              <a:defRPr sz="1320" b="0">
                <a:solidFill>
                  <a:srgbClr val="2B3035"/>
                </a:solidFill>
                <a:latin typeface="Aptos"/>
              </a:defRPr>
            </a:pPr>
            <a:r>
              <a:rPr sz="1400" dirty="0">
                <a:latin typeface="Arial" panose="020B0604020202020204" pitchFamily="34" charset="0"/>
                <a:cs typeface="Arial" panose="020B0604020202020204" pitchFamily="34" charset="0"/>
              </a:rPr>
              <a:t>• Common long-term condition</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Can affect the heart and blood vessels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Can damage kidneys, nerves, feet and eyes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May affect employment, independence and quality of life</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Requires long-term self-management and coordinated care</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(NHS, 2025; NICE, 2026)</a:t>
            </a:r>
          </a:p>
        </p:txBody>
      </p:sp>
      <p:sp>
        <p:nvSpPr>
          <p:cNvPr id="18" name="Rectangle 17"/>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475488" y="6455664"/>
            <a:ext cx="10287000"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Sources: NHS (2025); NICE (2026).</a:t>
            </a:r>
          </a:p>
        </p:txBody>
      </p:sp>
      <p:sp>
        <p:nvSpPr>
          <p:cNvPr id="20" name="TextBox 19"/>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2</a:t>
            </a:r>
          </a:p>
        </p:txBody>
      </p:sp>
      <p:pic>
        <p:nvPicPr>
          <p:cNvPr id="21"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34" fill="hold"/>
                                        <p:tgtEl>
                                          <p:spTgt spid="21"/>
                                        </p:tgtEl>
                                      </p:cBhvr>
                                    </p:cmd>
                                  </p:childTnLst>
                                </p:cTn>
                              </p:par>
                            </p:childTnLst>
                          </p:cTn>
                        </p:par>
                      </p:childTnLst>
                    </p:cTn>
                  </p:par>
                </p:childTnLst>
              </p:cTn>
              <p:nextCondLst>
                <p:cond evt="onClick" delay="0">
                  <p:tgtEl>
                    <p:spTgt spid="21"/>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0" y="-2522483"/>
            <a:ext cx="8513379" cy="252248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128016"/>
            <a:ext cx="8961120" cy="338554"/>
          </a:xfrm>
          <a:prstGeom prst="rect">
            <a:avLst/>
          </a:prstGeom>
          <a:noFill/>
        </p:spPr>
        <p:txBody>
          <a:bodyPr wrap="square" anchor="t">
            <a:spAutoFit/>
          </a:bodyPr>
          <a:lstStyle/>
          <a:p>
            <a:pPr algn="l">
              <a:defRPr sz="2700" b="1">
                <a:solidFill>
                  <a:srgbClr val="FFFFFF"/>
                </a:solidFill>
                <a:latin typeface="Aptos"/>
              </a:defRPr>
            </a:pPr>
            <a:r>
              <a:rPr lang="en-US" sz="1600" dirty="0">
                <a:latin typeface="Arial" panose="020B0604020202020204" pitchFamily="34" charset="0"/>
                <a:cs typeface="Arial" panose="020B0604020202020204" pitchFamily="34" charset="0"/>
              </a:rPr>
              <a:t>Richard Smith</a:t>
            </a:r>
            <a:r>
              <a:rPr sz="1600" dirty="0">
                <a:latin typeface="Arial" panose="020B0604020202020204" pitchFamily="34" charset="0"/>
                <a:cs typeface="Arial" panose="020B0604020202020204" pitchFamily="34" charset="0"/>
              </a:rPr>
              <a:t>: demographic information and health</a:t>
            </a:r>
            <a:r>
              <a:rPr lang="en-US" sz="1600" dirty="0">
                <a:latin typeface="Arial" panose="020B0604020202020204" pitchFamily="34" charset="0"/>
                <a:cs typeface="Arial" panose="020B0604020202020204" pitchFamily="34" charset="0"/>
              </a:rPr>
              <a:t> measurements</a:t>
            </a:r>
            <a:endParaRPr dirty="0">
              <a:latin typeface="Arial" panose="020B0604020202020204" pitchFamily="34" charset="0"/>
              <a:cs typeface="Arial" panose="020B0604020202020204" pitchFamily="34" charset="0"/>
            </a:endParaRPr>
          </a:p>
        </p:txBody>
      </p:sp>
      <p:sp>
        <p:nvSpPr>
          <p:cNvPr id="6" name="Rectangle 5"/>
          <p:cNvSpPr/>
          <p:nvPr/>
        </p:nvSpPr>
        <p:spPr>
          <a:xfrm>
            <a:off x="502920" y="1051560"/>
            <a:ext cx="1828800" cy="457200"/>
          </a:xfrm>
          <a:prstGeom prst="rect">
            <a:avLst/>
          </a:prstGeom>
          <a:solidFill>
            <a:srgbClr val="19344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640080" y="1139988"/>
            <a:ext cx="1755648" cy="307777"/>
          </a:xfrm>
          <a:prstGeom prst="rect">
            <a:avLst/>
          </a:prstGeom>
          <a:noFill/>
        </p:spPr>
        <p:txBody>
          <a:bodyPr wrap="square" anchor="ctr">
            <a:spAutoFit/>
          </a:bodyPr>
          <a:lstStyle/>
          <a:p>
            <a:pPr algn="ctr">
              <a:defRPr sz="1050" b="1">
                <a:solidFill>
                  <a:srgbClr val="FFFFFF"/>
                </a:solidFill>
                <a:latin typeface="Aptos"/>
              </a:defRPr>
            </a:pPr>
            <a:r>
              <a:rPr sz="1400" dirty="0">
                <a:latin typeface="Arial" panose="020B0604020202020204" pitchFamily="34" charset="0"/>
                <a:cs typeface="Arial" panose="020B0604020202020204" pitchFamily="34" charset="0"/>
              </a:rPr>
              <a:t>Measure</a:t>
            </a:r>
          </a:p>
        </p:txBody>
      </p:sp>
      <p:sp>
        <p:nvSpPr>
          <p:cNvPr id="8" name="Rectangle 7"/>
          <p:cNvSpPr/>
          <p:nvPr/>
        </p:nvSpPr>
        <p:spPr>
          <a:xfrm>
            <a:off x="2331720" y="1051560"/>
            <a:ext cx="1828800" cy="457200"/>
          </a:xfrm>
          <a:prstGeom prst="rect">
            <a:avLst/>
          </a:prstGeom>
          <a:solidFill>
            <a:srgbClr val="19344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2368296" y="1107984"/>
            <a:ext cx="1755648" cy="307777"/>
          </a:xfrm>
          <a:prstGeom prst="rect">
            <a:avLst/>
          </a:prstGeom>
          <a:noFill/>
        </p:spPr>
        <p:txBody>
          <a:bodyPr wrap="square" anchor="ctr">
            <a:spAutoFit/>
          </a:bodyPr>
          <a:lstStyle/>
          <a:p>
            <a:pPr algn="ctr">
              <a:defRPr sz="1050" b="1">
                <a:solidFill>
                  <a:srgbClr val="FFFFFF"/>
                </a:solidFill>
                <a:latin typeface="Aptos"/>
              </a:defRPr>
            </a:pPr>
            <a:r>
              <a:rPr lang="en-US" sz="1400" dirty="0">
                <a:latin typeface="Arial" panose="020B0604020202020204" pitchFamily="34" charset="0"/>
                <a:cs typeface="Arial" panose="020B0604020202020204" pitchFamily="34" charset="0"/>
              </a:rPr>
              <a:t>Richard Smith</a:t>
            </a:r>
            <a:endParaRPr sz="1400" dirty="0">
              <a:latin typeface="Arial" panose="020B0604020202020204" pitchFamily="34" charset="0"/>
              <a:cs typeface="Arial" panose="020B0604020202020204" pitchFamily="34" charset="0"/>
            </a:endParaRPr>
          </a:p>
        </p:txBody>
      </p:sp>
      <p:sp>
        <p:nvSpPr>
          <p:cNvPr id="10" name="Rectangle 9"/>
          <p:cNvSpPr/>
          <p:nvPr/>
        </p:nvSpPr>
        <p:spPr>
          <a:xfrm>
            <a:off x="4160520" y="1051560"/>
            <a:ext cx="7406640" cy="457200"/>
          </a:xfrm>
          <a:prstGeom prst="rect">
            <a:avLst/>
          </a:prstGeom>
          <a:solidFill>
            <a:srgbClr val="19344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TextBox 10"/>
          <p:cNvSpPr txBox="1"/>
          <p:nvPr/>
        </p:nvSpPr>
        <p:spPr>
          <a:xfrm>
            <a:off x="4197096" y="1107984"/>
            <a:ext cx="7333488" cy="307777"/>
          </a:xfrm>
          <a:prstGeom prst="rect">
            <a:avLst/>
          </a:prstGeom>
          <a:noFill/>
        </p:spPr>
        <p:txBody>
          <a:bodyPr wrap="square" anchor="ctr">
            <a:spAutoFit/>
          </a:bodyPr>
          <a:lstStyle/>
          <a:p>
            <a:pPr algn="ctr">
              <a:defRPr sz="1050" b="1">
                <a:solidFill>
                  <a:srgbClr val="FFFFFF"/>
                </a:solidFill>
                <a:latin typeface="Aptos"/>
              </a:defRPr>
            </a:pPr>
            <a:r>
              <a:rPr dirty="0"/>
              <a:t> </a:t>
            </a:r>
            <a:r>
              <a:rPr sz="1400" dirty="0">
                <a:latin typeface="Arial" panose="020B0604020202020204" pitchFamily="34" charset="0"/>
                <a:cs typeface="Arial" panose="020B0604020202020204" pitchFamily="34" charset="0"/>
              </a:rPr>
              <a:t>interpretation</a:t>
            </a:r>
          </a:p>
        </p:txBody>
      </p:sp>
      <p:sp>
        <p:nvSpPr>
          <p:cNvPr id="12" name="Rectangle 11"/>
          <p:cNvSpPr/>
          <p:nvPr/>
        </p:nvSpPr>
        <p:spPr>
          <a:xfrm>
            <a:off x="502920" y="1508760"/>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548640" y="1554480"/>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Age / sex</a:t>
            </a:r>
          </a:p>
        </p:txBody>
      </p:sp>
      <p:sp>
        <p:nvSpPr>
          <p:cNvPr id="14" name="Rectangle 13"/>
          <p:cNvSpPr/>
          <p:nvPr/>
        </p:nvSpPr>
        <p:spPr>
          <a:xfrm>
            <a:off x="2331720" y="1508760"/>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TextBox 14"/>
          <p:cNvSpPr txBox="1"/>
          <p:nvPr/>
        </p:nvSpPr>
        <p:spPr>
          <a:xfrm>
            <a:off x="2468880" y="1569755"/>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52 / male</a:t>
            </a:r>
          </a:p>
        </p:txBody>
      </p:sp>
      <p:sp>
        <p:nvSpPr>
          <p:cNvPr id="16" name="Rectangle 15"/>
          <p:cNvSpPr/>
          <p:nvPr/>
        </p:nvSpPr>
        <p:spPr>
          <a:xfrm>
            <a:off x="4160520" y="1508760"/>
            <a:ext cx="740664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4206240" y="1554480"/>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Age increases long-term </a:t>
            </a:r>
            <a:r>
              <a:rPr sz="1400" dirty="0" err="1">
                <a:latin typeface="Arial" panose="020B0604020202020204" pitchFamily="34" charset="0"/>
                <a:cs typeface="Arial" panose="020B0604020202020204" pitchFamily="34" charset="0"/>
              </a:rPr>
              <a:t>cardiometabolic</a:t>
            </a:r>
            <a:r>
              <a:rPr sz="1400" dirty="0">
                <a:latin typeface="Arial" panose="020B0604020202020204" pitchFamily="34" charset="0"/>
                <a:cs typeface="Arial" panose="020B0604020202020204" pitchFamily="34" charset="0"/>
              </a:rPr>
              <a:t> risk</a:t>
            </a:r>
          </a:p>
        </p:txBody>
      </p:sp>
      <p:sp>
        <p:nvSpPr>
          <p:cNvPr id="18" name="Rectangle 17"/>
          <p:cNvSpPr/>
          <p:nvPr/>
        </p:nvSpPr>
        <p:spPr>
          <a:xfrm>
            <a:off x="502920" y="2121408"/>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658368" y="2167127"/>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BMI</a:t>
            </a:r>
          </a:p>
        </p:txBody>
      </p:sp>
      <p:sp>
        <p:nvSpPr>
          <p:cNvPr id="20" name="Rectangle 19"/>
          <p:cNvSpPr/>
          <p:nvPr/>
        </p:nvSpPr>
        <p:spPr>
          <a:xfrm>
            <a:off x="2331720" y="2121408"/>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2425836" y="2214407"/>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31 kg/m²</a:t>
            </a:r>
          </a:p>
        </p:txBody>
      </p:sp>
      <p:sp>
        <p:nvSpPr>
          <p:cNvPr id="22" name="Rectangle 21"/>
          <p:cNvSpPr/>
          <p:nvPr/>
        </p:nvSpPr>
        <p:spPr>
          <a:xfrm>
            <a:off x="4160520" y="2121408"/>
            <a:ext cx="740664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TextBox 22"/>
          <p:cNvSpPr txBox="1"/>
          <p:nvPr/>
        </p:nvSpPr>
        <p:spPr>
          <a:xfrm>
            <a:off x="4206240" y="2167127"/>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≥30 = obesity in standard adult classification</a:t>
            </a:r>
          </a:p>
        </p:txBody>
      </p:sp>
      <p:sp>
        <p:nvSpPr>
          <p:cNvPr id="24" name="Rectangle 23"/>
          <p:cNvSpPr/>
          <p:nvPr/>
        </p:nvSpPr>
        <p:spPr>
          <a:xfrm>
            <a:off x="502920" y="2734056"/>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TextBox 24"/>
          <p:cNvSpPr txBox="1"/>
          <p:nvPr/>
        </p:nvSpPr>
        <p:spPr>
          <a:xfrm>
            <a:off x="548640" y="2779776"/>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Blood pressure</a:t>
            </a:r>
          </a:p>
        </p:txBody>
      </p:sp>
      <p:sp>
        <p:nvSpPr>
          <p:cNvPr id="26" name="Rectangle 25"/>
          <p:cNvSpPr/>
          <p:nvPr/>
        </p:nvSpPr>
        <p:spPr>
          <a:xfrm>
            <a:off x="2331720" y="2734056"/>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TextBox 26"/>
          <p:cNvSpPr txBox="1"/>
          <p:nvPr/>
        </p:nvSpPr>
        <p:spPr>
          <a:xfrm>
            <a:off x="2377439" y="2779776"/>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148/92 mmHg</a:t>
            </a:r>
          </a:p>
        </p:txBody>
      </p:sp>
      <p:sp>
        <p:nvSpPr>
          <p:cNvPr id="28" name="Rectangle 27"/>
          <p:cNvSpPr/>
          <p:nvPr/>
        </p:nvSpPr>
        <p:spPr>
          <a:xfrm>
            <a:off x="4160520" y="2734056"/>
            <a:ext cx="740664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TextBox 28"/>
          <p:cNvSpPr txBox="1"/>
          <p:nvPr/>
        </p:nvSpPr>
        <p:spPr>
          <a:xfrm>
            <a:off x="4206240" y="2779776"/>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Above usual clinic target; requires assessment/review</a:t>
            </a:r>
          </a:p>
        </p:txBody>
      </p:sp>
      <p:sp>
        <p:nvSpPr>
          <p:cNvPr id="30" name="Rectangle 29"/>
          <p:cNvSpPr/>
          <p:nvPr/>
        </p:nvSpPr>
        <p:spPr>
          <a:xfrm>
            <a:off x="502920" y="3346704"/>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1" name="TextBox 30"/>
          <p:cNvSpPr txBox="1"/>
          <p:nvPr/>
        </p:nvSpPr>
        <p:spPr>
          <a:xfrm>
            <a:off x="548640" y="3392424"/>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HbA1c</a:t>
            </a:r>
          </a:p>
        </p:txBody>
      </p:sp>
      <p:sp>
        <p:nvSpPr>
          <p:cNvPr id="32" name="Rectangle 31"/>
          <p:cNvSpPr/>
          <p:nvPr/>
        </p:nvSpPr>
        <p:spPr>
          <a:xfrm>
            <a:off x="2331720" y="3346704"/>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3" name="TextBox 32"/>
          <p:cNvSpPr txBox="1"/>
          <p:nvPr/>
        </p:nvSpPr>
        <p:spPr>
          <a:xfrm>
            <a:off x="2377439" y="3392424"/>
            <a:ext cx="1737360" cy="276999"/>
          </a:xfrm>
          <a:prstGeom prst="rect">
            <a:avLst/>
          </a:prstGeom>
          <a:noFill/>
        </p:spPr>
        <p:txBody>
          <a:bodyPr wrap="square" anchor="t">
            <a:spAutoFit/>
          </a:bodyPr>
          <a:lstStyle/>
          <a:p>
            <a:pPr algn="l">
              <a:defRPr sz="1019" b="0">
                <a:solidFill>
                  <a:srgbClr val="2B3035"/>
                </a:solidFill>
                <a:latin typeface="Aptos"/>
              </a:defRPr>
            </a:pPr>
            <a:r>
              <a:rPr sz="1200" dirty="0">
                <a:latin typeface="Arial" panose="020B0604020202020204" pitchFamily="34" charset="0"/>
                <a:cs typeface="Arial" panose="020B0604020202020204" pitchFamily="34" charset="0"/>
              </a:rPr>
              <a:t>64 </a:t>
            </a:r>
            <a:r>
              <a:rPr sz="1200" dirty="0" err="1">
                <a:latin typeface="Arial" panose="020B0604020202020204" pitchFamily="34" charset="0"/>
                <a:cs typeface="Arial" panose="020B0604020202020204" pitchFamily="34" charset="0"/>
              </a:rPr>
              <a:t>mmol</a:t>
            </a:r>
            <a:r>
              <a:rPr sz="1200" dirty="0">
                <a:latin typeface="Arial" panose="020B0604020202020204" pitchFamily="34" charset="0"/>
                <a:cs typeface="Arial" panose="020B0604020202020204" pitchFamily="34" charset="0"/>
              </a:rPr>
              <a:t>/</a:t>
            </a:r>
            <a:r>
              <a:rPr sz="1200" dirty="0" err="1">
                <a:latin typeface="Arial" panose="020B0604020202020204" pitchFamily="34" charset="0"/>
                <a:cs typeface="Arial" panose="020B0604020202020204" pitchFamily="34" charset="0"/>
              </a:rPr>
              <a:t>mol</a:t>
            </a:r>
            <a:r>
              <a:rPr sz="1200" dirty="0">
                <a:latin typeface="Arial" panose="020B0604020202020204" pitchFamily="34" charset="0"/>
                <a:cs typeface="Arial" panose="020B0604020202020204" pitchFamily="34" charset="0"/>
              </a:rPr>
              <a:t> (8.0%)</a:t>
            </a:r>
          </a:p>
        </p:txBody>
      </p:sp>
      <p:sp>
        <p:nvSpPr>
          <p:cNvPr id="34" name="Rectangle 33"/>
          <p:cNvSpPr/>
          <p:nvPr/>
        </p:nvSpPr>
        <p:spPr>
          <a:xfrm>
            <a:off x="4160520" y="3346704"/>
            <a:ext cx="740664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5" name="TextBox 34"/>
          <p:cNvSpPr txBox="1"/>
          <p:nvPr/>
        </p:nvSpPr>
        <p:spPr>
          <a:xfrm>
            <a:off x="4206240" y="3392424"/>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Above usual individual target; needs review</a:t>
            </a:r>
          </a:p>
        </p:txBody>
      </p:sp>
      <p:sp>
        <p:nvSpPr>
          <p:cNvPr id="36" name="Rectangle 35"/>
          <p:cNvSpPr/>
          <p:nvPr/>
        </p:nvSpPr>
        <p:spPr>
          <a:xfrm>
            <a:off x="502920" y="3959352"/>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7" name="TextBox 36"/>
          <p:cNvSpPr txBox="1"/>
          <p:nvPr/>
        </p:nvSpPr>
        <p:spPr>
          <a:xfrm>
            <a:off x="548640" y="4005072"/>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Fasting glucose</a:t>
            </a:r>
          </a:p>
        </p:txBody>
      </p:sp>
      <p:sp>
        <p:nvSpPr>
          <p:cNvPr id="38" name="Rectangle 37"/>
          <p:cNvSpPr/>
          <p:nvPr/>
        </p:nvSpPr>
        <p:spPr>
          <a:xfrm>
            <a:off x="2331720" y="3959352"/>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9" name="TextBox 38"/>
          <p:cNvSpPr txBox="1"/>
          <p:nvPr/>
        </p:nvSpPr>
        <p:spPr>
          <a:xfrm>
            <a:off x="2377439" y="4005072"/>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9.8 </a:t>
            </a:r>
            <a:r>
              <a:rPr sz="1400" dirty="0" err="1">
                <a:latin typeface="Arial" panose="020B0604020202020204" pitchFamily="34" charset="0"/>
                <a:cs typeface="Arial" panose="020B0604020202020204" pitchFamily="34" charset="0"/>
              </a:rPr>
              <a:t>mmol</a:t>
            </a:r>
            <a:r>
              <a:rPr sz="1400" dirty="0">
                <a:latin typeface="Arial" panose="020B0604020202020204" pitchFamily="34" charset="0"/>
                <a:cs typeface="Arial" panose="020B0604020202020204" pitchFamily="34" charset="0"/>
              </a:rPr>
              <a:t>/L</a:t>
            </a:r>
          </a:p>
        </p:txBody>
      </p:sp>
      <p:sp>
        <p:nvSpPr>
          <p:cNvPr id="40" name="Rectangle 39"/>
          <p:cNvSpPr/>
          <p:nvPr/>
        </p:nvSpPr>
        <p:spPr>
          <a:xfrm>
            <a:off x="4160520" y="3959352"/>
            <a:ext cx="740664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1" name="TextBox 40"/>
          <p:cNvSpPr txBox="1"/>
          <p:nvPr/>
        </p:nvSpPr>
        <p:spPr>
          <a:xfrm>
            <a:off x="4206240" y="4005072"/>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Raised; consistent with suboptimal control</a:t>
            </a:r>
          </a:p>
        </p:txBody>
      </p:sp>
      <p:sp>
        <p:nvSpPr>
          <p:cNvPr id="42" name="Rectangle 41"/>
          <p:cNvSpPr/>
          <p:nvPr/>
        </p:nvSpPr>
        <p:spPr>
          <a:xfrm>
            <a:off x="502920" y="4572000"/>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3" name="TextBox 42"/>
          <p:cNvSpPr txBox="1"/>
          <p:nvPr/>
        </p:nvSpPr>
        <p:spPr>
          <a:xfrm>
            <a:off x="548640" y="4617720"/>
            <a:ext cx="1737360" cy="276999"/>
          </a:xfrm>
          <a:prstGeom prst="rect">
            <a:avLst/>
          </a:prstGeom>
          <a:noFill/>
        </p:spPr>
        <p:txBody>
          <a:bodyPr wrap="square" anchor="t">
            <a:spAutoFit/>
          </a:bodyPr>
          <a:lstStyle/>
          <a:p>
            <a:pPr algn="l">
              <a:defRPr sz="1019" b="1">
                <a:solidFill>
                  <a:srgbClr val="19344F"/>
                </a:solidFill>
                <a:latin typeface="Aptos"/>
              </a:defRPr>
            </a:pPr>
            <a:r>
              <a:rPr sz="1200" dirty="0" err="1">
                <a:latin typeface="Arial" panose="020B0604020202020204" pitchFamily="34" charset="0"/>
                <a:cs typeface="Arial" panose="020B0604020202020204" pitchFamily="34" charset="0"/>
              </a:rPr>
              <a:t>eGFR</a:t>
            </a:r>
            <a:endParaRPr sz="1200" dirty="0">
              <a:latin typeface="Arial" panose="020B0604020202020204" pitchFamily="34" charset="0"/>
              <a:cs typeface="Arial" panose="020B0604020202020204" pitchFamily="34" charset="0"/>
            </a:endParaRPr>
          </a:p>
        </p:txBody>
      </p:sp>
      <p:sp>
        <p:nvSpPr>
          <p:cNvPr id="44" name="Rectangle 43"/>
          <p:cNvSpPr/>
          <p:nvPr/>
        </p:nvSpPr>
        <p:spPr>
          <a:xfrm>
            <a:off x="2331720" y="4572000"/>
            <a:ext cx="182880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5" name="TextBox 44"/>
          <p:cNvSpPr txBox="1"/>
          <p:nvPr/>
        </p:nvSpPr>
        <p:spPr>
          <a:xfrm>
            <a:off x="2377439" y="4617720"/>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88 mL/min/1.73m²</a:t>
            </a:r>
          </a:p>
        </p:txBody>
      </p:sp>
      <p:sp>
        <p:nvSpPr>
          <p:cNvPr id="46" name="Rectangle 45"/>
          <p:cNvSpPr/>
          <p:nvPr/>
        </p:nvSpPr>
        <p:spPr>
          <a:xfrm>
            <a:off x="4160520" y="4572000"/>
            <a:ext cx="7406640" cy="612648"/>
          </a:xfrm>
          <a:prstGeom prst="rect">
            <a:avLst/>
          </a:prstGeom>
          <a:solidFill>
            <a:srgbClr val="FFFFFF"/>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7" name="TextBox 46"/>
          <p:cNvSpPr txBox="1"/>
          <p:nvPr/>
        </p:nvSpPr>
        <p:spPr>
          <a:xfrm>
            <a:off x="4206240" y="4617720"/>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Within expected range; continue surveillance</a:t>
            </a:r>
          </a:p>
        </p:txBody>
      </p:sp>
      <p:sp>
        <p:nvSpPr>
          <p:cNvPr id="48" name="Rectangle 47"/>
          <p:cNvSpPr/>
          <p:nvPr/>
        </p:nvSpPr>
        <p:spPr>
          <a:xfrm>
            <a:off x="502920" y="5184648"/>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9" name="TextBox 48"/>
          <p:cNvSpPr txBox="1"/>
          <p:nvPr/>
        </p:nvSpPr>
        <p:spPr>
          <a:xfrm>
            <a:off x="548640" y="5230368"/>
            <a:ext cx="1737360" cy="307777"/>
          </a:xfrm>
          <a:prstGeom prst="rect">
            <a:avLst/>
          </a:prstGeom>
          <a:noFill/>
        </p:spPr>
        <p:txBody>
          <a:bodyPr wrap="square" anchor="t">
            <a:spAutoFit/>
          </a:bodyPr>
          <a:lstStyle/>
          <a:p>
            <a:pPr algn="l">
              <a:defRPr sz="1019" b="1">
                <a:solidFill>
                  <a:srgbClr val="19344F"/>
                </a:solidFill>
                <a:latin typeface="Aptos"/>
              </a:defRPr>
            </a:pPr>
            <a:r>
              <a:rPr sz="1400" dirty="0">
                <a:latin typeface="Arial" panose="020B0604020202020204" pitchFamily="34" charset="0"/>
                <a:cs typeface="Arial" panose="020B0604020202020204" pitchFamily="34" charset="0"/>
              </a:rPr>
              <a:t>Urine ACR</a:t>
            </a:r>
          </a:p>
        </p:txBody>
      </p:sp>
      <p:sp>
        <p:nvSpPr>
          <p:cNvPr id="50" name="Rectangle 49"/>
          <p:cNvSpPr/>
          <p:nvPr/>
        </p:nvSpPr>
        <p:spPr>
          <a:xfrm>
            <a:off x="2331720" y="5184648"/>
            <a:ext cx="182880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1" name="TextBox 50"/>
          <p:cNvSpPr txBox="1"/>
          <p:nvPr/>
        </p:nvSpPr>
        <p:spPr>
          <a:xfrm>
            <a:off x="2377439" y="5230368"/>
            <a:ext cx="173736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2.1 mg/</a:t>
            </a:r>
            <a:r>
              <a:rPr sz="1400" dirty="0" err="1">
                <a:latin typeface="Arial" panose="020B0604020202020204" pitchFamily="34" charset="0"/>
                <a:cs typeface="Arial" panose="020B0604020202020204" pitchFamily="34" charset="0"/>
              </a:rPr>
              <a:t>mmol</a:t>
            </a:r>
            <a:endParaRPr sz="1400" dirty="0">
              <a:latin typeface="Arial" panose="020B0604020202020204" pitchFamily="34" charset="0"/>
              <a:cs typeface="Arial" panose="020B0604020202020204" pitchFamily="34" charset="0"/>
            </a:endParaRPr>
          </a:p>
        </p:txBody>
      </p:sp>
      <p:sp>
        <p:nvSpPr>
          <p:cNvPr id="52" name="Rectangle 51"/>
          <p:cNvSpPr/>
          <p:nvPr/>
        </p:nvSpPr>
        <p:spPr>
          <a:xfrm>
            <a:off x="4160520" y="5184648"/>
            <a:ext cx="7406640" cy="612648"/>
          </a:xfrm>
          <a:prstGeom prst="rect">
            <a:avLst/>
          </a:prstGeom>
          <a:solidFill>
            <a:srgbClr val="F4F6F8"/>
          </a:solidFill>
          <a:ln>
            <a:solidFill>
              <a:srgbClr val="E1E4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3" name="TextBox 52"/>
          <p:cNvSpPr txBox="1"/>
          <p:nvPr/>
        </p:nvSpPr>
        <p:spPr>
          <a:xfrm>
            <a:off x="4206240" y="5230368"/>
            <a:ext cx="7315200" cy="307777"/>
          </a:xfrm>
          <a:prstGeom prst="rect">
            <a:avLst/>
          </a:prstGeom>
          <a:noFill/>
        </p:spPr>
        <p:txBody>
          <a:bodyPr wrap="square" anchor="t">
            <a:spAutoFit/>
          </a:bodyPr>
          <a:lstStyle/>
          <a:p>
            <a:pPr algn="l">
              <a:defRPr sz="1019" b="0">
                <a:solidFill>
                  <a:srgbClr val="2B3035"/>
                </a:solidFill>
                <a:latin typeface="Aptos"/>
              </a:defRPr>
            </a:pPr>
            <a:r>
              <a:rPr sz="1400" dirty="0">
                <a:latin typeface="Arial" panose="020B0604020202020204" pitchFamily="34" charset="0"/>
                <a:cs typeface="Arial" panose="020B0604020202020204" pitchFamily="34" charset="0"/>
              </a:rPr>
              <a:t>Not elevated; continue annual renal assessment</a:t>
            </a:r>
          </a:p>
        </p:txBody>
      </p:sp>
      <p:sp>
        <p:nvSpPr>
          <p:cNvPr id="54" name="TextBox 53"/>
          <p:cNvSpPr txBox="1"/>
          <p:nvPr/>
        </p:nvSpPr>
        <p:spPr>
          <a:xfrm>
            <a:off x="640080" y="5943600"/>
            <a:ext cx="10881360" cy="307777"/>
          </a:xfrm>
          <a:prstGeom prst="rect">
            <a:avLst/>
          </a:prstGeom>
          <a:noFill/>
        </p:spPr>
        <p:txBody>
          <a:bodyPr wrap="square" anchor="t">
            <a:spAutoFit/>
          </a:bodyPr>
          <a:lstStyle/>
          <a:p>
            <a:pPr algn="ctr">
              <a:defRPr sz="1200" b="1">
                <a:solidFill>
                  <a:srgbClr val="007979"/>
                </a:solidFill>
                <a:latin typeface="Aptos"/>
              </a:defRPr>
            </a:pPr>
            <a:r>
              <a:rPr sz="1400" dirty="0">
                <a:latin typeface="Arial" panose="020B0604020202020204" pitchFamily="34" charset="0"/>
                <a:cs typeface="Arial" panose="020B0604020202020204" pitchFamily="34" charset="0"/>
              </a:rPr>
              <a:t>Measurements are fictional and used for care-planning practice; targets are </a:t>
            </a:r>
            <a:r>
              <a:rPr sz="1400" dirty="0" err="1">
                <a:latin typeface="Arial" panose="020B0604020202020204" pitchFamily="34" charset="0"/>
                <a:cs typeface="Arial" panose="020B0604020202020204" pitchFamily="34" charset="0"/>
              </a:rPr>
              <a:t>individualised</a:t>
            </a:r>
            <a:r>
              <a:rPr dirty="0"/>
              <a:t>.</a:t>
            </a:r>
          </a:p>
        </p:txBody>
      </p:sp>
      <p:sp>
        <p:nvSpPr>
          <p:cNvPr id="55" name="Rectangle 54"/>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6" name="TextBox 55"/>
          <p:cNvSpPr txBox="1"/>
          <p:nvPr/>
        </p:nvSpPr>
        <p:spPr>
          <a:xfrm>
            <a:off x="475488" y="6455664"/>
            <a:ext cx="10287000"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Reference ranges/monitoring principles: NICE (2026); NHS (2025). BMI classification: NHS (2026).</a:t>
            </a:r>
          </a:p>
        </p:txBody>
      </p:sp>
      <p:sp>
        <p:nvSpPr>
          <p:cNvPr id="57" name="TextBox 56"/>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3</a:t>
            </a:r>
          </a:p>
        </p:txBody>
      </p:sp>
      <p:pic>
        <p:nvPicPr>
          <p:cNvPr id="59"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81714" fill="hold"/>
                                        <p:tgtEl>
                                          <p:spTgt spid="59"/>
                                        </p:tgtEl>
                                      </p:cBhvr>
                                    </p:cmd>
                                  </p:childTnLst>
                                </p:cTn>
                              </p:par>
                            </p:childTnLst>
                          </p:cTn>
                        </p:par>
                      </p:childTnLst>
                    </p:cTn>
                  </p:par>
                </p:childTnLst>
              </p:cTn>
              <p:nextCondLst>
                <p:cond evt="onClick" delay="0">
                  <p:tgtEl>
                    <p:spTgt spid="59"/>
                  </p:tgtEl>
                </p:cond>
              </p:nextCondLst>
            </p:seq>
            <p:audio>
              <p:cMediaNode vol="80000">
                <p:cTn id="7" fill="hold" display="0">
                  <p:stCondLst>
                    <p:cond delay="indefinite"/>
                  </p:stCondLst>
                  <p:endCondLst>
                    <p:cond evt="onStopAudio" delay="0">
                      <p:tgtEl>
                        <p:sldTgt/>
                      </p:tgtEl>
                    </p:cond>
                  </p:endCondLst>
                </p:cTn>
                <p:tgtEl>
                  <p:spTgt spid="5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8351" y="684975"/>
            <a:ext cx="12191695" cy="6173025"/>
          </a:xfrm>
          <a:prstGeom prst="rect">
            <a:avLst/>
          </a:prstGeom>
          <a:ln/>
        </p:spPr>
        <p:style>
          <a:lnRef idx="3">
            <a:schemeClr val="lt1"/>
          </a:lnRef>
          <a:fillRef idx="1">
            <a:schemeClr val="accent1"/>
          </a:fillRef>
          <a:effectRef idx="1">
            <a:schemeClr val="accent1"/>
          </a:effectRef>
          <a:fontRef idx="minor">
            <a:schemeClr val="lt1"/>
          </a:fontRef>
        </p:style>
        <p:txBody>
          <a:bodyPr rtlCol="0" anchor="ctr"/>
          <a:lstStyle/>
          <a:p>
            <a:pPr algn="ctr"/>
            <a:endParaRPr lang="en-US"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2"/>
              </a:solidFill>
            </a:endParaRPr>
          </a:p>
          <a:p>
            <a:pPr algn="ctr"/>
            <a:endParaRPr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2"/>
              </a:solidFill>
            </a:endParaRPr>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dirty="0">
              <a:latin typeface="Arial" panose="020B0604020202020204" pitchFamily="34" charset="0"/>
              <a:cs typeface="Arial" panose="020B0604020202020204" pitchFamily="34" charset="0"/>
            </a:endParaRPr>
          </a:p>
        </p:txBody>
      </p:sp>
      <p:sp>
        <p:nvSpPr>
          <p:cNvPr id="4" name="TextBox 3"/>
          <p:cNvSpPr txBox="1"/>
          <p:nvPr/>
        </p:nvSpPr>
        <p:spPr>
          <a:xfrm>
            <a:off x="635508" y="176316"/>
            <a:ext cx="11926982" cy="507831"/>
          </a:xfrm>
          <a:prstGeom prst="rect">
            <a:avLst/>
          </a:prstGeom>
          <a:noFill/>
        </p:spPr>
        <p:txBody>
          <a:bodyPr wrap="square" anchor="t">
            <a:spAutoFit/>
          </a:bodyPr>
          <a:lstStyle/>
          <a:p>
            <a:pPr>
              <a:defRPr sz="2700" b="1">
                <a:solidFill>
                  <a:srgbClr val="FFFFFF"/>
                </a:solidFill>
                <a:latin typeface="Aptos"/>
              </a:defRPr>
            </a:pPr>
            <a:r>
              <a:rPr lang="en-GB" dirty="0">
                <a:latin typeface="Arial" panose="020B0604020202020204" pitchFamily="34" charset="0"/>
                <a:cs typeface="Arial" panose="020B0604020202020204" pitchFamily="34" charset="0"/>
              </a:rPr>
              <a:t>Anatomy &amp; Physiology: Type 2 Diabetes Mellitus</a:t>
            </a:r>
            <a:r>
              <a:rPr dirty="0">
                <a:latin typeface="Arial" panose="020B0604020202020204" pitchFamily="34" charset="0"/>
                <a:cs typeface="Arial" panose="020B0604020202020204" pitchFamily="34" charset="0"/>
              </a:rPr>
              <a:t> regulation</a:t>
            </a:r>
          </a:p>
        </p:txBody>
      </p:sp>
      <p:sp>
        <p:nvSpPr>
          <p:cNvPr id="22" name="TextBox 21"/>
          <p:cNvSpPr txBox="1"/>
          <p:nvPr/>
        </p:nvSpPr>
        <p:spPr>
          <a:xfrm>
            <a:off x="9094561" y="892896"/>
            <a:ext cx="3021376" cy="2039020"/>
          </a:xfrm>
          <a:prstGeom prst="rect">
            <a:avLst/>
          </a:prstGeom>
        </p:spPr>
        <p:style>
          <a:lnRef idx="3">
            <a:schemeClr val="lt1"/>
          </a:lnRef>
          <a:fillRef idx="1">
            <a:schemeClr val="accent5"/>
          </a:fillRef>
          <a:effectRef idx="1">
            <a:schemeClr val="accent5"/>
          </a:effectRef>
          <a:fontRef idx="minor">
            <a:schemeClr val="lt1"/>
          </a:fontRef>
        </p:style>
        <p:txBody>
          <a:bodyPr wrap="square" anchor="t">
            <a:spAutoFit/>
          </a:bodyPr>
          <a:lstStyle/>
          <a:p>
            <a:pPr>
              <a:lnSpc>
                <a:spcPct val="107000"/>
              </a:lnSpc>
              <a:spcAft>
                <a:spcPts val="800"/>
              </a:spcAft>
            </a:pPr>
            <a:r>
              <a:rPr lang="en-GB" sz="1400" b="1" dirty="0">
                <a:solidFill>
                  <a:schemeClr val="tx1"/>
                </a:solidFill>
                <a:latin typeface="Arial" panose="020B0604020202020204" pitchFamily="34" charset="0"/>
                <a:ea typeface="Times New Roman" panose="02020603050405020304" pitchFamily="18" charset="0"/>
                <a:cs typeface="Arial" panose="020B0604020202020204" pitchFamily="34" charset="0"/>
              </a:rPr>
              <a:t>MAIN BODY SYSTEM AFFECTED</a:t>
            </a:r>
            <a:endParaRPr lang="en-GB" sz="1400" b="1" dirty="0">
              <a:solidFill>
                <a:schemeClr val="tx1"/>
              </a:solidFill>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400" dirty="0">
                <a:solidFill>
                  <a:schemeClr val="tx1"/>
                </a:solidFill>
                <a:latin typeface="Arial" panose="020B0604020202020204" pitchFamily="34" charset="0"/>
                <a:ea typeface="Times New Roman" panose="02020603050405020304" pitchFamily="18" charset="0"/>
                <a:cs typeface="Arial" panose="020B0604020202020204" pitchFamily="34" charset="0"/>
              </a:rPr>
              <a:t>The endocrine and metabolic systems are primarily involved in Type 2 Diabetes Mellitus (T2DM). The pancreas is a key endocrine organ responsible for regulating blood glucose and maintaining glucose homeostasis.</a:t>
            </a:r>
            <a:endPar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4" name="TextBox 23"/>
          <p:cNvSpPr txBox="1"/>
          <p:nvPr/>
        </p:nvSpPr>
        <p:spPr>
          <a:xfrm>
            <a:off x="4808482" y="5806440"/>
            <a:ext cx="6347197" cy="446276"/>
          </a:xfrm>
          <a:prstGeom prst="rect">
            <a:avLst/>
          </a:prstGeom>
          <a:noFill/>
        </p:spPr>
        <p:txBody>
          <a:bodyPr wrap="square" anchor="t">
            <a:spAutoFit/>
          </a:bodyPr>
          <a:lstStyle/>
          <a:p>
            <a:pPr algn="ctr">
              <a:defRPr sz="1150" b="1">
                <a:solidFill>
                  <a:srgbClr val="007979"/>
                </a:solidFill>
                <a:latin typeface="Aptos"/>
              </a:defRPr>
            </a:pPr>
            <a:r>
              <a:rPr dirty="0"/>
              <a:t>Anatomical terms: pancreas • islets of Langerhans • β-cells • liver • skeletal muscle • adipose tissue.</a:t>
            </a:r>
          </a:p>
        </p:txBody>
      </p:sp>
      <p:sp>
        <p:nvSpPr>
          <p:cNvPr id="25" name="Rectangle 24"/>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475488" y="6455664"/>
            <a:ext cx="10287000" cy="182880"/>
          </a:xfrm>
          <a:prstGeom prst="rect">
            <a:avLst/>
          </a:prstGeom>
          <a:noFill/>
        </p:spPr>
        <p:txBody>
          <a:bodyPr wrap="square" anchor="t">
            <a:spAutoFit/>
          </a:bodyPr>
          <a:lstStyle/>
          <a:p>
            <a:pPr algn="l">
              <a:defRPr sz="800" b="0">
                <a:solidFill>
                  <a:srgbClr val="697078"/>
                </a:solidFill>
                <a:latin typeface="Aptos"/>
              </a:defRPr>
            </a:pPr>
            <a:r>
              <a:rPr dirty="0"/>
              <a:t>Original diagram informed by Waugh and Grant (2014); Cook, Shepherd and </a:t>
            </a:r>
            <a:r>
              <a:rPr dirty="0" err="1"/>
              <a:t>Boore</a:t>
            </a:r>
            <a:r>
              <a:rPr dirty="0"/>
              <a:t> (2021).</a:t>
            </a:r>
          </a:p>
        </p:txBody>
      </p:sp>
      <p:sp>
        <p:nvSpPr>
          <p:cNvPr id="27" name="TextBox 26"/>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4</a:t>
            </a:r>
          </a:p>
        </p:txBody>
      </p:sp>
      <p:sp>
        <p:nvSpPr>
          <p:cNvPr id="18" name="TextBox 17"/>
          <p:cNvSpPr txBox="1"/>
          <p:nvPr/>
        </p:nvSpPr>
        <p:spPr>
          <a:xfrm>
            <a:off x="5273365" y="869374"/>
            <a:ext cx="3676997" cy="5213478"/>
          </a:xfrm>
          <a:prstGeom prst="rect">
            <a:avLst/>
          </a:prstGeom>
          <a:solidFill>
            <a:schemeClr val="accent4"/>
          </a:solidFill>
        </p:spPr>
        <p:txBody>
          <a:bodyPr wrap="square" anchor="t">
            <a:spAutoFit/>
          </a:bodyPr>
          <a:lstStyle/>
          <a:p>
            <a:pPr>
              <a:lnSpc>
                <a:spcPct val="107000"/>
              </a:lnSpc>
              <a:spcAft>
                <a:spcPts val="800"/>
              </a:spcAft>
            </a:pPr>
            <a:r>
              <a:rPr lang="en-GB" sz="1100" b="1" dirty="0">
                <a:latin typeface="Arial" panose="020B0604020202020204" pitchFamily="34" charset="0"/>
                <a:ea typeface="Times New Roman" panose="02020603050405020304" pitchFamily="18" charset="0"/>
                <a:cs typeface="Arial" panose="020B0604020202020204" pitchFamily="34" charset="0"/>
              </a:rPr>
              <a:t>Normal Physiology</a:t>
            </a:r>
            <a:endParaRPr lang="en-GB" sz="1100" b="1" dirty="0">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1100" dirty="0">
                <a:latin typeface="Arial" panose="020B0604020202020204" pitchFamily="34" charset="0"/>
                <a:cs typeface="Arial" panose="020B0604020202020204" pitchFamily="34" charset="0"/>
              </a:rPr>
              <a:t>The pancreas is an endocrine and exocrine organ. Its endocrine component contains the islets of Langerhans, including β-cells that produce insulin and α-cells that produce glucagon (Waugh and Grant, 2014; Tucker, 2011)</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1100" dirty="0">
                <a:latin typeface="Arial" panose="020B0604020202020204" pitchFamily="34" charset="0"/>
                <a:cs typeface="Arial" panose="020B0604020202020204" pitchFamily="34" charset="0"/>
              </a:rPr>
              <a:t> Insulin promotes glucose uptake and storage, while glucagon helps increase blood glucose when levels fall. Their opposing actions contribute to the maintenance of glucose homeostasis (Cook, Shepherd and Boore, 2021; McKinley, O'Loughlin and </a:t>
            </a:r>
            <a:r>
              <a:rPr lang="en-GB" sz="1100" dirty="0" err="1">
                <a:latin typeface="Arial" panose="020B0604020202020204" pitchFamily="34" charset="0"/>
                <a:cs typeface="Arial" panose="020B0604020202020204" pitchFamily="34" charset="0"/>
              </a:rPr>
              <a:t>Bidle</a:t>
            </a:r>
            <a:r>
              <a:rPr lang="en-GB" sz="1100" dirty="0">
                <a:latin typeface="Arial" panose="020B0604020202020204" pitchFamily="34" charset="0"/>
                <a:cs typeface="Arial" panose="020B0604020202020204" pitchFamily="34" charset="0"/>
              </a:rPr>
              <a:t>, 2013).</a:t>
            </a: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1100" dirty="0">
                <a:latin typeface="Arial" panose="020B0604020202020204" pitchFamily="34" charset="0"/>
                <a:cs typeface="Arial" panose="020B0604020202020204" pitchFamily="34" charset="0"/>
              </a:rPr>
              <a:t>In Type 2 diabetes, insulin resistance reduces the effectiveness of insulin. Progressive </a:t>
            </a:r>
            <a:r>
              <a:rPr lang="el-GR" sz="1100" dirty="0">
                <a:latin typeface="Arial" panose="020B0604020202020204" pitchFamily="34" charset="0"/>
                <a:cs typeface="Arial" panose="020B0604020202020204" pitchFamily="34" charset="0"/>
              </a:rPr>
              <a:t>β-</a:t>
            </a:r>
            <a:r>
              <a:rPr lang="en-GB" sz="1100" dirty="0">
                <a:latin typeface="Arial" panose="020B0604020202020204" pitchFamily="34" charset="0"/>
                <a:cs typeface="Arial" panose="020B0604020202020204" pitchFamily="34" charset="0"/>
              </a:rPr>
              <a:t>cell dysfunction can further impair glucose regulation, resulting in persistent hyperglycaemia (McKinley, O'Loughlin and </a:t>
            </a:r>
            <a:r>
              <a:rPr lang="en-GB" sz="1100" dirty="0" err="1">
                <a:latin typeface="Arial" panose="020B0604020202020204" pitchFamily="34" charset="0"/>
                <a:cs typeface="Arial" panose="020B0604020202020204" pitchFamily="34" charset="0"/>
              </a:rPr>
              <a:t>Bidle</a:t>
            </a:r>
            <a:r>
              <a:rPr lang="en-GB" sz="1100" dirty="0">
                <a:latin typeface="Arial" panose="020B0604020202020204" pitchFamily="34" charset="0"/>
                <a:cs typeface="Arial" panose="020B0604020202020204" pitchFamily="34" charset="0"/>
              </a:rPr>
              <a:t>, 2013; NICE, 2026).</a:t>
            </a:r>
            <a:endParaRPr lang="en-GB" sz="1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latin typeface="Arial" panose="020B0604020202020204" pitchFamily="34" charset="0"/>
                <a:ea typeface="Times New Roman" panose="02020603050405020304" pitchFamily="18" charset="0"/>
                <a:cs typeface="Arial" panose="020B0604020202020204" pitchFamily="34" charset="0"/>
              </a:rPr>
              <a:t>During fasting, blood glucose levels decrease. The pancreatic alpha cells release glucagon, which:</a:t>
            </a:r>
            <a:endParaRPr lang="en-GB" sz="1100" dirty="0">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1100" dirty="0">
                <a:latin typeface="Arial" panose="020B0604020202020204" pitchFamily="34" charset="0"/>
                <a:ea typeface="Times New Roman" panose="02020603050405020304" pitchFamily="18" charset="0"/>
                <a:cs typeface="Arial" panose="020B0604020202020204" pitchFamily="34" charset="0"/>
              </a:rPr>
              <a:t>Stimulates glycogenosis, the breakdown of glycogen in the liver.</a:t>
            </a:r>
            <a:endParaRPr lang="en-GB" sz="1100" dirty="0">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GB" sz="1100" dirty="0">
                <a:latin typeface="Arial" panose="020B0604020202020204" pitchFamily="34" charset="0"/>
                <a:ea typeface="Times New Roman" panose="02020603050405020304" pitchFamily="18" charset="0"/>
                <a:cs typeface="Arial" panose="020B0604020202020204" pitchFamily="34" charset="0"/>
              </a:rPr>
              <a:t>Stimulates gluconeogenesis, the production of new glucose by the liver</a:t>
            </a:r>
            <a:r>
              <a:rPr lang="en-GB" sz="1200" dirty="0">
                <a:latin typeface="Arial" panose="020B0604020202020204" pitchFamily="34" charset="0"/>
                <a:ea typeface="Times New Roman" panose="02020603050405020304" pitchFamily="18" charset="0"/>
                <a:cs typeface="Arial" panose="020B0604020202020204" pitchFamily="34" charset="0"/>
              </a:rPr>
              <a:t>.</a:t>
            </a:r>
            <a:endParaRPr lang="en-GB" sz="12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8" name="TextBox 27"/>
          <p:cNvSpPr txBox="1"/>
          <p:nvPr/>
        </p:nvSpPr>
        <p:spPr>
          <a:xfrm>
            <a:off x="9094561" y="2940145"/>
            <a:ext cx="3021375" cy="1938992"/>
          </a:xfrm>
          <a:prstGeom prst="rect">
            <a:avLst/>
          </a:prstGeom>
        </p:spPr>
        <p:style>
          <a:lnRef idx="1">
            <a:schemeClr val="accent3"/>
          </a:lnRef>
          <a:fillRef idx="2">
            <a:schemeClr val="accent3"/>
          </a:fillRef>
          <a:effectRef idx="1">
            <a:schemeClr val="accent3"/>
          </a:effectRef>
          <a:fontRef idx="minor">
            <a:schemeClr val="dk1"/>
          </a:fontRef>
        </p:style>
        <p:txBody>
          <a:bodyPr wrap="square" anchor="t">
            <a:spAutoFit/>
          </a:bodyPr>
          <a:lstStyle/>
          <a:p>
            <a:pPr>
              <a:defRPr sz="1500" b="1">
                <a:solidFill>
                  <a:srgbClr val="19344F"/>
                </a:solidFill>
                <a:latin typeface="Aptos"/>
              </a:defRPr>
            </a:pPr>
            <a:r>
              <a:rPr lang="en-US" sz="1200" dirty="0">
                <a:solidFill>
                  <a:schemeClr val="accent1"/>
                </a:solidFill>
                <a:latin typeface="Arial" panose="020B0604020202020204" pitchFamily="34" charset="0"/>
                <a:cs typeface="Arial" panose="020B0604020202020204" pitchFamily="34" charset="0"/>
              </a:rPr>
              <a:t>What changes in Type 2 diabetes?</a:t>
            </a:r>
          </a:p>
          <a:p>
            <a:pPr>
              <a:defRPr sz="1500" b="1">
                <a:solidFill>
                  <a:srgbClr val="19344F"/>
                </a:solidFill>
                <a:latin typeface="Aptos"/>
              </a:defRPr>
            </a:pPr>
            <a:r>
              <a:rPr lang="en-US" sz="1200" dirty="0">
                <a:latin typeface="Arial" panose="020B0604020202020204" pitchFamily="34" charset="0"/>
                <a:cs typeface="Arial" panose="020B0604020202020204" pitchFamily="34" charset="0"/>
              </a:rPr>
              <a:t>Insulin resistance → increased insulin demand → progressive </a:t>
            </a:r>
            <a:r>
              <a:rPr lang="el-GR" sz="1200" dirty="0">
                <a:latin typeface="Arial" panose="020B0604020202020204" pitchFamily="34" charset="0"/>
                <a:cs typeface="Arial" panose="020B0604020202020204" pitchFamily="34" charset="0"/>
              </a:rPr>
              <a:t>β-</a:t>
            </a:r>
            <a:r>
              <a:rPr lang="en-US" sz="1200" dirty="0">
                <a:latin typeface="Arial" panose="020B0604020202020204" pitchFamily="34" charset="0"/>
                <a:cs typeface="Arial" panose="020B0604020202020204" pitchFamily="34" charset="0"/>
              </a:rPr>
              <a:t>cell dysfunction → inadequate insulin action → persistent hyperglycaemia.</a:t>
            </a:r>
          </a:p>
          <a:p>
            <a:pPr>
              <a:defRPr sz="1500" b="1">
                <a:solidFill>
                  <a:srgbClr val="19344F"/>
                </a:solidFill>
                <a:latin typeface="Aptos"/>
              </a:defRPr>
            </a:pPr>
            <a:r>
              <a:rPr lang="en-US" sz="1200" dirty="0">
                <a:latin typeface="Arial" panose="020B0604020202020204" pitchFamily="34" charset="0"/>
                <a:cs typeface="Arial" panose="020B0604020202020204" pitchFamily="34" charset="0"/>
              </a:rPr>
              <a:t>Therefore, normal glucose homeostasis becomes disrupted, increasing the risk of cardiovascular, renal, neurological, foot and retinal complications.</a:t>
            </a:r>
          </a:p>
        </p:txBody>
      </p:sp>
      <p:sp>
        <p:nvSpPr>
          <p:cNvPr id="8" name="Rectangle 7"/>
          <p:cNvSpPr/>
          <p:nvPr/>
        </p:nvSpPr>
        <p:spPr>
          <a:xfrm>
            <a:off x="8950362" y="2765366"/>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 name="Picture 1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8099" y="799382"/>
            <a:ext cx="4551610" cy="5144658"/>
          </a:xfrm>
          <a:prstGeom prst="rect">
            <a:avLst/>
          </a:prstGeom>
        </p:spPr>
      </p:pic>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477"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32825" y="14068"/>
            <a:ext cx="12224825" cy="680876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p:cNvSpPr/>
          <p:nvPr/>
        </p:nvSpPr>
        <p:spPr>
          <a:xfrm>
            <a:off x="-32825" y="14068"/>
            <a:ext cx="12224825" cy="708111"/>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TextBox 5"/>
          <p:cNvSpPr txBox="1"/>
          <p:nvPr/>
        </p:nvSpPr>
        <p:spPr>
          <a:xfrm>
            <a:off x="470094" y="142084"/>
            <a:ext cx="8985471" cy="507831"/>
          </a:xfrm>
          <a:prstGeom prst="rect">
            <a:avLst/>
          </a:prstGeom>
          <a:noFill/>
        </p:spPr>
        <p:txBody>
          <a:bodyPr wrap="square" anchor="t">
            <a:spAutoFit/>
          </a:bodyPr>
          <a:lstStyle/>
          <a:p>
            <a:pPr algn="l">
              <a:defRPr sz="2700" b="1">
                <a:solidFill>
                  <a:srgbClr val="FFFFFF"/>
                </a:solidFill>
                <a:latin typeface="Aptos"/>
              </a:defRPr>
            </a:pPr>
            <a:r>
              <a:rPr dirty="0">
                <a:latin typeface="Arial" panose="020B0604020202020204" pitchFamily="34" charset="0"/>
                <a:cs typeface="Arial" panose="020B0604020202020204" pitchFamily="34" charset="0"/>
              </a:rPr>
              <a:t>Care Plan (1/3): lifestyle and health </a:t>
            </a:r>
            <a:r>
              <a:rPr dirty="0" err="1">
                <a:latin typeface="Arial" panose="020B0604020202020204" pitchFamily="34" charset="0"/>
                <a:cs typeface="Arial" panose="020B0604020202020204" pitchFamily="34" charset="0"/>
              </a:rPr>
              <a:t>behaviours</a:t>
            </a:r>
            <a:endParaRPr dirty="0">
              <a:latin typeface="Arial" panose="020B0604020202020204" pitchFamily="34" charset="0"/>
              <a:cs typeface="Arial" panose="020B0604020202020204" pitchFamily="34" charset="0"/>
            </a:endParaRPr>
          </a:p>
        </p:txBody>
      </p:sp>
      <p:sp>
        <p:nvSpPr>
          <p:cNvPr id="7" name="Rounded Rectangle 6"/>
          <p:cNvSpPr/>
          <p:nvPr/>
        </p:nvSpPr>
        <p:spPr>
          <a:xfrm>
            <a:off x="515815" y="1001620"/>
            <a:ext cx="5317932" cy="817052"/>
          </a:xfrm>
          <a:prstGeom prst="roundRect">
            <a:avLst/>
          </a:prstGeom>
          <a:solidFill>
            <a:srgbClr val="FCF4E0"/>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Rectangle 7"/>
          <p:cNvSpPr/>
          <p:nvPr/>
        </p:nvSpPr>
        <p:spPr>
          <a:xfrm>
            <a:off x="515815" y="1001620"/>
            <a:ext cx="64182" cy="817052"/>
          </a:xfrm>
          <a:prstGeom prst="rect">
            <a:avLst/>
          </a:prstGeom>
          <a:solidFill>
            <a:srgbClr val="CD8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p:cNvSpPr txBox="1"/>
          <p:nvPr/>
        </p:nvSpPr>
        <p:spPr>
          <a:xfrm>
            <a:off x="644138" y="1096722"/>
            <a:ext cx="4969516"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Diet</a:t>
            </a:r>
          </a:p>
        </p:txBody>
      </p:sp>
      <p:sp>
        <p:nvSpPr>
          <p:cNvPr id="10" name="TextBox 9"/>
          <p:cNvSpPr txBox="1"/>
          <p:nvPr/>
        </p:nvSpPr>
        <p:spPr>
          <a:xfrm>
            <a:off x="687329" y="1504540"/>
            <a:ext cx="4969516" cy="269304"/>
          </a:xfrm>
          <a:prstGeom prst="rect">
            <a:avLst/>
          </a:prstGeom>
          <a:noFill/>
        </p:spPr>
        <p:txBody>
          <a:bodyPr wrap="square" anchor="t">
            <a:spAutoFit/>
          </a:bodyPr>
          <a:lstStyle/>
          <a:p>
            <a:pPr algn="l">
              <a:defRPr sz="1150" b="0">
                <a:solidFill>
                  <a:srgbClr val="2B3035"/>
                </a:solidFill>
                <a:latin typeface="Aptos"/>
              </a:defRPr>
            </a:pPr>
            <a:r>
              <a:rPr sz="1100" dirty="0">
                <a:latin typeface="Arial" panose="020B0604020202020204" pitchFamily="34" charset="0"/>
                <a:cs typeface="Arial" panose="020B0604020202020204" pitchFamily="34" charset="0"/>
              </a:rPr>
              <a:t> </a:t>
            </a:r>
            <a:r>
              <a:rPr lang="en-US" sz="1100" dirty="0">
                <a:latin typeface="Arial" panose="020B0604020202020204" pitchFamily="34" charset="0"/>
                <a:cs typeface="Arial" panose="020B0604020202020204" pitchFamily="34" charset="0"/>
              </a:rPr>
              <a:t>F</a:t>
            </a:r>
            <a:r>
              <a:rPr sz="1100" dirty="0">
                <a:latin typeface="Arial" panose="020B0604020202020204" pitchFamily="34" charset="0"/>
                <a:cs typeface="Arial" panose="020B0604020202020204" pitchFamily="34" charset="0"/>
              </a:rPr>
              <a:t>requent </a:t>
            </a:r>
            <a:r>
              <a:rPr lang="en-US" sz="1100" dirty="0">
                <a:latin typeface="Arial" panose="020B0604020202020204" pitchFamily="34" charset="0"/>
                <a:cs typeface="Arial" panose="020B0604020202020204" pitchFamily="34" charset="0"/>
              </a:rPr>
              <a:t>takeaways, large portions &amp; refined </a:t>
            </a:r>
            <a:r>
              <a:rPr lang="en-GB" sz="1100" dirty="0">
                <a:latin typeface="Arial" panose="020B0604020202020204" pitchFamily="34" charset="0"/>
                <a:cs typeface="Arial" panose="020B0604020202020204" pitchFamily="34" charset="0"/>
              </a:rPr>
              <a:t>carbohydrates</a:t>
            </a:r>
            <a:r>
              <a:rPr lang="en-US" sz="1100" dirty="0">
                <a:latin typeface="Arial" panose="020B0604020202020204" pitchFamily="34" charset="0"/>
                <a:cs typeface="Arial" panose="020B0604020202020204" pitchFamily="34" charset="0"/>
              </a:rPr>
              <a:t> </a:t>
            </a:r>
            <a:r>
              <a:rPr dirty="0"/>
              <a:t>.</a:t>
            </a:r>
          </a:p>
        </p:txBody>
      </p:sp>
      <p:sp>
        <p:nvSpPr>
          <p:cNvPr id="11" name="Rounded Rectangle 10"/>
          <p:cNvSpPr/>
          <p:nvPr/>
        </p:nvSpPr>
        <p:spPr>
          <a:xfrm>
            <a:off x="515815" y="1989172"/>
            <a:ext cx="5317932" cy="817052"/>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Rectangle 11"/>
          <p:cNvSpPr/>
          <p:nvPr/>
        </p:nvSpPr>
        <p:spPr>
          <a:xfrm>
            <a:off x="515815" y="1989172"/>
            <a:ext cx="64182" cy="817052"/>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698695" y="2117188"/>
            <a:ext cx="4969516"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Physical activity</a:t>
            </a:r>
          </a:p>
        </p:txBody>
      </p:sp>
      <p:sp>
        <p:nvSpPr>
          <p:cNvPr id="14" name="TextBox 13"/>
          <p:cNvSpPr txBox="1"/>
          <p:nvPr/>
        </p:nvSpPr>
        <p:spPr>
          <a:xfrm>
            <a:off x="698695" y="2492092"/>
            <a:ext cx="4969516" cy="276999"/>
          </a:xfrm>
          <a:prstGeom prst="rect">
            <a:avLst/>
          </a:prstGeom>
          <a:noFill/>
        </p:spPr>
        <p:txBody>
          <a:bodyPr wrap="square" anchor="t">
            <a:spAutoFit/>
          </a:bodyPr>
          <a:lstStyle/>
          <a:p>
            <a:pPr algn="l">
              <a:defRPr sz="1150" b="0">
                <a:solidFill>
                  <a:srgbClr val="2B3035"/>
                </a:solidFill>
                <a:latin typeface="Aptos"/>
              </a:defRPr>
            </a:pPr>
            <a:r>
              <a:rPr sz="1200" dirty="0">
                <a:latin typeface="Arial" panose="020B0604020202020204" pitchFamily="34" charset="0"/>
                <a:cs typeface="Arial" panose="020B0604020202020204" pitchFamily="34" charset="0"/>
              </a:rPr>
              <a:t>Desk-based job; little structured exercise; long periods sitting.</a:t>
            </a:r>
          </a:p>
        </p:txBody>
      </p:sp>
      <p:sp>
        <p:nvSpPr>
          <p:cNvPr id="15" name="Rounded Rectangle 14"/>
          <p:cNvSpPr/>
          <p:nvPr/>
        </p:nvSpPr>
        <p:spPr>
          <a:xfrm>
            <a:off x="515815" y="2976724"/>
            <a:ext cx="5317932" cy="817052"/>
          </a:xfrm>
          <a:prstGeom prst="roundRect">
            <a:avLst/>
          </a:prstGeom>
          <a:solidFill>
            <a:srgbClr val="F1ECF8"/>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Rectangle 15"/>
          <p:cNvSpPr/>
          <p:nvPr/>
        </p:nvSpPr>
        <p:spPr>
          <a:xfrm>
            <a:off x="515815" y="2976724"/>
            <a:ext cx="64182" cy="817052"/>
          </a:xfrm>
          <a:prstGeom prst="rect">
            <a:avLst/>
          </a:prstGeom>
          <a:solidFill>
            <a:srgbClr val="6C52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TextBox 16"/>
          <p:cNvSpPr txBox="1"/>
          <p:nvPr/>
        </p:nvSpPr>
        <p:spPr>
          <a:xfrm>
            <a:off x="698695" y="3104740"/>
            <a:ext cx="4969516"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Alcohol</a:t>
            </a:r>
          </a:p>
        </p:txBody>
      </p:sp>
      <p:sp>
        <p:nvSpPr>
          <p:cNvPr id="18" name="TextBox 17"/>
          <p:cNvSpPr txBox="1"/>
          <p:nvPr/>
        </p:nvSpPr>
        <p:spPr>
          <a:xfrm>
            <a:off x="698695" y="3479644"/>
            <a:ext cx="4969516" cy="276999"/>
          </a:xfrm>
          <a:prstGeom prst="rect">
            <a:avLst/>
          </a:prstGeom>
          <a:noFill/>
        </p:spPr>
        <p:txBody>
          <a:bodyPr wrap="square" anchor="t">
            <a:spAutoFit/>
          </a:bodyPr>
          <a:lstStyle/>
          <a:p>
            <a:pPr algn="l">
              <a:defRPr sz="1150" b="0">
                <a:solidFill>
                  <a:srgbClr val="2B3035"/>
                </a:solidFill>
                <a:latin typeface="Aptos"/>
              </a:defRPr>
            </a:pPr>
            <a:r>
              <a:rPr sz="1200" dirty="0">
                <a:latin typeface="Arial" panose="020B0604020202020204" pitchFamily="34" charset="0"/>
                <a:cs typeface="Arial" panose="020B0604020202020204" pitchFamily="34" charset="0"/>
              </a:rPr>
              <a:t>Usually 3</a:t>
            </a:r>
            <a:r>
              <a:rPr lang="en-US" sz="1200" dirty="0">
                <a:latin typeface="Arial" panose="020B0604020202020204" pitchFamily="34" charset="0"/>
                <a:cs typeface="Arial" panose="020B0604020202020204" pitchFamily="34" charset="0"/>
              </a:rPr>
              <a:t>- </a:t>
            </a:r>
            <a:r>
              <a:rPr sz="1200" dirty="0">
                <a:latin typeface="Arial" panose="020B0604020202020204" pitchFamily="34" charset="0"/>
                <a:cs typeface="Arial" panose="020B0604020202020204" pitchFamily="34" charset="0"/>
              </a:rPr>
              <a:t>4 drinks at weekends</a:t>
            </a:r>
            <a:r>
              <a:rPr lang="en-US" sz="1200" dirty="0">
                <a:latin typeface="Arial" panose="020B0604020202020204" pitchFamily="34" charset="0"/>
                <a:cs typeface="Arial" panose="020B0604020202020204" pitchFamily="34" charset="0"/>
              </a:rPr>
              <a:t> occasionally</a:t>
            </a:r>
            <a:r>
              <a:rPr dirty="0"/>
              <a:t>.</a:t>
            </a:r>
          </a:p>
        </p:txBody>
      </p:sp>
      <p:sp>
        <p:nvSpPr>
          <p:cNvPr id="19" name="Rounded Rectangle 18"/>
          <p:cNvSpPr/>
          <p:nvPr/>
        </p:nvSpPr>
        <p:spPr>
          <a:xfrm>
            <a:off x="515815" y="3964276"/>
            <a:ext cx="5317932" cy="817052"/>
          </a:xfrm>
          <a:prstGeom prst="roundRect">
            <a:avLst/>
          </a:prstGeom>
          <a:solidFill>
            <a:srgbClr val="E4F4F3"/>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Rectangle 19"/>
          <p:cNvSpPr/>
          <p:nvPr/>
        </p:nvSpPr>
        <p:spPr>
          <a:xfrm>
            <a:off x="515815" y="3964276"/>
            <a:ext cx="64182" cy="817052"/>
          </a:xfrm>
          <a:prstGeom prst="rect">
            <a:avLst/>
          </a:prstGeom>
          <a:solidFill>
            <a:srgbClr val="0079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TextBox 20"/>
          <p:cNvSpPr txBox="1"/>
          <p:nvPr/>
        </p:nvSpPr>
        <p:spPr>
          <a:xfrm>
            <a:off x="698695" y="4092292"/>
            <a:ext cx="4969516"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Sleep</a:t>
            </a:r>
          </a:p>
        </p:txBody>
      </p:sp>
      <p:sp>
        <p:nvSpPr>
          <p:cNvPr id="22" name="TextBox 21"/>
          <p:cNvSpPr txBox="1"/>
          <p:nvPr/>
        </p:nvSpPr>
        <p:spPr>
          <a:xfrm>
            <a:off x="698695" y="4467196"/>
            <a:ext cx="4969516" cy="276999"/>
          </a:xfrm>
          <a:prstGeom prst="rect">
            <a:avLst/>
          </a:prstGeom>
          <a:noFill/>
        </p:spPr>
        <p:txBody>
          <a:bodyPr wrap="square" anchor="t">
            <a:spAutoFit/>
          </a:bodyPr>
          <a:lstStyle/>
          <a:p>
            <a:pPr algn="l">
              <a:defRPr sz="1150" b="0">
                <a:solidFill>
                  <a:srgbClr val="2B3035"/>
                </a:solidFill>
                <a:latin typeface="Aptos"/>
              </a:defRPr>
            </a:pPr>
            <a:r>
              <a:rPr sz="1200" dirty="0">
                <a:latin typeface="Arial" panose="020B0604020202020204" pitchFamily="34" charset="0"/>
                <a:cs typeface="Arial" panose="020B0604020202020204" pitchFamily="34" charset="0"/>
              </a:rPr>
              <a:t>About 5</a:t>
            </a:r>
            <a:r>
              <a:rPr lang="en-US" sz="1200" dirty="0">
                <a:latin typeface="Arial" panose="020B0604020202020204" pitchFamily="34" charset="0"/>
                <a:cs typeface="Arial" panose="020B0604020202020204" pitchFamily="34" charset="0"/>
              </a:rPr>
              <a:t>-</a:t>
            </a:r>
            <a:r>
              <a:rPr sz="1200" dirty="0">
                <a:latin typeface="Arial" panose="020B0604020202020204" pitchFamily="34" charset="0"/>
                <a:cs typeface="Arial" panose="020B0604020202020204" pitchFamily="34" charset="0"/>
              </a:rPr>
              <a:t>6 hours on work nights</a:t>
            </a:r>
            <a:r>
              <a:rPr lang="en-US" sz="1200" dirty="0">
                <a:latin typeface="Arial" panose="020B0604020202020204" pitchFamily="34" charset="0"/>
                <a:cs typeface="Arial" panose="020B0604020202020204" pitchFamily="34" charset="0"/>
              </a:rPr>
              <a:t> due to work stress</a:t>
            </a:r>
            <a:r>
              <a:rPr sz="1200" dirty="0">
                <a:latin typeface="Arial" panose="020B0604020202020204" pitchFamily="34" charset="0"/>
                <a:cs typeface="Arial" panose="020B0604020202020204" pitchFamily="34" charset="0"/>
              </a:rPr>
              <a:t>.</a:t>
            </a:r>
          </a:p>
        </p:txBody>
      </p:sp>
      <p:sp>
        <p:nvSpPr>
          <p:cNvPr id="23" name="Rounded Rectangle 22"/>
          <p:cNvSpPr/>
          <p:nvPr/>
        </p:nvSpPr>
        <p:spPr>
          <a:xfrm>
            <a:off x="515815" y="4951828"/>
            <a:ext cx="5317932" cy="817052"/>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4" name="Rectangle 23"/>
          <p:cNvSpPr/>
          <p:nvPr/>
        </p:nvSpPr>
        <p:spPr>
          <a:xfrm>
            <a:off x="515815" y="4951828"/>
            <a:ext cx="64182" cy="817052"/>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TextBox 24"/>
          <p:cNvSpPr txBox="1"/>
          <p:nvPr/>
        </p:nvSpPr>
        <p:spPr>
          <a:xfrm>
            <a:off x="698695" y="5079844"/>
            <a:ext cx="4969516"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Smoking</a:t>
            </a:r>
          </a:p>
        </p:txBody>
      </p:sp>
      <p:sp>
        <p:nvSpPr>
          <p:cNvPr id="26" name="TextBox 25"/>
          <p:cNvSpPr txBox="1"/>
          <p:nvPr/>
        </p:nvSpPr>
        <p:spPr>
          <a:xfrm>
            <a:off x="698695" y="5443598"/>
            <a:ext cx="4969516" cy="276999"/>
          </a:xfrm>
          <a:prstGeom prst="rect">
            <a:avLst/>
          </a:prstGeom>
          <a:noFill/>
        </p:spPr>
        <p:txBody>
          <a:bodyPr wrap="square" anchor="t">
            <a:spAutoFit/>
          </a:bodyPr>
          <a:lstStyle/>
          <a:p>
            <a:pPr algn="l">
              <a:defRPr sz="1150" b="0">
                <a:solidFill>
                  <a:srgbClr val="2B3035"/>
                </a:solidFill>
                <a:latin typeface="Aptos"/>
              </a:defRPr>
            </a:pPr>
            <a:r>
              <a:rPr sz="1200" dirty="0">
                <a:latin typeface="Arial" panose="020B0604020202020204" pitchFamily="34" charset="0"/>
                <a:cs typeface="Arial" panose="020B0604020202020204" pitchFamily="34" charset="0"/>
              </a:rPr>
              <a:t>Stopped 3 years ago</a:t>
            </a:r>
            <a:r>
              <a:rPr dirty="0"/>
              <a:t>.</a:t>
            </a:r>
          </a:p>
        </p:txBody>
      </p:sp>
      <p:sp>
        <p:nvSpPr>
          <p:cNvPr id="27" name="Rounded Rectangle 26"/>
          <p:cNvSpPr/>
          <p:nvPr/>
        </p:nvSpPr>
        <p:spPr>
          <a:xfrm>
            <a:off x="6139374" y="1001620"/>
            <a:ext cx="5455465" cy="4811526"/>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8" name="Rectangle 27"/>
          <p:cNvSpPr/>
          <p:nvPr/>
        </p:nvSpPr>
        <p:spPr>
          <a:xfrm>
            <a:off x="6139375" y="1001620"/>
            <a:ext cx="64182" cy="4811526"/>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TextBox 28"/>
          <p:cNvSpPr txBox="1"/>
          <p:nvPr/>
        </p:nvSpPr>
        <p:spPr>
          <a:xfrm>
            <a:off x="6322255" y="1129636"/>
            <a:ext cx="5107048" cy="307777"/>
          </a:xfrm>
          <a:prstGeom prst="rect">
            <a:avLst/>
          </a:prstGeom>
          <a:noFill/>
        </p:spPr>
        <p:txBody>
          <a:bodyPr wrap="square" anchor="t">
            <a:spAutoFit/>
          </a:bodyPr>
          <a:lstStyle/>
          <a:p>
            <a:pPr algn="l">
              <a:defRPr sz="1500" b="1">
                <a:solidFill>
                  <a:srgbClr val="19344F"/>
                </a:solidFill>
                <a:latin typeface="Aptos"/>
              </a:defRPr>
            </a:pPr>
            <a:r>
              <a:rPr lang="en-US" sz="1400" dirty="0">
                <a:latin typeface="Arial" panose="020B0604020202020204" pitchFamily="34" charset="0"/>
                <a:cs typeface="Arial" panose="020B0604020202020204" pitchFamily="34" charset="0"/>
              </a:rPr>
              <a:t>Recommended life style changes</a:t>
            </a:r>
            <a:endParaRPr sz="1400" dirty="0">
              <a:latin typeface="Arial" panose="020B0604020202020204" pitchFamily="34" charset="0"/>
              <a:cs typeface="Arial" panose="020B0604020202020204" pitchFamily="34" charset="0"/>
            </a:endParaRPr>
          </a:p>
        </p:txBody>
      </p:sp>
      <p:sp>
        <p:nvSpPr>
          <p:cNvPr id="30" name="TextBox 29"/>
          <p:cNvSpPr txBox="1"/>
          <p:nvPr/>
        </p:nvSpPr>
        <p:spPr>
          <a:xfrm>
            <a:off x="6380453" y="1583956"/>
            <a:ext cx="5107048" cy="2492990"/>
          </a:xfrm>
          <a:prstGeom prst="rect">
            <a:avLst/>
          </a:prstGeom>
          <a:noFill/>
        </p:spPr>
        <p:txBody>
          <a:bodyPr wrap="square" anchor="t">
            <a:spAutoFit/>
          </a:bodyPr>
          <a:lstStyle/>
          <a:p>
            <a:pPr>
              <a:defRPr sz="1300" b="0">
                <a:solidFill>
                  <a:srgbClr val="2B3035"/>
                </a:solidFill>
                <a:latin typeface="Aptos"/>
              </a:defRPr>
            </a:pPr>
            <a:r>
              <a:rPr sz="1200" dirty="0">
                <a:latin typeface="Arial" panose="020B0604020202020204" pitchFamily="34" charset="0"/>
                <a:cs typeface="Arial" panose="020B0604020202020204" pitchFamily="34" charset="0"/>
              </a:rPr>
              <a:t>• Replace sugary drinks with water or unsweetened options.</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Gradually increase vegetables, wholegrains, pulses </a:t>
            </a:r>
            <a:r>
              <a:rPr lang="en-US" sz="1200" dirty="0">
                <a:latin typeface="Arial" panose="020B0604020202020204" pitchFamily="34" charset="0"/>
                <a:cs typeface="Arial" panose="020B0604020202020204" pitchFamily="34" charset="0"/>
              </a:rPr>
              <a:t>,</a:t>
            </a:r>
            <a:r>
              <a:rPr sz="1200" dirty="0">
                <a:latin typeface="Arial" panose="020B0604020202020204" pitchFamily="34" charset="0"/>
                <a:cs typeface="Arial" panose="020B0604020202020204" pitchFamily="34" charset="0"/>
              </a:rPr>
              <a:t> </a:t>
            </a:r>
            <a:r>
              <a:rPr sz="1200" dirty="0" err="1">
                <a:latin typeface="Arial" panose="020B0604020202020204" pitchFamily="34" charset="0"/>
                <a:cs typeface="Arial" panose="020B0604020202020204" pitchFamily="34" charset="0"/>
              </a:rPr>
              <a:t>fibre</a:t>
            </a:r>
            <a:r>
              <a:rPr lang="en-US" sz="1200" dirty="0">
                <a:latin typeface="Arial" panose="020B0604020202020204" pitchFamily="34" charset="0"/>
                <a:cs typeface="Arial" panose="020B0604020202020204" pitchFamily="34" charset="0"/>
              </a:rPr>
              <a:t> and</a:t>
            </a:r>
            <a:r>
              <a:rPr sz="1200" dirty="0">
                <a:latin typeface="Arial" panose="020B0604020202020204" pitchFamily="34" charset="0"/>
                <a:cs typeface="Arial" panose="020B0604020202020204" pitchFamily="34" charset="0"/>
              </a:rPr>
              <a:t> reduce highly processed foods.</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Build towards at least 150 minutes of moderate </a:t>
            </a:r>
            <a:r>
              <a:rPr lang="en-US" sz="1200" dirty="0">
                <a:latin typeface="Arial" panose="020B0604020202020204" pitchFamily="34" charset="0"/>
                <a:cs typeface="Arial" panose="020B0604020202020204" pitchFamily="34" charset="0"/>
              </a:rPr>
              <a:t> physical </a:t>
            </a:r>
            <a:r>
              <a:rPr sz="1200" dirty="0">
                <a:latin typeface="Arial" panose="020B0604020202020204" pitchFamily="34" charset="0"/>
                <a:cs typeface="Arial" panose="020B0604020202020204" pitchFamily="34" charset="0"/>
              </a:rPr>
              <a:t>activity across the week as appropriate.</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Set up a realistic weight management goal</a:t>
            </a:r>
            <a:r>
              <a:rPr sz="1200" dirty="0">
                <a:latin typeface="Arial" panose="020B0604020202020204" pitchFamily="34" charset="0"/>
                <a:cs typeface="Arial" panose="020B0604020202020204" pitchFamily="34" charset="0"/>
              </a:rPr>
              <a:t>.</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Support alcohol reduction and continued smoking abstinence.</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Use collaborative goal-setting rather than blame</a:t>
            </a:r>
            <a:r>
              <a:rPr lang="en-US" sz="1200" dirty="0">
                <a:latin typeface="Arial" panose="020B0604020202020204" pitchFamily="34" charset="0"/>
                <a:cs typeface="Arial" panose="020B0604020202020204" pitchFamily="34" charset="0"/>
              </a:rPr>
              <a:t> and address work related stress</a:t>
            </a:r>
            <a:r>
              <a:rPr sz="1200" dirty="0">
                <a:latin typeface="Arial" panose="020B0604020202020204" pitchFamily="34" charset="0"/>
                <a:cs typeface="Arial" panose="020B0604020202020204" pitchFamily="34" charset="0"/>
              </a:rPr>
              <a:t>.</a:t>
            </a:r>
            <a:br>
              <a:rPr sz="1200" dirty="0">
                <a:latin typeface="Arial" panose="020B0604020202020204" pitchFamily="34" charset="0"/>
                <a:cs typeface="Arial" panose="020B0604020202020204" pitchFamily="34" charset="0"/>
              </a:rPr>
            </a:b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Evidence: </a:t>
            </a:r>
            <a:r>
              <a:rPr lang="en-US" sz="1200" dirty="0">
                <a:latin typeface="Arial" panose="020B0604020202020204" pitchFamily="34" charset="0"/>
                <a:cs typeface="Arial" panose="020B0604020202020204" pitchFamily="34" charset="0"/>
              </a:rPr>
              <a:t>Lifestyle interventions should be individualized and address physical activity, </a:t>
            </a:r>
            <a:r>
              <a:rPr lang="en-GB" sz="1200" dirty="0">
                <a:latin typeface="Arial" panose="020B0604020202020204" pitchFamily="34" charset="0"/>
                <a:cs typeface="Arial" panose="020B0604020202020204" pitchFamily="34" charset="0"/>
              </a:rPr>
              <a:t>nutrition, weight</a:t>
            </a:r>
            <a:r>
              <a:rPr lang="en-US" sz="1200" dirty="0">
                <a:latin typeface="Arial" panose="020B0604020202020204" pitchFamily="34" charset="0"/>
                <a:cs typeface="Arial" panose="020B0604020202020204" pitchFamily="34" charset="0"/>
              </a:rPr>
              <a:t> and wider well being </a:t>
            </a:r>
            <a:r>
              <a:rPr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Davies et al ,2022:</a:t>
            </a:r>
            <a:r>
              <a:rPr sz="1200" dirty="0">
                <a:latin typeface="Arial" panose="020B0604020202020204" pitchFamily="34" charset="0"/>
                <a:cs typeface="Arial" panose="020B0604020202020204" pitchFamily="34" charset="0"/>
              </a:rPr>
              <a:t>; NICE</a:t>
            </a:r>
            <a:r>
              <a:rPr lang="en-US" sz="1200" dirty="0">
                <a:latin typeface="Arial" panose="020B0604020202020204" pitchFamily="34" charset="0"/>
                <a:cs typeface="Arial" panose="020B0604020202020204" pitchFamily="34" charset="0"/>
              </a:rPr>
              <a:t>,</a:t>
            </a:r>
            <a:r>
              <a:rPr sz="1200" dirty="0">
                <a:latin typeface="Arial" panose="020B0604020202020204" pitchFamily="34" charset="0"/>
                <a:cs typeface="Arial" panose="020B0604020202020204" pitchFamily="34" charset="0"/>
              </a:rPr>
              <a:t>2026</a:t>
            </a:r>
            <a:r>
              <a:rPr lang="en-US" sz="1200" dirty="0">
                <a:latin typeface="Arial" panose="020B0604020202020204" pitchFamily="34" charset="0"/>
                <a:cs typeface="Arial" panose="020B0604020202020204" pitchFamily="34" charset="0"/>
              </a:rPr>
              <a:t>)</a:t>
            </a:r>
            <a:endParaRPr sz="1200" dirty="0">
              <a:latin typeface="Arial" panose="020B0604020202020204" pitchFamily="34" charset="0"/>
              <a:cs typeface="Arial" panose="020B0604020202020204" pitchFamily="34" charset="0"/>
            </a:endParaRPr>
          </a:p>
        </p:txBody>
      </p:sp>
      <p:sp>
        <p:nvSpPr>
          <p:cNvPr id="31" name="Rectangle 30"/>
          <p:cNvSpPr/>
          <p:nvPr/>
        </p:nvSpPr>
        <p:spPr>
          <a:xfrm>
            <a:off x="378655" y="6433155"/>
            <a:ext cx="11369372" cy="45719"/>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442663" y="6469732"/>
            <a:ext cx="10314954"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Lifestyle evidence: NHS (2025); NICE (2026); Davies et al. (2022).</a:t>
            </a:r>
          </a:p>
        </p:txBody>
      </p:sp>
      <p:sp>
        <p:nvSpPr>
          <p:cNvPr id="33" name="TextBox 32"/>
          <p:cNvSpPr txBox="1"/>
          <p:nvPr/>
        </p:nvSpPr>
        <p:spPr>
          <a:xfrm>
            <a:off x="10894254" y="6460588"/>
            <a:ext cx="595975" cy="215444"/>
          </a:xfrm>
          <a:prstGeom prst="rect">
            <a:avLst/>
          </a:prstGeom>
          <a:noFill/>
        </p:spPr>
        <p:txBody>
          <a:bodyPr wrap="square" anchor="t">
            <a:spAutoFit/>
          </a:bodyPr>
          <a:lstStyle/>
          <a:p>
            <a:pPr algn="r">
              <a:defRPr sz="800" b="0">
                <a:solidFill>
                  <a:srgbClr val="697078"/>
                </a:solidFill>
                <a:latin typeface="Aptos"/>
              </a:defRPr>
            </a:pPr>
            <a:r>
              <a:rPr dirty="0"/>
              <a:t>5</a:t>
            </a:r>
          </a:p>
        </p:txBody>
      </p:sp>
      <p:pic>
        <p:nvPicPr>
          <p:cNvPr id="3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374270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29872" fill="hold"/>
                                        <p:tgtEl>
                                          <p:spTgt spid="34"/>
                                        </p:tgtEl>
                                      </p:cBhvr>
                                    </p:cmd>
                                  </p:childTnLst>
                                </p:cTn>
                              </p:par>
                            </p:childTnLst>
                          </p:cTn>
                        </p:par>
                      </p:childTnLst>
                    </p:cTn>
                  </p:par>
                </p:childTnLst>
              </p:cTn>
              <p:nextCondLst>
                <p:cond evt="onClick" delay="0">
                  <p:tgtEl>
                    <p:spTgt spid="34"/>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1" y="-1245476"/>
            <a:ext cx="11225048" cy="124547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128016"/>
            <a:ext cx="8961120" cy="507831"/>
          </a:xfrm>
          <a:prstGeom prst="rect">
            <a:avLst/>
          </a:prstGeom>
          <a:noFill/>
        </p:spPr>
        <p:txBody>
          <a:bodyPr wrap="square" anchor="t">
            <a:spAutoFit/>
          </a:bodyPr>
          <a:lstStyle/>
          <a:p>
            <a:pPr algn="l">
              <a:defRPr sz="2700" b="1">
                <a:solidFill>
                  <a:srgbClr val="FFFFFF"/>
                </a:solidFill>
                <a:latin typeface="Aptos"/>
              </a:defRPr>
            </a:pPr>
            <a:r>
              <a:rPr dirty="0">
                <a:latin typeface="Arial" panose="020B0604020202020204" pitchFamily="34" charset="0"/>
                <a:cs typeface="Arial" panose="020B0604020202020204" pitchFamily="34" charset="0"/>
              </a:rPr>
              <a:t>Care Plan (2/3): </a:t>
            </a:r>
            <a:r>
              <a:rPr lang="en-US" dirty="0">
                <a:latin typeface="Arial" panose="020B0604020202020204" pitchFamily="34" charset="0"/>
                <a:cs typeface="Arial" panose="020B0604020202020204" pitchFamily="34" charset="0"/>
              </a:rPr>
              <a:t>Richard Smith’s </a:t>
            </a:r>
            <a:r>
              <a:rPr dirty="0">
                <a:latin typeface="Arial" panose="020B0604020202020204" pitchFamily="34" charset="0"/>
                <a:cs typeface="Arial" panose="020B0604020202020204" pitchFamily="34" charset="0"/>
              </a:rPr>
              <a:t>everyday routine</a:t>
            </a:r>
          </a:p>
        </p:txBody>
      </p:sp>
      <p:sp>
        <p:nvSpPr>
          <p:cNvPr id="6" name="Rounded Rectangle 5"/>
          <p:cNvSpPr/>
          <p:nvPr/>
        </p:nvSpPr>
        <p:spPr>
          <a:xfrm>
            <a:off x="594360" y="1024128"/>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640080" y="1133856"/>
            <a:ext cx="1143000" cy="307777"/>
          </a:xfrm>
          <a:prstGeom prst="rect">
            <a:avLst/>
          </a:prstGeom>
          <a:noFill/>
        </p:spPr>
        <p:txBody>
          <a:bodyPr wrap="square" anchor="t">
            <a:spAutoFit/>
          </a:bodyPr>
          <a:lstStyle/>
          <a:p>
            <a:pPr algn="ctr">
              <a:defRPr sz="1100" b="1">
                <a:solidFill>
                  <a:srgbClr val="FFFFFF"/>
                </a:solidFill>
                <a:latin typeface="Aptos"/>
              </a:defRPr>
            </a:pPr>
            <a:r>
              <a:rPr sz="1400" dirty="0">
                <a:latin typeface="Arial" panose="020B0604020202020204" pitchFamily="34" charset="0"/>
                <a:cs typeface="Arial" panose="020B0604020202020204" pitchFamily="34" charset="0"/>
              </a:rPr>
              <a:t>06:30</a:t>
            </a:r>
          </a:p>
        </p:txBody>
      </p:sp>
      <p:sp>
        <p:nvSpPr>
          <p:cNvPr id="8" name="TextBox 7"/>
          <p:cNvSpPr txBox="1"/>
          <p:nvPr/>
        </p:nvSpPr>
        <p:spPr>
          <a:xfrm>
            <a:off x="2057400" y="1069848"/>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Wake</a:t>
            </a:r>
            <a:r>
              <a:rPr lang="en-US" sz="1400" dirty="0">
                <a:latin typeface="Arial" panose="020B0604020202020204" pitchFamily="34" charset="0"/>
                <a:cs typeface="Arial" panose="020B0604020202020204" pitchFamily="34" charset="0"/>
              </a:rPr>
              <a:t> up</a:t>
            </a: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bathe</a:t>
            </a:r>
            <a:r>
              <a:rPr sz="1400" dirty="0">
                <a:latin typeface="Arial" panose="020B0604020202020204" pitchFamily="34" charset="0"/>
                <a:cs typeface="Arial" panose="020B0604020202020204" pitchFamily="34" charset="0"/>
              </a:rPr>
              <a:t> and prepare for work. Take prescribed medicine as directed</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 breakfast with </a:t>
            </a:r>
            <a:r>
              <a:rPr sz="1400" dirty="0" err="1">
                <a:latin typeface="Arial" panose="020B0604020202020204" pitchFamily="34" charset="0"/>
                <a:cs typeface="Arial" panose="020B0604020202020204" pitchFamily="34" charset="0"/>
              </a:rPr>
              <a:t>fibre</a:t>
            </a:r>
            <a:r>
              <a:rPr lang="en-US" sz="1400" dirty="0">
                <a:latin typeface="Arial" panose="020B0604020202020204" pitchFamily="34" charset="0"/>
                <a:cs typeface="Arial" panose="020B0604020202020204" pitchFamily="34" charset="0"/>
              </a:rPr>
              <a:t> </a:t>
            </a:r>
            <a:r>
              <a:rPr sz="1400" dirty="0">
                <a:latin typeface="Arial" panose="020B0604020202020204" pitchFamily="34" charset="0"/>
                <a:cs typeface="Arial" panose="020B0604020202020204" pitchFamily="34" charset="0"/>
              </a:rPr>
              <a:t>rich carbohydrate</a:t>
            </a:r>
            <a:r>
              <a:rPr dirty="0"/>
              <a:t>.</a:t>
            </a:r>
          </a:p>
        </p:txBody>
      </p:sp>
      <p:sp>
        <p:nvSpPr>
          <p:cNvPr id="9" name="Rounded Rectangle 8"/>
          <p:cNvSpPr/>
          <p:nvPr/>
        </p:nvSpPr>
        <p:spPr>
          <a:xfrm>
            <a:off x="594360" y="1810512"/>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640080" y="1793111"/>
            <a:ext cx="1143000" cy="276999"/>
          </a:xfrm>
          <a:prstGeom prst="rect">
            <a:avLst/>
          </a:prstGeom>
          <a:noFill/>
        </p:spPr>
        <p:txBody>
          <a:bodyPr wrap="square" anchor="t">
            <a:spAutoFit/>
          </a:bodyPr>
          <a:lstStyle/>
          <a:p>
            <a:pPr algn="ctr">
              <a:defRPr sz="1100" b="1">
                <a:solidFill>
                  <a:srgbClr val="FFFFFF"/>
                </a:solidFill>
                <a:latin typeface="Aptos"/>
              </a:defRPr>
            </a:pPr>
            <a:r>
              <a:rPr sz="1200" dirty="0">
                <a:latin typeface="Arial" panose="020B0604020202020204" pitchFamily="34" charset="0"/>
                <a:cs typeface="Arial" panose="020B0604020202020204" pitchFamily="34" charset="0"/>
              </a:rPr>
              <a:t>08:00–17:00</a:t>
            </a:r>
          </a:p>
        </p:txBody>
      </p:sp>
      <p:sp>
        <p:nvSpPr>
          <p:cNvPr id="11" name="TextBox 10"/>
          <p:cNvSpPr txBox="1"/>
          <p:nvPr/>
        </p:nvSpPr>
        <p:spPr>
          <a:xfrm>
            <a:off x="2057400" y="1856231"/>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Office work. Water instead of sugary drinks; balanced lunch; stand/walk for short breaks each hour.</a:t>
            </a:r>
          </a:p>
        </p:txBody>
      </p:sp>
      <p:sp>
        <p:nvSpPr>
          <p:cNvPr id="12" name="Rounded Rectangle 11"/>
          <p:cNvSpPr/>
          <p:nvPr/>
        </p:nvSpPr>
        <p:spPr>
          <a:xfrm>
            <a:off x="594360" y="2596896"/>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TextBox 12"/>
          <p:cNvSpPr txBox="1"/>
          <p:nvPr/>
        </p:nvSpPr>
        <p:spPr>
          <a:xfrm>
            <a:off x="640080" y="2706624"/>
            <a:ext cx="1143000" cy="261610"/>
          </a:xfrm>
          <a:prstGeom prst="rect">
            <a:avLst/>
          </a:prstGeom>
          <a:noFill/>
        </p:spPr>
        <p:txBody>
          <a:bodyPr wrap="square" anchor="t">
            <a:spAutoFit/>
          </a:bodyPr>
          <a:lstStyle/>
          <a:p>
            <a:pPr algn="ctr">
              <a:defRPr sz="1100" b="1">
                <a:solidFill>
                  <a:srgbClr val="FFFFFF"/>
                </a:solidFill>
                <a:latin typeface="Aptos"/>
              </a:defRPr>
            </a:pPr>
            <a:r>
              <a:rPr sz="1100" dirty="0">
                <a:latin typeface="Arial" panose="020B0604020202020204" pitchFamily="34" charset="0"/>
                <a:cs typeface="Arial" panose="020B0604020202020204" pitchFamily="34" charset="0"/>
              </a:rPr>
              <a:t>18:00</a:t>
            </a:r>
          </a:p>
        </p:txBody>
      </p:sp>
      <p:sp>
        <p:nvSpPr>
          <p:cNvPr id="14" name="TextBox 13"/>
          <p:cNvSpPr txBox="1"/>
          <p:nvPr/>
        </p:nvSpPr>
        <p:spPr>
          <a:xfrm>
            <a:off x="2057400" y="2642615"/>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Short walk or other preferred moderate activity; progress gradually towards weekly activity goal.</a:t>
            </a:r>
          </a:p>
        </p:txBody>
      </p:sp>
      <p:sp>
        <p:nvSpPr>
          <p:cNvPr id="15" name="Rounded Rectangle 14"/>
          <p:cNvSpPr/>
          <p:nvPr/>
        </p:nvSpPr>
        <p:spPr>
          <a:xfrm>
            <a:off x="594360" y="3383280"/>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652472" y="3511296"/>
            <a:ext cx="1143000" cy="261610"/>
          </a:xfrm>
          <a:prstGeom prst="rect">
            <a:avLst/>
          </a:prstGeom>
          <a:noFill/>
        </p:spPr>
        <p:txBody>
          <a:bodyPr wrap="square" anchor="t">
            <a:spAutoFit/>
          </a:bodyPr>
          <a:lstStyle/>
          <a:p>
            <a:pPr algn="ctr">
              <a:defRPr sz="1100" b="1">
                <a:solidFill>
                  <a:srgbClr val="FFFFFF"/>
                </a:solidFill>
                <a:latin typeface="Aptos"/>
              </a:defRPr>
            </a:pPr>
            <a:r>
              <a:rPr sz="1100" dirty="0">
                <a:latin typeface="Arial" panose="020B0604020202020204" pitchFamily="34" charset="0"/>
                <a:cs typeface="Arial" panose="020B0604020202020204" pitchFamily="34" charset="0"/>
              </a:rPr>
              <a:t>19:00</a:t>
            </a:r>
          </a:p>
        </p:txBody>
      </p:sp>
      <p:sp>
        <p:nvSpPr>
          <p:cNvPr id="17" name="TextBox 16"/>
          <p:cNvSpPr txBox="1"/>
          <p:nvPr/>
        </p:nvSpPr>
        <p:spPr>
          <a:xfrm>
            <a:off x="2057400" y="3429000"/>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Balanced evening meal; avoid large late-night portions. Prepare medicines and food for next day.</a:t>
            </a:r>
          </a:p>
        </p:txBody>
      </p:sp>
      <p:sp>
        <p:nvSpPr>
          <p:cNvPr id="18" name="Rounded Rectangle 17"/>
          <p:cNvSpPr/>
          <p:nvPr/>
        </p:nvSpPr>
        <p:spPr>
          <a:xfrm>
            <a:off x="594360" y="4169664"/>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640080" y="4279392"/>
            <a:ext cx="1143000" cy="261610"/>
          </a:xfrm>
          <a:prstGeom prst="rect">
            <a:avLst/>
          </a:prstGeom>
          <a:noFill/>
        </p:spPr>
        <p:txBody>
          <a:bodyPr wrap="square" anchor="t">
            <a:spAutoFit/>
          </a:bodyPr>
          <a:lstStyle/>
          <a:p>
            <a:pPr algn="ctr">
              <a:defRPr sz="1100" b="1">
                <a:solidFill>
                  <a:srgbClr val="FFFFFF"/>
                </a:solidFill>
                <a:latin typeface="Aptos"/>
              </a:defRPr>
            </a:pPr>
            <a:r>
              <a:rPr sz="1100" dirty="0">
                <a:latin typeface="Arial" panose="020B0604020202020204" pitchFamily="34" charset="0"/>
                <a:cs typeface="Arial" panose="020B0604020202020204" pitchFamily="34" charset="0"/>
              </a:rPr>
              <a:t>21:30</a:t>
            </a:r>
          </a:p>
        </p:txBody>
      </p:sp>
      <p:sp>
        <p:nvSpPr>
          <p:cNvPr id="20" name="TextBox 19"/>
          <p:cNvSpPr txBox="1"/>
          <p:nvPr/>
        </p:nvSpPr>
        <p:spPr>
          <a:xfrm>
            <a:off x="2057400" y="4215384"/>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Brief self-review: medication taken? feet/skin concerns? plan tomorrow. Aim for consistent sleep.</a:t>
            </a:r>
          </a:p>
        </p:txBody>
      </p:sp>
      <p:sp>
        <p:nvSpPr>
          <p:cNvPr id="21" name="Rounded Rectangle 20"/>
          <p:cNvSpPr/>
          <p:nvPr/>
        </p:nvSpPr>
        <p:spPr>
          <a:xfrm>
            <a:off x="594360" y="4956048"/>
            <a:ext cx="1234440" cy="566928"/>
          </a:xfrm>
          <a:prstGeom prst="round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640080" y="5065776"/>
            <a:ext cx="1143000" cy="261610"/>
          </a:xfrm>
          <a:prstGeom prst="rect">
            <a:avLst/>
          </a:prstGeom>
          <a:noFill/>
        </p:spPr>
        <p:txBody>
          <a:bodyPr wrap="square" anchor="t">
            <a:spAutoFit/>
          </a:bodyPr>
          <a:lstStyle/>
          <a:p>
            <a:pPr algn="ctr">
              <a:defRPr sz="1100" b="1">
                <a:solidFill>
                  <a:srgbClr val="FFFFFF"/>
                </a:solidFill>
                <a:latin typeface="Aptos"/>
              </a:defRPr>
            </a:pPr>
            <a:r>
              <a:rPr dirty="0">
                <a:latin typeface="Arial" panose="020B0604020202020204" pitchFamily="34" charset="0"/>
                <a:cs typeface="Arial" panose="020B0604020202020204" pitchFamily="34" charset="0"/>
              </a:rPr>
              <a:t>Weekly</a:t>
            </a:r>
          </a:p>
        </p:txBody>
      </p:sp>
      <p:sp>
        <p:nvSpPr>
          <p:cNvPr id="23" name="TextBox 22"/>
          <p:cNvSpPr txBox="1"/>
          <p:nvPr/>
        </p:nvSpPr>
        <p:spPr>
          <a:xfrm>
            <a:off x="2057400" y="5001768"/>
            <a:ext cx="6720840" cy="523220"/>
          </a:xfrm>
          <a:prstGeom prst="rect">
            <a:avLst/>
          </a:prstGeom>
          <a:noFill/>
        </p:spPr>
        <p:txBody>
          <a:bodyPr wrap="square" anchor="t">
            <a:spAutoFit/>
          </a:bodyPr>
          <a:lstStyle/>
          <a:p>
            <a:pPr algn="l">
              <a:defRPr sz="1230" b="0">
                <a:solidFill>
                  <a:srgbClr val="2B3035"/>
                </a:solidFill>
                <a:latin typeface="Aptos"/>
              </a:defRPr>
            </a:pPr>
            <a:r>
              <a:rPr sz="1400" dirty="0">
                <a:latin typeface="Arial" panose="020B0604020202020204" pitchFamily="34" charset="0"/>
                <a:cs typeface="Arial" panose="020B0604020202020204" pitchFamily="34" charset="0"/>
              </a:rPr>
              <a:t>Review activity, meals, medication-taking and barriers with the care team; update goals.</a:t>
            </a:r>
          </a:p>
        </p:txBody>
      </p:sp>
      <p:sp>
        <p:nvSpPr>
          <p:cNvPr id="24" name="Rounded Rectangle 23"/>
          <p:cNvSpPr/>
          <p:nvPr/>
        </p:nvSpPr>
        <p:spPr>
          <a:xfrm>
            <a:off x="9006840" y="1005840"/>
            <a:ext cx="2606040" cy="470916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9006840" y="1005840"/>
            <a:ext cx="64008" cy="470916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9189719" y="1133856"/>
            <a:ext cx="2258568" cy="292608"/>
          </a:xfrm>
          <a:prstGeom prst="rect">
            <a:avLst/>
          </a:prstGeom>
          <a:noFill/>
        </p:spPr>
        <p:txBody>
          <a:bodyPr wrap="square" anchor="t">
            <a:spAutoFit/>
          </a:bodyPr>
          <a:lstStyle/>
          <a:p>
            <a:pPr algn="l">
              <a:defRPr sz="1500" b="1">
                <a:solidFill>
                  <a:srgbClr val="19344F"/>
                </a:solidFill>
                <a:latin typeface="Aptos"/>
              </a:defRPr>
            </a:pPr>
            <a:r>
              <a:rPr dirty="0"/>
              <a:t>Support needed</a:t>
            </a:r>
          </a:p>
        </p:txBody>
      </p:sp>
      <p:sp>
        <p:nvSpPr>
          <p:cNvPr id="27" name="TextBox 26"/>
          <p:cNvSpPr txBox="1"/>
          <p:nvPr/>
        </p:nvSpPr>
        <p:spPr>
          <a:xfrm>
            <a:off x="9189719" y="1508760"/>
            <a:ext cx="2258568" cy="3416320"/>
          </a:xfrm>
          <a:prstGeom prst="rect">
            <a:avLst/>
          </a:prstGeom>
          <a:noFill/>
        </p:spPr>
        <p:txBody>
          <a:bodyPr wrap="square" anchor="t">
            <a:spAutoFit/>
          </a:bodyPr>
          <a:lstStyle/>
          <a:p>
            <a:pPr algn="l">
              <a:defRPr sz="1230" b="0">
                <a:solidFill>
                  <a:srgbClr val="2B3035"/>
                </a:solidFill>
                <a:latin typeface="Aptos"/>
              </a:defRPr>
            </a:pPr>
            <a:r>
              <a:rPr sz="1200" dirty="0">
                <a:latin typeface="Arial" panose="020B0604020202020204" pitchFamily="34" charset="0"/>
                <a:cs typeface="Arial" panose="020B0604020202020204" pitchFamily="34" charset="0"/>
              </a:rPr>
              <a:t>• Diabetes nurse / GP</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Dietitian when appropriate</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Structured diabetes education</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Foot and eye screening</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Family support with </a:t>
            </a:r>
            <a:r>
              <a:rPr lang="en-US" sz="1200" dirty="0">
                <a:latin typeface="Arial" panose="020B0604020202020204" pitchFamily="34" charset="0"/>
                <a:cs typeface="Arial" panose="020B0604020202020204" pitchFamily="34" charset="0"/>
              </a:rPr>
              <a:t>Richard Smith</a:t>
            </a:r>
            <a:r>
              <a:rPr sz="1200" dirty="0">
                <a:latin typeface="Arial" panose="020B0604020202020204" pitchFamily="34" charset="0"/>
                <a:cs typeface="Arial" panose="020B0604020202020204" pitchFamily="34" charset="0"/>
              </a:rPr>
              <a:t>'s consent</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Written plan and teach-back</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 Clear advice about when to seek help</a:t>
            </a:r>
            <a:endParaRPr lang="en-US" sz="1200" dirty="0">
              <a:latin typeface="Arial" panose="020B0604020202020204" pitchFamily="34" charset="0"/>
              <a:cs typeface="Arial" panose="020B0604020202020204" pitchFamily="34" charset="0"/>
            </a:endParaRPr>
          </a:p>
          <a:p>
            <a:pPr algn="l">
              <a:defRPr sz="1230" b="0">
                <a:solidFill>
                  <a:srgbClr val="2B3035"/>
                </a:solidFill>
                <a:latin typeface="Aptos"/>
              </a:defRPr>
            </a:pPr>
            <a:endParaRPr lang="en-US" sz="1200" dirty="0">
              <a:latin typeface="Arial" panose="020B0604020202020204" pitchFamily="34" charset="0"/>
              <a:cs typeface="Arial" panose="020B0604020202020204" pitchFamily="34" charset="0"/>
            </a:endParaRPr>
          </a:p>
          <a:p>
            <a:pPr>
              <a:defRPr sz="1230" b="0">
                <a:solidFill>
                  <a:srgbClr val="2B3035"/>
                </a:solidFill>
                <a:latin typeface="Aptos"/>
              </a:defRPr>
            </a:pPr>
            <a:r>
              <a:rPr lang="en-US" sz="1200" dirty="0">
                <a:latin typeface="Arial" panose="020B0604020202020204" pitchFamily="34" charset="0"/>
                <a:cs typeface="Arial" panose="020B0604020202020204" pitchFamily="34" charset="0"/>
              </a:rPr>
              <a:t>Diabetes self-management should be incorporated into the person's normal daily life and should be </a:t>
            </a:r>
            <a:r>
              <a:rPr lang="en-US" sz="1200" dirty="0" err="1">
                <a:latin typeface="Arial" panose="020B0604020202020204" pitchFamily="34" charset="0"/>
                <a:cs typeface="Arial" panose="020B0604020202020204" pitchFamily="34" charset="0"/>
              </a:rPr>
              <a:t>customised</a:t>
            </a:r>
            <a:r>
              <a:rPr lang="en-US" sz="1200" dirty="0">
                <a:latin typeface="Arial" panose="020B0604020202020204" pitchFamily="34" charset="0"/>
                <a:cs typeface="Arial" panose="020B0604020202020204" pitchFamily="34" charset="0"/>
              </a:rPr>
              <a:t> to their individual needs, preferences and circumstances (NICE, 2026).</a:t>
            </a:r>
            <a:endParaRPr sz="1200" dirty="0">
              <a:latin typeface="Arial" panose="020B0604020202020204" pitchFamily="34" charset="0"/>
              <a:cs typeface="Arial" panose="020B0604020202020204" pitchFamily="34" charset="0"/>
            </a:endParaRPr>
          </a:p>
        </p:txBody>
      </p:sp>
      <p:sp>
        <p:nvSpPr>
          <p:cNvPr id="28" name="Rectangle 27"/>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9" name="TextBox 28"/>
          <p:cNvSpPr txBox="1"/>
          <p:nvPr/>
        </p:nvSpPr>
        <p:spPr>
          <a:xfrm>
            <a:off x="475488" y="6455664"/>
            <a:ext cx="10287000" cy="182880"/>
          </a:xfrm>
          <a:prstGeom prst="rect">
            <a:avLst/>
          </a:prstGeom>
          <a:noFill/>
        </p:spPr>
        <p:txBody>
          <a:bodyPr wrap="square" anchor="t">
            <a:spAutoFit/>
          </a:bodyPr>
          <a:lstStyle/>
          <a:p>
            <a:pPr algn="l">
              <a:defRPr sz="800" b="0">
                <a:solidFill>
                  <a:srgbClr val="697078"/>
                </a:solidFill>
                <a:latin typeface="Aptos"/>
              </a:defRPr>
            </a:pPr>
            <a:r>
              <a:rPr dirty="0"/>
              <a:t>Sources: NHS (2025); NICE (2026); NICE (2021).</a:t>
            </a:r>
          </a:p>
        </p:txBody>
      </p:sp>
      <p:sp>
        <p:nvSpPr>
          <p:cNvPr id="30" name="TextBox 29"/>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6</a:t>
            </a:r>
          </a:p>
        </p:txBody>
      </p:sp>
      <p:pic>
        <p:nvPicPr>
          <p:cNvPr id="37"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83" fill="hold"/>
                                        <p:tgtEl>
                                          <p:spTgt spid="37"/>
                                        </p:tgtEl>
                                      </p:cBhvr>
                                    </p:cmd>
                                  </p:childTnLst>
                                </p:cTn>
                              </p:par>
                            </p:childTnLst>
                          </p:cTn>
                        </p:par>
                      </p:childTnLst>
                    </p:cTn>
                  </p:par>
                </p:childTnLst>
              </p:cTn>
              <p:nextCondLst>
                <p:cond evt="onClick" delay="0">
                  <p:tgtEl>
                    <p:spTgt spid="37"/>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0" y="-867103"/>
            <a:ext cx="12344400" cy="86710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128016"/>
            <a:ext cx="8961120" cy="338554"/>
          </a:xfrm>
          <a:prstGeom prst="rect">
            <a:avLst/>
          </a:prstGeom>
          <a:noFill/>
        </p:spPr>
        <p:txBody>
          <a:bodyPr wrap="square" anchor="t">
            <a:spAutoFit/>
          </a:bodyPr>
          <a:lstStyle/>
          <a:p>
            <a:pPr algn="l">
              <a:defRPr sz="2700" b="1">
                <a:solidFill>
                  <a:srgbClr val="FFFFFF"/>
                </a:solidFill>
                <a:latin typeface="Aptos"/>
              </a:defRPr>
            </a:pPr>
            <a:r>
              <a:rPr sz="1600" dirty="0">
                <a:latin typeface="Arial" panose="020B0604020202020204" pitchFamily="34" charset="0"/>
                <a:cs typeface="Arial" panose="020B0604020202020204" pitchFamily="34" charset="0"/>
              </a:rPr>
              <a:t>Care Plan (3/3): communication and ethical considerations</a:t>
            </a:r>
          </a:p>
        </p:txBody>
      </p:sp>
      <p:sp>
        <p:nvSpPr>
          <p:cNvPr id="6" name="Rounded Rectangle 5"/>
          <p:cNvSpPr/>
          <p:nvPr/>
        </p:nvSpPr>
        <p:spPr>
          <a:xfrm>
            <a:off x="548640" y="1051560"/>
            <a:ext cx="3429000" cy="452628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Rectangle 6"/>
          <p:cNvSpPr/>
          <p:nvPr/>
        </p:nvSpPr>
        <p:spPr>
          <a:xfrm>
            <a:off x="548640" y="1051560"/>
            <a:ext cx="64008" cy="452628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TextBox 7"/>
          <p:cNvSpPr txBox="1"/>
          <p:nvPr/>
        </p:nvSpPr>
        <p:spPr>
          <a:xfrm>
            <a:off x="731520" y="1179576"/>
            <a:ext cx="308152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Communication</a:t>
            </a:r>
          </a:p>
        </p:txBody>
      </p:sp>
      <p:sp>
        <p:nvSpPr>
          <p:cNvPr id="9" name="TextBox 8"/>
          <p:cNvSpPr txBox="1"/>
          <p:nvPr/>
        </p:nvSpPr>
        <p:spPr>
          <a:xfrm>
            <a:off x="731520" y="1554480"/>
            <a:ext cx="3081528" cy="2893100"/>
          </a:xfrm>
          <a:prstGeom prst="rect">
            <a:avLst/>
          </a:prstGeom>
          <a:noFill/>
        </p:spPr>
        <p:txBody>
          <a:bodyPr wrap="square" anchor="t">
            <a:spAutoFit/>
          </a:bodyPr>
          <a:lstStyle/>
          <a:p>
            <a:pPr algn="l">
              <a:defRPr sz="1300" b="0">
                <a:solidFill>
                  <a:srgbClr val="2B3035"/>
                </a:solidFill>
                <a:latin typeface="Aptos"/>
              </a:defRPr>
            </a:pPr>
            <a:r>
              <a:rPr dirty="0"/>
              <a:t>• </a:t>
            </a:r>
            <a:r>
              <a:rPr sz="1400" dirty="0">
                <a:latin typeface="Arial" panose="020B0604020202020204" pitchFamily="34" charset="0"/>
                <a:cs typeface="Arial" panose="020B0604020202020204" pitchFamily="34" charset="0"/>
              </a:rPr>
              <a:t>Use respectful, non-judgmental language.</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Ask what matters most to </a:t>
            </a:r>
            <a:r>
              <a:rPr lang="en-US" sz="1400" dirty="0">
                <a:latin typeface="Arial" panose="020B0604020202020204" pitchFamily="34" charset="0"/>
                <a:cs typeface="Arial" panose="020B0604020202020204" pitchFamily="34" charset="0"/>
              </a:rPr>
              <a:t>Richard Smith’s</a:t>
            </a:r>
            <a:r>
              <a:rPr sz="1400" dirty="0">
                <a:latin typeface="Arial" panose="020B0604020202020204" pitchFamily="34" charset="0"/>
                <a:cs typeface="Arial" panose="020B0604020202020204" pitchFamily="34" charset="0"/>
              </a:rPr>
              <a:t>.</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Explain benefits, risks and alternatives in plain language.</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Use teach-back: ask him to explain the agreed plan in his own words.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Involve his wife/family only with his agreement, unless another lawful basis applies.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Provide written information in an accessible format.</a:t>
            </a:r>
          </a:p>
        </p:txBody>
      </p:sp>
      <p:sp>
        <p:nvSpPr>
          <p:cNvPr id="10" name="Rounded Rectangle 9"/>
          <p:cNvSpPr/>
          <p:nvPr/>
        </p:nvSpPr>
        <p:spPr>
          <a:xfrm>
            <a:off x="4389120" y="1051560"/>
            <a:ext cx="3429000" cy="4526280"/>
          </a:xfrm>
          <a:prstGeom prst="roundRect">
            <a:avLst/>
          </a:prstGeom>
          <a:solidFill>
            <a:srgbClr val="F1ECF8"/>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Rectangle 10"/>
          <p:cNvSpPr/>
          <p:nvPr/>
        </p:nvSpPr>
        <p:spPr>
          <a:xfrm>
            <a:off x="4389120" y="1051560"/>
            <a:ext cx="64008" cy="4526280"/>
          </a:xfrm>
          <a:prstGeom prst="rect">
            <a:avLst/>
          </a:prstGeom>
          <a:solidFill>
            <a:srgbClr val="6C52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TextBox 11"/>
          <p:cNvSpPr txBox="1"/>
          <p:nvPr/>
        </p:nvSpPr>
        <p:spPr>
          <a:xfrm>
            <a:off x="4933188" y="1179576"/>
            <a:ext cx="308152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Ethical principles</a:t>
            </a:r>
          </a:p>
        </p:txBody>
      </p:sp>
      <p:sp>
        <p:nvSpPr>
          <p:cNvPr id="13" name="TextBox 12"/>
          <p:cNvSpPr txBox="1"/>
          <p:nvPr/>
        </p:nvSpPr>
        <p:spPr>
          <a:xfrm>
            <a:off x="4578401" y="1688831"/>
            <a:ext cx="3081528" cy="3323987"/>
          </a:xfrm>
          <a:prstGeom prst="rect">
            <a:avLst/>
          </a:prstGeom>
          <a:noFill/>
        </p:spPr>
        <p:txBody>
          <a:bodyPr wrap="square" anchor="t">
            <a:spAutoFit/>
          </a:bodyPr>
          <a:lstStyle/>
          <a:p>
            <a:pPr algn="l">
              <a:defRPr sz="1300" b="0">
                <a:solidFill>
                  <a:srgbClr val="2B3035"/>
                </a:solidFill>
                <a:latin typeface="Aptos"/>
              </a:defRPr>
            </a:pPr>
            <a:r>
              <a:rPr sz="1400" b="1" dirty="0">
                <a:solidFill>
                  <a:srgbClr val="FF0000"/>
                </a:solidFill>
                <a:latin typeface="Arial" panose="020B0604020202020204" pitchFamily="34" charset="0"/>
                <a:cs typeface="Arial" panose="020B0604020202020204" pitchFamily="34" charset="0"/>
              </a:rPr>
              <a:t>Autonomy</a:t>
            </a: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informed choices and the right to decline.</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b="1" dirty="0">
                <a:solidFill>
                  <a:srgbClr val="FF0000"/>
                </a:solidFill>
                <a:latin typeface="Arial" panose="020B0604020202020204" pitchFamily="34" charset="0"/>
                <a:cs typeface="Arial" panose="020B0604020202020204" pitchFamily="34" charset="0"/>
              </a:rPr>
              <a:t>Beneficence</a:t>
            </a: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recommend effective care.</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b="1" dirty="0">
                <a:solidFill>
                  <a:srgbClr val="FF0000"/>
                </a:solidFill>
                <a:latin typeface="Arial" panose="020B0604020202020204" pitchFamily="34" charset="0"/>
                <a:cs typeface="Arial" panose="020B0604020202020204" pitchFamily="34" charset="0"/>
              </a:rPr>
              <a:t>Non-maleficence</a:t>
            </a: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 </a:t>
            </a:r>
            <a:r>
              <a:rPr sz="1400" dirty="0" err="1">
                <a:latin typeface="Arial" panose="020B0604020202020204" pitchFamily="34" charset="0"/>
                <a:cs typeface="Arial" panose="020B0604020202020204" pitchFamily="34" charset="0"/>
              </a:rPr>
              <a:t>minimise</a:t>
            </a:r>
            <a:r>
              <a:rPr sz="1400" dirty="0">
                <a:latin typeface="Arial" panose="020B0604020202020204" pitchFamily="34" charset="0"/>
                <a:cs typeface="Arial" panose="020B0604020202020204" pitchFamily="34" charset="0"/>
              </a:rPr>
              <a:t> treatment harms.</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b="1" dirty="0">
                <a:solidFill>
                  <a:srgbClr val="FF0000"/>
                </a:solidFill>
                <a:latin typeface="Arial" panose="020B0604020202020204" pitchFamily="34" charset="0"/>
                <a:cs typeface="Arial" panose="020B0604020202020204" pitchFamily="34" charset="0"/>
              </a:rPr>
              <a:t>Justice</a:t>
            </a: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 equitable access to screening, education and treatment.</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b="1" dirty="0">
                <a:solidFill>
                  <a:srgbClr val="FF0000"/>
                </a:solidFill>
                <a:latin typeface="Arial" panose="020B0604020202020204" pitchFamily="34" charset="0"/>
                <a:cs typeface="Arial" panose="020B0604020202020204" pitchFamily="34" charset="0"/>
              </a:rPr>
              <a:t>Confidentiality &amp; dignity </a:t>
            </a:r>
            <a:r>
              <a:rPr lang="en-US" sz="1400" dirty="0">
                <a:latin typeface="Arial" panose="020B0604020202020204" pitchFamily="34" charset="0"/>
                <a:cs typeface="Arial" panose="020B0604020202020204" pitchFamily="34" charset="0"/>
              </a:rPr>
              <a:t>:</a:t>
            </a:r>
            <a:r>
              <a:rPr sz="1400" dirty="0">
                <a:latin typeface="Arial" panose="020B0604020202020204" pitchFamily="34" charset="0"/>
                <a:cs typeface="Arial" panose="020B0604020202020204" pitchFamily="34" charset="0"/>
              </a:rPr>
              <a:t> protect private information and preserve respectful care.</a:t>
            </a:r>
          </a:p>
        </p:txBody>
      </p:sp>
      <p:sp>
        <p:nvSpPr>
          <p:cNvPr id="14" name="Rounded Rectangle 13"/>
          <p:cNvSpPr/>
          <p:nvPr/>
        </p:nvSpPr>
        <p:spPr>
          <a:xfrm>
            <a:off x="8211312" y="1051560"/>
            <a:ext cx="3429000" cy="4526280"/>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Rectangle 14"/>
          <p:cNvSpPr/>
          <p:nvPr/>
        </p:nvSpPr>
        <p:spPr>
          <a:xfrm>
            <a:off x="8211312" y="1051560"/>
            <a:ext cx="64008" cy="4526280"/>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8394192" y="1179576"/>
            <a:ext cx="308152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NHS / NICE support</a:t>
            </a:r>
          </a:p>
        </p:txBody>
      </p:sp>
      <p:sp>
        <p:nvSpPr>
          <p:cNvPr id="17" name="TextBox 16"/>
          <p:cNvSpPr txBox="1"/>
          <p:nvPr/>
        </p:nvSpPr>
        <p:spPr>
          <a:xfrm>
            <a:off x="8471916" y="1755992"/>
            <a:ext cx="3081528" cy="3108543"/>
          </a:xfrm>
          <a:prstGeom prst="rect">
            <a:avLst/>
          </a:prstGeom>
          <a:noFill/>
        </p:spPr>
        <p:txBody>
          <a:bodyPr wrap="square" anchor="t">
            <a:spAutoFit/>
          </a:bodyPr>
          <a:lstStyle/>
          <a:p>
            <a:pPr algn="l">
              <a:defRPr sz="1280" b="0">
                <a:solidFill>
                  <a:srgbClr val="2B3035"/>
                </a:solidFill>
                <a:latin typeface="Aptos"/>
              </a:defRPr>
            </a:pPr>
            <a:r>
              <a:rPr sz="1400" dirty="0">
                <a:latin typeface="Arial" panose="020B0604020202020204" pitchFamily="34" charset="0"/>
                <a:cs typeface="Arial" panose="020B0604020202020204" pitchFamily="34" charset="0"/>
              </a:rPr>
              <a:t>NICE NG197 supports shared decision-making: people and professionals work together on treatment and care decisions.</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NICE NG28 requires </a:t>
            </a:r>
            <a:r>
              <a:rPr sz="1400" dirty="0" err="1">
                <a:latin typeface="Arial" panose="020B0604020202020204" pitchFamily="34" charset="0"/>
                <a:cs typeface="Arial" panose="020B0604020202020204" pitchFamily="34" charset="0"/>
              </a:rPr>
              <a:t>individualised</a:t>
            </a:r>
            <a:r>
              <a:rPr sz="1400" dirty="0">
                <a:latin typeface="Arial" panose="020B0604020202020204" pitchFamily="34" charset="0"/>
                <a:cs typeface="Arial" panose="020B0604020202020204" pitchFamily="34" charset="0"/>
              </a:rPr>
              <a:t> diabetes care, considering personal preferences, comorbidities, risks and circumstances.</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NMC Code: </a:t>
            </a:r>
            <a:r>
              <a:rPr sz="1400" dirty="0" err="1">
                <a:latin typeface="Arial" panose="020B0604020202020204" pitchFamily="34" charset="0"/>
                <a:cs typeface="Arial" panose="020B0604020202020204" pitchFamily="34" charset="0"/>
              </a:rPr>
              <a:t>prioritise</a:t>
            </a:r>
            <a:r>
              <a:rPr sz="1400" dirty="0">
                <a:latin typeface="Arial" panose="020B0604020202020204" pitchFamily="34" charset="0"/>
                <a:cs typeface="Arial" panose="020B0604020202020204" pitchFamily="34" charset="0"/>
              </a:rPr>
              <a:t> people, </a:t>
            </a:r>
            <a:r>
              <a:rPr sz="1400" dirty="0" err="1">
                <a:latin typeface="Arial" panose="020B0604020202020204" pitchFamily="34" charset="0"/>
                <a:cs typeface="Arial" panose="020B0604020202020204" pitchFamily="34" charset="0"/>
              </a:rPr>
              <a:t>practise</a:t>
            </a:r>
            <a:r>
              <a:rPr sz="1400" dirty="0">
                <a:latin typeface="Arial" panose="020B0604020202020204" pitchFamily="34" charset="0"/>
                <a:cs typeface="Arial" panose="020B0604020202020204" pitchFamily="34" charset="0"/>
              </a:rPr>
              <a:t> effectively, preserve safety and promote professionalism and trust.</a:t>
            </a:r>
          </a:p>
        </p:txBody>
      </p:sp>
      <p:sp>
        <p:nvSpPr>
          <p:cNvPr id="18" name="Rectangle 17"/>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TextBox 18"/>
          <p:cNvSpPr txBox="1"/>
          <p:nvPr/>
        </p:nvSpPr>
        <p:spPr>
          <a:xfrm>
            <a:off x="475488" y="6455664"/>
            <a:ext cx="10287000" cy="182880"/>
          </a:xfrm>
          <a:prstGeom prst="rect">
            <a:avLst/>
          </a:prstGeom>
          <a:noFill/>
        </p:spPr>
        <p:txBody>
          <a:bodyPr wrap="square" anchor="t">
            <a:spAutoFit/>
          </a:bodyPr>
          <a:lstStyle/>
          <a:p>
            <a:pPr algn="l">
              <a:defRPr sz="800" b="0">
                <a:solidFill>
                  <a:srgbClr val="697078"/>
                </a:solidFill>
                <a:latin typeface="Aptos"/>
              </a:defRPr>
            </a:pPr>
            <a:r>
              <a:rPr dirty="0"/>
              <a:t>Sources: NICE (2021; 2026); NMC (2018).</a:t>
            </a:r>
          </a:p>
        </p:txBody>
      </p:sp>
      <p:sp>
        <p:nvSpPr>
          <p:cNvPr id="20" name="TextBox 19"/>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7</a:t>
            </a:r>
          </a:p>
        </p:txBody>
      </p:sp>
      <p:pic>
        <p:nvPicPr>
          <p:cNvPr id="21"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4805" fill="hold"/>
                                        <p:tgtEl>
                                          <p:spTgt spid="21"/>
                                        </p:tgtEl>
                                      </p:cBhvr>
                                    </p:cmd>
                                  </p:childTnLst>
                                </p:cTn>
                              </p:par>
                            </p:childTnLst>
                          </p:cTn>
                        </p:par>
                      </p:childTnLst>
                    </p:cTn>
                  </p:par>
                </p:childTnLst>
              </p:cTn>
              <p:nextCondLst>
                <p:cond evt="onClick" delay="0">
                  <p:tgtEl>
                    <p:spTgt spid="21"/>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5820" y="-6255256"/>
            <a:ext cx="12191695" cy="6858000"/>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475488" y="141079"/>
            <a:ext cx="8890806" cy="461665"/>
          </a:xfrm>
          <a:prstGeom prst="rect">
            <a:avLst/>
          </a:prstGeom>
          <a:noFill/>
        </p:spPr>
        <p:txBody>
          <a:bodyPr wrap="square" anchor="t">
            <a:spAutoFit/>
          </a:bodyPr>
          <a:lstStyle/>
          <a:p>
            <a:pPr algn="l">
              <a:defRPr sz="2700" b="1">
                <a:solidFill>
                  <a:srgbClr val="FFFFFF"/>
                </a:solidFill>
                <a:latin typeface="Aptos"/>
              </a:defRPr>
            </a:pPr>
            <a:r>
              <a:rPr lang="en-US" sz="2400" dirty="0">
                <a:latin typeface="Arial" panose="020B0604020202020204" pitchFamily="34" charset="0"/>
                <a:cs typeface="Arial" panose="020B0604020202020204" pitchFamily="34" charset="0"/>
              </a:rPr>
              <a:t>R</a:t>
            </a:r>
            <a:r>
              <a:rPr sz="2400" dirty="0">
                <a:latin typeface="Arial" panose="020B0604020202020204" pitchFamily="34" charset="0"/>
                <a:cs typeface="Arial" panose="020B0604020202020204" pitchFamily="34" charset="0"/>
              </a:rPr>
              <a:t>isk factors for </a:t>
            </a:r>
            <a:r>
              <a:rPr lang="en-US" sz="2400" dirty="0">
                <a:latin typeface="Arial" panose="020B0604020202020204" pitchFamily="34" charset="0"/>
                <a:cs typeface="Arial" panose="020B0604020202020204" pitchFamily="34" charset="0"/>
              </a:rPr>
              <a:t>Richard Smith</a:t>
            </a:r>
            <a:r>
              <a:rPr sz="2400" dirty="0">
                <a:latin typeface="Arial" panose="020B0604020202020204" pitchFamily="34" charset="0"/>
                <a:cs typeface="Arial" panose="020B0604020202020204" pitchFamily="34" charset="0"/>
              </a:rPr>
              <a:t>'s health</a:t>
            </a:r>
          </a:p>
        </p:txBody>
      </p:sp>
      <p:sp>
        <p:nvSpPr>
          <p:cNvPr id="6" name="Oval 5"/>
          <p:cNvSpPr/>
          <p:nvPr/>
        </p:nvSpPr>
        <p:spPr>
          <a:xfrm>
            <a:off x="4892040" y="2240280"/>
            <a:ext cx="2377440" cy="1371600"/>
          </a:xfrm>
          <a:prstGeom prst="ellipse">
            <a:avLst/>
          </a:prstGeom>
          <a:solidFill>
            <a:srgbClr val="FAEAEA"/>
          </a:solidFill>
          <a:ln>
            <a:solidFill>
              <a:srgbClr val="B141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TextBox 6"/>
          <p:cNvSpPr txBox="1"/>
          <p:nvPr/>
        </p:nvSpPr>
        <p:spPr>
          <a:xfrm>
            <a:off x="5120640" y="2485270"/>
            <a:ext cx="1920240" cy="707886"/>
          </a:xfrm>
          <a:prstGeom prst="rect">
            <a:avLst/>
          </a:prstGeom>
          <a:noFill/>
        </p:spPr>
        <p:txBody>
          <a:bodyPr wrap="square" anchor="ctr">
            <a:spAutoFit/>
          </a:bodyPr>
          <a:lstStyle/>
          <a:p>
            <a:pPr algn="ctr">
              <a:defRPr sz="1800" b="1">
                <a:solidFill>
                  <a:srgbClr val="B14141"/>
                </a:solidFill>
                <a:latin typeface="Aptos"/>
              </a:defRPr>
            </a:pPr>
            <a:r>
              <a:rPr sz="2000" dirty="0">
                <a:latin typeface="Arial" panose="020B0604020202020204" pitchFamily="34" charset="0"/>
                <a:cs typeface="Arial" panose="020B0604020202020204" pitchFamily="34" charset="0"/>
              </a:rPr>
              <a:t>TYPE 2</a:t>
            </a:r>
            <a:br>
              <a:rPr sz="2000" dirty="0">
                <a:latin typeface="Arial" panose="020B0604020202020204" pitchFamily="34" charset="0"/>
                <a:cs typeface="Arial" panose="020B0604020202020204" pitchFamily="34" charset="0"/>
              </a:rPr>
            </a:br>
            <a:r>
              <a:rPr sz="2000" dirty="0">
                <a:latin typeface="Arial" panose="020B0604020202020204" pitchFamily="34" charset="0"/>
                <a:cs typeface="Arial" panose="020B0604020202020204" pitchFamily="34" charset="0"/>
              </a:rPr>
              <a:t>DIABETES</a:t>
            </a:r>
          </a:p>
        </p:txBody>
      </p:sp>
      <p:sp>
        <p:nvSpPr>
          <p:cNvPr id="8" name="Rounded Rectangle 7"/>
          <p:cNvSpPr/>
          <p:nvPr/>
        </p:nvSpPr>
        <p:spPr>
          <a:xfrm>
            <a:off x="502920" y="1051560"/>
            <a:ext cx="3246120" cy="1143000"/>
          </a:xfrm>
          <a:prstGeom prst="roundRect">
            <a:avLst/>
          </a:prstGeom>
          <a:solidFill>
            <a:srgbClr val="FCF4E0"/>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Rectangle 8"/>
          <p:cNvSpPr/>
          <p:nvPr/>
        </p:nvSpPr>
        <p:spPr>
          <a:xfrm>
            <a:off x="502920" y="1051560"/>
            <a:ext cx="64008" cy="1143000"/>
          </a:xfrm>
          <a:prstGeom prst="rect">
            <a:avLst/>
          </a:prstGeom>
          <a:solidFill>
            <a:srgbClr val="CD8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0" name="TextBox 9"/>
          <p:cNvSpPr txBox="1"/>
          <p:nvPr/>
        </p:nvSpPr>
        <p:spPr>
          <a:xfrm>
            <a:off x="685800" y="1179576"/>
            <a:ext cx="289864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Modifiable: diet</a:t>
            </a:r>
          </a:p>
        </p:txBody>
      </p:sp>
      <p:sp>
        <p:nvSpPr>
          <p:cNvPr id="11" name="TextBox 10"/>
          <p:cNvSpPr txBox="1"/>
          <p:nvPr/>
        </p:nvSpPr>
        <p:spPr>
          <a:xfrm>
            <a:off x="685800" y="1554480"/>
            <a:ext cx="2898648" cy="523220"/>
          </a:xfrm>
          <a:prstGeom prst="rect">
            <a:avLst/>
          </a:prstGeom>
          <a:noFill/>
        </p:spPr>
        <p:txBody>
          <a:bodyPr wrap="square" anchor="t">
            <a:spAutoFit/>
          </a:bodyPr>
          <a:lstStyle/>
          <a:p>
            <a:pPr algn="l">
              <a:defRPr sz="1120" b="0">
                <a:solidFill>
                  <a:srgbClr val="2B3035"/>
                </a:solidFill>
                <a:latin typeface="Aptos"/>
              </a:defRPr>
            </a:pPr>
            <a:r>
              <a:rPr sz="1400" dirty="0">
                <a:latin typeface="Arial" panose="020B0604020202020204" pitchFamily="34" charset="0"/>
                <a:cs typeface="Arial" panose="020B0604020202020204" pitchFamily="34" charset="0"/>
              </a:rPr>
              <a:t>Sugary drinks, refined snacks and large portions</a:t>
            </a:r>
          </a:p>
        </p:txBody>
      </p:sp>
      <p:sp>
        <p:nvSpPr>
          <p:cNvPr id="12" name="Rounded Rectangle 11"/>
          <p:cNvSpPr/>
          <p:nvPr/>
        </p:nvSpPr>
        <p:spPr>
          <a:xfrm>
            <a:off x="502920" y="4160520"/>
            <a:ext cx="3246120" cy="114300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3" name="Rectangle 12"/>
          <p:cNvSpPr/>
          <p:nvPr/>
        </p:nvSpPr>
        <p:spPr>
          <a:xfrm>
            <a:off x="502920" y="4160520"/>
            <a:ext cx="64008" cy="114300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4" name="TextBox 13"/>
          <p:cNvSpPr txBox="1"/>
          <p:nvPr/>
        </p:nvSpPr>
        <p:spPr>
          <a:xfrm>
            <a:off x="685800" y="4288536"/>
            <a:ext cx="289864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Modifiable: inactivity</a:t>
            </a:r>
          </a:p>
        </p:txBody>
      </p:sp>
      <p:sp>
        <p:nvSpPr>
          <p:cNvPr id="15" name="TextBox 14"/>
          <p:cNvSpPr txBox="1"/>
          <p:nvPr/>
        </p:nvSpPr>
        <p:spPr>
          <a:xfrm>
            <a:off x="685800" y="4663440"/>
            <a:ext cx="2898648" cy="523220"/>
          </a:xfrm>
          <a:prstGeom prst="rect">
            <a:avLst/>
          </a:prstGeom>
          <a:noFill/>
        </p:spPr>
        <p:txBody>
          <a:bodyPr wrap="square" anchor="t">
            <a:spAutoFit/>
          </a:bodyPr>
          <a:lstStyle/>
          <a:p>
            <a:pPr algn="l">
              <a:defRPr sz="1120" b="0">
                <a:solidFill>
                  <a:srgbClr val="2B3035"/>
                </a:solidFill>
                <a:latin typeface="Aptos"/>
              </a:defRPr>
            </a:pPr>
            <a:r>
              <a:rPr sz="1400" dirty="0">
                <a:latin typeface="Arial" panose="020B0604020202020204" pitchFamily="34" charset="0"/>
                <a:cs typeface="Arial" panose="020B0604020202020204" pitchFamily="34" charset="0"/>
              </a:rPr>
              <a:t>Sedentary work and low structured activit</a:t>
            </a:r>
            <a:r>
              <a:rPr dirty="0"/>
              <a:t>y</a:t>
            </a:r>
          </a:p>
        </p:txBody>
      </p:sp>
      <p:sp>
        <p:nvSpPr>
          <p:cNvPr id="16" name="Rounded Rectangle 15"/>
          <p:cNvSpPr/>
          <p:nvPr/>
        </p:nvSpPr>
        <p:spPr>
          <a:xfrm>
            <a:off x="8412480" y="1051560"/>
            <a:ext cx="3246120" cy="1143000"/>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7" name="Rectangle 16"/>
          <p:cNvSpPr/>
          <p:nvPr/>
        </p:nvSpPr>
        <p:spPr>
          <a:xfrm>
            <a:off x="8412480" y="1051560"/>
            <a:ext cx="64008" cy="1143000"/>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8" name="TextBox 17"/>
          <p:cNvSpPr txBox="1"/>
          <p:nvPr/>
        </p:nvSpPr>
        <p:spPr>
          <a:xfrm>
            <a:off x="8595359" y="1179576"/>
            <a:ext cx="289864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Modifiable: weight</a:t>
            </a:r>
          </a:p>
        </p:txBody>
      </p:sp>
      <p:sp>
        <p:nvSpPr>
          <p:cNvPr id="19" name="TextBox 18"/>
          <p:cNvSpPr txBox="1"/>
          <p:nvPr/>
        </p:nvSpPr>
        <p:spPr>
          <a:xfrm>
            <a:off x="8595359" y="1554480"/>
            <a:ext cx="2898648" cy="307777"/>
          </a:xfrm>
          <a:prstGeom prst="rect">
            <a:avLst/>
          </a:prstGeom>
          <a:noFill/>
        </p:spPr>
        <p:txBody>
          <a:bodyPr wrap="square" anchor="t">
            <a:spAutoFit/>
          </a:bodyPr>
          <a:lstStyle/>
          <a:p>
            <a:pPr algn="l">
              <a:defRPr sz="1120" b="0">
                <a:solidFill>
                  <a:srgbClr val="2B3035"/>
                </a:solidFill>
                <a:latin typeface="Aptos"/>
              </a:defRPr>
            </a:pPr>
            <a:r>
              <a:rPr sz="1400" dirty="0">
                <a:latin typeface="Arial" panose="020B0604020202020204" pitchFamily="34" charset="0"/>
                <a:cs typeface="Arial" panose="020B0604020202020204" pitchFamily="34" charset="0"/>
              </a:rPr>
              <a:t>BMI 31 kg/m²</a:t>
            </a:r>
          </a:p>
        </p:txBody>
      </p:sp>
      <p:sp>
        <p:nvSpPr>
          <p:cNvPr id="20" name="Rounded Rectangle 19"/>
          <p:cNvSpPr/>
          <p:nvPr/>
        </p:nvSpPr>
        <p:spPr>
          <a:xfrm>
            <a:off x="8412480" y="4160520"/>
            <a:ext cx="3246120" cy="1143000"/>
          </a:xfrm>
          <a:prstGeom prst="roundRect">
            <a:avLst/>
          </a:prstGeom>
          <a:solidFill>
            <a:srgbClr val="F1ECF8"/>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1" name="Rectangle 20"/>
          <p:cNvSpPr/>
          <p:nvPr/>
        </p:nvSpPr>
        <p:spPr>
          <a:xfrm>
            <a:off x="8412480" y="4160520"/>
            <a:ext cx="64008" cy="1143000"/>
          </a:xfrm>
          <a:prstGeom prst="rect">
            <a:avLst/>
          </a:prstGeom>
          <a:solidFill>
            <a:srgbClr val="6C52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2" name="TextBox 21"/>
          <p:cNvSpPr txBox="1"/>
          <p:nvPr/>
        </p:nvSpPr>
        <p:spPr>
          <a:xfrm>
            <a:off x="8567928" y="4260788"/>
            <a:ext cx="289864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Modifiable: alcohol</a:t>
            </a:r>
          </a:p>
        </p:txBody>
      </p:sp>
      <p:sp>
        <p:nvSpPr>
          <p:cNvPr id="23" name="TextBox 22"/>
          <p:cNvSpPr txBox="1"/>
          <p:nvPr/>
        </p:nvSpPr>
        <p:spPr>
          <a:xfrm>
            <a:off x="8595359" y="4663440"/>
            <a:ext cx="2898648" cy="307777"/>
          </a:xfrm>
          <a:prstGeom prst="rect">
            <a:avLst/>
          </a:prstGeom>
          <a:noFill/>
        </p:spPr>
        <p:txBody>
          <a:bodyPr wrap="square" anchor="t">
            <a:spAutoFit/>
          </a:bodyPr>
          <a:lstStyle/>
          <a:p>
            <a:pPr algn="l">
              <a:defRPr sz="1120" b="0">
                <a:solidFill>
                  <a:srgbClr val="2B3035"/>
                </a:solidFill>
                <a:latin typeface="Aptos"/>
              </a:defRPr>
            </a:pPr>
            <a:r>
              <a:rPr sz="1400" dirty="0"/>
              <a:t>Weekend intake can add calories</a:t>
            </a:r>
          </a:p>
        </p:txBody>
      </p:sp>
      <p:sp>
        <p:nvSpPr>
          <p:cNvPr id="24" name="Rounded Rectangle 23"/>
          <p:cNvSpPr/>
          <p:nvPr/>
        </p:nvSpPr>
        <p:spPr>
          <a:xfrm>
            <a:off x="3840480" y="4892040"/>
            <a:ext cx="4480560" cy="914400"/>
          </a:xfrm>
          <a:prstGeom prst="roundRect">
            <a:avLst/>
          </a:prstGeom>
          <a:solidFill>
            <a:srgbClr val="FAEAEA"/>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5" name="Rectangle 24"/>
          <p:cNvSpPr/>
          <p:nvPr/>
        </p:nvSpPr>
        <p:spPr>
          <a:xfrm>
            <a:off x="3840480" y="4892040"/>
            <a:ext cx="64008" cy="914400"/>
          </a:xfrm>
          <a:prstGeom prst="rect">
            <a:avLst/>
          </a:prstGeom>
          <a:solidFill>
            <a:srgbClr val="B141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6" name="TextBox 25"/>
          <p:cNvSpPr txBox="1"/>
          <p:nvPr/>
        </p:nvSpPr>
        <p:spPr>
          <a:xfrm>
            <a:off x="4023360" y="5035189"/>
            <a:ext cx="413308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Condition-related</a:t>
            </a:r>
          </a:p>
        </p:txBody>
      </p:sp>
      <p:sp>
        <p:nvSpPr>
          <p:cNvPr id="27" name="TextBox 26"/>
          <p:cNvSpPr txBox="1"/>
          <p:nvPr/>
        </p:nvSpPr>
        <p:spPr>
          <a:xfrm>
            <a:off x="4023360" y="5394959"/>
            <a:ext cx="4133088" cy="523220"/>
          </a:xfrm>
          <a:prstGeom prst="rect">
            <a:avLst/>
          </a:prstGeom>
          <a:noFill/>
        </p:spPr>
        <p:txBody>
          <a:bodyPr wrap="square" anchor="t">
            <a:spAutoFit/>
          </a:bodyPr>
          <a:lstStyle/>
          <a:p>
            <a:pPr algn="l">
              <a:defRPr sz="1120" b="0">
                <a:solidFill>
                  <a:srgbClr val="2B3035"/>
                </a:solidFill>
                <a:latin typeface="Aptos"/>
              </a:defRPr>
            </a:pPr>
            <a:r>
              <a:rPr sz="1400" dirty="0">
                <a:latin typeface="Arial" panose="020B0604020202020204" pitchFamily="34" charset="0"/>
                <a:cs typeface="Arial" panose="020B0604020202020204" pitchFamily="34" charset="0"/>
              </a:rPr>
              <a:t>Hyperglycaemia → vascular, renal, eye, nerve and foot risk</a:t>
            </a:r>
          </a:p>
        </p:txBody>
      </p:sp>
      <p:cxnSp>
        <p:nvCxnSpPr>
          <p:cNvPr id="28" name="Connector 27"/>
          <p:cNvCxnSpPr/>
          <p:nvPr/>
        </p:nvCxnSpPr>
        <p:spPr>
          <a:xfrm>
            <a:off x="3749039" y="1627632"/>
            <a:ext cx="1143001" cy="841248"/>
          </a:xfrm>
          <a:prstGeom prst="line">
            <a:avLst/>
          </a:prstGeom>
          <a:ln w="19050">
            <a:solidFill>
              <a:srgbClr val="697078"/>
            </a:solidFill>
          </a:ln>
        </p:spPr>
        <p:style>
          <a:lnRef idx="2">
            <a:schemeClr val="accent1"/>
          </a:lnRef>
          <a:fillRef idx="0">
            <a:schemeClr val="accent1"/>
          </a:fillRef>
          <a:effectRef idx="1">
            <a:schemeClr val="accent1"/>
          </a:effectRef>
          <a:fontRef idx="minor">
            <a:schemeClr val="tx1"/>
          </a:fontRef>
        </p:style>
      </p:cxnSp>
      <p:cxnSp>
        <p:nvCxnSpPr>
          <p:cNvPr id="29" name="Connector 28"/>
          <p:cNvCxnSpPr/>
          <p:nvPr/>
        </p:nvCxnSpPr>
        <p:spPr>
          <a:xfrm flipV="1">
            <a:off x="3749039" y="3246120"/>
            <a:ext cx="1143001" cy="1463040"/>
          </a:xfrm>
          <a:prstGeom prst="line">
            <a:avLst/>
          </a:prstGeom>
          <a:ln w="19050">
            <a:solidFill>
              <a:srgbClr val="697078"/>
            </a:solidFill>
          </a:ln>
        </p:spPr>
        <p:style>
          <a:lnRef idx="2">
            <a:schemeClr val="accent1"/>
          </a:lnRef>
          <a:fillRef idx="0">
            <a:schemeClr val="accent1"/>
          </a:fillRef>
          <a:effectRef idx="1">
            <a:schemeClr val="accent1"/>
          </a:effectRef>
          <a:fontRef idx="minor">
            <a:schemeClr val="tx1"/>
          </a:fontRef>
        </p:style>
      </p:cxnSp>
      <p:cxnSp>
        <p:nvCxnSpPr>
          <p:cNvPr id="30" name="Connector 29"/>
          <p:cNvCxnSpPr/>
          <p:nvPr/>
        </p:nvCxnSpPr>
        <p:spPr>
          <a:xfrm flipH="1">
            <a:off x="7269480" y="1627632"/>
            <a:ext cx="1143000" cy="841248"/>
          </a:xfrm>
          <a:prstGeom prst="line">
            <a:avLst/>
          </a:prstGeom>
          <a:ln w="19050">
            <a:solidFill>
              <a:srgbClr val="697078"/>
            </a:solidFill>
          </a:ln>
        </p:spPr>
        <p:style>
          <a:lnRef idx="2">
            <a:schemeClr val="accent1"/>
          </a:lnRef>
          <a:fillRef idx="0">
            <a:schemeClr val="accent1"/>
          </a:fillRef>
          <a:effectRef idx="1">
            <a:schemeClr val="accent1"/>
          </a:effectRef>
          <a:fontRef idx="minor">
            <a:schemeClr val="tx1"/>
          </a:fontRef>
        </p:style>
      </p:cxnSp>
      <p:cxnSp>
        <p:nvCxnSpPr>
          <p:cNvPr id="31" name="Connector 30"/>
          <p:cNvCxnSpPr/>
          <p:nvPr/>
        </p:nvCxnSpPr>
        <p:spPr>
          <a:xfrm flipH="1" flipV="1">
            <a:off x="7269480" y="3246120"/>
            <a:ext cx="1143000" cy="1463040"/>
          </a:xfrm>
          <a:prstGeom prst="line">
            <a:avLst/>
          </a:prstGeom>
          <a:ln w="19050">
            <a:solidFill>
              <a:srgbClr val="697078"/>
            </a:solidFill>
          </a:ln>
        </p:spPr>
        <p:style>
          <a:lnRef idx="2">
            <a:schemeClr val="accent1"/>
          </a:lnRef>
          <a:fillRef idx="0">
            <a:schemeClr val="accent1"/>
          </a:fillRef>
          <a:effectRef idx="1">
            <a:schemeClr val="accent1"/>
          </a:effectRef>
          <a:fontRef idx="minor">
            <a:schemeClr val="tx1"/>
          </a:fontRef>
        </p:style>
      </p:cxnSp>
      <p:sp>
        <p:nvSpPr>
          <p:cNvPr id="32" name="TextBox 31"/>
          <p:cNvSpPr txBox="1"/>
          <p:nvPr/>
        </p:nvSpPr>
        <p:spPr>
          <a:xfrm>
            <a:off x="4159731" y="5925312"/>
            <a:ext cx="4114800" cy="415498"/>
          </a:xfrm>
          <a:prstGeom prst="rect">
            <a:avLst/>
          </a:prstGeom>
          <a:noFill/>
        </p:spPr>
        <p:txBody>
          <a:bodyPr wrap="square" anchor="t">
            <a:spAutoFit/>
          </a:bodyPr>
          <a:lstStyle/>
          <a:p>
            <a:pPr algn="ctr">
              <a:defRPr sz="1050" b="0">
                <a:solidFill>
                  <a:srgbClr val="697078"/>
                </a:solidFill>
                <a:latin typeface="Aptos"/>
              </a:defRPr>
            </a:pPr>
            <a:r>
              <a:rPr dirty="0">
                <a:solidFill>
                  <a:schemeClr val="accent5"/>
                </a:solidFill>
              </a:rPr>
              <a:t>Age and family history may also contribute risk and are not “</a:t>
            </a:r>
            <a:r>
              <a:rPr dirty="0" err="1">
                <a:solidFill>
                  <a:schemeClr val="accent5"/>
                </a:solidFill>
              </a:rPr>
              <a:t>behavioural</a:t>
            </a:r>
            <a:r>
              <a:rPr dirty="0">
                <a:solidFill>
                  <a:schemeClr val="accent5"/>
                </a:solidFill>
              </a:rPr>
              <a:t> failures”.</a:t>
            </a:r>
          </a:p>
        </p:txBody>
      </p:sp>
      <p:sp>
        <p:nvSpPr>
          <p:cNvPr id="33" name="Rectangle 32"/>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TextBox 33"/>
          <p:cNvSpPr txBox="1"/>
          <p:nvPr/>
        </p:nvSpPr>
        <p:spPr>
          <a:xfrm>
            <a:off x="502920" y="6397016"/>
            <a:ext cx="10287000"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Risk-factor evidence: NHS (2025; 2026); NICE (2026</a:t>
            </a:r>
            <a:r>
              <a:rPr dirty="0"/>
              <a:t>).</a:t>
            </a:r>
          </a:p>
        </p:txBody>
      </p:sp>
      <p:sp>
        <p:nvSpPr>
          <p:cNvPr id="35" name="TextBox 34"/>
          <p:cNvSpPr txBox="1"/>
          <p:nvPr/>
        </p:nvSpPr>
        <p:spPr>
          <a:xfrm>
            <a:off x="10899647" y="6517633"/>
            <a:ext cx="594360" cy="230832"/>
          </a:xfrm>
          <a:prstGeom prst="rect">
            <a:avLst/>
          </a:prstGeom>
          <a:noFill/>
        </p:spPr>
        <p:txBody>
          <a:bodyPr wrap="square" anchor="t">
            <a:spAutoFit/>
          </a:bodyPr>
          <a:lstStyle/>
          <a:p>
            <a:pPr algn="r">
              <a:defRPr sz="800" b="0">
                <a:solidFill>
                  <a:srgbClr val="697078"/>
                </a:solidFill>
                <a:latin typeface="Aptos"/>
              </a:defRPr>
            </a:pPr>
            <a:r>
              <a:rPr sz="900" dirty="0">
                <a:latin typeface="Arial" panose="020B0604020202020204" pitchFamily="34" charset="0"/>
                <a:cs typeface="Arial" panose="020B0604020202020204" pitchFamily="34" charset="0"/>
              </a:rPr>
              <a:t>8</a:t>
            </a:r>
          </a:p>
        </p:txBody>
      </p:sp>
      <p:pic>
        <p:nvPicPr>
          <p:cNvPr id="3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4216" fill="hold"/>
                                        <p:tgtEl>
                                          <p:spTgt spid="36"/>
                                        </p:tgtEl>
                                      </p:cBhvr>
                                    </p:cmd>
                                  </p:childTnLst>
                                </p:cTn>
                              </p:par>
                            </p:childTnLst>
                          </p:cTn>
                        </p:par>
                      </p:childTnLst>
                    </p:cTn>
                  </p:par>
                </p:childTnLst>
              </p:cTn>
              <p:nextCondLst>
                <p:cond evt="onClick" delay="0">
                  <p:tgtEl>
                    <p:spTgt spid="36"/>
                  </p:tgtEl>
                </p:cond>
              </p:nextCondLst>
            </p:seq>
            <p:audio>
              <p:cMediaNode vol="8000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33375" y="-2522483"/>
            <a:ext cx="9497416" cy="2522483"/>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94640" y="142749"/>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66928" y="128015"/>
            <a:ext cx="8897112" cy="338554"/>
          </a:xfrm>
          <a:prstGeom prst="rect">
            <a:avLst/>
          </a:prstGeom>
          <a:noFill/>
        </p:spPr>
        <p:txBody>
          <a:bodyPr wrap="square" anchor="t">
            <a:spAutoFit/>
          </a:bodyPr>
          <a:lstStyle/>
          <a:p>
            <a:pPr algn="l">
              <a:defRPr sz="2700" b="1">
                <a:solidFill>
                  <a:srgbClr val="FFFFFF"/>
                </a:solidFill>
                <a:latin typeface="Aptos"/>
              </a:defRPr>
            </a:pPr>
            <a:r>
              <a:rPr sz="1600" dirty="0">
                <a:latin typeface="Arial" panose="020B0604020202020204" pitchFamily="34" charset="0"/>
                <a:cs typeface="Arial" panose="020B0604020202020204" pitchFamily="34" charset="0"/>
              </a:rPr>
              <a:t>Evidence-based recommendations: care, monitoring and future planning</a:t>
            </a:r>
          </a:p>
        </p:txBody>
      </p:sp>
      <p:sp>
        <p:nvSpPr>
          <p:cNvPr id="6" name="Rounded Rectangle 5"/>
          <p:cNvSpPr/>
          <p:nvPr/>
        </p:nvSpPr>
        <p:spPr>
          <a:xfrm>
            <a:off x="502920" y="960120"/>
            <a:ext cx="5440680" cy="141732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Rectangle 6"/>
          <p:cNvSpPr/>
          <p:nvPr/>
        </p:nvSpPr>
        <p:spPr>
          <a:xfrm>
            <a:off x="502920" y="960120"/>
            <a:ext cx="64008" cy="141732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TextBox 7"/>
          <p:cNvSpPr txBox="1"/>
          <p:nvPr/>
        </p:nvSpPr>
        <p:spPr>
          <a:xfrm>
            <a:off x="685800" y="1088136"/>
            <a:ext cx="509320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HbA1c</a:t>
            </a:r>
          </a:p>
        </p:txBody>
      </p:sp>
      <p:sp>
        <p:nvSpPr>
          <p:cNvPr id="9" name="TextBox 8"/>
          <p:cNvSpPr txBox="1"/>
          <p:nvPr/>
        </p:nvSpPr>
        <p:spPr>
          <a:xfrm>
            <a:off x="685800" y="1463040"/>
            <a:ext cx="5093208" cy="646331"/>
          </a:xfrm>
          <a:prstGeom prst="rect">
            <a:avLst/>
          </a:prstGeom>
          <a:noFill/>
        </p:spPr>
        <p:txBody>
          <a:bodyPr wrap="square" anchor="t">
            <a:spAutoFit/>
          </a:bodyPr>
          <a:lstStyle/>
          <a:p>
            <a:pPr algn="l">
              <a:defRPr sz="1140" b="0">
                <a:solidFill>
                  <a:srgbClr val="2B3035"/>
                </a:solidFill>
                <a:latin typeface="Aptos"/>
              </a:defRPr>
            </a:pPr>
            <a:r>
              <a:rPr sz="1200" dirty="0">
                <a:latin typeface="Arial" panose="020B0604020202020204" pitchFamily="34" charset="0"/>
                <a:cs typeface="Arial" panose="020B0604020202020204" pitchFamily="34" charset="0"/>
              </a:rPr>
              <a:t>Check every 3</a:t>
            </a:r>
            <a:r>
              <a:rPr lang="en-US" sz="1200" dirty="0">
                <a:latin typeface="Arial" panose="020B0604020202020204" pitchFamily="34" charset="0"/>
                <a:cs typeface="Arial" panose="020B0604020202020204" pitchFamily="34" charset="0"/>
              </a:rPr>
              <a:t>- </a:t>
            </a:r>
            <a:r>
              <a:rPr sz="1200" dirty="0">
                <a:latin typeface="Arial" panose="020B0604020202020204" pitchFamily="34" charset="0"/>
                <a:cs typeface="Arial" panose="020B0604020202020204" pitchFamily="34" charset="0"/>
              </a:rPr>
              <a:t>6 months until stable; then every 6 months. Agree an individual target with </a:t>
            </a:r>
            <a:r>
              <a:rPr lang="en-US" sz="1200" dirty="0">
                <a:latin typeface="Arial" panose="020B0604020202020204" pitchFamily="34" charset="0"/>
                <a:cs typeface="Arial" panose="020B0604020202020204" pitchFamily="34" charset="0"/>
              </a:rPr>
              <a:t>Richard Smith</a:t>
            </a:r>
            <a:r>
              <a:rPr sz="1200" dirty="0">
                <a:latin typeface="Arial" panose="020B0604020202020204" pitchFamily="34" charset="0"/>
                <a:cs typeface="Arial" panose="020B0604020202020204" pitchFamily="34" charset="0"/>
              </a:rPr>
              <a:t>.</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NICE NG28 (2026)</a:t>
            </a:r>
          </a:p>
        </p:txBody>
      </p:sp>
      <p:sp>
        <p:nvSpPr>
          <p:cNvPr id="10" name="Rounded Rectangle 9"/>
          <p:cNvSpPr/>
          <p:nvPr/>
        </p:nvSpPr>
        <p:spPr>
          <a:xfrm>
            <a:off x="6263640" y="960120"/>
            <a:ext cx="5440680" cy="1417320"/>
          </a:xfrm>
          <a:prstGeom prst="roundRect">
            <a:avLst/>
          </a:prstGeom>
          <a:solidFill>
            <a:srgbClr val="FAEAEA"/>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Rectangle 10"/>
          <p:cNvSpPr/>
          <p:nvPr/>
        </p:nvSpPr>
        <p:spPr>
          <a:xfrm>
            <a:off x="6263640" y="960120"/>
            <a:ext cx="64008" cy="1417320"/>
          </a:xfrm>
          <a:prstGeom prst="rect">
            <a:avLst/>
          </a:prstGeom>
          <a:solidFill>
            <a:srgbClr val="B1414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TextBox 11"/>
          <p:cNvSpPr txBox="1"/>
          <p:nvPr/>
        </p:nvSpPr>
        <p:spPr>
          <a:xfrm>
            <a:off x="6446520" y="1088136"/>
            <a:ext cx="5093208" cy="323165"/>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Cardiovascular</a:t>
            </a:r>
            <a:r>
              <a:rPr dirty="0"/>
              <a:t> risk</a:t>
            </a:r>
          </a:p>
        </p:txBody>
      </p:sp>
      <p:sp>
        <p:nvSpPr>
          <p:cNvPr id="13" name="TextBox 12"/>
          <p:cNvSpPr txBox="1"/>
          <p:nvPr/>
        </p:nvSpPr>
        <p:spPr>
          <a:xfrm>
            <a:off x="6446520" y="1463040"/>
            <a:ext cx="5093208" cy="646331"/>
          </a:xfrm>
          <a:prstGeom prst="rect">
            <a:avLst/>
          </a:prstGeom>
          <a:noFill/>
        </p:spPr>
        <p:txBody>
          <a:bodyPr wrap="square" anchor="t">
            <a:spAutoFit/>
          </a:bodyPr>
          <a:lstStyle/>
          <a:p>
            <a:pPr algn="l">
              <a:defRPr sz="1140" b="0">
                <a:solidFill>
                  <a:srgbClr val="2B3035"/>
                </a:solidFill>
                <a:latin typeface="Aptos"/>
              </a:defRPr>
            </a:pPr>
            <a:r>
              <a:rPr sz="1200" dirty="0">
                <a:latin typeface="Arial" panose="020B0604020202020204" pitchFamily="34" charset="0"/>
                <a:cs typeface="Arial" panose="020B0604020202020204" pitchFamily="34" charset="0"/>
              </a:rPr>
              <a:t>Review BP, lipids, weight and overall CVD risk; </a:t>
            </a:r>
            <a:r>
              <a:rPr sz="1200" dirty="0" err="1">
                <a:latin typeface="Arial" panose="020B0604020202020204" pitchFamily="34" charset="0"/>
                <a:cs typeface="Arial" panose="020B0604020202020204" pitchFamily="34" charset="0"/>
              </a:rPr>
              <a:t>optimise</a:t>
            </a:r>
            <a:r>
              <a:rPr sz="1200" dirty="0">
                <a:latin typeface="Arial" panose="020B0604020202020204" pitchFamily="34" charset="0"/>
                <a:cs typeface="Arial" panose="020B0604020202020204" pitchFamily="34" charset="0"/>
              </a:rPr>
              <a:t> treatment and healthy living.</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NICE NG28 (2026); NHS (2025)</a:t>
            </a:r>
          </a:p>
        </p:txBody>
      </p:sp>
      <p:sp>
        <p:nvSpPr>
          <p:cNvPr id="14" name="Rounded Rectangle 13"/>
          <p:cNvSpPr/>
          <p:nvPr/>
        </p:nvSpPr>
        <p:spPr>
          <a:xfrm>
            <a:off x="502920" y="2651760"/>
            <a:ext cx="5440680" cy="1417320"/>
          </a:xfrm>
          <a:prstGeom prst="roundRect">
            <a:avLst/>
          </a:prstGeom>
          <a:solidFill>
            <a:srgbClr val="E4F4F3"/>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Rectangle 14"/>
          <p:cNvSpPr/>
          <p:nvPr/>
        </p:nvSpPr>
        <p:spPr>
          <a:xfrm>
            <a:off x="502920" y="2651760"/>
            <a:ext cx="64008" cy="1417320"/>
          </a:xfrm>
          <a:prstGeom prst="rect">
            <a:avLst/>
          </a:prstGeom>
          <a:solidFill>
            <a:srgbClr val="0079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685800" y="2779776"/>
            <a:ext cx="509320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Kidneys</a:t>
            </a:r>
          </a:p>
        </p:txBody>
      </p:sp>
      <p:sp>
        <p:nvSpPr>
          <p:cNvPr id="17" name="TextBox 16"/>
          <p:cNvSpPr txBox="1"/>
          <p:nvPr/>
        </p:nvSpPr>
        <p:spPr>
          <a:xfrm>
            <a:off x="685800" y="3154680"/>
            <a:ext cx="5093208" cy="646331"/>
          </a:xfrm>
          <a:prstGeom prst="rect">
            <a:avLst/>
          </a:prstGeom>
          <a:noFill/>
        </p:spPr>
        <p:txBody>
          <a:bodyPr wrap="square" anchor="t">
            <a:spAutoFit/>
          </a:bodyPr>
          <a:lstStyle/>
          <a:p>
            <a:pPr algn="l">
              <a:defRPr sz="1140" b="0">
                <a:solidFill>
                  <a:srgbClr val="2B3035"/>
                </a:solidFill>
                <a:latin typeface="Aptos"/>
              </a:defRPr>
            </a:pPr>
            <a:r>
              <a:rPr sz="1200" dirty="0"/>
              <a:t>Monitor </a:t>
            </a:r>
            <a:r>
              <a:rPr sz="1200" dirty="0" err="1"/>
              <a:t>eGFR</a:t>
            </a:r>
            <a:r>
              <a:rPr sz="1200" dirty="0"/>
              <a:t> and urine ACR as part of diabetes review; act on abnormal results.</a:t>
            </a:r>
            <a:br>
              <a:rPr sz="1200" dirty="0"/>
            </a:br>
            <a:r>
              <a:rPr sz="1200" dirty="0"/>
              <a:t>NICE NG28 (2026</a:t>
            </a:r>
            <a:r>
              <a:rPr dirty="0"/>
              <a:t>)</a:t>
            </a:r>
          </a:p>
        </p:txBody>
      </p:sp>
      <p:sp>
        <p:nvSpPr>
          <p:cNvPr id="18" name="Rounded Rectangle 17"/>
          <p:cNvSpPr/>
          <p:nvPr/>
        </p:nvSpPr>
        <p:spPr>
          <a:xfrm>
            <a:off x="6263640" y="2651760"/>
            <a:ext cx="5440680" cy="1417320"/>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9" name="Rectangle 18"/>
          <p:cNvSpPr/>
          <p:nvPr/>
        </p:nvSpPr>
        <p:spPr>
          <a:xfrm>
            <a:off x="6263640" y="2651760"/>
            <a:ext cx="64008" cy="1417320"/>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6446520" y="2779776"/>
            <a:ext cx="509320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Feet eyes</a:t>
            </a:r>
          </a:p>
        </p:txBody>
      </p:sp>
      <p:sp>
        <p:nvSpPr>
          <p:cNvPr id="21" name="TextBox 20"/>
          <p:cNvSpPr txBox="1"/>
          <p:nvPr/>
        </p:nvSpPr>
        <p:spPr>
          <a:xfrm>
            <a:off x="6446520" y="3154680"/>
            <a:ext cx="5093208" cy="646331"/>
          </a:xfrm>
          <a:prstGeom prst="rect">
            <a:avLst/>
          </a:prstGeom>
          <a:noFill/>
        </p:spPr>
        <p:txBody>
          <a:bodyPr wrap="square" anchor="t">
            <a:spAutoFit/>
          </a:bodyPr>
          <a:lstStyle/>
          <a:p>
            <a:pPr algn="l">
              <a:defRPr sz="1140" b="0">
                <a:solidFill>
                  <a:srgbClr val="2B3035"/>
                </a:solidFill>
                <a:latin typeface="Aptos"/>
              </a:defRPr>
            </a:pPr>
            <a:r>
              <a:rPr sz="1200" dirty="0"/>
              <a:t>Ensure regular foot assessment and diabetic eye screening; escalate concerning findings.</a:t>
            </a:r>
            <a:br>
              <a:rPr sz="1200" dirty="0"/>
            </a:br>
            <a:r>
              <a:rPr sz="1200" dirty="0"/>
              <a:t>NICE NG19 (2021 surveillance); NHS (2025)</a:t>
            </a:r>
          </a:p>
        </p:txBody>
      </p:sp>
      <p:sp>
        <p:nvSpPr>
          <p:cNvPr id="22" name="Rounded Rectangle 21"/>
          <p:cNvSpPr/>
          <p:nvPr/>
        </p:nvSpPr>
        <p:spPr>
          <a:xfrm>
            <a:off x="502920" y="4343400"/>
            <a:ext cx="5440680" cy="1417320"/>
          </a:xfrm>
          <a:prstGeom prst="roundRect">
            <a:avLst/>
          </a:prstGeom>
          <a:solidFill>
            <a:srgbClr val="F1ECF8"/>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Rectangle 22"/>
          <p:cNvSpPr/>
          <p:nvPr/>
        </p:nvSpPr>
        <p:spPr>
          <a:xfrm>
            <a:off x="502920" y="4343400"/>
            <a:ext cx="64008" cy="1417320"/>
          </a:xfrm>
          <a:prstGeom prst="rect">
            <a:avLst/>
          </a:prstGeom>
          <a:solidFill>
            <a:srgbClr val="6C529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4" name="TextBox 23"/>
          <p:cNvSpPr txBox="1"/>
          <p:nvPr/>
        </p:nvSpPr>
        <p:spPr>
          <a:xfrm>
            <a:off x="867080" y="4533498"/>
            <a:ext cx="509320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Medicines</a:t>
            </a:r>
          </a:p>
        </p:txBody>
      </p:sp>
      <p:sp>
        <p:nvSpPr>
          <p:cNvPr id="25" name="TextBox 24"/>
          <p:cNvSpPr txBox="1"/>
          <p:nvPr/>
        </p:nvSpPr>
        <p:spPr>
          <a:xfrm>
            <a:off x="969264" y="4946904"/>
            <a:ext cx="5093208" cy="646331"/>
          </a:xfrm>
          <a:prstGeom prst="rect">
            <a:avLst/>
          </a:prstGeom>
          <a:noFill/>
        </p:spPr>
        <p:txBody>
          <a:bodyPr wrap="square" anchor="t">
            <a:spAutoFit/>
          </a:bodyPr>
          <a:lstStyle/>
          <a:p>
            <a:pPr algn="l">
              <a:defRPr sz="1140" b="0">
                <a:solidFill>
                  <a:srgbClr val="2B3035"/>
                </a:solidFill>
                <a:latin typeface="Aptos"/>
              </a:defRPr>
            </a:pPr>
            <a:r>
              <a:rPr sz="1200" dirty="0">
                <a:latin typeface="Arial" panose="020B0604020202020204" pitchFamily="34" charset="0"/>
                <a:cs typeface="Arial" panose="020B0604020202020204" pitchFamily="34" charset="0"/>
              </a:rPr>
              <a:t>Review adherence, effectiveness and adverse effects. Changes should be made collaboratively.</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NICE NG28 (2026)</a:t>
            </a:r>
          </a:p>
        </p:txBody>
      </p:sp>
      <p:sp>
        <p:nvSpPr>
          <p:cNvPr id="26" name="Rounded Rectangle 25"/>
          <p:cNvSpPr/>
          <p:nvPr/>
        </p:nvSpPr>
        <p:spPr>
          <a:xfrm>
            <a:off x="6263640" y="4343400"/>
            <a:ext cx="5440680" cy="1417320"/>
          </a:xfrm>
          <a:prstGeom prst="roundRect">
            <a:avLst/>
          </a:prstGeom>
          <a:solidFill>
            <a:srgbClr val="FCF4E0"/>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7" name="Rectangle 26"/>
          <p:cNvSpPr/>
          <p:nvPr/>
        </p:nvSpPr>
        <p:spPr>
          <a:xfrm>
            <a:off x="6263640" y="4343400"/>
            <a:ext cx="64008" cy="1417320"/>
          </a:xfrm>
          <a:prstGeom prst="rect">
            <a:avLst/>
          </a:prstGeom>
          <a:solidFill>
            <a:srgbClr val="CD8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8" name="TextBox 27"/>
          <p:cNvSpPr txBox="1"/>
          <p:nvPr/>
        </p:nvSpPr>
        <p:spPr>
          <a:xfrm>
            <a:off x="6446520" y="4471416"/>
            <a:ext cx="5093208" cy="307777"/>
          </a:xfrm>
          <a:prstGeom prst="rect">
            <a:avLst/>
          </a:prstGeom>
          <a:noFill/>
        </p:spPr>
        <p:txBody>
          <a:bodyPr wrap="square" anchor="t">
            <a:spAutoFit/>
          </a:bodyPr>
          <a:lstStyle/>
          <a:p>
            <a:pPr algn="l">
              <a:defRPr sz="1500" b="1">
                <a:solidFill>
                  <a:srgbClr val="19344F"/>
                </a:solidFill>
                <a:latin typeface="Aptos"/>
              </a:defRPr>
            </a:pPr>
            <a:r>
              <a:rPr sz="1400" dirty="0">
                <a:latin typeface="Arial" panose="020B0604020202020204" pitchFamily="34" charset="0"/>
                <a:cs typeface="Arial" panose="020B0604020202020204" pitchFamily="34" charset="0"/>
              </a:rPr>
              <a:t>Self-management</a:t>
            </a:r>
          </a:p>
        </p:txBody>
      </p:sp>
      <p:sp>
        <p:nvSpPr>
          <p:cNvPr id="29" name="TextBox 28"/>
          <p:cNvSpPr txBox="1"/>
          <p:nvPr/>
        </p:nvSpPr>
        <p:spPr>
          <a:xfrm>
            <a:off x="6446520" y="4846320"/>
            <a:ext cx="5093208" cy="677108"/>
          </a:xfrm>
          <a:prstGeom prst="rect">
            <a:avLst/>
          </a:prstGeom>
          <a:noFill/>
        </p:spPr>
        <p:txBody>
          <a:bodyPr wrap="square" anchor="t">
            <a:spAutoFit/>
          </a:bodyPr>
          <a:lstStyle/>
          <a:p>
            <a:pPr algn="l">
              <a:defRPr sz="1140" b="0">
                <a:solidFill>
                  <a:srgbClr val="2B3035"/>
                </a:solidFill>
                <a:latin typeface="Aptos"/>
              </a:defRPr>
            </a:pPr>
            <a:r>
              <a:rPr sz="1200" dirty="0">
                <a:latin typeface="Arial" panose="020B0604020202020204" pitchFamily="34" charset="0"/>
                <a:cs typeface="Arial" panose="020B0604020202020204" pitchFamily="34" charset="0"/>
              </a:rPr>
              <a:t>Structured education, healthy eating, physical activity and weight support; revise plan as circumstances change.</a:t>
            </a:r>
            <a:br>
              <a:rPr sz="1200" dirty="0">
                <a:latin typeface="Arial" panose="020B0604020202020204" pitchFamily="34" charset="0"/>
                <a:cs typeface="Arial" panose="020B0604020202020204" pitchFamily="34" charset="0"/>
              </a:rPr>
            </a:br>
            <a:r>
              <a:rPr sz="1200" dirty="0">
                <a:latin typeface="Arial" panose="020B0604020202020204" pitchFamily="34" charset="0"/>
                <a:cs typeface="Arial" panose="020B0604020202020204" pitchFamily="34" charset="0"/>
              </a:rPr>
              <a:t>NICE NG28 (2026); NICE NG197 (2021</a:t>
            </a:r>
            <a:r>
              <a:rPr sz="1400" dirty="0">
                <a:latin typeface="Arial" panose="020B0604020202020204" pitchFamily="34" charset="0"/>
                <a:cs typeface="Arial" panose="020B0604020202020204" pitchFamily="34" charset="0"/>
              </a:rPr>
              <a:t>)</a:t>
            </a:r>
          </a:p>
        </p:txBody>
      </p:sp>
      <p:sp>
        <p:nvSpPr>
          <p:cNvPr id="30" name="TextBox 29"/>
          <p:cNvSpPr txBox="1"/>
          <p:nvPr/>
        </p:nvSpPr>
        <p:spPr>
          <a:xfrm>
            <a:off x="841248" y="6186736"/>
            <a:ext cx="10698480" cy="276999"/>
          </a:xfrm>
          <a:prstGeom prst="rect">
            <a:avLst/>
          </a:prstGeom>
          <a:noFill/>
        </p:spPr>
        <p:txBody>
          <a:bodyPr wrap="square" anchor="t">
            <a:spAutoFit/>
          </a:bodyPr>
          <a:lstStyle/>
          <a:p>
            <a:pPr algn="ctr">
              <a:defRPr sz="950" b="1">
                <a:solidFill>
                  <a:srgbClr val="007979"/>
                </a:solidFill>
                <a:latin typeface="Aptos"/>
              </a:defRPr>
            </a:pPr>
            <a:r>
              <a:rPr dirty="0"/>
              <a:t>Fu</a:t>
            </a:r>
            <a:r>
              <a:rPr sz="1200" dirty="0">
                <a:latin typeface="Arial" panose="020B0604020202020204" pitchFamily="34" charset="0"/>
                <a:cs typeface="Arial" panose="020B0604020202020204" pitchFamily="34" charset="0"/>
              </a:rPr>
              <a:t>ture planning: review goals at each contact, address barriers early, and refer to specialist services when needs exceed primary care.</a:t>
            </a:r>
          </a:p>
        </p:txBody>
      </p:sp>
      <p:sp>
        <p:nvSpPr>
          <p:cNvPr id="31" name="Rectangle 30"/>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2" name="TextBox 31"/>
          <p:cNvSpPr txBox="1"/>
          <p:nvPr/>
        </p:nvSpPr>
        <p:spPr>
          <a:xfrm>
            <a:off x="731520" y="6475592"/>
            <a:ext cx="10287000"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Evidence base: NICE (2021; 2025; 2026); NHS (2025); Davies et al. (2022).</a:t>
            </a:r>
          </a:p>
        </p:txBody>
      </p:sp>
      <p:sp>
        <p:nvSpPr>
          <p:cNvPr id="33" name="TextBox 32"/>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9</a:t>
            </a:r>
          </a:p>
        </p:txBody>
      </p:sp>
      <p:pic>
        <p:nvPicPr>
          <p:cNvPr id="3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292" fill="hold"/>
                                        <p:tgtEl>
                                          <p:spTgt spid="34"/>
                                        </p:tgtEl>
                                      </p:cBhvr>
                                    </p:cmd>
                                  </p:childTnLst>
                                </p:cTn>
                              </p:par>
                            </p:childTnLst>
                          </p:cTn>
                        </p:par>
                      </p:childTnLst>
                    </p:cTn>
                  </p:par>
                </p:childTnLst>
              </p:cTn>
              <p:nextCondLst>
                <p:cond evt="onClick" delay="0">
                  <p:tgtEl>
                    <p:spTgt spid="34"/>
                  </p:tgtEl>
                </p:cond>
              </p:nextCondLst>
            </p:seq>
            <p:audio>
              <p:cMediaNode vol="80000">
                <p:cTn id="7" fill="hold" display="0">
                  <p:stCondLst>
                    <p:cond delay="indefinite"/>
                  </p:stCondLst>
                  <p:endCondLst>
                    <p:cond evt="onStopAudio" delay="0">
                      <p:tgtEl>
                        <p:sldTgt/>
                      </p:tgtEl>
                    </p:cond>
                  </p:endCondLst>
                </p:cTn>
                <p:tgtEl>
                  <p:spTgt spid="3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1" y="-1072055"/>
            <a:ext cx="8765628" cy="1072055"/>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502920" y="128016"/>
            <a:ext cx="8961120" cy="384048"/>
          </a:xfrm>
          <a:prstGeom prst="rect">
            <a:avLst/>
          </a:prstGeom>
          <a:noFill/>
        </p:spPr>
        <p:txBody>
          <a:bodyPr wrap="square" anchor="t">
            <a:spAutoFit/>
          </a:bodyPr>
          <a:lstStyle/>
          <a:p>
            <a:pPr algn="l">
              <a:defRPr sz="2700" b="1">
                <a:solidFill>
                  <a:srgbClr val="FFFFFF"/>
                </a:solidFill>
                <a:latin typeface="Aptos"/>
              </a:defRPr>
            </a:pPr>
            <a:r>
              <a:rPr dirty="0"/>
              <a:t>Conclusion</a:t>
            </a:r>
          </a:p>
        </p:txBody>
      </p:sp>
      <p:sp>
        <p:nvSpPr>
          <p:cNvPr id="6" name="Rounded Rectangle 5"/>
          <p:cNvSpPr/>
          <p:nvPr/>
        </p:nvSpPr>
        <p:spPr>
          <a:xfrm>
            <a:off x="640080" y="1143000"/>
            <a:ext cx="3429000" cy="4434840"/>
          </a:xfrm>
          <a:prstGeom prst="roundRect">
            <a:avLst/>
          </a:prstGeom>
          <a:solidFill>
            <a:srgbClr val="E8F0F9"/>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7" name="Rectangle 6"/>
          <p:cNvSpPr/>
          <p:nvPr/>
        </p:nvSpPr>
        <p:spPr>
          <a:xfrm>
            <a:off x="640080" y="1143000"/>
            <a:ext cx="64008" cy="4434840"/>
          </a:xfrm>
          <a:prstGeom prst="rect">
            <a:avLst/>
          </a:prstGeom>
          <a:solidFill>
            <a:srgbClr val="3769A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 name="TextBox 7"/>
          <p:cNvSpPr txBox="1"/>
          <p:nvPr/>
        </p:nvSpPr>
        <p:spPr>
          <a:xfrm>
            <a:off x="822959" y="1271016"/>
            <a:ext cx="308152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Key points</a:t>
            </a:r>
          </a:p>
        </p:txBody>
      </p:sp>
      <p:sp>
        <p:nvSpPr>
          <p:cNvPr id="9" name="TextBox 8"/>
          <p:cNvSpPr txBox="1"/>
          <p:nvPr/>
        </p:nvSpPr>
        <p:spPr>
          <a:xfrm>
            <a:off x="822959" y="1645920"/>
            <a:ext cx="3081528" cy="2031325"/>
          </a:xfrm>
          <a:prstGeom prst="rect">
            <a:avLst/>
          </a:prstGeom>
          <a:noFill/>
        </p:spPr>
        <p:txBody>
          <a:bodyPr wrap="square" anchor="t">
            <a:spAutoFit/>
          </a:bodyPr>
          <a:lstStyle/>
          <a:p>
            <a:pPr algn="l">
              <a:defRPr sz="1400" b="0">
                <a:solidFill>
                  <a:srgbClr val="2B3035"/>
                </a:solidFill>
                <a:latin typeface="Aptos"/>
              </a:defRPr>
            </a:pPr>
            <a:r>
              <a:rPr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Richard Smith</a:t>
            </a:r>
            <a:r>
              <a:rPr sz="1400" dirty="0">
                <a:latin typeface="Arial" panose="020B0604020202020204" pitchFamily="34" charset="0"/>
                <a:cs typeface="Arial" panose="020B0604020202020204" pitchFamily="34" charset="0"/>
              </a:rPr>
              <a:t>'s Type 2 diabetes is not only a blood-glucose problem.</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Lifestyle, cardiovascular and renal risks must be addressed together.</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Anatomy and physiology explain why persistent hyperglycaemia can damage organs.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Care should be </a:t>
            </a:r>
            <a:r>
              <a:rPr sz="1400" dirty="0" err="1">
                <a:latin typeface="Arial" panose="020B0604020202020204" pitchFamily="34" charset="0"/>
                <a:cs typeface="Arial" panose="020B0604020202020204" pitchFamily="34" charset="0"/>
              </a:rPr>
              <a:t>personalised</a:t>
            </a:r>
            <a:r>
              <a:rPr sz="1400" dirty="0">
                <a:latin typeface="Arial" panose="020B0604020202020204" pitchFamily="34" charset="0"/>
                <a:cs typeface="Arial" panose="020B0604020202020204" pitchFamily="34" charset="0"/>
              </a:rPr>
              <a:t>, measurable and regularly reviewed</a:t>
            </a:r>
            <a:r>
              <a:rPr dirty="0"/>
              <a:t>.</a:t>
            </a:r>
          </a:p>
        </p:txBody>
      </p:sp>
      <p:sp>
        <p:nvSpPr>
          <p:cNvPr id="10" name="Rounded Rectangle 9"/>
          <p:cNvSpPr/>
          <p:nvPr/>
        </p:nvSpPr>
        <p:spPr>
          <a:xfrm>
            <a:off x="4389120" y="1143000"/>
            <a:ext cx="3429000" cy="4434840"/>
          </a:xfrm>
          <a:prstGeom prst="roundRect">
            <a:avLst/>
          </a:prstGeom>
          <a:solidFill>
            <a:srgbClr val="E9F5EC"/>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1" name="Rectangle 10"/>
          <p:cNvSpPr/>
          <p:nvPr/>
        </p:nvSpPr>
        <p:spPr>
          <a:xfrm>
            <a:off x="4389120" y="1143000"/>
            <a:ext cx="64008" cy="4434840"/>
          </a:xfrm>
          <a:prstGeom prst="rect">
            <a:avLst/>
          </a:prstGeom>
          <a:solidFill>
            <a:srgbClr val="3982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2" name="TextBox 11"/>
          <p:cNvSpPr txBox="1"/>
          <p:nvPr/>
        </p:nvSpPr>
        <p:spPr>
          <a:xfrm>
            <a:off x="4572000" y="1271016"/>
            <a:ext cx="3081528" cy="584775"/>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Why body-system knowledge matters</a:t>
            </a:r>
          </a:p>
        </p:txBody>
      </p:sp>
      <p:sp>
        <p:nvSpPr>
          <p:cNvPr id="13" name="TextBox 12"/>
          <p:cNvSpPr txBox="1"/>
          <p:nvPr/>
        </p:nvSpPr>
        <p:spPr>
          <a:xfrm>
            <a:off x="4572000" y="1645920"/>
            <a:ext cx="3081528" cy="3016210"/>
          </a:xfrm>
          <a:prstGeom prst="rect">
            <a:avLst/>
          </a:prstGeom>
          <a:noFill/>
        </p:spPr>
        <p:txBody>
          <a:bodyPr wrap="square" anchor="t">
            <a:spAutoFit/>
          </a:bodyPr>
          <a:lstStyle/>
          <a:p>
            <a:pPr algn="l">
              <a:defRPr sz="1400" b="0">
                <a:solidFill>
                  <a:srgbClr val="2B3035"/>
                </a:solidFill>
                <a:latin typeface="Aptos"/>
              </a:defRPr>
            </a:pPr>
            <a:endParaRPr lang="en-US" dirty="0"/>
          </a:p>
          <a:p>
            <a:pPr algn="l">
              <a:defRPr sz="1400" b="0">
                <a:solidFill>
                  <a:srgbClr val="2B3035"/>
                </a:solidFill>
                <a:latin typeface="Aptos"/>
              </a:defRPr>
            </a:pPr>
            <a:r>
              <a:rPr sz="1600" dirty="0">
                <a:latin typeface="Arial" panose="020B0604020202020204" pitchFamily="34" charset="0"/>
                <a:cs typeface="Arial" panose="020B0604020202020204" pitchFamily="34" charset="0"/>
              </a:rPr>
              <a:t>Understanding the pancreas, insulin and glucose regulation helps the practitioner link:</a:t>
            </a:r>
            <a:br>
              <a:rPr sz="1600" dirty="0">
                <a:latin typeface="Arial" panose="020B0604020202020204" pitchFamily="34" charset="0"/>
                <a:cs typeface="Arial" panose="020B0604020202020204" pitchFamily="34" charset="0"/>
              </a:rPr>
            </a:br>
            <a:br>
              <a:rPr sz="1600" dirty="0">
                <a:latin typeface="Arial" panose="020B0604020202020204" pitchFamily="34" charset="0"/>
                <a:cs typeface="Arial" panose="020B0604020202020204" pitchFamily="34" charset="0"/>
              </a:rPr>
            </a:br>
            <a:r>
              <a:rPr sz="1600" dirty="0">
                <a:latin typeface="Arial" panose="020B0604020202020204" pitchFamily="34" charset="0"/>
                <a:cs typeface="Arial" panose="020B0604020202020204" pitchFamily="34" charset="0"/>
              </a:rPr>
              <a:t>normal physiology </a:t>
            </a:r>
            <a:r>
              <a:rPr sz="1600" dirty="0">
                <a:solidFill>
                  <a:srgbClr val="FF0000"/>
                </a:solidFill>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 insulin resistance </a:t>
            </a:r>
            <a:r>
              <a:rPr sz="1600" dirty="0">
                <a:solidFill>
                  <a:srgbClr val="FF0000"/>
                </a:solidFill>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 hyperglycaemia </a:t>
            </a:r>
            <a:r>
              <a:rPr sz="1600" dirty="0">
                <a:solidFill>
                  <a:srgbClr val="FF0000"/>
                </a:solidFill>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 complications </a:t>
            </a:r>
            <a:r>
              <a:rPr sz="1600" dirty="0">
                <a:solidFill>
                  <a:srgbClr val="FF0000"/>
                </a:solidFill>
                <a:latin typeface="Arial" panose="020B0604020202020204" pitchFamily="34" charset="0"/>
                <a:cs typeface="Arial" panose="020B0604020202020204" pitchFamily="34" charset="0"/>
              </a:rPr>
              <a:t>→</a:t>
            </a:r>
            <a:r>
              <a:rPr sz="1600" dirty="0">
                <a:latin typeface="Arial" panose="020B0604020202020204" pitchFamily="34" charset="0"/>
                <a:cs typeface="Arial" panose="020B0604020202020204" pitchFamily="34" charset="0"/>
              </a:rPr>
              <a:t> targeted care.</a:t>
            </a:r>
            <a:br>
              <a:rPr sz="1600" dirty="0">
                <a:latin typeface="Arial" panose="020B0604020202020204" pitchFamily="34" charset="0"/>
                <a:cs typeface="Arial" panose="020B0604020202020204" pitchFamily="34" charset="0"/>
              </a:rPr>
            </a:br>
            <a:br>
              <a:rPr sz="1600" dirty="0">
                <a:latin typeface="Arial" panose="020B0604020202020204" pitchFamily="34" charset="0"/>
                <a:cs typeface="Arial" panose="020B0604020202020204" pitchFamily="34" charset="0"/>
              </a:rPr>
            </a:br>
            <a:r>
              <a:rPr sz="1600" dirty="0">
                <a:latin typeface="Arial" panose="020B0604020202020204" pitchFamily="34" charset="0"/>
                <a:cs typeface="Arial" panose="020B0604020202020204" pitchFamily="34" charset="0"/>
              </a:rPr>
              <a:t>This supports safer and more meaningful care planning</a:t>
            </a:r>
            <a:r>
              <a:rPr dirty="0"/>
              <a:t>.</a:t>
            </a:r>
          </a:p>
        </p:txBody>
      </p:sp>
      <p:sp>
        <p:nvSpPr>
          <p:cNvPr id="14" name="Rounded Rectangle 13"/>
          <p:cNvSpPr/>
          <p:nvPr/>
        </p:nvSpPr>
        <p:spPr>
          <a:xfrm>
            <a:off x="8138160" y="1143000"/>
            <a:ext cx="3429000" cy="4434840"/>
          </a:xfrm>
          <a:prstGeom prst="roundRect">
            <a:avLst/>
          </a:prstGeom>
          <a:solidFill>
            <a:srgbClr val="FCF4E0"/>
          </a:solidFill>
          <a:ln>
            <a:solidFill>
              <a:srgbClr val="DCE1E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5" name="Rectangle 14"/>
          <p:cNvSpPr/>
          <p:nvPr/>
        </p:nvSpPr>
        <p:spPr>
          <a:xfrm>
            <a:off x="8138160" y="1143000"/>
            <a:ext cx="64008" cy="4434840"/>
          </a:xfrm>
          <a:prstGeom prst="rect">
            <a:avLst/>
          </a:prstGeom>
          <a:solidFill>
            <a:srgbClr val="CD892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16" name="TextBox 15"/>
          <p:cNvSpPr txBox="1"/>
          <p:nvPr/>
        </p:nvSpPr>
        <p:spPr>
          <a:xfrm>
            <a:off x="8321040" y="1271016"/>
            <a:ext cx="3081528" cy="338554"/>
          </a:xfrm>
          <a:prstGeom prst="rect">
            <a:avLst/>
          </a:prstGeom>
          <a:noFill/>
        </p:spPr>
        <p:txBody>
          <a:bodyPr wrap="square" anchor="t">
            <a:spAutoFit/>
          </a:bodyPr>
          <a:lstStyle/>
          <a:p>
            <a:pPr algn="l">
              <a:defRPr sz="1500" b="1">
                <a:solidFill>
                  <a:srgbClr val="19344F"/>
                </a:solidFill>
                <a:latin typeface="Aptos"/>
              </a:defRPr>
            </a:pPr>
            <a:r>
              <a:rPr sz="1600" dirty="0">
                <a:latin typeface="Arial" panose="020B0604020202020204" pitchFamily="34" charset="0"/>
                <a:cs typeface="Arial" panose="020B0604020202020204" pitchFamily="34" charset="0"/>
              </a:rPr>
              <a:t>What this case demonstrates</a:t>
            </a:r>
          </a:p>
        </p:txBody>
      </p:sp>
      <p:sp>
        <p:nvSpPr>
          <p:cNvPr id="17" name="TextBox 16"/>
          <p:cNvSpPr txBox="1"/>
          <p:nvPr/>
        </p:nvSpPr>
        <p:spPr>
          <a:xfrm>
            <a:off x="8396557" y="1798352"/>
            <a:ext cx="3081528" cy="2246769"/>
          </a:xfrm>
          <a:prstGeom prst="rect">
            <a:avLst/>
          </a:prstGeom>
          <a:noFill/>
        </p:spPr>
        <p:txBody>
          <a:bodyPr wrap="square" anchor="t">
            <a:spAutoFit/>
          </a:bodyPr>
          <a:lstStyle/>
          <a:p>
            <a:pPr algn="l">
              <a:defRPr sz="1350" b="0">
                <a:solidFill>
                  <a:srgbClr val="2B3035"/>
                </a:solidFill>
                <a:latin typeface="Aptos"/>
              </a:defRPr>
            </a:pPr>
            <a:r>
              <a:rPr sz="1400" dirty="0">
                <a:latin typeface="Arial" panose="020B0604020202020204" pitchFamily="34" charset="0"/>
                <a:cs typeface="Arial" panose="020B0604020202020204" pitchFamily="34" charset="0"/>
              </a:rPr>
              <a:t>Type 2 diabetes can affect:</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eating and activity</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medication routines</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work and family life</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emotional wellbeing</a:t>
            </a: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 long-term independence</a:t>
            </a:r>
            <a:br>
              <a:rPr sz="1400" dirty="0">
                <a:latin typeface="Arial" panose="020B0604020202020204" pitchFamily="34" charset="0"/>
                <a:cs typeface="Arial" panose="020B0604020202020204" pitchFamily="34" charset="0"/>
              </a:rPr>
            </a:br>
            <a:br>
              <a:rPr sz="1400" dirty="0">
                <a:latin typeface="Arial" panose="020B0604020202020204" pitchFamily="34" charset="0"/>
                <a:cs typeface="Arial" panose="020B0604020202020204" pitchFamily="34" charset="0"/>
              </a:rPr>
            </a:br>
            <a:r>
              <a:rPr sz="1400" dirty="0">
                <a:latin typeface="Arial" panose="020B0604020202020204" pitchFamily="34" charset="0"/>
                <a:cs typeface="Arial" panose="020B0604020202020204" pitchFamily="34" charset="0"/>
              </a:rPr>
              <a:t>Person-centred communication and shared decisions can make the care plan realistic and sustainable.</a:t>
            </a:r>
          </a:p>
        </p:txBody>
      </p:sp>
      <p:sp>
        <p:nvSpPr>
          <p:cNvPr id="18" name="TextBox 17"/>
          <p:cNvSpPr txBox="1"/>
          <p:nvPr/>
        </p:nvSpPr>
        <p:spPr>
          <a:xfrm>
            <a:off x="1097280" y="5897880"/>
            <a:ext cx="9966960" cy="320040"/>
          </a:xfrm>
          <a:prstGeom prst="rect">
            <a:avLst/>
          </a:prstGeom>
          <a:noFill/>
        </p:spPr>
        <p:txBody>
          <a:bodyPr wrap="square" anchor="t">
            <a:spAutoFit/>
          </a:bodyPr>
          <a:lstStyle/>
          <a:p>
            <a:pPr algn="ctr">
              <a:defRPr sz="1400" b="1">
                <a:solidFill>
                  <a:srgbClr val="19344F"/>
                </a:solidFill>
                <a:latin typeface="Aptos"/>
              </a:defRPr>
            </a:pPr>
            <a:r>
              <a:rPr sz="1400" dirty="0">
                <a:latin typeface="Arial" panose="020B0604020202020204" pitchFamily="34" charset="0"/>
                <a:cs typeface="Arial" panose="020B0604020202020204" pitchFamily="34" charset="0"/>
              </a:rPr>
              <a:t>Final message: effective diabetes care combines physiology, prevention, partnership and continuous evaluation.</a:t>
            </a:r>
          </a:p>
        </p:txBody>
      </p:sp>
      <p:sp>
        <p:nvSpPr>
          <p:cNvPr id="19" name="Rectangle 18"/>
          <p:cNvSpPr/>
          <p:nvPr/>
        </p:nvSpPr>
        <p:spPr>
          <a:xfrm>
            <a:off x="411480" y="6419088"/>
            <a:ext cx="11338560" cy="10972"/>
          </a:xfrm>
          <a:prstGeom prst="rect">
            <a:avLst/>
          </a:prstGeom>
          <a:solidFill>
            <a:srgbClr val="D7DCE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0" name="TextBox 19"/>
          <p:cNvSpPr txBox="1"/>
          <p:nvPr/>
        </p:nvSpPr>
        <p:spPr>
          <a:xfrm>
            <a:off x="475488" y="6455664"/>
            <a:ext cx="10287000" cy="261610"/>
          </a:xfrm>
          <a:prstGeom prst="rect">
            <a:avLst/>
          </a:prstGeom>
          <a:noFill/>
        </p:spPr>
        <p:txBody>
          <a:bodyPr wrap="square" anchor="t">
            <a:spAutoFit/>
          </a:bodyPr>
          <a:lstStyle/>
          <a:p>
            <a:pPr algn="l">
              <a:defRPr sz="800" b="0">
                <a:solidFill>
                  <a:srgbClr val="697078"/>
                </a:solidFill>
                <a:latin typeface="Aptos"/>
              </a:defRPr>
            </a:pPr>
            <a:r>
              <a:rPr sz="1100" dirty="0">
                <a:latin typeface="Arial" panose="020B0604020202020204" pitchFamily="34" charset="0"/>
                <a:cs typeface="Arial" panose="020B0604020202020204" pitchFamily="34" charset="0"/>
              </a:rPr>
              <a:t>Summary based on NICE (2021; 2026), NHS (2025) </a:t>
            </a:r>
            <a:r>
              <a:rPr lang="en-US" sz="1100" dirty="0">
                <a:latin typeface="Arial" panose="020B0604020202020204" pitchFamily="34" charset="0"/>
                <a:cs typeface="Arial" panose="020B0604020202020204" pitchFamily="34" charset="0"/>
              </a:rPr>
              <a:t> on slide 11</a:t>
            </a:r>
            <a:endParaRPr dirty="0"/>
          </a:p>
        </p:txBody>
      </p:sp>
      <p:sp>
        <p:nvSpPr>
          <p:cNvPr id="21" name="TextBox 20"/>
          <p:cNvSpPr txBox="1"/>
          <p:nvPr/>
        </p:nvSpPr>
        <p:spPr>
          <a:xfrm>
            <a:off x="10927080" y="6446520"/>
            <a:ext cx="594360" cy="182880"/>
          </a:xfrm>
          <a:prstGeom prst="rect">
            <a:avLst/>
          </a:prstGeom>
          <a:noFill/>
        </p:spPr>
        <p:txBody>
          <a:bodyPr wrap="square" anchor="t">
            <a:spAutoFit/>
          </a:bodyPr>
          <a:lstStyle/>
          <a:p>
            <a:pPr algn="r">
              <a:defRPr sz="800" b="0">
                <a:solidFill>
                  <a:srgbClr val="697078"/>
                </a:solidFill>
                <a:latin typeface="Aptos"/>
              </a:defRPr>
            </a:pPr>
            <a:r>
              <a:rPr dirty="0"/>
              <a:t>10</a:t>
            </a: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13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flipV="1">
            <a:off x="1" y="-2554014"/>
            <a:ext cx="11398468" cy="2554014"/>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 name="Rectangle 2"/>
          <p:cNvSpPr/>
          <p:nvPr/>
        </p:nvSpPr>
        <p:spPr>
          <a:xfrm>
            <a:off x="0" y="0"/>
            <a:ext cx="12191695" cy="713232"/>
          </a:xfrm>
          <a:prstGeom prst="rect">
            <a:avLst/>
          </a:prstGeom>
          <a:solidFill>
            <a:srgbClr val="19344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 name="TextBox 3"/>
          <p:cNvSpPr txBox="1"/>
          <p:nvPr/>
        </p:nvSpPr>
        <p:spPr>
          <a:xfrm>
            <a:off x="786699" y="137046"/>
            <a:ext cx="8961120" cy="507831"/>
          </a:xfrm>
          <a:prstGeom prst="rect">
            <a:avLst/>
          </a:prstGeom>
          <a:noFill/>
        </p:spPr>
        <p:txBody>
          <a:bodyPr wrap="square" anchor="t">
            <a:spAutoFit/>
          </a:bodyPr>
          <a:lstStyle/>
          <a:p>
            <a:pPr algn="l">
              <a:defRPr sz="2700" b="1">
                <a:solidFill>
                  <a:srgbClr val="FFFFFF"/>
                </a:solidFill>
                <a:latin typeface="Aptos"/>
              </a:defRPr>
            </a:pPr>
            <a:r>
              <a:rPr dirty="0">
                <a:latin typeface="Arial" panose="020B0604020202020204" pitchFamily="34" charset="0"/>
                <a:cs typeface="Arial" panose="020B0604020202020204" pitchFamily="34" charset="0"/>
              </a:rPr>
              <a:t>References</a:t>
            </a:r>
          </a:p>
        </p:txBody>
      </p:sp>
      <p:sp>
        <p:nvSpPr>
          <p:cNvPr id="6" name="TextBox 5"/>
          <p:cNvSpPr txBox="1"/>
          <p:nvPr/>
        </p:nvSpPr>
        <p:spPr>
          <a:xfrm>
            <a:off x="530352" y="932688"/>
            <a:ext cx="5349240" cy="738664"/>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Waugh, A. and Grant, A. (2014) Ross and Wilson Anatomy and Physiology in Health and Illness. 12th </a:t>
            </a:r>
            <a:r>
              <a:rPr sz="1400" dirty="0" err="1">
                <a:latin typeface="Arial" panose="020B0604020202020204" pitchFamily="34" charset="0"/>
                <a:cs typeface="Arial" panose="020B0604020202020204" pitchFamily="34" charset="0"/>
              </a:rPr>
              <a:t>edn</a:t>
            </a:r>
            <a:r>
              <a:rPr sz="1400" dirty="0">
                <a:latin typeface="Arial" panose="020B0604020202020204" pitchFamily="34" charset="0"/>
                <a:cs typeface="Arial" panose="020B0604020202020204" pitchFamily="34" charset="0"/>
              </a:rPr>
              <a:t>. London: Churchill Livingstone.</a:t>
            </a:r>
          </a:p>
        </p:txBody>
      </p:sp>
      <p:sp>
        <p:nvSpPr>
          <p:cNvPr id="7" name="TextBox 6"/>
          <p:cNvSpPr txBox="1"/>
          <p:nvPr/>
        </p:nvSpPr>
        <p:spPr>
          <a:xfrm>
            <a:off x="530352" y="1956816"/>
            <a:ext cx="5349240" cy="523220"/>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Cook, N., Shepherd, A. and </a:t>
            </a:r>
            <a:r>
              <a:rPr sz="1400" dirty="0" err="1">
                <a:latin typeface="Arial" panose="020B0604020202020204" pitchFamily="34" charset="0"/>
                <a:cs typeface="Arial" panose="020B0604020202020204" pitchFamily="34" charset="0"/>
              </a:rPr>
              <a:t>Boore</a:t>
            </a:r>
            <a:r>
              <a:rPr sz="1400" dirty="0">
                <a:latin typeface="Arial" panose="020B0604020202020204" pitchFamily="34" charset="0"/>
                <a:cs typeface="Arial" panose="020B0604020202020204" pitchFamily="34" charset="0"/>
              </a:rPr>
              <a:t>, J. (2021) Essentials of Anatomy and Physiology for Nursing Practice. London: Sage.</a:t>
            </a:r>
          </a:p>
        </p:txBody>
      </p:sp>
      <p:sp>
        <p:nvSpPr>
          <p:cNvPr id="8" name="TextBox 7"/>
          <p:cNvSpPr txBox="1"/>
          <p:nvPr/>
        </p:nvSpPr>
        <p:spPr>
          <a:xfrm>
            <a:off x="530352" y="2980944"/>
            <a:ext cx="5349240" cy="523220"/>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Tucker, L. (2011) An Introductory Guide to Anatomy and Physiology. 5th </a:t>
            </a:r>
            <a:r>
              <a:rPr sz="1400" dirty="0" err="1">
                <a:latin typeface="Arial" panose="020B0604020202020204" pitchFamily="34" charset="0"/>
                <a:cs typeface="Arial" panose="020B0604020202020204" pitchFamily="34" charset="0"/>
              </a:rPr>
              <a:t>edn</a:t>
            </a:r>
            <a:r>
              <a:rPr sz="1400" dirty="0">
                <a:latin typeface="Arial" panose="020B0604020202020204" pitchFamily="34" charset="0"/>
                <a:cs typeface="Arial" panose="020B0604020202020204" pitchFamily="34" charset="0"/>
              </a:rPr>
              <a:t>. London: EMS Publishing.</a:t>
            </a:r>
          </a:p>
        </p:txBody>
      </p:sp>
      <p:sp>
        <p:nvSpPr>
          <p:cNvPr id="9" name="TextBox 8"/>
          <p:cNvSpPr txBox="1"/>
          <p:nvPr/>
        </p:nvSpPr>
        <p:spPr>
          <a:xfrm>
            <a:off x="530352" y="4005072"/>
            <a:ext cx="5349240" cy="738664"/>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Davies, M.J. et al. (2022) ‘Management of hyperglycaemia in type 2 diabetes, 2022: a consensus report by the ADA and EASD’, </a:t>
            </a:r>
            <a:r>
              <a:rPr sz="1400" dirty="0" err="1">
                <a:latin typeface="Arial" panose="020B0604020202020204" pitchFamily="34" charset="0"/>
                <a:cs typeface="Arial" panose="020B0604020202020204" pitchFamily="34" charset="0"/>
              </a:rPr>
              <a:t>Diabetologia</a:t>
            </a:r>
            <a:r>
              <a:rPr sz="1400" dirty="0">
                <a:latin typeface="Arial" panose="020B0604020202020204" pitchFamily="34" charset="0"/>
                <a:cs typeface="Arial" panose="020B0604020202020204" pitchFamily="34" charset="0"/>
              </a:rPr>
              <a:t>, 65(12), pp. 1925–1966</a:t>
            </a:r>
          </a:p>
        </p:txBody>
      </p:sp>
      <p:sp>
        <p:nvSpPr>
          <p:cNvPr id="10" name="TextBox 9"/>
          <p:cNvSpPr txBox="1"/>
          <p:nvPr/>
        </p:nvSpPr>
        <p:spPr>
          <a:xfrm>
            <a:off x="530352" y="5126150"/>
            <a:ext cx="5349240" cy="523220"/>
          </a:xfrm>
          <a:prstGeom prst="rect">
            <a:avLst/>
          </a:prstGeom>
          <a:noFill/>
        </p:spPr>
        <p:txBody>
          <a:bodyPr wrap="square" anchor="t">
            <a:spAutoFit/>
          </a:bodyPr>
          <a:lstStyle/>
          <a:p>
            <a:pPr>
              <a:defRPr sz="940" b="0">
                <a:solidFill>
                  <a:srgbClr val="2B3035"/>
                </a:solidFill>
                <a:latin typeface="Aptos"/>
              </a:defRPr>
            </a:pPr>
            <a:r>
              <a:rPr lang="en-US" sz="1400" dirty="0">
                <a:latin typeface="Arial" panose="020B0604020202020204" pitchFamily="34" charset="0"/>
                <a:cs typeface="Arial" panose="020B0604020202020204" pitchFamily="34" charset="0"/>
              </a:rPr>
              <a:t>BBC Bitesize.  _Control of blood glucose_. BBC. Available at: https://www.bbc.co.uk [Accessed 9 August 2026].</a:t>
            </a:r>
            <a:endParaRPr sz="1400" dirty="0">
              <a:latin typeface="Arial" panose="020B0604020202020204" pitchFamily="34" charset="0"/>
              <a:cs typeface="Arial" panose="020B0604020202020204" pitchFamily="34" charset="0"/>
            </a:endParaRPr>
          </a:p>
        </p:txBody>
      </p:sp>
      <p:sp>
        <p:nvSpPr>
          <p:cNvPr id="11" name="TextBox 10"/>
          <p:cNvSpPr txBox="1"/>
          <p:nvPr/>
        </p:nvSpPr>
        <p:spPr>
          <a:xfrm>
            <a:off x="6245352" y="932688"/>
            <a:ext cx="5349240" cy="954107"/>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National Institute for Health and Care Excellence (NICE) (2021) Shared decision making (NG197). London: NICE. Available at: https://www.nice.org.uk/guidance/ng197 (Accessed: 10 August 2026).</a:t>
            </a:r>
          </a:p>
        </p:txBody>
      </p:sp>
      <p:sp>
        <p:nvSpPr>
          <p:cNvPr id="12" name="TextBox 11"/>
          <p:cNvSpPr txBox="1"/>
          <p:nvPr/>
        </p:nvSpPr>
        <p:spPr>
          <a:xfrm>
            <a:off x="6245352" y="1956816"/>
            <a:ext cx="5349240" cy="1384995"/>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National Institute for Health and Care Excellence (NICE) (2025) Diabetic foot problems: prevention and management (NG19). London: NICE. Available at: https://www.nice.org.uk/guidance/ng19 (Accessed: 10 August 2026).</a:t>
            </a:r>
            <a:endParaRPr lang="en-US" sz="1400" dirty="0">
              <a:latin typeface="Arial" panose="020B0604020202020204" pitchFamily="34" charset="0"/>
              <a:cs typeface="Arial" panose="020B0604020202020204" pitchFamily="34" charset="0"/>
            </a:endParaRPr>
          </a:p>
          <a:p>
            <a:pPr algn="l">
              <a:defRPr sz="940" b="0">
                <a:solidFill>
                  <a:srgbClr val="2B3035"/>
                </a:solidFill>
                <a:latin typeface="Aptos"/>
              </a:defRPr>
            </a:pPr>
            <a:endParaRPr sz="1400" dirty="0">
              <a:latin typeface="Arial" panose="020B0604020202020204" pitchFamily="34" charset="0"/>
              <a:cs typeface="Arial" panose="020B0604020202020204" pitchFamily="34" charset="0"/>
            </a:endParaRPr>
          </a:p>
        </p:txBody>
      </p:sp>
      <p:sp>
        <p:nvSpPr>
          <p:cNvPr id="13" name="TextBox 12"/>
          <p:cNvSpPr txBox="1"/>
          <p:nvPr/>
        </p:nvSpPr>
        <p:spPr>
          <a:xfrm>
            <a:off x="6245352" y="2980944"/>
            <a:ext cx="5349240" cy="738664"/>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NHS (2025) What is type 2 diabetes? London: NHS. Available at: https://www.nhs.uk/conditions/type-2-diabetes/what-is-type-2-diabetes/ (Accessed: 10 August 2026).</a:t>
            </a:r>
          </a:p>
        </p:txBody>
      </p:sp>
      <p:sp>
        <p:nvSpPr>
          <p:cNvPr id="14" name="TextBox 13"/>
          <p:cNvSpPr txBox="1"/>
          <p:nvPr/>
        </p:nvSpPr>
        <p:spPr>
          <a:xfrm>
            <a:off x="6245352" y="4005072"/>
            <a:ext cx="5349240" cy="738664"/>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NHS (2025) Treatment for type 2 diabetes. London: NHS. Available at: https://www.nhs.uk/conditions/type-2-diabetes/treatment/ (Accessed: 10 August 2026).</a:t>
            </a:r>
          </a:p>
        </p:txBody>
      </p:sp>
      <p:sp>
        <p:nvSpPr>
          <p:cNvPr id="15" name="TextBox 14"/>
          <p:cNvSpPr txBox="1"/>
          <p:nvPr/>
        </p:nvSpPr>
        <p:spPr>
          <a:xfrm>
            <a:off x="6245352" y="5029200"/>
            <a:ext cx="5349240" cy="1169551"/>
          </a:xfrm>
          <a:prstGeom prst="rect">
            <a:avLst/>
          </a:prstGeom>
          <a:noFill/>
        </p:spPr>
        <p:txBody>
          <a:bodyPr wrap="square" anchor="t">
            <a:spAutoFit/>
          </a:bodyPr>
          <a:lstStyle/>
          <a:p>
            <a:pPr algn="l">
              <a:defRPr sz="940" b="0">
                <a:solidFill>
                  <a:srgbClr val="2B3035"/>
                </a:solidFill>
                <a:latin typeface="Aptos"/>
              </a:defRPr>
            </a:pPr>
            <a:r>
              <a:rPr sz="1400" dirty="0">
                <a:latin typeface="Arial" panose="020B0604020202020204" pitchFamily="34" charset="0"/>
                <a:cs typeface="Arial" panose="020B0604020202020204" pitchFamily="34" charset="0"/>
              </a:rPr>
              <a:t>Nursing and Midwifery Council (NMC) (2018) The Code: Professional standards of practice and </a:t>
            </a:r>
            <a:r>
              <a:rPr sz="1400" dirty="0" err="1">
                <a:latin typeface="Arial" panose="020B0604020202020204" pitchFamily="34" charset="0"/>
                <a:cs typeface="Arial" panose="020B0604020202020204" pitchFamily="34" charset="0"/>
              </a:rPr>
              <a:t>behaviour</a:t>
            </a:r>
            <a:r>
              <a:rPr sz="1400" dirty="0">
                <a:latin typeface="Arial" panose="020B0604020202020204" pitchFamily="34" charset="0"/>
                <a:cs typeface="Arial" panose="020B0604020202020204" pitchFamily="34" charset="0"/>
              </a:rPr>
              <a:t> for nurses, midwives and nursing associates. London: NMC. Available at: https://www.nmc.org.uk/standards/code/ (Accessed: 10 August 2026).</a:t>
            </a:r>
          </a:p>
        </p:txBody>
      </p:sp>
      <p:sp>
        <p:nvSpPr>
          <p:cNvPr id="16" name="TextBox 15"/>
          <p:cNvSpPr txBox="1"/>
          <p:nvPr/>
        </p:nvSpPr>
        <p:spPr>
          <a:xfrm>
            <a:off x="594360" y="6172200"/>
            <a:ext cx="10972800" cy="276999"/>
          </a:xfrm>
          <a:prstGeom prst="rect">
            <a:avLst/>
          </a:prstGeom>
          <a:noFill/>
        </p:spPr>
        <p:txBody>
          <a:bodyPr wrap="square" anchor="t">
            <a:spAutoFit/>
          </a:bodyPr>
          <a:lstStyle/>
          <a:p>
            <a:pPr algn="ctr">
              <a:defRPr sz="850" b="0">
                <a:solidFill>
                  <a:srgbClr val="697078"/>
                </a:solidFill>
                <a:latin typeface="Aptos"/>
              </a:defRPr>
            </a:pPr>
            <a:r>
              <a:rPr sz="1200" dirty="0">
                <a:latin typeface="Arial" panose="020B0604020202020204" pitchFamily="34" charset="0"/>
                <a:cs typeface="Arial" panose="020B0604020202020204" pitchFamily="34" charset="0"/>
              </a:rPr>
              <a:t>Diagrams/tables: original teaching graphics created for this presentation; evidence sources are cited on the relevant slide</a:t>
            </a:r>
            <a:r>
              <a:rPr dirty="0"/>
              <a:t>s.</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2648</TotalTime>
  <Words>2617</Words>
  <Application>Microsoft Office PowerPoint</Application>
  <PresentationFormat>Widescreen</PresentationFormat>
  <Paragraphs>170</Paragraphs>
  <Slides>11</Slides>
  <Notes>11</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Symbol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daisy</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Suggested Care Plan for a Person Living with Type 2 Diabetes</dc:title>
  <dc:subject>11-slide, maximum 15-minute Health and Social Care presentation</dc:subject>
  <dc:creator>Daisy Nangoonzi</dc:creator>
  <cp:keywords>Type 2 diabetes; care plan; NHS; NICE; anatomy; physiology; UWTSD Harvard</cp:keywords>
  <dc:description>generated using python-pptx</dc:description>
  <cp:lastModifiedBy>Samuel Kalule</cp:lastModifiedBy>
  <cp:revision>101</cp:revision>
  <dcterms:created xsi:type="dcterms:W3CDTF">2013-01-27T09:14:16Z</dcterms:created>
  <dcterms:modified xsi:type="dcterms:W3CDTF">2026-08-13T14:32:21Z</dcterms:modified>
  <cp:category/>
</cp:coreProperties>
</file>