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60" r:id="rId3"/>
    <p:sldId id="257" r:id="rId4"/>
    <p:sldId id="287" r:id="rId5"/>
    <p:sldId id="283" r:id="rId6"/>
    <p:sldId id="261" r:id="rId7"/>
    <p:sldId id="281" r:id="rId8"/>
    <p:sldId id="286" r:id="rId9"/>
    <p:sldId id="271" r:id="rId10"/>
    <p:sldId id="270" r:id="rId11"/>
    <p:sldId id="272" r:id="rId12"/>
    <p:sldId id="285" r:id="rId13"/>
    <p:sldId id="282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53" d="100"/>
          <a:sy n="153" d="100"/>
        </p:scale>
        <p:origin x="-197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124" d="100"/>
          <a:sy n="124" d="100"/>
        </p:scale>
        <p:origin x="-4936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9BB3D5-CE30-604D-9927-2777EB5CEC85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E728A-6526-D745-9389-A2B5363903C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678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r>
              <a:rPr lang="en-GB" sz="1400"/>
              <a:t>Key note</a:t>
            </a:r>
          </a:p>
          <a:p>
            <a:pPr marL="171450" indent="-171450">
              <a:buFontTx/>
              <a:buChar char="•"/>
            </a:pPr>
            <a:r>
              <a:rPr lang="en-GB" sz="1400"/>
              <a:t>Back to the floor</a:t>
            </a:r>
          </a:p>
          <a:p>
            <a:pPr marL="171450" indent="-171450">
              <a:buFontTx/>
              <a:buChar char="•"/>
            </a:pPr>
            <a:endParaRPr lang="en-GB" sz="1400"/>
          </a:p>
          <a:p>
            <a:pPr marL="171450" indent="-171450">
              <a:buFontTx/>
              <a:buChar char="•"/>
            </a:pPr>
            <a:r>
              <a:rPr lang="en-GB" sz="1400"/>
              <a:t>Hard wired into old ways</a:t>
            </a:r>
          </a:p>
          <a:p>
            <a:pPr marL="171450" indent="-171450">
              <a:buFontTx/>
              <a:buChar char="•"/>
            </a:pPr>
            <a:endParaRPr lang="en-GB" sz="1400"/>
          </a:p>
          <a:p>
            <a:pPr marL="171450" indent="-171450">
              <a:buFontTx/>
              <a:buChar char="•"/>
            </a:pPr>
            <a:r>
              <a:rPr lang="en-GB" sz="1400"/>
              <a:t>Waiting for me to u turn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5AEEF20-0754-A849-9FFE-FA4195BBA29B}" type="slidenum">
              <a:rPr lang="en-GB"/>
              <a:pPr eaLnBrk="1" hangingPunct="1"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research on the topic of performance management suggests the maximum number of metrics for any organisation should not exceed 20, therefore regularly prioritising the metrics into a top 20 is vital if the framework is to be used effectively.</a:t>
            </a:r>
          </a:p>
          <a:p>
            <a:endParaRPr lang="en-US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Targets replaced by control charts based on longer term trends </a:t>
            </a:r>
          </a:p>
          <a:p>
            <a:pPr>
              <a:buFont typeface="Arial" charset="0"/>
              <a:buChar char="•"/>
            </a:pPr>
            <a:r>
              <a:rPr lang="en-GB" dirty="0" smtClean="0"/>
              <a:t>Analysts identify issues of genuine concern rather producing excessive amounts of data. </a:t>
            </a:r>
          </a:p>
          <a:p>
            <a:pPr>
              <a:buFont typeface="Arial" charset="0"/>
              <a:buChar char="•"/>
            </a:pPr>
            <a:r>
              <a:rPr lang="en-GB" dirty="0" smtClean="0"/>
              <a:t>Confidence intervals and caveats about data limitations are openly discussed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728A-6526-D745-9389-A2B5363903C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023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Kaplan and Norton Balanced scorecard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E728A-6526-D745-9389-A2B5363903C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790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011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235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25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589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041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866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141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793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243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77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23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0477F-3DEE-2249-83B6-E4577CA02F9B}" type="datetimeFigureOut">
              <a:rPr lang="en-US" smtClean="0"/>
              <a:t>02/11/21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8562A-E084-DA42-868D-F718F4DEB3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226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6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57071"/>
            <a:ext cx="7772400" cy="1470025"/>
          </a:xfrm>
        </p:spPr>
        <p:txBody>
          <a:bodyPr/>
          <a:lstStyle/>
          <a:p>
            <a:r>
              <a:rPr lang="en-US" dirty="0" smtClean="0"/>
              <a:t>Delivering Effective Performance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44900" y="4231624"/>
            <a:ext cx="3389582" cy="620554"/>
          </a:xfrm>
        </p:spPr>
        <p:txBody>
          <a:bodyPr>
            <a:normAutofit/>
          </a:bodyPr>
          <a:lstStyle/>
          <a:p>
            <a:pPr algn="r"/>
            <a:r>
              <a:rPr lang="en-US" sz="2400" dirty="0" smtClean="0"/>
              <a:t>Dr Jeff Farrar QPM, OStJ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990754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changing face of police performance &amp; accountability</a:t>
            </a:r>
          </a:p>
          <a:p>
            <a:r>
              <a:rPr lang="en-US" dirty="0" smtClean="0"/>
              <a:t>The ingredients of effective performance measurement and management </a:t>
            </a:r>
          </a:p>
          <a:p>
            <a:r>
              <a:rPr lang="en-US" dirty="0" smtClean="0"/>
              <a:t>A </a:t>
            </a:r>
            <a:r>
              <a:rPr lang="en-US" dirty="0"/>
              <a:t>bit about my </a:t>
            </a:r>
            <a:r>
              <a:rPr lang="en-US" dirty="0" smtClean="0"/>
              <a:t>journey</a:t>
            </a:r>
          </a:p>
          <a:p>
            <a:r>
              <a:rPr lang="en-US" dirty="0" smtClean="0"/>
              <a:t>Q &amp; A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763973" y="564517"/>
            <a:ext cx="5329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An overview of the session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8491136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688" y="159169"/>
            <a:ext cx="8229600" cy="1143000"/>
          </a:xfrm>
        </p:spPr>
        <p:txBody>
          <a:bodyPr/>
          <a:lstStyle/>
          <a:p>
            <a:r>
              <a:rPr lang="en-US" dirty="0" smtClean="0"/>
              <a:t>A Changing Landscape</a:t>
            </a:r>
            <a:endParaRPr lang="en-US" dirty="0"/>
          </a:p>
        </p:txBody>
      </p:sp>
      <p:sp>
        <p:nvSpPr>
          <p:cNvPr id="6" name="TextBox 4"/>
          <p:cNvSpPr txBox="1">
            <a:spLocks noGrp="1" noChangeArrowheads="1"/>
          </p:cNvSpPr>
          <p:nvPr>
            <p:ph idx="1"/>
          </p:nvPr>
        </p:nvSpPr>
        <p:spPr bwMode="auto">
          <a:xfrm>
            <a:off x="457199" y="1168592"/>
            <a:ext cx="4979605" cy="5176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indent="0">
              <a:buNone/>
            </a:pPr>
            <a:r>
              <a:rPr lang="en-GB" sz="1600" b="1" dirty="0"/>
              <a:t>1940’s - Traditional Public </a:t>
            </a:r>
            <a:r>
              <a:rPr lang="en-GB" sz="1600" b="1" dirty="0" smtClean="0"/>
              <a:t>Administration</a:t>
            </a:r>
            <a:endParaRPr lang="en-GB" sz="1600" b="1" dirty="0"/>
          </a:p>
          <a:p>
            <a:endParaRPr lang="en-GB" sz="1600" dirty="0"/>
          </a:p>
          <a:p>
            <a:r>
              <a:rPr lang="en-GB" sz="1200" dirty="0"/>
              <a:t>(Wilson, 1887, Fayol, 1930, Taylor, 1939, Weber 1948)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1990 ‘s </a:t>
            </a:r>
            <a:r>
              <a:rPr lang="mr-IN" sz="1600" b="1" dirty="0" smtClean="0"/>
              <a:t>–</a:t>
            </a:r>
            <a:r>
              <a:rPr lang="en-GB" sz="1600" b="1" dirty="0" smtClean="0"/>
              <a:t> </a:t>
            </a:r>
            <a:r>
              <a:rPr lang="en-GB" sz="1600" b="1" dirty="0"/>
              <a:t>New </a:t>
            </a:r>
            <a:r>
              <a:rPr lang="en-GB" sz="1600" b="1" dirty="0" smtClean="0"/>
              <a:t>Public </a:t>
            </a:r>
            <a:r>
              <a:rPr lang="en-GB" sz="1600" b="1" dirty="0"/>
              <a:t>Management</a:t>
            </a:r>
          </a:p>
          <a:p>
            <a:endParaRPr lang="en-GB" sz="1600" dirty="0"/>
          </a:p>
          <a:p>
            <a:r>
              <a:rPr lang="en-GB" sz="1200" dirty="0"/>
              <a:t>Hood, C., 1995. The “New Public Management” in the 1980s: variations on a theme. </a:t>
            </a:r>
            <a:r>
              <a:rPr lang="en-GB" sz="1200" i="1" dirty="0"/>
              <a:t>Accounting, organizations and society</a:t>
            </a:r>
            <a:r>
              <a:rPr lang="en-GB" sz="1200" dirty="0"/>
              <a:t>, </a:t>
            </a:r>
            <a:r>
              <a:rPr lang="en-GB" sz="1200" i="1" dirty="0"/>
              <a:t>20</a:t>
            </a:r>
            <a:r>
              <a:rPr lang="en-GB" sz="1200" dirty="0"/>
              <a:t>(2), pp.93-109.</a:t>
            </a:r>
          </a:p>
          <a:p>
            <a:endParaRPr lang="en-GB" sz="1200" dirty="0"/>
          </a:p>
          <a:p>
            <a:r>
              <a:rPr lang="en-GB" sz="1200" dirty="0"/>
              <a:t>Pollitt, C. 1993. Managerialism and the public services: Cuts or cultural change in the 1990s. Blackwell Business.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2000’s – Public Value</a:t>
            </a:r>
          </a:p>
          <a:p>
            <a:endParaRPr lang="en-GB" sz="1600" dirty="0"/>
          </a:p>
          <a:p>
            <a:r>
              <a:rPr lang="en-GB" sz="1200" dirty="0"/>
              <a:t>Moore, M.H., 1995. </a:t>
            </a:r>
            <a:r>
              <a:rPr lang="en-GB" sz="1200" i="1" dirty="0"/>
              <a:t>Creating public value: Strategic management in government</a:t>
            </a:r>
            <a:r>
              <a:rPr lang="en-GB" sz="1200" dirty="0"/>
              <a:t>. Harvard university press.</a:t>
            </a:r>
          </a:p>
          <a:p>
            <a:endParaRPr lang="en-GB" sz="1200" dirty="0"/>
          </a:p>
          <a:p>
            <a:r>
              <a:rPr lang="en-GB" sz="1200" dirty="0"/>
              <a:t>Kelly, G., Mulgan, G. and Muers, S., 2002. Creating public value. </a:t>
            </a:r>
            <a:r>
              <a:rPr lang="en-GB" sz="1200" i="1" dirty="0"/>
              <a:t>An analytical framework for public service reform</a:t>
            </a:r>
            <a:r>
              <a:rPr lang="en-GB" sz="1200" dirty="0"/>
              <a:t>.</a:t>
            </a:r>
          </a:p>
          <a:p>
            <a:endParaRPr lang="en-GB" sz="1600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804" y="2521106"/>
            <a:ext cx="3282950" cy="203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788" y="1024094"/>
            <a:ext cx="1968500" cy="149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154" y="4647583"/>
            <a:ext cx="2655887" cy="178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64366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16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Exponential growth in accountability?</a:t>
            </a:r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83" y="1276535"/>
            <a:ext cx="7383462" cy="527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5"/>
          <p:cNvSpPr/>
          <p:nvPr/>
        </p:nvSpPr>
        <p:spPr>
          <a:xfrm>
            <a:off x="3584451" y="1469127"/>
            <a:ext cx="1475459" cy="134600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Inspection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5393954" y="4464029"/>
            <a:ext cx="1495432" cy="1400305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Internal Governance</a:t>
            </a:r>
            <a:endParaRPr lang="en-US" sz="1400" dirty="0">
              <a:solidFill>
                <a:srgbClr val="000000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2332534" y="4488999"/>
            <a:ext cx="1296895" cy="125574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Staff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1594130" y="3358724"/>
            <a:ext cx="1386852" cy="112190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ln>
                  <a:solidFill>
                    <a:srgbClr val="000000"/>
                  </a:solidFill>
                </a:ln>
              </a:rPr>
              <a:t>Self</a:t>
            </a:r>
            <a:endParaRPr lang="en-US" dirty="0">
              <a:ln>
                <a:solidFill>
                  <a:srgbClr val="000000"/>
                </a:solidFill>
              </a:ln>
            </a:endParaRPr>
          </a:p>
        </p:txBody>
      </p:sp>
      <p:sp>
        <p:nvSpPr>
          <p:cNvPr id="10" name="Oval 9"/>
          <p:cNvSpPr/>
          <p:nvPr/>
        </p:nvSpPr>
        <p:spPr>
          <a:xfrm>
            <a:off x="3818421" y="4664686"/>
            <a:ext cx="1387527" cy="1432469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Public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5904224" y="2983214"/>
            <a:ext cx="1516288" cy="136122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>
                <a:solidFill>
                  <a:srgbClr val="000000"/>
                </a:solidFill>
              </a:rPr>
              <a:t>External Governance</a:t>
            </a:r>
            <a:endParaRPr lang="en-US" sz="1400" dirty="0">
              <a:solidFill>
                <a:srgbClr val="000000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5193185" y="1781904"/>
            <a:ext cx="1469183" cy="132802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Political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2204551" y="2038379"/>
            <a:ext cx="1379900" cy="125539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rgbClr val="000000"/>
                </a:solidFill>
              </a:rPr>
              <a:t>Legal</a:t>
            </a:r>
            <a:endParaRPr lang="en-US" sz="1600" dirty="0">
              <a:solidFill>
                <a:srgbClr val="000000"/>
              </a:solidFill>
            </a:endParaRPr>
          </a:p>
        </p:txBody>
      </p:sp>
      <p:cxnSp>
        <p:nvCxnSpPr>
          <p:cNvPr id="15" name="Straight Arrow Connector 14"/>
          <p:cNvCxnSpPr>
            <a:stCxn id="13" idx="5"/>
          </p:cNvCxnSpPr>
          <p:nvPr/>
        </p:nvCxnSpPr>
        <p:spPr>
          <a:xfrm>
            <a:off x="3382369" y="3109928"/>
            <a:ext cx="344540" cy="4093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4339915" y="2815135"/>
            <a:ext cx="0" cy="70412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4880674" y="2914736"/>
            <a:ext cx="513280" cy="6045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5461706" y="3818070"/>
            <a:ext cx="466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 flipV="1">
            <a:off x="5393955" y="4183276"/>
            <a:ext cx="341666" cy="3818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4512185" y="4219243"/>
            <a:ext cx="0" cy="44544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3452994" y="4275961"/>
            <a:ext cx="365427" cy="3887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980982" y="3928600"/>
            <a:ext cx="40138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009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68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What I faced in Gwent</a:t>
            </a:r>
            <a:endParaRPr lang="en-US" sz="3200" dirty="0"/>
          </a:p>
        </p:txBody>
      </p:sp>
      <p:sp>
        <p:nvSpPr>
          <p:cNvPr id="3" name="Rectangle 2"/>
          <p:cNvSpPr/>
          <p:nvPr/>
        </p:nvSpPr>
        <p:spPr>
          <a:xfrm>
            <a:off x="523604" y="1295518"/>
            <a:ext cx="4572000" cy="495520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 smtClean="0"/>
              <a:t>Obsession with arbitrary targets and ratings that were publicly praised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 smtClean="0"/>
              <a:t>Everything decided at the top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 smtClean="0"/>
              <a:t>Little trust in staff that disempowered them even most senior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 smtClean="0"/>
              <a:t>100’s of priorities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 smtClean="0"/>
              <a:t>A climate of fear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863" y="1012618"/>
            <a:ext cx="3478136" cy="4274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943662" y="5544500"/>
            <a:ext cx="404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Hitting the target but missing the </a:t>
            </a:r>
            <a:r>
              <a:rPr lang="en-US" b="1" dirty="0" smtClean="0"/>
              <a:t>point !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9041308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27" y="1288069"/>
            <a:ext cx="2962275" cy="1906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04" y="3429000"/>
            <a:ext cx="3141662" cy="223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995" y="4714081"/>
            <a:ext cx="3470275" cy="190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048" y="1070848"/>
            <a:ext cx="2857500" cy="2284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625" y="2747735"/>
            <a:ext cx="2949575" cy="235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15812" y="257305"/>
            <a:ext cx="8773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Accurate data recording is essential for good performance management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0214131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Clarity of purpose</a:t>
            </a:r>
            <a:endParaRPr lang="en-US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38" y="1265529"/>
            <a:ext cx="7221405" cy="529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79728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charset="0"/>
              </a:rPr>
              <a:t>A change </a:t>
            </a:r>
            <a:r>
              <a:rPr lang="en-GB" dirty="0">
                <a:latin typeface="Arial" charset="0"/>
              </a:rPr>
              <a:t>of emphasis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268413"/>
            <a:ext cx="3527425" cy="459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3076" name="TextBox 2"/>
          <p:cNvSpPr txBox="1">
            <a:spLocks noChangeArrowheads="1"/>
          </p:cNvSpPr>
          <p:nvPr/>
        </p:nvSpPr>
        <p:spPr bwMode="auto">
          <a:xfrm>
            <a:off x="4371975" y="1268413"/>
            <a:ext cx="4537075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sz="2800" dirty="0"/>
              <a:t>Agreed principles  &amp; Governance with PCC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Values driven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Less compliance more empowerment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Removal of all targets and RAG ratings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Less focus on MSG</a:t>
            </a:r>
            <a:r>
              <a:rPr lang="ja-JP" altLang="en-GB" sz="2800" dirty="0"/>
              <a:t>’</a:t>
            </a:r>
            <a:r>
              <a:rPr lang="en-GB" sz="2800" dirty="0"/>
              <a:t>s</a:t>
            </a:r>
          </a:p>
          <a:p>
            <a:pPr eaLnBrk="1" hangingPunct="1">
              <a:buFont typeface="Arial" charset="0"/>
              <a:buChar char="•"/>
            </a:pPr>
            <a:r>
              <a:rPr lang="en-GB" sz="2800" dirty="0"/>
              <a:t>Focus on purpose not long list of priorities</a:t>
            </a:r>
          </a:p>
        </p:txBody>
      </p:sp>
    </p:spTree>
    <p:extLst>
      <p:ext uri="{BB962C8B-B14F-4D97-AF65-F5344CB8AC3E}">
        <p14:creationId xmlns:p14="http://schemas.microsoft.com/office/powerpoint/2010/main" val="1127248507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Performance Measurement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900" dirty="0" smtClean="0"/>
              <a:t>key </a:t>
            </a:r>
            <a:r>
              <a:rPr lang="en-US" sz="2900" dirty="0"/>
              <a:t>criteria associated with any successful performance </a:t>
            </a:r>
            <a:r>
              <a:rPr lang="en-US" sz="2900" dirty="0" smtClean="0"/>
              <a:t>framework</a:t>
            </a:r>
            <a:r>
              <a:rPr lang="en-US" sz="2900" dirty="0" smtClean="0"/>
              <a:t>:</a:t>
            </a:r>
          </a:p>
          <a:p>
            <a:pPr marL="0" indent="0">
              <a:buNone/>
            </a:pPr>
            <a:endParaRPr lang="en-GB" sz="2900" dirty="0"/>
          </a:p>
          <a:p>
            <a:pPr lvl="1"/>
            <a:r>
              <a:rPr lang="en-US" sz="2900" dirty="0"/>
              <a:t>Aligned to the corporate strategy, mission and objectives</a:t>
            </a:r>
            <a:endParaRPr lang="en-GB" sz="2900" dirty="0"/>
          </a:p>
          <a:p>
            <a:pPr lvl="1"/>
            <a:r>
              <a:rPr lang="en-US" sz="2900" dirty="0"/>
              <a:t>Actionable and can be populated with timely data to enable early intervention to improve performance</a:t>
            </a:r>
            <a:endParaRPr lang="en-GB" sz="2900" dirty="0"/>
          </a:p>
          <a:p>
            <a:pPr lvl="1"/>
            <a:r>
              <a:rPr lang="en-US" sz="2900" dirty="0"/>
              <a:t>Constructed with a few high-value indicators rather than, scattering attention and energy on too many things</a:t>
            </a:r>
            <a:endParaRPr lang="en-GB" sz="2900" dirty="0"/>
          </a:p>
          <a:p>
            <a:pPr lvl="1"/>
            <a:r>
              <a:rPr lang="en-US" sz="2900" dirty="0"/>
              <a:t>Easy to understand and not based on complex indexes that users do not know how to influence directly</a:t>
            </a:r>
            <a:endParaRPr lang="en-GB" sz="2900" dirty="0"/>
          </a:p>
          <a:p>
            <a:pPr lvl="1"/>
            <a:r>
              <a:rPr lang="en-US" sz="2900" dirty="0"/>
              <a:t>Balanced and linked across indicators to reinforce each other, not undermining each other and </a:t>
            </a:r>
            <a:r>
              <a:rPr lang="en-US" sz="2900" dirty="0" smtClean="0"/>
              <a:t>sub optimizing </a:t>
            </a:r>
            <a:r>
              <a:rPr lang="en-US" sz="2900" dirty="0"/>
              <a:t>processes</a:t>
            </a:r>
            <a:endParaRPr lang="en-GB" sz="2900" dirty="0"/>
          </a:p>
          <a:p>
            <a:pPr lvl="1"/>
            <a:r>
              <a:rPr lang="en-US" sz="2900" dirty="0"/>
              <a:t>Based on </a:t>
            </a:r>
            <a:r>
              <a:rPr lang="en-US" sz="2900" dirty="0" smtClean="0"/>
              <a:t>standardized </a:t>
            </a:r>
            <a:r>
              <a:rPr lang="en-US" sz="2900" dirty="0"/>
              <a:t>definitions, rules, and calculations so they can be integrated across dashboards throughout the </a:t>
            </a:r>
            <a:r>
              <a:rPr lang="en-US" sz="2900" dirty="0" smtClean="0"/>
              <a:t>organization</a:t>
            </a:r>
            <a:endParaRPr lang="en-GB" sz="2900" dirty="0"/>
          </a:p>
          <a:p>
            <a:pPr lvl="1"/>
            <a:r>
              <a:rPr lang="en-US" sz="2900" dirty="0"/>
              <a:t>Context driven and formulated on longitudinal performance fluctuation, to avoid reacting to predicated variation</a:t>
            </a:r>
            <a:endParaRPr lang="en-GB" sz="2900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7543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2021-10-15 at 17.31.1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742" y="384538"/>
            <a:ext cx="7404014" cy="5948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396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1835"/>
            <a:ext cx="8229600" cy="1143000"/>
          </a:xfrm>
        </p:spPr>
        <p:txBody>
          <a:bodyPr/>
          <a:lstStyle/>
          <a:p>
            <a:r>
              <a:rPr lang="en-US" dirty="0" smtClean="0"/>
              <a:t>Performance 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496" y="1359496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Embedded </a:t>
            </a:r>
            <a:r>
              <a:rPr lang="en-US" dirty="0"/>
              <a:t>into the culture of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 smtClean="0"/>
              <a:t>and:</a:t>
            </a:r>
          </a:p>
          <a:p>
            <a:pPr lvl="1"/>
            <a:r>
              <a:rPr lang="en-US" dirty="0" smtClean="0"/>
              <a:t>Owned </a:t>
            </a:r>
            <a:r>
              <a:rPr lang="en-US" dirty="0"/>
              <a:t>by individuals, groups and departments</a:t>
            </a:r>
            <a:endParaRPr lang="en-GB" dirty="0"/>
          </a:p>
          <a:p>
            <a:pPr lvl="1"/>
            <a:r>
              <a:rPr lang="en-US" dirty="0"/>
              <a:t>Reinforced with incentives that involve senior officials oversight, involvement and interest and linked to personal and departmental performance appraisal</a:t>
            </a:r>
            <a:endParaRPr lang="en-GB" dirty="0"/>
          </a:p>
          <a:p>
            <a:pPr lvl="1"/>
            <a:r>
              <a:rPr lang="en-US" dirty="0"/>
              <a:t>Reviewed regularly to ensure the indicators remain </a:t>
            </a:r>
            <a:r>
              <a:rPr lang="en-US" dirty="0" smtClean="0"/>
              <a:t>relevant </a:t>
            </a:r>
            <a:endParaRPr lang="en-GB" dirty="0"/>
          </a:p>
          <a:p>
            <a:pPr lvl="1"/>
            <a:r>
              <a:rPr lang="en-GB" dirty="0"/>
              <a:t>Recognised that it is not feasibility to measure </a:t>
            </a:r>
            <a:r>
              <a:rPr lang="en-GB" dirty="0" err="1" smtClean="0"/>
              <a:t>everything,so</a:t>
            </a:r>
            <a:r>
              <a:rPr lang="en-GB" dirty="0" smtClean="0"/>
              <a:t> </a:t>
            </a:r>
            <a:r>
              <a:rPr lang="en-GB" dirty="0"/>
              <a:t>priorities and choices need to be </a:t>
            </a:r>
            <a:r>
              <a:rPr lang="en-GB" dirty="0" smtClean="0"/>
              <a:t>made</a:t>
            </a:r>
          </a:p>
          <a:p>
            <a:pPr lvl="1"/>
            <a:r>
              <a:rPr lang="en-US" dirty="0"/>
              <a:t>A clear explanation of the performance management processes (such as who is required to attend, where and when it’s held, who Chairs, how frequently it runs and for how long).</a:t>
            </a:r>
            <a:endParaRPr lang="en-GB" dirty="0"/>
          </a:p>
          <a:p>
            <a:pPr lvl="1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4863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850" y="1189038"/>
            <a:ext cx="2982913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698625"/>
            <a:ext cx="365760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838" y="3419475"/>
            <a:ext cx="2725737" cy="2725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13317" name="Title 1"/>
          <p:cNvSpPr>
            <a:spLocks noGrp="1"/>
          </p:cNvSpPr>
          <p:nvPr>
            <p:ph type="title"/>
          </p:nvPr>
        </p:nvSpPr>
        <p:spPr>
          <a:xfrm>
            <a:off x="233087" y="125236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charset="0"/>
              </a:rPr>
              <a:t>It’s </a:t>
            </a:r>
            <a:r>
              <a:rPr lang="en-GB" sz="3200" dirty="0">
                <a:latin typeface="Arial" charset="0"/>
              </a:rPr>
              <a:t>not  about following the numbers</a:t>
            </a:r>
          </a:p>
        </p:txBody>
      </p:sp>
    </p:spTree>
    <p:extLst>
      <p:ext uri="{BB962C8B-B14F-4D97-AF65-F5344CB8AC3E}">
        <p14:creationId xmlns:p14="http://schemas.microsoft.com/office/powerpoint/2010/main" val="3543961318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Holding your nerve</a:t>
            </a:r>
            <a:endParaRPr lang="en-US" dirty="0"/>
          </a:p>
        </p:txBody>
      </p:sp>
      <p:pic>
        <p:nvPicPr>
          <p:cNvPr id="4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673" y="1249393"/>
            <a:ext cx="3312368" cy="4438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0000">
            <a:off x="221003" y="1585278"/>
            <a:ext cx="2170113" cy="273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7" name="Picture 6" descr="Screen Shot 2019-05-14 at 18.45.42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8718" y="1375859"/>
            <a:ext cx="2954965" cy="361253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59109" y="4988391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/>
              <a:t>Only Force in England and Wales to receive ‘</a:t>
            </a:r>
            <a:r>
              <a:rPr lang="en-GB" sz="2000" b="1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requires improvement’ </a:t>
            </a:r>
            <a:r>
              <a:rPr lang="en-GB" sz="2000" dirty="0"/>
              <a:t>judgments in all three areas of Crime Inspections </a:t>
            </a:r>
          </a:p>
        </p:txBody>
      </p:sp>
    </p:spTree>
    <p:extLst>
      <p:ext uri="{BB962C8B-B14F-4D97-AF65-F5344CB8AC3E}">
        <p14:creationId xmlns:p14="http://schemas.microsoft.com/office/powerpoint/2010/main" val="18383859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9-05-14 at 18.37.1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473" y="1323087"/>
            <a:ext cx="2835104" cy="2875509"/>
          </a:xfrm>
          <a:prstGeom prst="rect">
            <a:avLst/>
          </a:prstGeom>
        </p:spPr>
      </p:pic>
      <p:pic>
        <p:nvPicPr>
          <p:cNvPr id="5" name="Picture 4" descr="Screen Shot 2019-05-14 at 18.38.0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655" y="4603099"/>
            <a:ext cx="6623631" cy="1919550"/>
          </a:xfrm>
          <a:prstGeom prst="rect">
            <a:avLst/>
          </a:prstGeom>
        </p:spPr>
      </p:pic>
      <p:pic>
        <p:nvPicPr>
          <p:cNvPr id="6" name="Picture 5" descr="Screen Shot 2019-05-14 at 18.47.17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4643" y="1124744"/>
            <a:ext cx="2880320" cy="36724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174047" y="337284"/>
            <a:ext cx="7328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Most improved Force in the country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5029512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8636</TotalTime>
  <Words>655</Words>
  <Application>Microsoft Macintosh PowerPoint</Application>
  <PresentationFormat>On-screen Show (4:3)</PresentationFormat>
  <Paragraphs>84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Delivering Effective Performance</vt:lpstr>
      <vt:lpstr>PowerPoint Presentation</vt:lpstr>
      <vt:lpstr>A Changing Landscape</vt:lpstr>
      <vt:lpstr>Exponential growth in accountability?</vt:lpstr>
      <vt:lpstr>What I faced in Gwent</vt:lpstr>
      <vt:lpstr>PowerPoint Presentation</vt:lpstr>
      <vt:lpstr>Clarity of purpose</vt:lpstr>
      <vt:lpstr>A change of emphasis</vt:lpstr>
      <vt:lpstr>Performance Measurement</vt:lpstr>
      <vt:lpstr>PowerPoint Presentation</vt:lpstr>
      <vt:lpstr>Performance Management</vt:lpstr>
      <vt:lpstr>It’s not  about following the numbers</vt:lpstr>
      <vt:lpstr>Holding your nerve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Leadership Challenge</dc:title>
  <dc:creator>Jeff Farrar</dc:creator>
  <cp:lastModifiedBy>Jeff Farrar</cp:lastModifiedBy>
  <cp:revision>30</cp:revision>
  <dcterms:created xsi:type="dcterms:W3CDTF">2021-04-27T09:17:31Z</dcterms:created>
  <dcterms:modified xsi:type="dcterms:W3CDTF">2021-11-02T10:52:31Z</dcterms:modified>
</cp:coreProperties>
</file>