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embeddedFontLst>
    <p:embeddedFont>
      <p:font typeface="Play"/>
      <p:regular r:id="rId17"/>
      <p:bold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7269DB93-6396-4899-B7A7-83100E5D1B65}">
  <a:tblStyle styleId="{7269DB93-6396-4899-B7A7-83100E5D1B65}" styleName="Table_0">
    <a:wholeTbl>
      <a:tcTxStyle b="off" i="off">
        <a:font>
          <a:latin typeface="Arial"/>
          <a:ea typeface="Arial"/>
          <a:cs typeface="Arial"/>
        </a:font>
        <a:srgbClr val="000000"/>
      </a:tcTx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 styleId="{35924582-35F3-4AD8-AE89-D5E15CFFE56B}" styleName="Table_1">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6EFF7"/>
          </a:solidFill>
        </a:fill>
      </a:tcStyle>
    </a:wholeTbl>
    <a:band1H>
      <a:tcTxStyle b="off" i="off"/>
      <a:tcStyle>
        <a:fill>
          <a:solidFill>
            <a:srgbClr val="CADEEF"/>
          </a:solidFill>
        </a:fill>
      </a:tcStyle>
    </a:band1H>
    <a:band2H>
      <a:tcTxStyle b="off" i="off"/>
    </a:band2H>
    <a:band1V>
      <a:tcTxStyle b="off" i="off"/>
      <a:tcStyle>
        <a:fill>
          <a:solidFill>
            <a:srgbClr val="CADEEF"/>
          </a:solidFill>
        </a:fill>
      </a:tcStyle>
    </a:band1V>
    <a:band2V>
      <a:tcTxStyle b="off" i="off"/>
    </a:band2V>
    <a:lastCol>
      <a:tcTxStyle b="on" i="off">
        <a:font>
          <a:latin typeface="Aptos"/>
          <a:ea typeface="Aptos"/>
          <a:cs typeface="Aptos"/>
        </a:font>
        <a:schemeClr val="lt1"/>
      </a:tcTxStyle>
      <a:tcStyle>
        <a:fill>
          <a:solidFill>
            <a:schemeClr val="accent4"/>
          </a:solidFill>
        </a:fill>
      </a:tcStyle>
    </a:lastCol>
    <a:firstCol>
      <a:tcTxStyle b="on" i="off">
        <a:font>
          <a:latin typeface="Aptos"/>
          <a:ea typeface="Aptos"/>
          <a:cs typeface="Aptos"/>
        </a:font>
        <a:schemeClr val="lt1"/>
      </a:tcTxStyle>
      <a:tcStyle>
        <a:fill>
          <a:solidFill>
            <a:schemeClr val="accent4"/>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4"/>
          </a:solidFill>
        </a:fill>
      </a:tcStyle>
    </a:lastRow>
    <a:seCell>
      <a:tcTxStyle b="off" i="off"/>
    </a:seCell>
    <a:swCell>
      <a:tcTxStyle b="off" i="off"/>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4"/>
          </a:solidFill>
        </a:fill>
      </a:tcStyle>
    </a:firstRow>
    <a:neCell>
      <a:tcTxStyle b="off" i="off"/>
    </a:neCell>
    <a:nwCell>
      <a:tcTxStyle b="off" i="off"/>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lay-regular.fntdata"/><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font" Target="fonts/Play-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7" name="Google Shape;9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Following investigations into incidents within the neonatal unit, serious failings regarding clinical governance, incident reporting and leadership were uncovered. Senior clinicians raised concerns which went unchallenged, and unsafe practices went unchallenged. The case exposes an organisational failure of assurance of quality, whistleblowing, and a culture of safety. This case illustrates how gaps in policy, leadership, and QA systems can lead to devastating outcomes for patients. Discussions about the case will provide an insight into the underlying flaws and consequences of poor healthcare leadership and followership where patient safety is neglected. There were ineffective processes of escalation. There was denial and reputation protection by the management. Policies were old-fashioned and disregarded. This discussion supports the idea that it is not people that need to be improved to restore safe practice but systems. </a:t>
            </a:r>
            <a:endParaRPr/>
          </a:p>
        </p:txBody>
      </p:sp>
      <p:sp>
        <p:nvSpPr>
          <p:cNvPr id="98" name="Google Shape;9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Arial"/>
                <a:ea typeface="Arial"/>
                <a:cs typeface="Arial"/>
                <a:sym typeface="Arial"/>
              </a:rPr>
              <a:t>The most important failure was on leadership. </a:t>
            </a:r>
            <a:r>
              <a:rPr lang="en-US" sz="1200"/>
              <a:t>Incubators are outdated, and the monitoring equipment is not working, and the alarms are not being used consistently. </a:t>
            </a:r>
            <a:r>
              <a:rPr lang="en-US" sz="1200">
                <a:solidFill>
                  <a:schemeClr val="dk1"/>
                </a:solidFill>
                <a:latin typeface="Arial"/>
                <a:ea typeface="Arial"/>
                <a:cs typeface="Arial"/>
                <a:sym typeface="Arial"/>
              </a:rPr>
              <a:t>The management silenced doctors rather than investigating and retarded long before it reached the authorities. It did not have a real-time incident reporting and QA audit process, which was afraid of employees coming out to voice them. Benchmarking also facilitates the culture of on-going learning so that the trusts are able to adopt evidence based and best practice policies which are borrowed internationally in the practice of neonatal care. </a:t>
            </a:r>
            <a:endParaRPr sz="1200">
              <a:solidFill>
                <a:schemeClr val="dk1"/>
              </a:solidFill>
              <a:latin typeface="Arial"/>
              <a:ea typeface="Arial"/>
              <a:cs typeface="Arial"/>
              <a:sym typeface="Arial"/>
            </a:endParaRPr>
          </a:p>
        </p:txBody>
      </p:sp>
      <p:sp>
        <p:nvSpPr>
          <p:cNvPr id="109" name="Google Shape;10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This slide employs the Swiss Cheese Model by James Reason to explain how many barriers that were supposed to protect patients all failed simultaneously. The clinical stratum in question did not perform effectively since Letby was operating independently. There was no transparency in leadership and governance, and the quality assurance systems were not effective enough, there were no adequate reviews and RCA. Even the outside regulators did not act in time. When the alignment of all these holes was done, avoidable deaths of neonatal lives took place. The moral of the story is that the case indicates a systemic failure on all the organisational levels rather than the misconduct of a single person. </a:t>
            </a:r>
            <a:r>
              <a:rPr lang="en-US"/>
              <a:t>The leaders put the reputation first and the safety of the patients second.</a:t>
            </a:r>
            <a:r>
              <a:rPr lang="en-US" sz="1200">
                <a:solidFill>
                  <a:schemeClr val="dk1"/>
                </a:solidFill>
                <a:latin typeface="Arial"/>
                <a:ea typeface="Arial"/>
                <a:cs typeface="Arial"/>
                <a:sym typeface="Arial"/>
              </a:rPr>
              <a:t> This model improvement framework based on the model of Donabedian empowers hospitals to enhance the hospital structure with its focus on leadership, improves the processes with the help of trustful reporting and audits, and improves the outcomes by protecting patients and restoring the trust of people. </a:t>
            </a:r>
            <a:r>
              <a:rPr lang="en-US" sz="1200"/>
              <a:t>Supplies are not available, unusable medication tracking, and resources are not adequate for infection control. </a:t>
            </a:r>
            <a:r>
              <a:rPr lang="en-US" sz="1200">
                <a:solidFill>
                  <a:schemeClr val="dk1"/>
                </a:solidFill>
                <a:latin typeface="Arial"/>
                <a:ea typeface="Arial"/>
                <a:cs typeface="Arial"/>
                <a:sym typeface="Arial"/>
              </a:rPr>
              <a:t>Countess of Chester Hospital Lucy Letby incident revealed certain problematic areas in policy compliance and quality management. According to the NHS Quality Governance Framework (2013), hospitals should also present clear accountability structure, risk control and learning culture. All the three areas in this case were not doing well. Not only was the Trust found to have breached two of its major spheres of inspection as subsequently set out by the Care Quality Commission, but it was also lacked the characteristics of being Well-led and Safe. </a:t>
            </a:r>
            <a:endParaRPr/>
          </a:p>
        </p:txBody>
      </p:sp>
      <p:sp>
        <p:nvSpPr>
          <p:cNvPr id="126" name="Google Shape;12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g39b1640b25f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39b1640b25f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7" name="Google Shape;137;g39b1640b25f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The complaints made by the senior neonatal consultants were not taken seriously and the incident information was not assessed according to governance guidelines. Hospitals can measure performance against these practices to detect shortcomings in structure, process, and outcome. </a:t>
            </a:r>
            <a:endParaRPr/>
          </a:p>
          <a:p>
            <a:pPr indent="0" lvl="0" marL="0" marR="0" rtl="0" algn="l">
              <a:lnSpc>
                <a:spcPct val="100000"/>
              </a:lnSpc>
              <a:spcBef>
                <a:spcPts val="0"/>
              </a:spcBef>
              <a:spcAft>
                <a:spcPts val="0"/>
              </a:spcAft>
              <a:buClr>
                <a:schemeClr val="dk1"/>
              </a:buClr>
              <a:buSzPts val="1200"/>
              <a:buFont typeface="Arial"/>
              <a:buNone/>
            </a:pPr>
            <a:r>
              <a:t/>
            </a:r>
            <a:endParaRPr/>
          </a:p>
        </p:txBody>
      </p:sp>
      <p:sp>
        <p:nvSpPr>
          <p:cNvPr id="155" name="Google Shape;15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The comparison of Birmingham Women and Children NHS Trust with the benchmarking shows significant differences. In Birmingham, the digital safety reporting, monthly audits and independent whistleblowing channels are present, which are not present in Chester. </a:t>
            </a:r>
            <a:r>
              <a:rPr lang="en-US"/>
              <a:t>Weak reports of incidents, did not follow protocols, inconsistent root cause analyses. </a:t>
            </a:r>
            <a:r>
              <a:rPr lang="en-US" sz="1200"/>
              <a:t>Staffing is inadequate, supervision was insufficient, there is fear of whistleblowing on issues, and competency is not consistent. </a:t>
            </a:r>
            <a:r>
              <a:rPr lang="en-US" sz="1200">
                <a:solidFill>
                  <a:schemeClr val="dk1"/>
                </a:solidFill>
                <a:latin typeface="Arial"/>
                <a:ea typeface="Arial"/>
                <a:cs typeface="Arial"/>
                <a:sym typeface="Arial"/>
              </a:rPr>
              <a:t>Benchmarking shows that the structured quality governance and learning cultures will minimize unnecessary harm and enhance safety outcomes. Neonatal units that function at very high levels, such as Birmingham Women's and Children's NHS Trust and Great Ormond Street Hospital, observe the following important measurement and quality practices: strong incident reporting procedures; regular multidisciplinary mortality reviews; robust whistleblowing protocols; and transparent leadership accountability. </a:t>
            </a:r>
            <a:endParaRPr/>
          </a:p>
          <a:p>
            <a:pPr indent="0" lvl="0" marL="0" rtl="0" algn="l">
              <a:lnSpc>
                <a:spcPct val="100000"/>
              </a:lnSpc>
              <a:spcBef>
                <a:spcPts val="0"/>
              </a:spcBef>
              <a:spcAft>
                <a:spcPts val="0"/>
              </a:spcAft>
              <a:buSzPts val="1400"/>
              <a:buNone/>
            </a:pPr>
            <a:r>
              <a:t/>
            </a:r>
            <a:endParaRPr/>
          </a:p>
        </p:txBody>
      </p:sp>
      <p:sp>
        <p:nvSpPr>
          <p:cNvPr id="165" name="Google Shape;165;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2" name="Google Shape;17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Arial"/>
                <a:ea typeface="Arial"/>
                <a:cs typeface="Arial"/>
                <a:sym typeface="Arial"/>
              </a:rPr>
              <a:t>Based on the same failures discussed in the case of Lucy Letby, this slide is concerned with the most significant areas of improvement that are necessary to implement to restore the effective Quality Assurance and patient safety in NHS and the second component structure. Governance and leadership reform is the priority. The hospitals are to include independent Neonatal Governance Boards and train every leader on regular Quality Assurance and accountability. The third recommendation is whistleblowing protection. Countess of Chester Hospital had many employees who feared being retaliated against in case they overcame their voices. With the implementation of Just Culture model proposed by NHS Improvement (2020), the staff will feel free to report the problems anonymously and encourage open communication without the fear of a reproach. Families can also be encouraged to attend mortality review panels which encourage trust, compassion and shared learning. Ultimately, these would help to transform the culture of fear and silence into the culture of openness, accountability, and the culture of continuous improvement across the entire NHS.</a:t>
            </a:r>
            <a:endParaRPr sz="1200">
              <a:solidFill>
                <a:schemeClr val="dk1"/>
              </a:solidFill>
              <a:latin typeface="Arial"/>
              <a:ea typeface="Arial"/>
              <a:cs typeface="Arial"/>
              <a:sym typeface="Arial"/>
            </a:endParaRPr>
          </a:p>
        </p:txBody>
      </p:sp>
      <p:sp>
        <p:nvSpPr>
          <p:cNvPr id="173" name="Google Shape;17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5" name="Google Shape;195;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a:t>Violation of the NHS Quality Governance Framework (2013) principles. </a:t>
            </a:r>
            <a:r>
              <a:rPr lang="en-US" sz="1200">
                <a:solidFill>
                  <a:schemeClr val="dk1"/>
                </a:solidFill>
                <a:latin typeface="Arial"/>
                <a:ea typeface="Arial"/>
                <a:cs typeface="Arial"/>
                <a:sym typeface="Arial"/>
              </a:rPr>
              <a:t>The choices given by the leadership appeared to be rather interested in protecting the image of the hospital more than in research on strange death patterns. This question will probably develop NHS quality-assurance architecture, improve data-driven supervision, as well as integrate leadership accountability at all the levels of the organisation. Overall, the case shows that there are weaknesses in the policy implementation and governance that may not only result in personal damage but also in the complete breakdown of trust and safety in healthcare organisations. Enhancing such QA mechanisms is now a national agenda to revive trust in NHS standards of patient-safety. Engagement with staff, training, and opportunities to include family input into QA processes are also commonalities of high-performing units. This will be used to avoid internal bias and further encourage transparency in clinical oversight. Secondly, any neonatal deaths should make a mandatory Root Cause Analysis against a standard electronic reporting scheme like Datix. This will assist in eradicating any potential safety risks early enough and dealing with it through factual-based considerations. </a:t>
            </a:r>
            <a:endParaRPr sz="1200">
              <a:solidFill>
                <a:schemeClr val="dk1"/>
              </a:solidFill>
              <a:latin typeface="Arial"/>
              <a:ea typeface="Arial"/>
              <a:cs typeface="Arial"/>
              <a:sym typeface="Arial"/>
            </a:endParaRPr>
          </a:p>
          <a:p>
            <a:pPr indent="0" lvl="0" marL="0" rtl="0" algn="l">
              <a:lnSpc>
                <a:spcPct val="100000"/>
              </a:lnSpc>
              <a:spcBef>
                <a:spcPts val="0"/>
              </a:spcBef>
              <a:spcAft>
                <a:spcPts val="0"/>
              </a:spcAft>
              <a:buSzPts val="1400"/>
              <a:buNone/>
            </a:pPr>
            <a:r>
              <a:t/>
            </a:r>
            <a:endParaRPr/>
          </a:p>
        </p:txBody>
      </p:sp>
      <p:sp>
        <p:nvSpPr>
          <p:cNvPr id="196" name="Google Shape;196;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39b1640b25f_0_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39b1640b25f_0_2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2" name="Google Shape;232;g39b1640b25f_0_2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37" name="Google Shape;23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5" name="Shape 15"/>
        <p:cNvGrpSpPr/>
        <p:nvPr/>
      </p:nvGrpSpPr>
      <p:grpSpPr>
        <a:xfrm>
          <a:off x="0" y="0"/>
          <a:ext cx="0" cy="0"/>
          <a:chOff x="0" y="0"/>
          <a:chExt cx="0" cy="0"/>
        </a:xfrm>
      </p:grpSpPr>
      <p:sp>
        <p:nvSpPr>
          <p:cNvPr id="16" name="Google Shape;16;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0" name="Shape 20"/>
        <p:cNvGrpSpPr/>
        <p:nvPr/>
      </p:nvGrpSpPr>
      <p:grpSpPr>
        <a:xfrm>
          <a:off x="0" y="0"/>
          <a:ext cx="0" cy="0"/>
          <a:chOff x="0" y="0"/>
          <a:chExt cx="0" cy="0"/>
        </a:xfrm>
      </p:grpSpPr>
      <p:sp>
        <p:nvSpPr>
          <p:cNvPr id="21" name="Google Shape;21;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3" name="Google Shape;23;p3"/>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3" name="Shape 33"/>
        <p:cNvGrpSpPr/>
        <p:nvPr/>
      </p:nvGrpSpPr>
      <p:grpSpPr>
        <a:xfrm>
          <a:off x="0" y="0"/>
          <a:ext cx="0" cy="0"/>
          <a:chOff x="0" y="0"/>
          <a:chExt cx="0" cy="0"/>
        </a:xfrm>
      </p:grpSpPr>
      <p:sp>
        <p:nvSpPr>
          <p:cNvPr id="34" name="Google Shape;34;p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6" name="Google Shape;36;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9" name="Shape 39"/>
        <p:cNvGrpSpPr/>
        <p:nvPr/>
      </p:nvGrpSpPr>
      <p:grpSpPr>
        <a:xfrm>
          <a:off x="0" y="0"/>
          <a:ext cx="0" cy="0"/>
          <a:chOff x="0" y="0"/>
          <a:chExt cx="0" cy="0"/>
        </a:xfrm>
      </p:grpSpPr>
      <p:sp>
        <p:nvSpPr>
          <p:cNvPr id="40" name="Google Shape;40;p6"/>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6"/>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42" name="Google Shape;42;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 name="Google Shape;48;p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 name="Google Shape;50;p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p:nvPr>
            <p:ph idx="2" type="pic"/>
          </p:nvPr>
        </p:nvSpPr>
        <p:spPr>
          <a:xfrm>
            <a:off x="5183188" y="987425"/>
            <a:ext cx="6172200" cy="4873625"/>
          </a:xfrm>
          <a:prstGeom prst="rect">
            <a:avLst/>
          </a:prstGeom>
          <a:noFill/>
          <a:ln>
            <a:noFill/>
          </a:ln>
        </p:spPr>
      </p:sp>
      <p:sp>
        <p:nvSpPr>
          <p:cNvPr id="68" name="Google Shape;68;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1" Type="http://schemas.openxmlformats.org/officeDocument/2006/relationships/hyperlink" Target="https://www.frontiersin.org/journals/health-services/articles/10.3389/frhs.2025.1566335/pdf" TargetMode="External"/><Relationship Id="rId10" Type="http://schemas.openxmlformats.org/officeDocument/2006/relationships/hyperlink" Target="https://www.mdpi.com/1660-4601/19/2/939" TargetMode="External"/><Relationship Id="rId13" Type="http://schemas.openxmlformats.org/officeDocument/2006/relationships/hyperlink" Target="https://www.sciencedirect.com/science/article/pii/S0148296322009353" TargetMode="External"/><Relationship Id="rId12" Type="http://schemas.openxmlformats.org/officeDocument/2006/relationships/hyperlink" Target="https://www.sciencedirect.com/science/article/pii/S2049080122004873" TargetMode="External"/><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www.researchgate.net/profile/Rita-Attah/publication/388425031_Revolutionizing_corporate_governance_A_framework_for_solving_leadership_inefficiencies_in_entrepreneurial_and_small_business_organizations/links/679858bb52b58d39f25669d2/Revolutionizing-corporate-governance-A-framework-for-solving-leadership-inefficiencies-in-entrepreneurial-and-small-business-organizations.pdf" TargetMode="External"/><Relationship Id="rId4" Type="http://schemas.openxmlformats.org/officeDocument/2006/relationships/hyperlink" Target="https://www.mdpi.com/2813-8856/2/2/13" TargetMode="External"/><Relationship Id="rId9" Type="http://schemas.openxmlformats.org/officeDocument/2006/relationships/hyperlink" Target="https://bmjopenquality.bmj.com/content/bmjqir/12/2/e002047.full.pdf" TargetMode="External"/><Relationship Id="rId15" Type="http://schemas.openxmlformats.org/officeDocument/2006/relationships/hyperlink" Target="https://www.theguardian.com/uk-news/article/2024/sep/08/a-superbug-doctor-shortages-and-a-neonatal-unit-out-of-its-depth-failures-at-lucy-letby-hospital-revealed" TargetMode="External"/><Relationship Id="rId14" Type="http://schemas.openxmlformats.org/officeDocument/2006/relationships/hyperlink" Target="https://www.nursingtimes.net/policies-and-guidance/thirlwall-inquiry-laxed-incident-reporting-on-letbys-ward-24-10-2024/" TargetMode="External"/><Relationship Id="rId17" Type="http://schemas.openxmlformats.org/officeDocument/2006/relationships/hyperlink" Target="https://link.springer.com/content/pdf/10.1186/s12951-024-02580-8.pdf" TargetMode="External"/><Relationship Id="rId16" Type="http://schemas.openxmlformats.org/officeDocument/2006/relationships/hyperlink" Target="https://www.theguardian.com/society/2023/sep/01/whistleblowers-sacked-by-nhs-fear-no-change-after-lucy-letby-case" TargetMode="External"/><Relationship Id="rId5" Type="http://schemas.openxmlformats.org/officeDocument/2006/relationships/hyperlink" Target="https://www.bbc.com/news/articles/cj0y9673rjno" TargetMode="External"/><Relationship Id="rId6" Type="http://schemas.openxmlformats.org/officeDocument/2006/relationships/hyperlink" Target="https://www.mdpi.com/2071-1050/14/9/4937" TargetMode="External"/><Relationship Id="rId7" Type="http://schemas.openxmlformats.org/officeDocument/2006/relationships/hyperlink" Target="https://www.sciencedirect.com/science/article/pii/S1871519224000416" TargetMode="External"/><Relationship Id="rId8" Type="http://schemas.openxmlformats.org/officeDocument/2006/relationships/hyperlink" Target="https://www.mdpi.com/2076-3387/13/9/199"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7" name="Shape 87"/>
        <p:cNvGrpSpPr/>
        <p:nvPr/>
      </p:nvGrpSpPr>
      <p:grpSpPr>
        <a:xfrm>
          <a:off x="0" y="0"/>
          <a:ext cx="0" cy="0"/>
          <a:chOff x="0" y="0"/>
          <a:chExt cx="0" cy="0"/>
        </a:xfrm>
      </p:grpSpPr>
      <p:grpSp>
        <p:nvGrpSpPr>
          <p:cNvPr id="88" name="Google Shape;88;p13"/>
          <p:cNvGrpSpPr/>
          <p:nvPr/>
        </p:nvGrpSpPr>
        <p:grpSpPr>
          <a:xfrm>
            <a:off x="0" y="0"/>
            <a:ext cx="12196668" cy="4570886"/>
            <a:chOff x="0" y="0"/>
            <a:chExt cx="12196668" cy="4570886"/>
          </a:xfrm>
        </p:grpSpPr>
        <p:sp>
          <p:nvSpPr>
            <p:cNvPr id="89" name="Google Shape;89;p13"/>
            <p:cNvSpPr/>
            <p:nvPr/>
          </p:nvSpPr>
          <p:spPr>
            <a:xfrm rot="10800000">
              <a:off x="0" y="0"/>
              <a:ext cx="12196668" cy="4570632"/>
            </a:xfrm>
            <a:prstGeom prst="rect">
              <a:avLst/>
            </a:prstGeom>
            <a:gradFill>
              <a:gsLst>
                <a:gs pos="0">
                  <a:schemeClr val="accent5"/>
                </a:gs>
                <a:gs pos="100000">
                  <a:schemeClr val="accent2"/>
                </a:gs>
              </a:gsLst>
              <a:lin ang="4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0" name="Google Shape;90;p13"/>
            <p:cNvSpPr/>
            <p:nvPr/>
          </p:nvSpPr>
          <p:spPr>
            <a:xfrm>
              <a:off x="0" y="2791"/>
              <a:ext cx="10565988" cy="4568095"/>
            </a:xfrm>
            <a:prstGeom prst="rect">
              <a:avLst/>
            </a:prstGeom>
            <a:gradFill>
              <a:gsLst>
                <a:gs pos="0">
                  <a:schemeClr val="accent2"/>
                </a:gs>
                <a:gs pos="3000">
                  <a:schemeClr val="accent2"/>
                </a:gs>
                <a:gs pos="40000">
                  <a:srgbClr val="E97132">
                    <a:alpha val="0"/>
                  </a:srgbClr>
                </a:gs>
                <a:gs pos="100000">
                  <a:srgbClr val="E97132">
                    <a:alpha val="0"/>
                  </a:srgbClr>
                </a:gs>
              </a:gsLst>
              <a:lin ang="17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1" name="Google Shape;91;p13"/>
            <p:cNvSpPr/>
            <p:nvPr/>
          </p:nvSpPr>
          <p:spPr>
            <a:xfrm>
              <a:off x="0" y="2"/>
              <a:ext cx="12192000" cy="4549891"/>
            </a:xfrm>
            <a:prstGeom prst="rect">
              <a:avLst/>
            </a:prstGeom>
            <a:gradFill>
              <a:gsLst>
                <a:gs pos="0">
                  <a:srgbClr val="A02B93">
                    <a:alpha val="75294"/>
                  </a:srgbClr>
                </a:gs>
                <a:gs pos="67000">
                  <a:srgbClr val="E97132">
                    <a:alpha val="0"/>
                  </a:srgbClr>
                </a:gs>
                <a:gs pos="100000">
                  <a:srgbClr val="E97132">
                    <a:alpha val="0"/>
                  </a:srgbClr>
                </a:gs>
              </a:gsLst>
              <a:lin ang="4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2" name="Google Shape;92;p13"/>
            <p:cNvSpPr/>
            <p:nvPr/>
          </p:nvSpPr>
          <p:spPr>
            <a:xfrm rot="10800000">
              <a:off x="4110544" y="18215"/>
              <a:ext cx="8086124" cy="4549887"/>
            </a:xfrm>
            <a:prstGeom prst="rect">
              <a:avLst/>
            </a:prstGeom>
            <a:gradFill>
              <a:gsLst>
                <a:gs pos="0">
                  <a:srgbClr val="501549">
                    <a:alpha val="35294"/>
                  </a:srgbClr>
                </a:gs>
                <a:gs pos="45000">
                  <a:srgbClr val="A02B93">
                    <a:alpha val="0"/>
                  </a:srgbClr>
                </a:gs>
                <a:gs pos="100000">
                  <a:srgbClr val="A02B93">
                    <a:alpha val="0"/>
                  </a:srgbClr>
                </a:gs>
              </a:gsLst>
              <a:lin ang="4200000" scaled="0"/>
            </a:grad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sp>
        <p:nvSpPr>
          <p:cNvPr id="93" name="Google Shape;93;p13"/>
          <p:cNvSpPr txBox="1"/>
          <p:nvPr>
            <p:ph type="title"/>
          </p:nvPr>
        </p:nvSpPr>
        <p:spPr>
          <a:xfrm>
            <a:off x="749200" y="379875"/>
            <a:ext cx="10566000" cy="3434700"/>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1"/>
              </a:buClr>
              <a:buSzPts val="3200"/>
              <a:buFont typeface="Play"/>
              <a:buNone/>
            </a:pPr>
            <a:r>
              <a:rPr b="1" lang="en-US" sz="3200">
                <a:solidFill>
                  <a:schemeClr val="lt1"/>
                </a:solidFill>
                <a:latin typeface="Arial"/>
                <a:ea typeface="Arial"/>
                <a:cs typeface="Arial"/>
                <a:sym typeface="Arial"/>
              </a:rPr>
              <a:t>Programme</a:t>
            </a:r>
            <a:r>
              <a:rPr lang="en-US" sz="3200">
                <a:solidFill>
                  <a:schemeClr val="lt1"/>
                </a:solidFill>
                <a:latin typeface="Arial"/>
                <a:ea typeface="Arial"/>
                <a:cs typeface="Arial"/>
                <a:sym typeface="Arial"/>
              </a:rPr>
              <a:t>: MSc Public Health and Social Care in Practice</a:t>
            </a:r>
            <a:endParaRPr sz="3200">
              <a:solidFill>
                <a:schemeClr val="lt1"/>
              </a:solidFill>
              <a:latin typeface="Arial"/>
              <a:ea typeface="Arial"/>
              <a:cs typeface="Arial"/>
              <a:sym typeface="Arial"/>
            </a:endParaRPr>
          </a:p>
          <a:p>
            <a:pPr indent="0" lvl="0" marL="0" rtl="0" algn="ctr">
              <a:lnSpc>
                <a:spcPct val="90000"/>
              </a:lnSpc>
              <a:spcBef>
                <a:spcPts val="0"/>
              </a:spcBef>
              <a:spcAft>
                <a:spcPts val="0"/>
              </a:spcAft>
              <a:buClr>
                <a:srgbClr val="FFFFFF"/>
              </a:buClr>
              <a:buSzPts val="3200"/>
              <a:buFont typeface="Play"/>
              <a:buNone/>
            </a:pPr>
            <a:br>
              <a:rPr lang="en-US" sz="3200">
                <a:solidFill>
                  <a:srgbClr val="FFFFFF"/>
                </a:solidFill>
                <a:latin typeface="Arial"/>
                <a:ea typeface="Arial"/>
                <a:cs typeface="Arial"/>
                <a:sym typeface="Arial"/>
              </a:rPr>
            </a:br>
            <a:r>
              <a:rPr b="1" lang="en-US" sz="3200">
                <a:solidFill>
                  <a:srgbClr val="FFFFFF"/>
                </a:solidFill>
                <a:latin typeface="Arial"/>
                <a:ea typeface="Arial"/>
                <a:cs typeface="Arial"/>
                <a:sym typeface="Arial"/>
              </a:rPr>
              <a:t>Module</a:t>
            </a:r>
            <a:r>
              <a:rPr lang="en-US" sz="3200">
                <a:solidFill>
                  <a:srgbClr val="FFFFFF"/>
                </a:solidFill>
                <a:latin typeface="Arial"/>
                <a:ea typeface="Arial"/>
                <a:cs typeface="Arial"/>
                <a:sym typeface="Arial"/>
              </a:rPr>
              <a:t>: LCHS7006 – Quality Assurance and Service Improvements</a:t>
            </a:r>
            <a:endParaRPr sz="3200">
              <a:solidFill>
                <a:srgbClr val="FFFFFF"/>
              </a:solidFill>
              <a:latin typeface="Arial"/>
              <a:ea typeface="Arial"/>
              <a:cs typeface="Arial"/>
              <a:sym typeface="Arial"/>
            </a:endParaRPr>
          </a:p>
          <a:p>
            <a:pPr indent="0" lvl="0" marL="0" rtl="0" algn="ctr">
              <a:lnSpc>
                <a:spcPct val="90000"/>
              </a:lnSpc>
              <a:spcBef>
                <a:spcPts val="0"/>
              </a:spcBef>
              <a:spcAft>
                <a:spcPts val="0"/>
              </a:spcAft>
              <a:buClr>
                <a:srgbClr val="FFFFFF"/>
              </a:buClr>
              <a:buSzPts val="3200"/>
              <a:buFont typeface="Play"/>
              <a:buNone/>
            </a:pPr>
            <a:br>
              <a:rPr lang="en-US" sz="3200">
                <a:solidFill>
                  <a:srgbClr val="FFFFFF"/>
                </a:solidFill>
                <a:latin typeface="Arial"/>
                <a:ea typeface="Arial"/>
                <a:cs typeface="Arial"/>
                <a:sym typeface="Arial"/>
              </a:rPr>
            </a:br>
            <a:r>
              <a:rPr b="1" lang="en-US" sz="3200">
                <a:solidFill>
                  <a:schemeClr val="lt1"/>
                </a:solidFill>
                <a:latin typeface="Arial"/>
                <a:ea typeface="Arial"/>
                <a:cs typeface="Arial"/>
                <a:sym typeface="Arial"/>
              </a:rPr>
              <a:t>Lucy Letby Case (Countess of Chester Hospital, UK)</a:t>
            </a:r>
            <a:endParaRPr b="1" sz="3200">
              <a:solidFill>
                <a:schemeClr val="lt1"/>
              </a:solidFill>
              <a:latin typeface="Arial"/>
              <a:ea typeface="Arial"/>
              <a:cs typeface="Arial"/>
              <a:sym typeface="Arial"/>
            </a:endParaRPr>
          </a:p>
          <a:p>
            <a:pPr indent="0" lvl="0" marL="0" rtl="0" algn="ctr">
              <a:lnSpc>
                <a:spcPct val="90000"/>
              </a:lnSpc>
              <a:spcBef>
                <a:spcPts val="0"/>
              </a:spcBef>
              <a:spcAft>
                <a:spcPts val="0"/>
              </a:spcAft>
              <a:buClr>
                <a:srgbClr val="FFFFFF"/>
              </a:buClr>
              <a:buSzPts val="3200"/>
              <a:buFont typeface="Play"/>
              <a:buNone/>
            </a:pPr>
            <a:br>
              <a:rPr lang="en-US" sz="3200">
                <a:solidFill>
                  <a:schemeClr val="lt1"/>
                </a:solidFill>
                <a:latin typeface="Arial"/>
                <a:ea typeface="Arial"/>
                <a:cs typeface="Arial"/>
                <a:sym typeface="Arial"/>
              </a:rPr>
            </a:br>
            <a:br>
              <a:rPr lang="en-US" sz="3200">
                <a:solidFill>
                  <a:srgbClr val="FFFFFF"/>
                </a:solidFill>
                <a:latin typeface="Play"/>
                <a:ea typeface="Play"/>
                <a:cs typeface="Play"/>
                <a:sym typeface="Play"/>
              </a:rPr>
            </a:br>
            <a:br>
              <a:rPr lang="en-US" sz="3200">
                <a:solidFill>
                  <a:srgbClr val="FFFFFF"/>
                </a:solidFill>
              </a:rPr>
            </a:br>
            <a:endParaRPr sz="3200">
              <a:solidFill>
                <a:srgbClr val="FFFFFF"/>
              </a:solidFill>
            </a:endParaRPr>
          </a:p>
          <a:p>
            <a:pPr indent="0" lvl="0" marL="0" rtl="0" algn="l">
              <a:lnSpc>
                <a:spcPct val="90000"/>
              </a:lnSpc>
              <a:spcBef>
                <a:spcPts val="0"/>
              </a:spcBef>
              <a:spcAft>
                <a:spcPts val="0"/>
              </a:spcAft>
              <a:buClr>
                <a:srgbClr val="FFFFFF"/>
              </a:buClr>
              <a:buSzPts val="3200"/>
              <a:buFont typeface="Play"/>
              <a:buNone/>
            </a:pPr>
            <a:r>
              <a:rPr b="1" lang="en-US" sz="3200">
                <a:latin typeface="Arial"/>
                <a:ea typeface="Arial"/>
                <a:cs typeface="Arial"/>
                <a:sym typeface="Arial"/>
              </a:rPr>
              <a:t>Student Name</a:t>
            </a:r>
            <a:r>
              <a:rPr lang="en-US" sz="3200">
                <a:latin typeface="Arial"/>
                <a:ea typeface="Arial"/>
                <a:cs typeface="Arial"/>
                <a:sym typeface="Arial"/>
              </a:rPr>
              <a:t>: Krupaben D. Patel</a:t>
            </a:r>
            <a:endParaRPr sz="3200">
              <a:latin typeface="Arial"/>
              <a:ea typeface="Arial"/>
              <a:cs typeface="Arial"/>
              <a:sym typeface="Arial"/>
            </a:endParaRPr>
          </a:p>
          <a:p>
            <a:pPr indent="0" lvl="0" marL="0" rtl="0" algn="l">
              <a:lnSpc>
                <a:spcPct val="90000"/>
              </a:lnSpc>
              <a:spcBef>
                <a:spcPts val="0"/>
              </a:spcBef>
              <a:spcAft>
                <a:spcPts val="0"/>
              </a:spcAft>
              <a:buClr>
                <a:srgbClr val="FFFFFF"/>
              </a:buClr>
              <a:buSzPts val="3200"/>
              <a:buFont typeface="Play"/>
              <a:buNone/>
            </a:pPr>
            <a:r>
              <a:rPr b="1" lang="en-US" sz="3200">
                <a:latin typeface="Arial"/>
                <a:ea typeface="Arial"/>
                <a:cs typeface="Arial"/>
                <a:sym typeface="Arial"/>
              </a:rPr>
              <a:t>Student ID</a:t>
            </a:r>
            <a:r>
              <a:rPr lang="en-US" sz="3200">
                <a:latin typeface="Arial"/>
                <a:ea typeface="Arial"/>
                <a:cs typeface="Arial"/>
                <a:sym typeface="Arial"/>
              </a:rPr>
              <a:t>:2434366</a:t>
            </a:r>
            <a:endParaRPr sz="3200">
              <a:latin typeface="Arial"/>
              <a:ea typeface="Arial"/>
              <a:cs typeface="Arial"/>
              <a:sym typeface="Arial"/>
            </a:endParaRPr>
          </a:p>
          <a:p>
            <a:pPr indent="0" lvl="0" marL="0" rtl="0" algn="l">
              <a:lnSpc>
                <a:spcPct val="90000"/>
              </a:lnSpc>
              <a:spcBef>
                <a:spcPts val="0"/>
              </a:spcBef>
              <a:spcAft>
                <a:spcPts val="0"/>
              </a:spcAft>
              <a:buClr>
                <a:srgbClr val="FFFFFF"/>
              </a:buClr>
              <a:buSzPts val="3200"/>
              <a:buFont typeface="Play"/>
              <a:buNone/>
            </a:pPr>
            <a:r>
              <a:t/>
            </a:r>
            <a:endParaRPr sz="3200">
              <a:latin typeface="Arial"/>
              <a:ea typeface="Arial"/>
              <a:cs typeface="Arial"/>
              <a:sym typeface="Arial"/>
            </a:endParaRPr>
          </a:p>
        </p:txBody>
      </p:sp>
      <p:pic>
        <p:nvPicPr>
          <p:cNvPr descr="Discover University of Wales Trinity Saint David" id="94" name="Google Shape;94;p13"/>
          <p:cNvPicPr preferRelativeResize="0"/>
          <p:nvPr/>
        </p:nvPicPr>
        <p:blipFill rotWithShape="1">
          <a:blip r:embed="rId3">
            <a:alphaModFix/>
          </a:blip>
          <a:srcRect b="0" l="0" r="0" t="0"/>
          <a:stretch/>
        </p:blipFill>
        <p:spPr>
          <a:xfrm>
            <a:off x="8780542" y="5221046"/>
            <a:ext cx="2999332" cy="119973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500"/>
                                  </p:stCondLst>
                                  <p:childTnLst>
                                    <p:set>
                                      <p:cBhvr>
                                        <p:cTn dur="1" fill="hold">
                                          <p:stCondLst>
                                            <p:cond delay="0"/>
                                          </p:stCondLst>
                                        </p:cTn>
                                        <p:tgtEl>
                                          <p:spTgt spid="93"/>
                                        </p:tgtEl>
                                        <p:attrNameLst>
                                          <p:attrName>style.visibility</p:attrName>
                                        </p:attrNameLst>
                                      </p:cBhvr>
                                      <p:to>
                                        <p:strVal val="visible"/>
                                      </p:to>
                                    </p:set>
                                    <p:animEffect filter="fade" transition="in">
                                      <p:cBhvr>
                                        <p:cTn dur="1000"/>
                                        <p:tgtEl>
                                          <p:spTgt spid="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1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1" name="Google Shape;101;p14"/>
          <p:cNvSpPr txBox="1"/>
          <p:nvPr>
            <p:ph type="title"/>
          </p:nvPr>
        </p:nvSpPr>
        <p:spPr>
          <a:xfrm>
            <a:off x="771725" y="0"/>
            <a:ext cx="84075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b="1" lang="en-US">
                <a:latin typeface="Arial"/>
                <a:ea typeface="Arial"/>
                <a:cs typeface="Arial"/>
                <a:sym typeface="Arial"/>
              </a:rPr>
              <a:t>Background of the Case Study</a:t>
            </a:r>
            <a:endParaRPr>
              <a:latin typeface="Arial"/>
              <a:ea typeface="Arial"/>
              <a:cs typeface="Arial"/>
              <a:sym typeface="Arial"/>
            </a:endParaRPr>
          </a:p>
        </p:txBody>
      </p:sp>
      <p:sp>
        <p:nvSpPr>
          <p:cNvPr id="102" name="Google Shape;102;p14"/>
          <p:cNvSpPr txBox="1"/>
          <p:nvPr>
            <p:ph idx="1" type="body"/>
          </p:nvPr>
        </p:nvSpPr>
        <p:spPr>
          <a:xfrm>
            <a:off x="771725" y="1243175"/>
            <a:ext cx="6084300" cy="5222400"/>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Clr>
                <a:schemeClr val="dk1"/>
              </a:buClr>
              <a:buSzPts val="1680"/>
              <a:buChar char="•"/>
            </a:pPr>
            <a:r>
              <a:rPr lang="en-US" sz="1679"/>
              <a:t>The case of Lucy Letby involved the Countess of Chester Hospital from 2015 to 2016. </a:t>
            </a:r>
            <a:endParaRPr sz="1679"/>
          </a:p>
          <a:p>
            <a:pPr indent="0" lvl="0" marL="457200" rtl="0" algn="l">
              <a:lnSpc>
                <a:spcPct val="100000"/>
              </a:lnSpc>
              <a:spcBef>
                <a:spcPts val="0"/>
              </a:spcBef>
              <a:spcAft>
                <a:spcPts val="0"/>
              </a:spcAft>
              <a:buNone/>
            </a:pPr>
            <a:r>
              <a:t/>
            </a:r>
            <a:endParaRPr sz="1679"/>
          </a:p>
          <a:p>
            <a:pPr indent="-228600" lvl="0" marL="228600" rtl="0" algn="l">
              <a:lnSpc>
                <a:spcPct val="100000"/>
              </a:lnSpc>
              <a:spcBef>
                <a:spcPts val="0"/>
              </a:spcBef>
              <a:spcAft>
                <a:spcPts val="0"/>
              </a:spcAft>
              <a:buClr>
                <a:schemeClr val="dk1"/>
              </a:buClr>
              <a:buSzPts val="1680"/>
              <a:buChar char="•"/>
            </a:pPr>
            <a:r>
              <a:rPr lang="en-US" sz="1679"/>
              <a:t>Lucy Letby was a neonatal nurse who was found guilty for the murder of seven infants and attempted murder of another six in the neonatal unit. (The Guardian, 2024).</a:t>
            </a:r>
            <a:endParaRPr sz="2790"/>
          </a:p>
          <a:p>
            <a:pPr indent="-228600" lvl="0" marL="228600" rtl="0" algn="l">
              <a:lnSpc>
                <a:spcPct val="100000"/>
              </a:lnSpc>
              <a:spcBef>
                <a:spcPts val="1000"/>
              </a:spcBef>
              <a:spcAft>
                <a:spcPts val="0"/>
              </a:spcAft>
              <a:buClr>
                <a:schemeClr val="dk1"/>
              </a:buClr>
              <a:buSzPts val="1680"/>
              <a:buChar char="•"/>
            </a:pPr>
            <a:r>
              <a:rPr lang="en-US" sz="1679"/>
              <a:t>In Birmingham, the digital safety reporting, monthly audits and independent whistleblowing channels are present, which are not present in Chester.</a:t>
            </a:r>
            <a:endParaRPr sz="2790"/>
          </a:p>
          <a:p>
            <a:pPr indent="-228600" lvl="0" marL="228600" rtl="0" algn="l">
              <a:lnSpc>
                <a:spcPct val="100000"/>
              </a:lnSpc>
              <a:spcBef>
                <a:spcPts val="1000"/>
              </a:spcBef>
              <a:spcAft>
                <a:spcPts val="0"/>
              </a:spcAft>
              <a:buClr>
                <a:schemeClr val="dk1"/>
              </a:buClr>
              <a:buSzPts val="1680"/>
              <a:buChar char="•"/>
            </a:pPr>
            <a:r>
              <a:rPr lang="en-US" sz="1679"/>
              <a:t>To maintain long-term improvements, regular internal quality audit and benchmarking with high-performing trusts, including Birmingham Women and Children NHS Trust, could be of use. </a:t>
            </a:r>
            <a:endParaRPr sz="2790"/>
          </a:p>
          <a:p>
            <a:pPr indent="-228600" lvl="0" marL="228600" rtl="0" algn="l">
              <a:lnSpc>
                <a:spcPct val="100000"/>
              </a:lnSpc>
              <a:spcBef>
                <a:spcPts val="1000"/>
              </a:spcBef>
              <a:spcAft>
                <a:spcPts val="0"/>
              </a:spcAft>
              <a:buClr>
                <a:schemeClr val="dk1"/>
              </a:buClr>
              <a:buSzPts val="1680"/>
              <a:buChar char="•"/>
            </a:pPr>
            <a:r>
              <a:rPr lang="en-US" sz="1679"/>
              <a:t>In addition, the constant education and QA training of the neonatal staff should be offered in order to ensure that they adhere to the national safety standards.</a:t>
            </a:r>
            <a:endParaRPr sz="2790"/>
          </a:p>
        </p:txBody>
      </p:sp>
      <p:pic>
        <p:nvPicPr>
          <p:cNvPr id="103" name="Google Shape;103;p14"/>
          <p:cNvPicPr preferRelativeResize="0"/>
          <p:nvPr/>
        </p:nvPicPr>
        <p:blipFill rotWithShape="1">
          <a:blip r:embed="rId3">
            <a:alphaModFix/>
          </a:blip>
          <a:srcRect b="0" l="23554" r="13944" t="0"/>
          <a:stretch/>
        </p:blipFill>
        <p:spPr>
          <a:xfrm>
            <a:off x="7069770" y="867876"/>
            <a:ext cx="5119940" cy="5119940"/>
          </a:xfrm>
          <a:custGeom>
            <a:rect b="b" l="l" r="r" t="t"/>
            <a:pathLst>
              <a:path extrusionOk="0" h="2663168" w="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ln>
            <a:noFill/>
          </a:ln>
        </p:spPr>
      </p:pic>
      <p:sp>
        <p:nvSpPr>
          <p:cNvPr id="104" name="Google Shape;104;p14"/>
          <p:cNvSpPr/>
          <p:nvPr/>
        </p:nvSpPr>
        <p:spPr>
          <a:xfrm flipH="1" rot="10389197">
            <a:off x="6261882" y="687822"/>
            <a:ext cx="5471147" cy="5471147"/>
          </a:xfrm>
          <a:prstGeom prst="arc">
            <a:avLst>
              <a:gd fmla="val 16200000" name="adj1"/>
              <a:gd fmla="val 20093138" name="adj2"/>
            </a:avLst>
          </a:prstGeom>
          <a:noFill/>
          <a:ln cap="rnd" cmpd="sng" w="127000">
            <a:solidFill>
              <a:schemeClr val="accent4">
                <a:alpha val="94509"/>
              </a:schemeClr>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105" name="Google Shape;105;p14"/>
          <p:cNvSpPr/>
          <p:nvPr/>
        </p:nvSpPr>
        <p:spPr>
          <a:xfrm>
            <a:off x="10248561" y="921125"/>
            <a:ext cx="791021" cy="769563"/>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0" name="Shape 110"/>
        <p:cNvGrpSpPr/>
        <p:nvPr/>
      </p:nvGrpSpPr>
      <p:grpSpPr>
        <a:xfrm>
          <a:off x="0" y="0"/>
          <a:ext cx="0" cy="0"/>
          <a:chOff x="0" y="0"/>
          <a:chExt cx="0" cy="0"/>
        </a:xfrm>
      </p:grpSpPr>
      <p:sp>
        <p:nvSpPr>
          <p:cNvPr id="111" name="Google Shape;111;p1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nvGrpSpPr>
          <p:cNvPr id="112" name="Google Shape;112;p15"/>
          <p:cNvGrpSpPr/>
          <p:nvPr/>
        </p:nvGrpSpPr>
        <p:grpSpPr>
          <a:xfrm>
            <a:off x="-2" y="-1"/>
            <a:ext cx="4581526" cy="6858002"/>
            <a:chOff x="-2" y="-1"/>
            <a:chExt cx="4581526" cy="6858002"/>
          </a:xfrm>
        </p:grpSpPr>
        <p:sp>
          <p:nvSpPr>
            <p:cNvPr id="113" name="Google Shape;113;p15"/>
            <p:cNvSpPr/>
            <p:nvPr/>
          </p:nvSpPr>
          <p:spPr>
            <a:xfrm>
              <a:off x="-2" y="-1"/>
              <a:ext cx="4572002" cy="6858002"/>
            </a:xfrm>
            <a:custGeom>
              <a:rect b="b" l="l" r="r" t="t"/>
              <a:pathLst>
                <a:path extrusionOk="0" h="6858002" w="4572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dk1"/>
            </a:solidFill>
            <a:ln>
              <a:noFill/>
            </a:ln>
            <a:effectLst>
              <a:outerShdw blurRad="381000" rotWithShape="0" algn="ctr" dist="50800">
                <a:srgbClr val="000000">
                  <a:alpha val="941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nvGrpSpPr>
            <p:cNvPr id="114" name="Google Shape;114;p15"/>
            <p:cNvGrpSpPr/>
            <p:nvPr/>
          </p:nvGrpSpPr>
          <p:grpSpPr>
            <a:xfrm>
              <a:off x="3697283" y="0"/>
              <a:ext cx="884241" cy="6858002"/>
              <a:chOff x="3697283" y="0"/>
              <a:chExt cx="884241" cy="6858002"/>
            </a:xfrm>
          </p:grpSpPr>
          <p:grpSp>
            <p:nvGrpSpPr>
              <p:cNvPr id="115" name="Google Shape;115;p15"/>
              <p:cNvGrpSpPr/>
              <p:nvPr/>
            </p:nvGrpSpPr>
            <p:grpSpPr>
              <a:xfrm>
                <a:off x="3697283" y="0"/>
                <a:ext cx="884241" cy="6858001"/>
                <a:chOff x="3697283" y="0"/>
                <a:chExt cx="884241" cy="6858001"/>
              </a:xfrm>
            </p:grpSpPr>
            <p:sp>
              <p:nvSpPr>
                <p:cNvPr id="116" name="Google Shape;116;p15"/>
                <p:cNvSpPr/>
                <p:nvPr/>
              </p:nvSpPr>
              <p:spPr>
                <a:xfrm flipH="1" rot="-5400000">
                  <a:off x="705641"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17" name="Google Shape;117;p15"/>
                <p:cNvSpPr/>
                <p:nvPr/>
              </p:nvSpPr>
              <p:spPr>
                <a:xfrm flipH="1" rot="-5400000">
                  <a:off x="715166"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grpSp>
            <p:nvGrpSpPr>
              <p:cNvPr id="118" name="Google Shape;118;p15"/>
              <p:cNvGrpSpPr/>
              <p:nvPr/>
            </p:nvGrpSpPr>
            <p:grpSpPr>
              <a:xfrm>
                <a:off x="3697283" y="1"/>
                <a:ext cx="884241" cy="6858001"/>
                <a:chOff x="3697283" y="0"/>
                <a:chExt cx="884241" cy="6858001"/>
              </a:xfrm>
            </p:grpSpPr>
            <p:sp>
              <p:nvSpPr>
                <p:cNvPr id="119" name="Google Shape;119;p15"/>
                <p:cNvSpPr/>
                <p:nvPr/>
              </p:nvSpPr>
              <p:spPr>
                <a:xfrm flipH="1" rot="-5400000">
                  <a:off x="705641"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rotWithShape="1">
                  <a:blip r:embed="rId3">
                    <a:alphaModFix amt="57000"/>
                  </a:blip>
                  <a:tile algn="tl" flip="none" tx="0" sx="100000" ty="0" sy="100000"/>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20" name="Google Shape;120;p15"/>
                <p:cNvSpPr/>
                <p:nvPr/>
              </p:nvSpPr>
              <p:spPr>
                <a:xfrm flipH="1" rot="-5400000">
                  <a:off x="715166"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rotWithShape="1">
                  <a:blip r:embed="rId3">
                    <a:alphaModFix amt="57000"/>
                  </a:blip>
                  <a:tile algn="tl" flip="none" tx="0" sx="100000" ty="0" sy="100000"/>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grpSp>
      </p:grpSp>
      <p:sp>
        <p:nvSpPr>
          <p:cNvPr id="121" name="Google Shape;121;p15"/>
          <p:cNvSpPr txBox="1"/>
          <p:nvPr>
            <p:ph type="title"/>
          </p:nvPr>
        </p:nvSpPr>
        <p:spPr>
          <a:xfrm>
            <a:off x="838800" y="2468880"/>
            <a:ext cx="2655887" cy="355706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4000"/>
              <a:buFont typeface="Play"/>
              <a:buNone/>
            </a:pPr>
            <a:r>
              <a:rPr b="1" lang="en-US" sz="4000">
                <a:solidFill>
                  <a:schemeClr val="lt1"/>
                </a:solidFill>
                <a:latin typeface="Arial"/>
                <a:ea typeface="Arial"/>
                <a:cs typeface="Arial"/>
                <a:sym typeface="Arial"/>
              </a:rPr>
              <a:t>Key Issues Identified</a:t>
            </a:r>
            <a:endParaRPr sz="4000">
              <a:solidFill>
                <a:schemeClr val="lt1"/>
              </a:solidFill>
              <a:latin typeface="Arial"/>
              <a:ea typeface="Arial"/>
              <a:cs typeface="Arial"/>
              <a:sym typeface="Arial"/>
            </a:endParaRPr>
          </a:p>
        </p:txBody>
      </p:sp>
      <p:sp>
        <p:nvSpPr>
          <p:cNvPr id="122" name="Google Shape;122;p15"/>
          <p:cNvSpPr txBox="1"/>
          <p:nvPr/>
        </p:nvSpPr>
        <p:spPr>
          <a:xfrm>
            <a:off x="5074348" y="924948"/>
            <a:ext cx="6624900" cy="5941500"/>
          </a:xfrm>
          <a:prstGeom prst="rect">
            <a:avLst/>
          </a:prstGeom>
          <a:noFill/>
          <a:ln>
            <a:noFill/>
          </a:ln>
        </p:spPr>
        <p:txBody>
          <a:bodyPr anchorCtr="0" anchor="t" bIns="45700" lIns="91425" spcFirstLastPara="1" rIns="91425" wrap="square" tIns="45700">
            <a:spAutoFit/>
          </a:bodyPr>
          <a:lstStyle/>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Ineffective leadership and dismissal of the consultant issues.</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Lack of proper incident reporting and risk management (Nursing Time, 2025).</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Whistleblowing was not encouraged by fear culture (The Guardian, 2025).</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Human resource deficiency and the deficiency of neonatal skills (BBC, 2025).</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The main issues involve very serious breakdowns in clinical governance and substandard reporting of incidents and inadequate timely whistleblowing.</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Also, insufficient staffing and ineffective senior leadership oversight and senior clinicians' alarms not heeded. </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Lack of any systematic root cause analyses process to try to prevent patient harm. </a:t>
            </a:r>
            <a:endParaRPr b="0" i="0" sz="2000" u="none" cap="none" strike="noStrike">
              <a:solidFill>
                <a:schemeClr val="dk1"/>
              </a:solidFill>
              <a:latin typeface="Arial"/>
              <a:ea typeface="Arial"/>
              <a:cs typeface="Arial"/>
              <a:sym typeface="Arial"/>
            </a:endParaRPr>
          </a:p>
          <a:p>
            <a:pPr indent="-158750" lvl="0" marL="285750" marR="0" rtl="0" algn="l">
              <a:lnSpc>
                <a:spcPct val="100000"/>
              </a:lnSpc>
              <a:spcBef>
                <a:spcPts val="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a:p>
            <a:pPr indent="-158750" lvl="0" marL="285750" marR="0" rtl="0" algn="l">
              <a:lnSpc>
                <a:spcPct val="100000"/>
              </a:lnSpc>
              <a:spcBef>
                <a:spcPts val="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a:p>
            <a:pPr indent="-158750" lvl="0" marL="285750" marR="0" rtl="0" algn="l">
              <a:lnSpc>
                <a:spcPct val="100000"/>
              </a:lnSpc>
              <a:spcBef>
                <a:spcPts val="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7" name="Shape 127"/>
        <p:cNvGrpSpPr/>
        <p:nvPr/>
      </p:nvGrpSpPr>
      <p:grpSpPr>
        <a:xfrm>
          <a:off x="0" y="0"/>
          <a:ext cx="0" cy="0"/>
          <a:chOff x="0" y="0"/>
          <a:chExt cx="0" cy="0"/>
        </a:xfrm>
      </p:grpSpPr>
      <p:grpSp>
        <p:nvGrpSpPr>
          <p:cNvPr id="128" name="Google Shape;128;p16"/>
          <p:cNvGrpSpPr/>
          <p:nvPr/>
        </p:nvGrpSpPr>
        <p:grpSpPr>
          <a:xfrm>
            <a:off x="-1" y="-29768"/>
            <a:ext cx="12202175" cy="1519356"/>
            <a:chOff x="-1" y="-29768"/>
            <a:chExt cx="12202175" cy="1519356"/>
          </a:xfrm>
        </p:grpSpPr>
        <p:sp>
          <p:nvSpPr>
            <p:cNvPr id="129" name="Google Shape;129;p16"/>
            <p:cNvSpPr/>
            <p:nvPr/>
          </p:nvSpPr>
          <p:spPr>
            <a:xfrm rot="-5400000">
              <a:off x="5341412" y="-5371175"/>
              <a:ext cx="1519350" cy="12202174"/>
            </a:xfrm>
            <a:prstGeom prst="rect">
              <a:avLst/>
            </a:prstGeom>
            <a:gradFill>
              <a:gsLst>
                <a:gs pos="0">
                  <a:schemeClr val="accent5"/>
                </a:gs>
                <a:gs pos="100000">
                  <a:schemeClr val="accent2"/>
                </a:gs>
              </a:gsLst>
              <a:lin ang="102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30" name="Google Shape;130;p16"/>
            <p:cNvSpPr/>
            <p:nvPr/>
          </p:nvSpPr>
          <p:spPr>
            <a:xfrm rot="-5400000">
              <a:off x="8917093" y="-1801610"/>
              <a:ext cx="1507122" cy="5063040"/>
            </a:xfrm>
            <a:prstGeom prst="rect">
              <a:avLst/>
            </a:prstGeom>
            <a:gradFill>
              <a:gsLst>
                <a:gs pos="0">
                  <a:srgbClr val="D86CCC">
                    <a:alpha val="0"/>
                  </a:srgbClr>
                </a:gs>
                <a:gs pos="58999">
                  <a:srgbClr val="D86CCC">
                    <a:alpha val="0"/>
                  </a:srgbClr>
                </a:gs>
                <a:gs pos="100000">
                  <a:srgbClr val="D86CCC"/>
                </a:gs>
              </a:gsLst>
              <a:lin ang="12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31" name="Google Shape;131;p16"/>
            <p:cNvSpPr/>
            <p:nvPr/>
          </p:nvSpPr>
          <p:spPr>
            <a:xfrm rot="5400000">
              <a:off x="3100712" y="-3130481"/>
              <a:ext cx="1519356" cy="7720782"/>
            </a:xfrm>
            <a:prstGeom prst="rect">
              <a:avLst/>
            </a:prstGeom>
            <a:gradFill>
              <a:gsLst>
                <a:gs pos="0">
                  <a:srgbClr val="D86CCC">
                    <a:alpha val="0"/>
                  </a:srgbClr>
                </a:gs>
                <a:gs pos="29000">
                  <a:srgbClr val="D86CCC">
                    <a:alpha val="0"/>
                  </a:srgbClr>
                </a:gs>
                <a:gs pos="100000">
                  <a:srgbClr val="78206E"/>
                </a:gs>
              </a:gsLst>
              <a:lin ang="12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sp>
        <p:nvSpPr>
          <p:cNvPr id="132" name="Google Shape;132;p16"/>
          <p:cNvSpPr txBox="1"/>
          <p:nvPr>
            <p:ph type="title"/>
          </p:nvPr>
        </p:nvSpPr>
        <p:spPr>
          <a:xfrm>
            <a:off x="876691" y="301843"/>
            <a:ext cx="10477109" cy="1003532"/>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FFFFFF"/>
              </a:buClr>
              <a:buSzPts val="4400"/>
              <a:buFont typeface="Play"/>
              <a:buNone/>
            </a:pPr>
            <a:r>
              <a:rPr b="1" lang="en-US">
                <a:solidFill>
                  <a:srgbClr val="FFFFFF"/>
                </a:solidFill>
                <a:latin typeface="Arial"/>
                <a:ea typeface="Arial"/>
                <a:cs typeface="Arial"/>
                <a:sym typeface="Arial"/>
              </a:rPr>
              <a:t>Swiss Cheese Model Analysis</a:t>
            </a:r>
            <a:endParaRPr>
              <a:solidFill>
                <a:srgbClr val="FFFFFF"/>
              </a:solidFill>
              <a:latin typeface="Arial"/>
              <a:ea typeface="Arial"/>
              <a:cs typeface="Arial"/>
              <a:sym typeface="Arial"/>
            </a:endParaRPr>
          </a:p>
        </p:txBody>
      </p:sp>
      <p:sp>
        <p:nvSpPr>
          <p:cNvPr id="133" name="Google Shape;133;p16"/>
          <p:cNvSpPr txBox="1"/>
          <p:nvPr>
            <p:ph idx="1" type="body"/>
          </p:nvPr>
        </p:nvSpPr>
        <p:spPr>
          <a:xfrm>
            <a:off x="515100" y="2380600"/>
            <a:ext cx="10838700" cy="48471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000"/>
              <a:buChar char="•"/>
            </a:pPr>
            <a:r>
              <a:rPr lang="en-US" sz="2000"/>
              <a:t>Several system defences were broken at the same time.</a:t>
            </a:r>
            <a:endParaRPr/>
          </a:p>
          <a:p>
            <a:pPr indent="-228600" lvl="0" marL="228600" rtl="0" algn="l">
              <a:lnSpc>
                <a:spcPct val="90000"/>
              </a:lnSpc>
              <a:spcBef>
                <a:spcPts val="1000"/>
              </a:spcBef>
              <a:spcAft>
                <a:spcPts val="0"/>
              </a:spcAft>
              <a:buClr>
                <a:schemeClr val="dk1"/>
              </a:buClr>
              <a:buSzPts val="2000"/>
              <a:buChar char="•"/>
            </a:pPr>
            <a:r>
              <a:rPr lang="en-US" sz="2000"/>
              <a:t>Loopholes were matched, and avoidable damage was facilitated (Zhang et al., 2024).</a:t>
            </a:r>
            <a:endParaRPr/>
          </a:p>
          <a:p>
            <a:pPr indent="-228600" lvl="0" marL="228600" rtl="0" algn="l">
              <a:lnSpc>
                <a:spcPct val="90000"/>
              </a:lnSpc>
              <a:spcBef>
                <a:spcPts val="1000"/>
              </a:spcBef>
              <a:spcAft>
                <a:spcPts val="0"/>
              </a:spcAft>
              <a:buClr>
                <a:schemeClr val="dk1"/>
              </a:buClr>
              <a:buSzPts val="2000"/>
              <a:buChar char="•"/>
            </a:pPr>
            <a:r>
              <a:rPr lang="en-US" sz="2000"/>
              <a:t>Failure to adhere to CQC "Safe" and "Well-led" standards (Delpino et al., 2023).</a:t>
            </a:r>
            <a:endParaRPr/>
          </a:p>
          <a:p>
            <a:pPr indent="-228600" lvl="0" marL="228600" rtl="0" algn="l">
              <a:lnSpc>
                <a:spcPct val="90000"/>
              </a:lnSpc>
              <a:spcBef>
                <a:spcPts val="1000"/>
              </a:spcBef>
              <a:spcAft>
                <a:spcPts val="0"/>
              </a:spcAft>
              <a:buClr>
                <a:schemeClr val="dk1"/>
              </a:buClr>
              <a:buSzPts val="2000"/>
              <a:buChar char="•"/>
            </a:pPr>
            <a:r>
              <a:rPr lang="en-US" sz="2000"/>
              <a:t>Neglected initial advisories of consultants and personnel (Nourallah, 2023).</a:t>
            </a:r>
            <a:endParaRPr/>
          </a:p>
          <a:p>
            <a:pPr indent="-228600" lvl="0" marL="228600" rtl="0" algn="l">
              <a:lnSpc>
                <a:spcPct val="90000"/>
              </a:lnSpc>
              <a:spcBef>
                <a:spcPts val="1000"/>
              </a:spcBef>
              <a:spcAft>
                <a:spcPts val="0"/>
              </a:spcAft>
              <a:buClr>
                <a:schemeClr val="dk1"/>
              </a:buClr>
              <a:buSzPts val="2000"/>
              <a:buChar char="•"/>
            </a:pPr>
            <a:r>
              <a:rPr lang="en-US" sz="2000"/>
              <a:t>The comparison of Birmingham Women and Children NHS Trust with the benchmarking shows significant differences. </a:t>
            </a:r>
            <a:endParaRPr/>
          </a:p>
          <a:p>
            <a:pPr indent="-228600" lvl="0" marL="228600" rtl="0" algn="l">
              <a:lnSpc>
                <a:spcPct val="90000"/>
              </a:lnSpc>
              <a:spcBef>
                <a:spcPts val="1000"/>
              </a:spcBef>
              <a:spcAft>
                <a:spcPts val="0"/>
              </a:spcAft>
              <a:buClr>
                <a:schemeClr val="dk1"/>
              </a:buClr>
              <a:buSzPts val="2000"/>
              <a:buChar char="•"/>
            </a:pPr>
            <a:r>
              <a:rPr lang="en-US" sz="2000"/>
              <a:t>Benchmarking shows that the structured quality governance and learning cultures will minimize unnecessary harm and enhance safety outcomes (Björnsdottir et al., 2022).</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pic>
        <p:nvPicPr>
          <p:cNvPr id="139" name="Google Shape;139;p17" title="swiss-cheese-model.jpg"/>
          <p:cNvPicPr preferRelativeResize="0"/>
          <p:nvPr/>
        </p:nvPicPr>
        <p:blipFill>
          <a:blip r:embed="rId3">
            <a:alphaModFix/>
          </a:blip>
          <a:stretch>
            <a:fillRect/>
          </a:stretch>
        </p:blipFill>
        <p:spPr>
          <a:xfrm>
            <a:off x="0" y="1431175"/>
            <a:ext cx="8180752" cy="3046000"/>
          </a:xfrm>
          <a:prstGeom prst="rect">
            <a:avLst/>
          </a:prstGeom>
          <a:noFill/>
          <a:ln>
            <a:noFill/>
          </a:ln>
        </p:spPr>
      </p:pic>
      <p:sp>
        <p:nvSpPr>
          <p:cNvPr id="140" name="Google Shape;140;p17"/>
          <p:cNvSpPr/>
          <p:nvPr/>
        </p:nvSpPr>
        <p:spPr>
          <a:xfrm>
            <a:off x="6396625" y="685275"/>
            <a:ext cx="1729800" cy="549600"/>
          </a:xfrm>
          <a:prstGeom prst="roundRect">
            <a:avLst>
              <a:gd fmla="val 37050" name="adj"/>
            </a:avLst>
          </a:prstGeom>
          <a:solidFill>
            <a:srgbClr val="FF9900"/>
          </a:solidFill>
          <a:ln cap="flat" cmpd="sng" w="9525">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Policies and  procedures</a:t>
            </a:r>
            <a:endParaRPr sz="1700"/>
          </a:p>
        </p:txBody>
      </p:sp>
      <p:sp>
        <p:nvSpPr>
          <p:cNvPr id="141" name="Google Shape;141;p17"/>
          <p:cNvSpPr/>
          <p:nvPr/>
        </p:nvSpPr>
        <p:spPr>
          <a:xfrm>
            <a:off x="4565125" y="868425"/>
            <a:ext cx="1831500" cy="549600"/>
          </a:xfrm>
          <a:prstGeom prst="roundRect">
            <a:avLst>
              <a:gd fmla="val 16667" name="adj"/>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Supervision and management</a:t>
            </a:r>
            <a:endParaRPr sz="1700"/>
          </a:p>
        </p:txBody>
      </p:sp>
      <p:sp>
        <p:nvSpPr>
          <p:cNvPr id="142" name="Google Shape;142;p17"/>
          <p:cNvSpPr/>
          <p:nvPr/>
        </p:nvSpPr>
        <p:spPr>
          <a:xfrm>
            <a:off x="2123225" y="1142925"/>
            <a:ext cx="2421300" cy="615600"/>
          </a:xfrm>
          <a:prstGeom prst="roundRect">
            <a:avLst>
              <a:gd fmla="val 16667" name="adj"/>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Clinical governance and quality assurance</a:t>
            </a:r>
            <a:endParaRPr sz="1700"/>
          </a:p>
        </p:txBody>
      </p:sp>
      <p:sp>
        <p:nvSpPr>
          <p:cNvPr id="143" name="Google Shape;143;p17"/>
          <p:cNvSpPr/>
          <p:nvPr/>
        </p:nvSpPr>
        <p:spPr>
          <a:xfrm>
            <a:off x="291725" y="1593225"/>
            <a:ext cx="1831500" cy="549600"/>
          </a:xfrm>
          <a:prstGeom prst="roundRect">
            <a:avLst>
              <a:gd fmla="val 16667" name="adj"/>
            </a:avLst>
          </a:prstGeom>
          <a:solidFill>
            <a:srgbClr val="00FF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Reporting and investigation</a:t>
            </a:r>
            <a:endParaRPr sz="1700"/>
          </a:p>
        </p:txBody>
      </p:sp>
      <p:sp>
        <p:nvSpPr>
          <p:cNvPr id="144" name="Google Shape;144;p17"/>
          <p:cNvSpPr/>
          <p:nvPr/>
        </p:nvSpPr>
        <p:spPr>
          <a:xfrm>
            <a:off x="7882300" y="977625"/>
            <a:ext cx="4131000" cy="5019300"/>
          </a:xfrm>
          <a:prstGeom prst="flowChartAlternateProcess">
            <a:avLst/>
          </a:prstGeom>
          <a:solidFill>
            <a:srgbClr val="9FC5E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5" name="Google Shape;145;p17"/>
          <p:cNvSpPr txBox="1"/>
          <p:nvPr/>
        </p:nvSpPr>
        <p:spPr>
          <a:xfrm>
            <a:off x="9082950" y="977625"/>
            <a:ext cx="28218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US" sz="2800" u="sng">
                <a:solidFill>
                  <a:schemeClr val="dk1"/>
                </a:solidFill>
              </a:rPr>
              <a:t>Holes</a:t>
            </a:r>
            <a:endParaRPr b="1" sz="2800" u="sng">
              <a:solidFill>
                <a:schemeClr val="dk1"/>
              </a:solidFill>
            </a:endParaRPr>
          </a:p>
        </p:txBody>
      </p:sp>
      <p:sp>
        <p:nvSpPr>
          <p:cNvPr id="146" name="Google Shape;146;p17"/>
          <p:cNvSpPr txBox="1"/>
          <p:nvPr/>
        </p:nvSpPr>
        <p:spPr>
          <a:xfrm>
            <a:off x="7882300" y="1692525"/>
            <a:ext cx="4131000" cy="2523300"/>
          </a:xfrm>
          <a:prstGeom prst="rect">
            <a:avLst/>
          </a:prstGeom>
          <a:noFill/>
          <a:ln>
            <a:noFill/>
          </a:ln>
        </p:spPr>
        <p:txBody>
          <a:bodyPr anchorCtr="0" anchor="t" bIns="91425" lIns="91425" spcFirstLastPara="1" rIns="91425" wrap="square" tIns="91425">
            <a:noAutofit/>
          </a:bodyPr>
          <a:lstStyle/>
          <a:p>
            <a:pPr indent="-361950" lvl="0" marL="457200" rtl="0" algn="l">
              <a:spcBef>
                <a:spcPts val="0"/>
              </a:spcBef>
              <a:spcAft>
                <a:spcPts val="0"/>
              </a:spcAft>
              <a:buClr>
                <a:schemeClr val="dk1"/>
              </a:buClr>
              <a:buSzPts val="2100"/>
              <a:buChar char="●"/>
            </a:pPr>
            <a:r>
              <a:rPr lang="en-US" sz="2100">
                <a:solidFill>
                  <a:schemeClr val="dk1"/>
                </a:solidFill>
              </a:rPr>
              <a:t>Inadequate policies and insufficient training</a:t>
            </a:r>
            <a:endParaRPr sz="2100">
              <a:solidFill>
                <a:schemeClr val="dk1"/>
              </a:solidFill>
            </a:endParaRPr>
          </a:p>
          <a:p>
            <a:pPr indent="-361950" lvl="0" marL="457200" rtl="0" algn="l">
              <a:spcBef>
                <a:spcPts val="0"/>
              </a:spcBef>
              <a:spcAft>
                <a:spcPts val="0"/>
              </a:spcAft>
              <a:buClr>
                <a:schemeClr val="dk1"/>
              </a:buClr>
              <a:buSzPts val="2100"/>
              <a:buChar char="●"/>
            </a:pPr>
            <a:r>
              <a:rPr lang="en-US" sz="2100">
                <a:solidFill>
                  <a:schemeClr val="dk1"/>
                </a:solidFill>
              </a:rPr>
              <a:t>poor supervision and  failure to address concerns</a:t>
            </a:r>
            <a:endParaRPr sz="2100">
              <a:solidFill>
                <a:schemeClr val="dk1"/>
              </a:solidFill>
            </a:endParaRPr>
          </a:p>
          <a:p>
            <a:pPr indent="-361950" lvl="0" marL="457200" rtl="0" algn="l">
              <a:spcBef>
                <a:spcPts val="0"/>
              </a:spcBef>
              <a:spcAft>
                <a:spcPts val="0"/>
              </a:spcAft>
              <a:buClr>
                <a:schemeClr val="dk1"/>
              </a:buClr>
              <a:buSzPts val="2100"/>
              <a:buChar char="●"/>
            </a:pPr>
            <a:r>
              <a:rPr lang="en-US" sz="2100">
                <a:solidFill>
                  <a:schemeClr val="dk1"/>
                </a:solidFill>
              </a:rPr>
              <a:t>Inadequate auditing and  monitoring, failure to act on the warning</a:t>
            </a:r>
            <a:endParaRPr sz="2100">
              <a:solidFill>
                <a:schemeClr val="dk1"/>
              </a:solidFill>
            </a:endParaRPr>
          </a:p>
          <a:p>
            <a:pPr indent="-361950" lvl="0" marL="457200" rtl="0" algn="l">
              <a:spcBef>
                <a:spcPts val="0"/>
              </a:spcBef>
              <a:spcAft>
                <a:spcPts val="0"/>
              </a:spcAft>
              <a:buClr>
                <a:schemeClr val="dk1"/>
              </a:buClr>
              <a:buSzPts val="2100"/>
              <a:buChar char="●"/>
            </a:pPr>
            <a:r>
              <a:rPr lang="en-US" sz="2100">
                <a:solidFill>
                  <a:schemeClr val="dk1"/>
                </a:solidFill>
              </a:rPr>
              <a:t>Delays in reporting and inadequate investigation</a:t>
            </a:r>
            <a:endParaRPr sz="2100">
              <a:solidFill>
                <a:schemeClr val="dk1"/>
              </a:solidFill>
            </a:endParaRPr>
          </a:p>
          <a:p>
            <a:pPr indent="0" lvl="0" marL="457200" rtl="0" algn="l">
              <a:spcBef>
                <a:spcPts val="0"/>
              </a:spcBef>
              <a:spcAft>
                <a:spcPts val="0"/>
              </a:spcAft>
              <a:buNone/>
            </a:pPr>
            <a:r>
              <a:t/>
            </a:r>
            <a:endParaRPr sz="2100">
              <a:solidFill>
                <a:schemeClr val="dk1"/>
              </a:solidFill>
            </a:endParaRPr>
          </a:p>
        </p:txBody>
      </p:sp>
      <p:cxnSp>
        <p:nvCxnSpPr>
          <p:cNvPr id="147" name="Google Shape;147;p17"/>
          <p:cNvCxnSpPr/>
          <p:nvPr/>
        </p:nvCxnSpPr>
        <p:spPr>
          <a:xfrm flipH="1" rot="10800000">
            <a:off x="7088625" y="2008025"/>
            <a:ext cx="956400" cy="183000"/>
          </a:xfrm>
          <a:prstGeom prst="straightConnector1">
            <a:avLst/>
          </a:prstGeom>
          <a:noFill/>
          <a:ln cap="flat" cmpd="sng" w="9525">
            <a:solidFill>
              <a:schemeClr val="dk2"/>
            </a:solidFill>
            <a:prstDash val="solid"/>
            <a:round/>
            <a:headEnd len="med" w="med" type="none"/>
            <a:tailEnd len="med" w="med" type="triangle"/>
          </a:ln>
        </p:spPr>
      </p:cxnSp>
      <p:cxnSp>
        <p:nvCxnSpPr>
          <p:cNvPr id="148" name="Google Shape;148;p17"/>
          <p:cNvCxnSpPr/>
          <p:nvPr/>
        </p:nvCxnSpPr>
        <p:spPr>
          <a:xfrm flipH="1" rot="10800000">
            <a:off x="5582625" y="2659100"/>
            <a:ext cx="2462400" cy="121800"/>
          </a:xfrm>
          <a:prstGeom prst="straightConnector1">
            <a:avLst/>
          </a:prstGeom>
          <a:noFill/>
          <a:ln cap="flat" cmpd="sng" w="9525">
            <a:solidFill>
              <a:schemeClr val="dk2"/>
            </a:solidFill>
            <a:prstDash val="solid"/>
            <a:round/>
            <a:headEnd len="med" w="med" type="none"/>
            <a:tailEnd len="med" w="med" type="triangle"/>
          </a:ln>
        </p:spPr>
      </p:cxnSp>
      <p:cxnSp>
        <p:nvCxnSpPr>
          <p:cNvPr id="149" name="Google Shape;149;p17"/>
          <p:cNvCxnSpPr/>
          <p:nvPr/>
        </p:nvCxnSpPr>
        <p:spPr>
          <a:xfrm>
            <a:off x="4198925" y="2923650"/>
            <a:ext cx="3846300" cy="407100"/>
          </a:xfrm>
          <a:prstGeom prst="straightConnector1">
            <a:avLst/>
          </a:prstGeom>
          <a:noFill/>
          <a:ln cap="flat" cmpd="sng" w="9525">
            <a:solidFill>
              <a:schemeClr val="dk2"/>
            </a:solidFill>
            <a:prstDash val="solid"/>
            <a:round/>
            <a:headEnd len="med" w="med" type="none"/>
            <a:tailEnd len="med" w="med" type="triangle"/>
          </a:ln>
        </p:spPr>
      </p:cxnSp>
      <p:cxnSp>
        <p:nvCxnSpPr>
          <p:cNvPr id="150" name="Google Shape;150;p17"/>
          <p:cNvCxnSpPr/>
          <p:nvPr/>
        </p:nvCxnSpPr>
        <p:spPr>
          <a:xfrm>
            <a:off x="2347050" y="3615550"/>
            <a:ext cx="5677800" cy="630900"/>
          </a:xfrm>
          <a:prstGeom prst="straightConnector1">
            <a:avLst/>
          </a:prstGeom>
          <a:noFill/>
          <a:ln cap="flat" cmpd="sng" w="9525">
            <a:solidFill>
              <a:schemeClr val="dk2"/>
            </a:solidFill>
            <a:prstDash val="solid"/>
            <a:round/>
            <a:headEnd len="med" w="med" type="none"/>
            <a:tailEnd len="med" w="med" type="triangle"/>
          </a:ln>
        </p:spPr>
      </p:cxnSp>
      <p:sp>
        <p:nvSpPr>
          <p:cNvPr id="151" name="Google Shape;151;p17"/>
          <p:cNvSpPr txBox="1"/>
          <p:nvPr/>
        </p:nvSpPr>
        <p:spPr>
          <a:xfrm>
            <a:off x="3720525" y="5996525"/>
            <a:ext cx="6186600" cy="4071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lt1"/>
              </a:buClr>
              <a:buSzPts val="4400"/>
              <a:buFont typeface="Play"/>
              <a:buNone/>
            </a:pPr>
            <a:r>
              <a:rPr b="1" lang="en-US" sz="3900" u="sng">
                <a:solidFill>
                  <a:schemeClr val="dk1"/>
                </a:solidFill>
              </a:rPr>
              <a:t>Swiss Cheese Model</a:t>
            </a:r>
            <a:endParaRPr sz="2300" u="sng">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6" name="Shape 156"/>
        <p:cNvGrpSpPr/>
        <p:nvPr/>
      </p:nvGrpSpPr>
      <p:grpSpPr>
        <a:xfrm>
          <a:off x="0" y="0"/>
          <a:ext cx="0" cy="0"/>
          <a:chOff x="0" y="0"/>
          <a:chExt cx="0" cy="0"/>
        </a:xfrm>
      </p:grpSpPr>
      <p:sp>
        <p:nvSpPr>
          <p:cNvPr id="157" name="Google Shape;157;p18"/>
          <p:cNvSpPr/>
          <p:nvPr/>
        </p:nvSpPr>
        <p:spPr>
          <a:xfrm>
            <a:off x="0" y="651752"/>
            <a:ext cx="12192000" cy="736551"/>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58" name="Google Shape;158;p18"/>
          <p:cNvSpPr txBox="1"/>
          <p:nvPr>
            <p:ph type="title"/>
          </p:nvPr>
        </p:nvSpPr>
        <p:spPr>
          <a:xfrm>
            <a:off x="423325" y="529177"/>
            <a:ext cx="11278200" cy="8634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200"/>
              <a:buFont typeface="Play"/>
              <a:buNone/>
            </a:pPr>
            <a:r>
              <a:rPr b="1" lang="en-US" sz="3200">
                <a:solidFill>
                  <a:schemeClr val="lt1"/>
                </a:solidFill>
                <a:latin typeface="Play"/>
                <a:ea typeface="Play"/>
                <a:cs typeface="Play"/>
                <a:sym typeface="Play"/>
              </a:rPr>
              <a:t>Swiss Cheese Model (system-based safety measures)</a:t>
            </a:r>
            <a:endParaRPr sz="3200">
              <a:solidFill>
                <a:schemeClr val="lt1"/>
              </a:solidFill>
              <a:latin typeface="Play"/>
              <a:ea typeface="Play"/>
              <a:cs typeface="Play"/>
              <a:sym typeface="Play"/>
            </a:endParaRPr>
          </a:p>
        </p:txBody>
      </p:sp>
      <p:graphicFrame>
        <p:nvGraphicFramePr>
          <p:cNvPr id="159" name="Google Shape;159;p18"/>
          <p:cNvGraphicFramePr/>
          <p:nvPr/>
        </p:nvGraphicFramePr>
        <p:xfrm>
          <a:off x="300791" y="1396588"/>
          <a:ext cx="3000000" cy="3000000"/>
        </p:xfrm>
        <a:graphic>
          <a:graphicData uri="http://schemas.openxmlformats.org/drawingml/2006/table">
            <a:tbl>
              <a:tblPr>
                <a:solidFill>
                  <a:srgbClr val="F2F2F2"/>
                </a:solidFill>
                <a:tableStyleId>{7269DB93-6396-4899-B7A7-83100E5D1B65}</a:tableStyleId>
              </a:tblPr>
              <a:tblGrid>
                <a:gridCol w="2673050"/>
                <a:gridCol w="4322100"/>
                <a:gridCol w="4595275"/>
              </a:tblGrid>
              <a:tr h="863250">
                <a:tc>
                  <a:txBody>
                    <a:bodyPr/>
                    <a:lstStyle/>
                    <a:p>
                      <a:pPr indent="0" lvl="0" marL="0" marR="0" rtl="0" algn="l">
                        <a:lnSpc>
                          <a:spcPct val="150000"/>
                        </a:lnSpc>
                        <a:spcBef>
                          <a:spcPts val="0"/>
                        </a:spcBef>
                        <a:spcAft>
                          <a:spcPts val="0"/>
                        </a:spcAft>
                        <a:buClr>
                          <a:schemeClr val="dk1"/>
                        </a:buClr>
                        <a:buSzPts val="1600"/>
                        <a:buFont typeface="Arial"/>
                        <a:buNone/>
                      </a:pPr>
                      <a:r>
                        <a:rPr b="1" i="0" lang="en-US" sz="1600" u="none" cap="none" strike="noStrike">
                          <a:solidFill>
                            <a:schemeClr val="dk1"/>
                          </a:solidFill>
                        </a:rPr>
                        <a:t>Layer of Defense (</a:t>
                      </a:r>
                      <a:r>
                        <a:rPr b="1" lang="en-US" sz="1600" u="none" cap="none" strike="noStrike">
                          <a:solidFill>
                            <a:schemeClr val="dk1"/>
                          </a:solidFill>
                        </a:rPr>
                        <a:t>Barrier</a:t>
                      </a:r>
                      <a:r>
                        <a:rPr b="1" i="0" lang="en-US" sz="1600" u="none" cap="none" strike="noStrike">
                          <a:solidFill>
                            <a:schemeClr val="dk1"/>
                          </a:solidFill>
                        </a:rPr>
                        <a:t>)</a:t>
                      </a:r>
                      <a:endParaRPr b="1" i="0" sz="1600" u="none" cap="none" strike="noStrike">
                        <a:solidFill>
                          <a:schemeClr val="dk1"/>
                        </a:solidFill>
                      </a:endParaRPr>
                    </a:p>
                  </a:txBody>
                  <a:tcPr marT="12050" marB="90350" marR="33050" marL="421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AEAEAE"/>
                    </a:solidFill>
                  </a:tcPr>
                </a:tc>
                <a:tc>
                  <a:txBody>
                    <a:bodyPr/>
                    <a:lstStyle/>
                    <a:p>
                      <a:pPr indent="0" lvl="0" marL="0" marR="0" rtl="0" algn="ctr">
                        <a:lnSpc>
                          <a:spcPct val="150000"/>
                        </a:lnSpc>
                        <a:spcBef>
                          <a:spcPts val="0"/>
                        </a:spcBef>
                        <a:spcAft>
                          <a:spcPts val="0"/>
                        </a:spcAft>
                        <a:buClr>
                          <a:schemeClr val="dk1"/>
                        </a:buClr>
                        <a:buSzPts val="1600"/>
                        <a:buFont typeface="Arial"/>
                        <a:buNone/>
                      </a:pPr>
                      <a:r>
                        <a:rPr b="1" lang="en-US" sz="1600" u="none" cap="none" strike="noStrike">
                          <a:solidFill>
                            <a:schemeClr val="dk1"/>
                          </a:solidFill>
                        </a:rPr>
                        <a:t>Intended Function </a:t>
                      </a:r>
                      <a:endParaRPr b="1" sz="1600" u="none" cap="none" strike="noStrike">
                        <a:solidFill>
                          <a:schemeClr val="dk1"/>
                        </a:solidFill>
                      </a:endParaRPr>
                    </a:p>
                    <a:p>
                      <a:pPr indent="0" lvl="0" marL="0" marR="0" rtl="0" algn="ctr">
                        <a:lnSpc>
                          <a:spcPct val="150000"/>
                        </a:lnSpc>
                        <a:spcBef>
                          <a:spcPts val="0"/>
                        </a:spcBef>
                        <a:spcAft>
                          <a:spcPts val="0"/>
                        </a:spcAft>
                        <a:buClr>
                          <a:schemeClr val="dk1"/>
                        </a:buClr>
                        <a:buSzPts val="1600"/>
                        <a:buFont typeface="Arial"/>
                        <a:buNone/>
                      </a:pPr>
                      <a:r>
                        <a:t/>
                      </a:r>
                      <a:endParaRPr b="1" i="0" sz="1600" u="none" cap="none" strike="noStrike">
                        <a:solidFill>
                          <a:schemeClr val="dk1"/>
                        </a:solidFill>
                      </a:endParaRPr>
                    </a:p>
                  </a:txBody>
                  <a:tcPr marT="12050" marB="90350" marR="33050" marL="42150"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AEAEAE"/>
                    </a:solidFill>
                  </a:tcPr>
                </a:tc>
                <a:tc>
                  <a:txBody>
                    <a:bodyPr/>
                    <a:lstStyle/>
                    <a:p>
                      <a:pPr indent="0" lvl="0" marL="0" marR="0" rtl="0" algn="ctr">
                        <a:lnSpc>
                          <a:spcPct val="150000"/>
                        </a:lnSpc>
                        <a:spcBef>
                          <a:spcPts val="0"/>
                        </a:spcBef>
                        <a:spcAft>
                          <a:spcPts val="0"/>
                        </a:spcAft>
                        <a:buClr>
                          <a:schemeClr val="dk1"/>
                        </a:buClr>
                        <a:buSzPts val="1600"/>
                        <a:buFont typeface="Arial"/>
                        <a:buNone/>
                      </a:pPr>
                      <a:r>
                        <a:rPr b="1" lang="en-US" sz="1600" u="none" cap="none" strike="noStrike">
                          <a:solidFill>
                            <a:schemeClr val="dk1"/>
                          </a:solidFill>
                        </a:rPr>
                        <a:t>Identified Holes (Failures)</a:t>
                      </a:r>
                      <a:endParaRPr b="1" sz="1600" u="none" cap="none" strike="noStrike">
                        <a:solidFill>
                          <a:schemeClr val="dk1"/>
                        </a:solidFill>
                      </a:endParaRPr>
                    </a:p>
                    <a:p>
                      <a:pPr indent="0" lvl="0" marL="0" marR="0" rtl="0" algn="ctr">
                        <a:lnSpc>
                          <a:spcPct val="150000"/>
                        </a:lnSpc>
                        <a:spcBef>
                          <a:spcPts val="0"/>
                        </a:spcBef>
                        <a:spcAft>
                          <a:spcPts val="0"/>
                        </a:spcAft>
                        <a:buClr>
                          <a:schemeClr val="dk1"/>
                        </a:buClr>
                        <a:buSzPts val="1600"/>
                        <a:buFont typeface="Arial"/>
                        <a:buNone/>
                      </a:pPr>
                      <a:r>
                        <a:t/>
                      </a:r>
                      <a:endParaRPr b="1" sz="1600" u="none" cap="none" strike="noStrike">
                        <a:solidFill>
                          <a:schemeClr val="dk1"/>
                        </a:solidFill>
                      </a:endParaRPr>
                    </a:p>
                  </a:txBody>
                  <a:tcPr marT="12050" marB="90350" marR="33050" marL="42150"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AEAEAE"/>
                    </a:solidFill>
                  </a:tcPr>
                </a:tc>
              </a:tr>
              <a:tr h="900200">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Clinical Practice</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l">
                        <a:lnSpc>
                          <a:spcPct val="150000"/>
                        </a:lnSpc>
                        <a:spcBef>
                          <a:spcPts val="0"/>
                        </a:spcBef>
                        <a:spcAft>
                          <a:spcPts val="0"/>
                        </a:spcAft>
                        <a:buClr>
                          <a:srgbClr val="000000"/>
                        </a:buClr>
                        <a:buSzPts val="1400"/>
                        <a:buFont typeface="Arial"/>
                        <a:buNone/>
                      </a:pPr>
                      <a:r>
                        <a:rPr lang="en-US" sz="1400" u="none" cap="none" strike="noStrike">
                          <a:solidFill>
                            <a:schemeClr val="dk1"/>
                          </a:solidFill>
                        </a:rPr>
                        <a:t>Ensure neonatal safety through skilled nursing and monitoring (Nursing Time, 2025)</a:t>
                      </a:r>
                      <a:endParaRPr sz="1400" u="none" cap="none" strike="noStrike">
                        <a:solidFill>
                          <a:schemeClr val="dk1"/>
                        </a:solidFill>
                      </a:endParaRPr>
                    </a:p>
                    <a:p>
                      <a:pPr indent="0" lvl="0" marL="0" marR="0" rtl="0" algn="l">
                        <a:lnSpc>
                          <a:spcPct val="150000"/>
                        </a:lnSpc>
                        <a:spcBef>
                          <a:spcPts val="0"/>
                        </a:spcBef>
                        <a:spcAft>
                          <a:spcPts val="0"/>
                        </a:spcAft>
                        <a:buClr>
                          <a:srgbClr val="000000"/>
                        </a:buClr>
                        <a:buSzPts val="1400"/>
                        <a:buFont typeface="Arial"/>
                        <a:buNone/>
                      </a:pPr>
                      <a:r>
                        <a:rPr lang="en-US" sz="1400" u="none" cap="none" strike="noStrike"/>
                        <a:t>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Letby had unrestricted access to vulnerable infants; weak supervision (</a:t>
                      </a:r>
                      <a:r>
                        <a:rPr lang="en-US" sz="1400" u="none" cap="none" strike="noStrike"/>
                        <a:t>The Guardian, 2025</a:t>
                      </a:r>
                      <a:r>
                        <a:rPr i="0" lang="en-US" sz="1400" u="none" cap="none" strike="noStrike">
                          <a:solidFill>
                            <a:schemeClr val="dk1"/>
                          </a:solidFill>
                        </a:rPr>
                        <a:t>)</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514700">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Incident Reporting</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Early detection of abnormal events and staff alerts.</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Consultants’ reports ignored; lack of structured escalation.</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r h="8593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Leadership &amp; Governance</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Oversight and response to safety concerns.</a:t>
                      </a:r>
                      <a:endParaRPr sz="1400" u="none" cap="none" strike="noStrike">
                        <a:solidFill>
                          <a:schemeClr val="dk1"/>
                        </a:solidFill>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Management dismissed warnings; prioritised reputation over safety.</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8593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QualityAssurance Systems</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Conduct routine audits and mortality reviews.</a:t>
                      </a:r>
                      <a:endParaRPr sz="1400" u="none" cap="none" strike="noStrike">
                        <a:solidFill>
                          <a:schemeClr val="dk1"/>
                        </a:solidFill>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No QA audits or Root Cause Analyses undertaken during key period (</a:t>
                      </a:r>
                      <a:r>
                        <a:rPr lang="en-US" sz="1400" u="none" cap="none" strike="noStrike"/>
                        <a:t>The Guardian, 2025</a:t>
                      </a:r>
                      <a:r>
                        <a:rPr i="0" lang="en-US" sz="1400" u="none" cap="none" strike="noStrike">
                          <a:solidFill>
                            <a:schemeClr val="dk1"/>
                          </a:solidFill>
                        </a:rPr>
                        <a:t>)</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r h="8593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ExternalRegulation (CQC</a:t>
                      </a:r>
                      <a:r>
                        <a:rPr b="1" lang="en-US" sz="1400" u="none" cap="none" strike="noStrike">
                          <a:solidFill>
                            <a:schemeClr val="dk1"/>
                          </a:solidFill>
                        </a:rPr>
                        <a:t>/</a:t>
                      </a:r>
                      <a:r>
                        <a:rPr b="1" i="0" lang="en-US" sz="1400" u="none" cap="none" strike="noStrike">
                          <a:solidFill>
                            <a:schemeClr val="dk1"/>
                          </a:solidFill>
                        </a:rPr>
                        <a:t>NHS)</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Provide independent monitoring and compliance checks (Nursing Time, 2025)</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No timely external intervention; late investigation post-harm.</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7708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Whistleblowing Mechanism</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Encourage transparent reporting of unsafe practices.</a:t>
                      </a:r>
                      <a:endParaRPr sz="1400" u="none" cap="none" strike="noStrike">
                        <a:solidFill>
                          <a:schemeClr val="dk1"/>
                        </a:solidFill>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Staff feared retaliation, culture of silence prevailed.</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bl>
          </a:graphicData>
        </a:graphic>
      </p:graphicFrame>
      <p:cxnSp>
        <p:nvCxnSpPr>
          <p:cNvPr id="160" name="Google Shape;160;p18"/>
          <p:cNvCxnSpPr/>
          <p:nvPr/>
        </p:nvCxnSpPr>
        <p:spPr>
          <a:xfrm>
            <a:off x="7295950" y="1415863"/>
            <a:ext cx="0" cy="5765100"/>
          </a:xfrm>
          <a:prstGeom prst="straightConnector1">
            <a:avLst/>
          </a:prstGeom>
          <a:noFill/>
          <a:ln cap="flat" cmpd="sng" w="9525">
            <a:solidFill>
              <a:schemeClr val="dk2"/>
            </a:solidFill>
            <a:prstDash val="solid"/>
            <a:round/>
            <a:headEnd len="sm" w="sm" type="none"/>
            <a:tailEnd len="sm" w="sm" type="none"/>
          </a:ln>
        </p:spPr>
      </p:cxnSp>
      <p:cxnSp>
        <p:nvCxnSpPr>
          <p:cNvPr id="161" name="Google Shape;161;p18"/>
          <p:cNvCxnSpPr/>
          <p:nvPr/>
        </p:nvCxnSpPr>
        <p:spPr>
          <a:xfrm>
            <a:off x="2846350" y="1415875"/>
            <a:ext cx="50100" cy="576510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19"/>
          <p:cNvSpPr txBox="1"/>
          <p:nvPr/>
        </p:nvSpPr>
        <p:spPr>
          <a:xfrm>
            <a:off x="618760" y="-10"/>
            <a:ext cx="10954500" cy="615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3400"/>
              <a:buFont typeface="Arial"/>
              <a:buNone/>
            </a:pPr>
            <a:r>
              <a:rPr b="1" i="0" lang="en-US" sz="3400" u="none" cap="none" strike="noStrike">
                <a:solidFill>
                  <a:schemeClr val="dk1"/>
                </a:solidFill>
                <a:latin typeface="Play"/>
                <a:ea typeface="Play"/>
                <a:cs typeface="Play"/>
                <a:sym typeface="Play"/>
              </a:rPr>
              <a:t>Benchmark table</a:t>
            </a:r>
            <a:endParaRPr b="0" i="0" sz="1800" u="none" cap="none" strike="noStrike">
              <a:solidFill>
                <a:schemeClr val="dk1"/>
              </a:solidFill>
              <a:latin typeface="Arial"/>
              <a:ea typeface="Arial"/>
              <a:cs typeface="Arial"/>
              <a:sym typeface="Arial"/>
            </a:endParaRPr>
          </a:p>
        </p:txBody>
      </p:sp>
      <p:graphicFrame>
        <p:nvGraphicFramePr>
          <p:cNvPr id="168" name="Google Shape;168;p19"/>
          <p:cNvGraphicFramePr/>
          <p:nvPr/>
        </p:nvGraphicFramePr>
        <p:xfrm>
          <a:off x="618760" y="558375"/>
          <a:ext cx="3000000" cy="3000000"/>
        </p:xfrm>
        <a:graphic>
          <a:graphicData uri="http://schemas.openxmlformats.org/drawingml/2006/table">
            <a:tbl>
              <a:tblPr>
                <a:noFill/>
                <a:tableStyleId>{35924582-35F3-4AD8-AE89-D5E15CFFE56B}</a:tableStyleId>
              </a:tblPr>
              <a:tblGrid>
                <a:gridCol w="1589300"/>
                <a:gridCol w="3330625"/>
                <a:gridCol w="2489100"/>
                <a:gridCol w="3545475"/>
              </a:tblGrid>
              <a:tr h="696400">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Benchmark Indicator</a:t>
                      </a:r>
                      <a:endParaRPr sz="1800" u="none" cap="none" strike="noStrike"/>
                    </a:p>
                  </a:txBody>
                  <a:tcPr marT="63500" marB="63500" marR="63500" marL="63500"/>
                </a:tc>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National Standard</a:t>
                      </a:r>
                      <a:endParaRPr sz="1800" u="none" cap="none" strike="noStrike"/>
                    </a:p>
                  </a:txBody>
                  <a:tcPr marT="63500" marB="63500" marR="63500" marL="63500"/>
                </a:tc>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Countess of Chester Hospital (Before)</a:t>
                      </a:r>
                      <a:endParaRPr sz="1800" u="none" cap="none" strike="noStrike"/>
                    </a:p>
                  </a:txBody>
                  <a:tcPr marT="63500" marB="63500" marR="63500" marL="63500"/>
                </a:tc>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Hospital Performance (After)</a:t>
                      </a:r>
                      <a:endParaRPr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Quality of care</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90% of sepsis cases reviewed within 1 hour</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58% cases were recorded in 20 days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1" lang="en-US" sz="1800" u="none" cap="none" strike="noStrike"/>
                        <a:t>85% </a:t>
                      </a:r>
                      <a:r>
                        <a:rPr b="0" lang="en-US" sz="1800" u="none" cap="none" strike="noStrike"/>
                        <a:t>was achieved with better structure </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Quality of care</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95% compliance with neonatal escalation protocol</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62% audits on neonatal protocols were consulted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1" lang="en-US" sz="1800" u="none" cap="none" strike="noStrike"/>
                        <a:t>91% </a:t>
                      </a:r>
                      <a:r>
                        <a:rPr b="0" lang="en-US" sz="1800" u="none" cap="none" strike="noStrike"/>
                        <a:t>post implementation worked out</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Operational efficiency</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&lt; 48 hours average time to report serious incident</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10 days of average reporting time against incidents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0" lang="en-US" sz="1800" u="none" cap="none" strike="noStrike"/>
                        <a:t>36 hours mapped as maximum time to report </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Patient experience</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100% % of whistleblowing cases acted upon</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30% cases were acted or controlled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0" lang="en-US" sz="1800" u="none" cap="none" strike="noStrike"/>
                        <a:t>90% cases-controlled post improvement </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Leadership and governance</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 90% external audit compliance score</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60% audit compliances with policy adherence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0" lang="en-US" sz="1800" u="none" cap="none" strike="noStrike"/>
                        <a:t>92% after the improvement with better policy adherence </a:t>
                      </a:r>
                      <a:endParaRPr b="0" sz="1800" u="none" cap="none" strike="noStrike"/>
                    </a:p>
                  </a:txBody>
                  <a:tcPr marT="63500" marB="63500" marR="63500" marL="63500"/>
                </a:tc>
              </a:tr>
            </a:tbl>
          </a:graphicData>
        </a:graphic>
      </p:graphicFrame>
      <p:sp>
        <p:nvSpPr>
          <p:cNvPr id="169" name="Google Shape;169;p19"/>
          <p:cNvSpPr txBox="1"/>
          <p:nvPr/>
        </p:nvSpPr>
        <p:spPr>
          <a:xfrm>
            <a:off x="5285232" y="6436403"/>
            <a:ext cx="7816596" cy="3693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chemeClr val="dk1"/>
                </a:solidFill>
                <a:latin typeface="Arial"/>
                <a:ea typeface="Arial"/>
                <a:cs typeface="Arial"/>
                <a:sym typeface="Arial"/>
              </a:rPr>
              <a:t>Source: Benchmark Indicators sourced from Nursing Time, 2025</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4" name="Shape 174"/>
        <p:cNvGrpSpPr/>
        <p:nvPr/>
      </p:nvGrpSpPr>
      <p:grpSpPr>
        <a:xfrm>
          <a:off x="0" y="0"/>
          <a:ext cx="0" cy="0"/>
          <a:chOff x="0" y="0"/>
          <a:chExt cx="0" cy="0"/>
        </a:xfrm>
      </p:grpSpPr>
      <p:sp>
        <p:nvSpPr>
          <p:cNvPr id="175" name="Google Shape;175;p2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6" name="Google Shape;176;p20"/>
          <p:cNvSpPr/>
          <p:nvPr/>
        </p:nvSpPr>
        <p:spPr>
          <a:xfrm flipH="1">
            <a:off x="2" y="0"/>
            <a:ext cx="12191998" cy="1575955"/>
          </a:xfrm>
          <a:prstGeom prst="rect">
            <a:avLst/>
          </a:prstGeom>
          <a:gradFill>
            <a:gsLst>
              <a:gs pos="0">
                <a:srgbClr val="000000">
                  <a:alpha val="95294"/>
                </a:srgbClr>
              </a:gs>
              <a:gs pos="100000">
                <a:srgbClr val="0F4861"/>
              </a:gs>
            </a:gsLst>
            <a:lin ang="8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7" name="Google Shape;177;p20"/>
          <p:cNvSpPr/>
          <p:nvPr/>
        </p:nvSpPr>
        <p:spPr>
          <a:xfrm flipH="1" rot="10800000">
            <a:off x="8128857" y="0"/>
            <a:ext cx="4063143" cy="1576412"/>
          </a:xfrm>
          <a:prstGeom prst="rect">
            <a:avLst/>
          </a:prstGeom>
          <a:gradFill>
            <a:gsLst>
              <a:gs pos="0">
                <a:srgbClr val="0A3041">
                  <a:alpha val="67450"/>
                </a:srgbClr>
              </a:gs>
              <a:gs pos="19000">
                <a:srgbClr val="0A3041">
                  <a:alpha val="67450"/>
                </a:srgbClr>
              </a:gs>
              <a:gs pos="100000">
                <a:srgbClr val="156082">
                  <a:alpha val="78431"/>
                </a:srgbClr>
              </a:gs>
            </a:gsLst>
            <a:lin ang="191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8" name="Google Shape;178;p20"/>
          <p:cNvSpPr/>
          <p:nvPr/>
        </p:nvSpPr>
        <p:spPr>
          <a:xfrm rot="5400000">
            <a:off x="5307777" y="-5307778"/>
            <a:ext cx="1576446" cy="12192002"/>
          </a:xfrm>
          <a:prstGeom prst="rect">
            <a:avLst/>
          </a:prstGeom>
          <a:gradFill>
            <a:gsLst>
              <a:gs pos="0">
                <a:srgbClr val="156082">
                  <a:alpha val="0"/>
                </a:srgbClr>
              </a:gs>
              <a:gs pos="23000">
                <a:srgbClr val="156082">
                  <a:alpha val="0"/>
                </a:srgbClr>
              </a:gs>
              <a:gs pos="99000">
                <a:srgbClr val="000000">
                  <a:alpha val="73333"/>
                </a:srgbClr>
              </a:gs>
              <a:gs pos="100000">
                <a:srgbClr val="000000">
                  <a:alpha val="73333"/>
                </a:srgbClr>
              </a:gs>
            </a:gsLst>
            <a:lin ang="203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9" name="Google Shape;179;p20"/>
          <p:cNvSpPr txBox="1"/>
          <p:nvPr>
            <p:ph type="title"/>
          </p:nvPr>
        </p:nvSpPr>
        <p:spPr>
          <a:xfrm>
            <a:off x="1371597" y="348865"/>
            <a:ext cx="10044023" cy="877729"/>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FFFFFF"/>
              </a:buClr>
              <a:buSzPts val="3700"/>
              <a:buFont typeface="Play"/>
              <a:buNone/>
            </a:pPr>
            <a:r>
              <a:rPr b="1" lang="en-US" sz="3700">
                <a:solidFill>
                  <a:srgbClr val="FFFFFF"/>
                </a:solidFill>
                <a:latin typeface="Play"/>
                <a:ea typeface="Play"/>
                <a:cs typeface="Play"/>
                <a:sym typeface="Play"/>
              </a:rPr>
              <a:t>Framework and Overview of second component </a:t>
            </a:r>
            <a:endParaRPr sz="3700">
              <a:solidFill>
                <a:srgbClr val="FFFFFF"/>
              </a:solidFill>
              <a:latin typeface="Play"/>
              <a:ea typeface="Play"/>
              <a:cs typeface="Play"/>
              <a:sym typeface="Play"/>
            </a:endParaRPr>
          </a:p>
        </p:txBody>
      </p:sp>
      <p:grpSp>
        <p:nvGrpSpPr>
          <p:cNvPr id="180" name="Google Shape;180;p20"/>
          <p:cNvGrpSpPr/>
          <p:nvPr/>
        </p:nvGrpSpPr>
        <p:grpSpPr>
          <a:xfrm>
            <a:off x="0" y="2986575"/>
            <a:ext cx="10537470" cy="2651767"/>
            <a:chOff x="5430" y="0"/>
            <a:chExt cx="10743750" cy="2651767"/>
          </a:xfrm>
        </p:grpSpPr>
        <p:sp>
          <p:nvSpPr>
            <p:cNvPr id="181" name="Google Shape;181;p20"/>
            <p:cNvSpPr/>
            <p:nvPr/>
          </p:nvSpPr>
          <p:spPr>
            <a:xfrm>
              <a:off x="806595" y="0"/>
              <a:ext cx="9141419" cy="2651767"/>
            </a:xfrm>
            <a:prstGeom prst="rightArrow">
              <a:avLst>
                <a:gd fmla="val 50000" name="adj1"/>
                <a:gd fmla="val 50000" name="adj2"/>
              </a:avLst>
            </a:prstGeom>
            <a:solidFill>
              <a:srgbClr val="CADEE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20"/>
            <p:cNvSpPr/>
            <p:nvPr/>
          </p:nvSpPr>
          <p:spPr>
            <a:xfrm>
              <a:off x="5430" y="795530"/>
              <a:ext cx="2060213" cy="1060706"/>
            </a:xfrm>
            <a:prstGeom prst="roundRect">
              <a:avLst>
                <a:gd fmla="val 16667" name="adj"/>
              </a:avLst>
            </a:prstGeom>
            <a:solidFill>
              <a:srgbClr val="0C9ED5"/>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3" name="Google Shape;183;p20"/>
            <p:cNvSpPr txBox="1"/>
            <p:nvPr/>
          </p:nvSpPr>
          <p:spPr>
            <a:xfrm>
              <a:off x="57209" y="847309"/>
              <a:ext cx="1956655" cy="957148"/>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Introduction </a:t>
              </a:r>
              <a:endParaRPr b="0" i="0" sz="1400" u="none" cap="none" strike="noStrike">
                <a:solidFill>
                  <a:srgbClr val="000000"/>
                </a:solidFill>
                <a:latin typeface="Arial"/>
                <a:ea typeface="Arial"/>
                <a:cs typeface="Arial"/>
                <a:sym typeface="Arial"/>
              </a:endParaRPr>
            </a:p>
          </p:txBody>
        </p:sp>
        <p:sp>
          <p:nvSpPr>
            <p:cNvPr id="184" name="Google Shape;184;p20"/>
            <p:cNvSpPr/>
            <p:nvPr/>
          </p:nvSpPr>
          <p:spPr>
            <a:xfrm>
              <a:off x="2176314" y="795530"/>
              <a:ext cx="2060213" cy="1060706"/>
            </a:xfrm>
            <a:prstGeom prst="roundRect">
              <a:avLst>
                <a:gd fmla="val 16667" name="adj"/>
              </a:avLst>
            </a:prstGeom>
            <a:solidFill>
              <a:srgbClr val="1544C6"/>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5" name="Google Shape;185;p20"/>
            <p:cNvSpPr txBox="1"/>
            <p:nvPr/>
          </p:nvSpPr>
          <p:spPr>
            <a:xfrm>
              <a:off x="2228093" y="847309"/>
              <a:ext cx="1956655" cy="957148"/>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Theoretical Framework </a:t>
              </a:r>
              <a:endParaRPr b="0" i="0" sz="1400" u="none" cap="none" strike="noStrike">
                <a:solidFill>
                  <a:srgbClr val="000000"/>
                </a:solidFill>
                <a:latin typeface="Arial"/>
                <a:ea typeface="Arial"/>
                <a:cs typeface="Arial"/>
                <a:sym typeface="Arial"/>
              </a:endParaRPr>
            </a:p>
          </p:txBody>
        </p:sp>
        <p:sp>
          <p:nvSpPr>
            <p:cNvPr id="186" name="Google Shape;186;p20"/>
            <p:cNvSpPr/>
            <p:nvPr/>
          </p:nvSpPr>
          <p:spPr>
            <a:xfrm>
              <a:off x="4347192" y="795525"/>
              <a:ext cx="2393700" cy="1492800"/>
            </a:xfrm>
            <a:prstGeom prst="roundRect">
              <a:avLst>
                <a:gd fmla="val 16667" name="adj"/>
              </a:avLst>
            </a:prstGeom>
            <a:solidFill>
              <a:srgbClr val="3B1CB9"/>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7" name="Google Shape;187;p20"/>
            <p:cNvSpPr txBox="1"/>
            <p:nvPr/>
          </p:nvSpPr>
          <p:spPr>
            <a:xfrm>
              <a:off x="4393226" y="1014400"/>
              <a:ext cx="2341800" cy="9570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Root cause analysis (Fishbone diagram, the 5 whys, Donabedian model, SWOT analysis)</a:t>
              </a:r>
              <a:endParaRPr b="0" i="0" sz="1400" u="none" cap="none" strike="noStrike">
                <a:solidFill>
                  <a:srgbClr val="000000"/>
                </a:solidFill>
                <a:latin typeface="Arial"/>
                <a:ea typeface="Arial"/>
                <a:cs typeface="Arial"/>
                <a:sym typeface="Arial"/>
              </a:endParaRPr>
            </a:p>
          </p:txBody>
        </p:sp>
        <p:sp>
          <p:nvSpPr>
            <p:cNvPr id="188" name="Google Shape;188;p20"/>
            <p:cNvSpPr/>
            <p:nvPr/>
          </p:nvSpPr>
          <p:spPr>
            <a:xfrm>
              <a:off x="6891720" y="795525"/>
              <a:ext cx="1686600" cy="1060800"/>
            </a:xfrm>
            <a:prstGeom prst="roundRect">
              <a:avLst>
                <a:gd fmla="val 16667" name="adj"/>
              </a:avLst>
            </a:prstGeom>
            <a:solidFill>
              <a:srgbClr val="7C22AC"/>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9" name="Google Shape;189;p20"/>
            <p:cNvSpPr txBox="1"/>
            <p:nvPr/>
          </p:nvSpPr>
          <p:spPr>
            <a:xfrm>
              <a:off x="6851577" y="899325"/>
              <a:ext cx="1686600" cy="9570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Impact and risk assessment </a:t>
              </a:r>
              <a:endParaRPr b="0" i="0" sz="1400" u="none" cap="none" strike="noStrike">
                <a:solidFill>
                  <a:srgbClr val="000000"/>
                </a:solidFill>
                <a:latin typeface="Arial"/>
                <a:ea typeface="Arial"/>
                <a:cs typeface="Arial"/>
                <a:sym typeface="Arial"/>
              </a:endParaRPr>
            </a:p>
          </p:txBody>
        </p:sp>
        <p:sp>
          <p:nvSpPr>
            <p:cNvPr id="190" name="Google Shape;190;p20"/>
            <p:cNvSpPr/>
            <p:nvPr/>
          </p:nvSpPr>
          <p:spPr>
            <a:xfrm>
              <a:off x="8688967" y="795530"/>
              <a:ext cx="2060213" cy="1060706"/>
            </a:xfrm>
            <a:prstGeom prst="roundRect">
              <a:avLst>
                <a:gd fmla="val 16667" name="adj"/>
              </a:avLst>
            </a:prstGeom>
            <a:solidFill>
              <a:srgbClr val="9F2992"/>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1" name="Google Shape;191;p20"/>
            <p:cNvSpPr txBox="1"/>
            <p:nvPr/>
          </p:nvSpPr>
          <p:spPr>
            <a:xfrm>
              <a:off x="8637159" y="847300"/>
              <a:ext cx="2060100" cy="9573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Recommendation (PDSA, PDCA)</a:t>
              </a:r>
              <a:endParaRPr b="0" i="0" sz="1400" u="none" cap="none" strike="noStrike">
                <a:solidFill>
                  <a:srgbClr val="000000"/>
                </a:solidFill>
                <a:latin typeface="Arial"/>
                <a:ea typeface="Arial"/>
                <a:cs typeface="Arial"/>
                <a:sym typeface="Arial"/>
              </a:endParaRPr>
            </a:p>
          </p:txBody>
        </p:sp>
      </p:grpSp>
      <p:sp>
        <p:nvSpPr>
          <p:cNvPr id="192" name="Google Shape;192;p20"/>
          <p:cNvSpPr/>
          <p:nvPr/>
        </p:nvSpPr>
        <p:spPr>
          <a:xfrm>
            <a:off x="10537800" y="3799463"/>
            <a:ext cx="1654200" cy="1026000"/>
          </a:xfrm>
          <a:prstGeom prst="roundRect">
            <a:avLst>
              <a:gd fmla="val 16667" name="adj"/>
            </a:avLst>
          </a:prstGeom>
          <a:solidFill>
            <a:srgbClr val="50154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rPr b="0" i="0" lang="en-US" sz="1800" u="none" cap="none" strike="noStrike">
                <a:solidFill>
                  <a:schemeClr val="lt1"/>
                </a:solidFill>
                <a:latin typeface="Arial"/>
                <a:ea typeface="Arial"/>
                <a:cs typeface="Arial"/>
                <a:sym typeface="Arial"/>
              </a:rPr>
              <a:t>Conclusion</a:t>
            </a:r>
            <a:endParaRPr b="0" i="0" sz="1800" u="none" cap="none" strike="noStrike">
              <a:solidFill>
                <a:schemeClr val="lt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7" name="Shape 197"/>
        <p:cNvGrpSpPr/>
        <p:nvPr/>
      </p:nvGrpSpPr>
      <p:grpSpPr>
        <a:xfrm>
          <a:off x="0" y="0"/>
          <a:ext cx="0" cy="0"/>
          <a:chOff x="0" y="0"/>
          <a:chExt cx="0" cy="0"/>
        </a:xfrm>
      </p:grpSpPr>
      <p:sp>
        <p:nvSpPr>
          <p:cNvPr id="198" name="Google Shape;198;p21"/>
          <p:cNvSpPr/>
          <p:nvPr/>
        </p:nvSpPr>
        <p:spPr>
          <a:xfrm>
            <a:off x="0" y="-11205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99" name="Google Shape;199;p21"/>
          <p:cNvSpPr txBox="1"/>
          <p:nvPr>
            <p:ph type="title"/>
          </p:nvPr>
        </p:nvSpPr>
        <p:spPr>
          <a:xfrm>
            <a:off x="4722247" y="-3"/>
            <a:ext cx="4959600" cy="4149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Play"/>
              <a:buNone/>
            </a:pPr>
            <a:r>
              <a:rPr b="1" lang="en-US" sz="2900" u="sng">
                <a:solidFill>
                  <a:schemeClr val="dk1"/>
                </a:solidFill>
                <a:latin typeface="Play"/>
                <a:ea typeface="Play"/>
                <a:cs typeface="Play"/>
                <a:sym typeface="Play"/>
              </a:rPr>
              <a:t>SUMMARY</a:t>
            </a:r>
            <a:endParaRPr sz="3259" u="sng"/>
          </a:p>
        </p:txBody>
      </p:sp>
      <p:sp>
        <p:nvSpPr>
          <p:cNvPr id="200" name="Google Shape;200;p21"/>
          <p:cNvSpPr/>
          <p:nvPr/>
        </p:nvSpPr>
        <p:spPr>
          <a:xfrm flipH="1" rot="10800000">
            <a:off x="0" y="6400799"/>
            <a:ext cx="12192000" cy="456773"/>
          </a:xfrm>
          <a:prstGeom prst="rect">
            <a:avLst/>
          </a:prstGeom>
          <a:gradFill>
            <a:gsLst>
              <a:gs pos="0">
                <a:schemeClr val="accent1"/>
              </a:gs>
              <a:gs pos="78000">
                <a:srgbClr val="000000"/>
              </a:gs>
              <a:gs pos="100000">
                <a:srgbClr val="000000"/>
              </a:gs>
            </a:gsLst>
            <a:lin ang="2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01" name="Google Shape;201;p21"/>
          <p:cNvSpPr/>
          <p:nvPr/>
        </p:nvSpPr>
        <p:spPr>
          <a:xfrm flipH="1">
            <a:off x="4038600" y="6400799"/>
            <a:ext cx="8153398" cy="456772"/>
          </a:xfrm>
          <a:prstGeom prst="rect">
            <a:avLst/>
          </a:prstGeom>
          <a:gradFill>
            <a:gsLst>
              <a:gs pos="0">
                <a:srgbClr val="000000">
                  <a:alpha val="62352"/>
                </a:srgbClr>
              </a:gs>
              <a:gs pos="100000">
                <a:srgbClr val="0F4861"/>
              </a:gs>
            </a:gsLst>
            <a:lin ang="13800001"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nvGrpSpPr>
          <p:cNvPr id="202" name="Google Shape;202;p21"/>
          <p:cNvGrpSpPr/>
          <p:nvPr/>
        </p:nvGrpSpPr>
        <p:grpSpPr>
          <a:xfrm>
            <a:off x="383925" y="607325"/>
            <a:ext cx="4911705" cy="5256041"/>
            <a:chOff x="383926" y="5224"/>
            <a:chExt cx="4911705" cy="4977783"/>
          </a:xfrm>
        </p:grpSpPr>
        <p:sp>
          <p:nvSpPr>
            <p:cNvPr id="203" name="Google Shape;203;p21"/>
            <p:cNvSpPr/>
            <p:nvPr/>
          </p:nvSpPr>
          <p:spPr>
            <a:xfrm>
              <a:off x="2584685" y="620272"/>
              <a:ext cx="475988" cy="91440"/>
            </a:xfrm>
            <a:custGeom>
              <a:rect b="b" l="l" r="r" t="t"/>
              <a:pathLst>
                <a:path extrusionOk="0" h="120000" w="120000">
                  <a:moveTo>
                    <a:pt x="0" y="60000"/>
                  </a:moveTo>
                  <a:lnTo>
                    <a:pt x="120000" y="60000"/>
                  </a:lnTo>
                </a:path>
              </a:pathLst>
            </a:custGeom>
            <a:noFill/>
            <a:ln cap="flat" cmpd="sng" w="12700">
              <a:solidFill>
                <a:srgbClr val="E97131"/>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4" name="Google Shape;204;p21"/>
            <p:cNvSpPr txBox="1"/>
            <p:nvPr/>
          </p:nvSpPr>
          <p:spPr>
            <a:xfrm>
              <a:off x="2810014" y="663456"/>
              <a:ext cx="25329"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05" name="Google Shape;205;p21"/>
            <p:cNvSpPr/>
            <p:nvPr/>
          </p:nvSpPr>
          <p:spPr>
            <a:xfrm>
              <a:off x="383926" y="5224"/>
              <a:ext cx="2202558" cy="1321535"/>
            </a:xfrm>
            <a:prstGeom prst="rect">
              <a:avLst/>
            </a:prstGeom>
            <a:solidFill>
              <a:srgbClr val="E9713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6" name="Google Shape;206;p21"/>
            <p:cNvSpPr txBox="1"/>
            <p:nvPr/>
          </p:nvSpPr>
          <p:spPr>
            <a:xfrm>
              <a:off x="383926" y="5224"/>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Personal failure and highlighting systematic </a:t>
              </a:r>
              <a:endParaRPr b="0" i="0" sz="1400" u="none" cap="none" strike="noStrike">
                <a:solidFill>
                  <a:srgbClr val="000000"/>
                </a:solidFill>
                <a:latin typeface="Arial"/>
                <a:ea typeface="Arial"/>
                <a:cs typeface="Arial"/>
                <a:sym typeface="Arial"/>
              </a:endParaRPr>
            </a:p>
          </p:txBody>
        </p:sp>
        <p:sp>
          <p:nvSpPr>
            <p:cNvPr id="207" name="Google Shape;207;p21"/>
            <p:cNvSpPr/>
            <p:nvPr/>
          </p:nvSpPr>
          <p:spPr>
            <a:xfrm>
              <a:off x="1485205" y="1324959"/>
              <a:ext cx="2709147" cy="475988"/>
            </a:xfrm>
            <a:custGeom>
              <a:rect b="b" l="l" r="r" t="t"/>
              <a:pathLst>
                <a:path extrusionOk="0" h="120000" w="120000">
                  <a:moveTo>
                    <a:pt x="120000" y="0"/>
                  </a:moveTo>
                  <a:lnTo>
                    <a:pt x="120000" y="64311"/>
                  </a:lnTo>
                  <a:lnTo>
                    <a:pt x="0" y="64311"/>
                  </a:lnTo>
                  <a:lnTo>
                    <a:pt x="0" y="120000"/>
                  </a:lnTo>
                </a:path>
              </a:pathLst>
            </a:custGeom>
            <a:noFill/>
            <a:ln cap="flat" cmpd="sng" w="12700">
              <a:solidFill>
                <a:srgbClr val="D5AE1D"/>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8" name="Google Shape;208;p21"/>
            <p:cNvSpPr txBox="1"/>
            <p:nvPr/>
          </p:nvSpPr>
          <p:spPr>
            <a:xfrm>
              <a:off x="2770876" y="1560418"/>
              <a:ext cx="137805"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09" name="Google Shape;209;p21"/>
            <p:cNvSpPr/>
            <p:nvPr/>
          </p:nvSpPr>
          <p:spPr>
            <a:xfrm>
              <a:off x="3093073" y="5224"/>
              <a:ext cx="2202558" cy="1321535"/>
            </a:xfrm>
            <a:prstGeom prst="rect">
              <a:avLst/>
            </a:prstGeom>
            <a:solidFill>
              <a:srgbClr val="DDA41D"/>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0" name="Google Shape;210;p21"/>
            <p:cNvSpPr txBox="1"/>
            <p:nvPr/>
          </p:nvSpPr>
          <p:spPr>
            <a:xfrm>
              <a:off x="3093073" y="5224"/>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None of the structured quality audits or RCA.</a:t>
              </a:r>
              <a:endParaRPr b="0" i="0" sz="1400" u="none" cap="none" strike="noStrike">
                <a:solidFill>
                  <a:srgbClr val="000000"/>
                </a:solidFill>
                <a:latin typeface="Arial"/>
                <a:ea typeface="Arial"/>
                <a:cs typeface="Arial"/>
                <a:sym typeface="Arial"/>
              </a:endParaRPr>
            </a:p>
          </p:txBody>
        </p:sp>
        <p:sp>
          <p:nvSpPr>
            <p:cNvPr id="211" name="Google Shape;211;p21"/>
            <p:cNvSpPr/>
            <p:nvPr/>
          </p:nvSpPr>
          <p:spPr>
            <a:xfrm>
              <a:off x="2584685" y="2448396"/>
              <a:ext cx="475988" cy="91440"/>
            </a:xfrm>
            <a:custGeom>
              <a:rect b="b" l="l" r="r" t="t"/>
              <a:pathLst>
                <a:path extrusionOk="0" h="120000" w="120000">
                  <a:moveTo>
                    <a:pt x="0" y="60000"/>
                  </a:moveTo>
                  <a:lnTo>
                    <a:pt x="120000" y="60000"/>
                  </a:lnTo>
                </a:path>
              </a:pathLst>
            </a:custGeom>
            <a:noFill/>
            <a:ln cap="flat" cmpd="sng" w="12700">
              <a:solidFill>
                <a:srgbClr val="8CAF1D"/>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21"/>
            <p:cNvSpPr txBox="1"/>
            <p:nvPr/>
          </p:nvSpPr>
          <p:spPr>
            <a:xfrm>
              <a:off x="2810014" y="2491580"/>
              <a:ext cx="25329"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13" name="Google Shape;213;p21"/>
            <p:cNvSpPr/>
            <p:nvPr/>
          </p:nvSpPr>
          <p:spPr>
            <a:xfrm>
              <a:off x="383926" y="1833348"/>
              <a:ext cx="2202558" cy="1321535"/>
            </a:xfrm>
            <a:prstGeom prst="rect">
              <a:avLst/>
            </a:prstGeom>
            <a:solidFill>
              <a:srgbClr val="B4BE1D"/>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4" name="Google Shape;214;p21"/>
            <p:cNvSpPr txBox="1"/>
            <p:nvPr/>
          </p:nvSpPr>
          <p:spPr>
            <a:xfrm>
              <a:off x="383926" y="1833348"/>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Warnings of consultants by the hospital leaders.</a:t>
              </a:r>
              <a:endParaRPr b="0" i="0" sz="1400" u="none" cap="none" strike="noStrike">
                <a:solidFill>
                  <a:srgbClr val="000000"/>
                </a:solidFill>
                <a:latin typeface="Arial"/>
                <a:ea typeface="Arial"/>
                <a:cs typeface="Arial"/>
                <a:sym typeface="Arial"/>
              </a:endParaRPr>
            </a:p>
          </p:txBody>
        </p:sp>
        <p:sp>
          <p:nvSpPr>
            <p:cNvPr id="215" name="Google Shape;215;p21"/>
            <p:cNvSpPr/>
            <p:nvPr/>
          </p:nvSpPr>
          <p:spPr>
            <a:xfrm>
              <a:off x="1485205" y="3153083"/>
              <a:ext cx="2709147" cy="475988"/>
            </a:xfrm>
            <a:custGeom>
              <a:rect b="b" l="l" r="r" t="t"/>
              <a:pathLst>
                <a:path extrusionOk="0" h="120000" w="120000">
                  <a:moveTo>
                    <a:pt x="120000" y="0"/>
                  </a:moveTo>
                  <a:lnTo>
                    <a:pt x="120000" y="64311"/>
                  </a:lnTo>
                  <a:lnTo>
                    <a:pt x="0" y="64311"/>
                  </a:lnTo>
                  <a:lnTo>
                    <a:pt x="0" y="120000"/>
                  </a:lnTo>
                </a:path>
              </a:pathLst>
            </a:custGeom>
            <a:noFill/>
            <a:ln cap="flat" cmpd="sng" w="12700">
              <a:solidFill>
                <a:srgbClr val="3E8B1B"/>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6" name="Google Shape;216;p21"/>
            <p:cNvSpPr txBox="1"/>
            <p:nvPr/>
          </p:nvSpPr>
          <p:spPr>
            <a:xfrm>
              <a:off x="2770876" y="3388542"/>
              <a:ext cx="137805"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17" name="Google Shape;217;p21"/>
            <p:cNvSpPr/>
            <p:nvPr/>
          </p:nvSpPr>
          <p:spPr>
            <a:xfrm>
              <a:off x="3093073" y="1833348"/>
              <a:ext cx="2202558" cy="1321535"/>
            </a:xfrm>
            <a:prstGeom prst="rect">
              <a:avLst/>
            </a:prstGeom>
            <a:solidFill>
              <a:srgbClr val="69A11D"/>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8" name="Google Shape;218;p21"/>
            <p:cNvSpPr txBox="1"/>
            <p:nvPr/>
          </p:nvSpPr>
          <p:spPr>
            <a:xfrm>
              <a:off x="3093073" y="1833348"/>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Weak reports of incidents, did not follow protocols, inconsistent root cause analyses.</a:t>
              </a:r>
              <a:endParaRPr b="0" i="0" sz="1400" u="none" cap="none" strike="noStrike">
                <a:solidFill>
                  <a:srgbClr val="000000"/>
                </a:solidFill>
                <a:latin typeface="Arial"/>
                <a:ea typeface="Arial"/>
                <a:cs typeface="Arial"/>
                <a:sym typeface="Arial"/>
              </a:endParaRPr>
            </a:p>
          </p:txBody>
        </p:sp>
        <p:sp>
          <p:nvSpPr>
            <p:cNvPr id="219" name="Google Shape;219;p21"/>
            <p:cNvSpPr/>
            <p:nvPr/>
          </p:nvSpPr>
          <p:spPr>
            <a:xfrm>
              <a:off x="2584685" y="4276519"/>
              <a:ext cx="475988" cy="91440"/>
            </a:xfrm>
            <a:custGeom>
              <a:rect b="b" l="l" r="r" t="t"/>
              <a:pathLst>
                <a:path extrusionOk="0" h="120000" w="120000">
                  <a:moveTo>
                    <a:pt x="0" y="60000"/>
                  </a:moveTo>
                  <a:lnTo>
                    <a:pt x="120000" y="60000"/>
                  </a:lnTo>
                </a:path>
              </a:pathLst>
            </a:custGeom>
            <a:noFill/>
            <a:ln cap="flat" cmpd="sng" w="12700">
              <a:solidFill>
                <a:srgbClr val="186923"/>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0" name="Google Shape;220;p21"/>
            <p:cNvSpPr txBox="1"/>
            <p:nvPr/>
          </p:nvSpPr>
          <p:spPr>
            <a:xfrm>
              <a:off x="2810014" y="4319704"/>
              <a:ext cx="25329"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21" name="Google Shape;221;p21"/>
            <p:cNvSpPr/>
            <p:nvPr/>
          </p:nvSpPr>
          <p:spPr>
            <a:xfrm>
              <a:off x="383926" y="3661472"/>
              <a:ext cx="2202558" cy="1321535"/>
            </a:xfrm>
            <a:prstGeom prst="rect">
              <a:avLst/>
            </a:prstGeom>
            <a:solidFill>
              <a:srgbClr val="33841B"/>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21"/>
            <p:cNvSpPr txBox="1"/>
            <p:nvPr/>
          </p:nvSpPr>
          <p:spPr>
            <a:xfrm>
              <a:off x="383926" y="3661472"/>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Staffing is inadequate, supervision was insufficient, there is fear of whistleblowing on issues, and competency is not consistent. </a:t>
              </a:r>
              <a:endParaRPr b="0" i="0" sz="1400" u="none" cap="none" strike="noStrike">
                <a:solidFill>
                  <a:srgbClr val="000000"/>
                </a:solidFill>
                <a:latin typeface="Arial"/>
                <a:ea typeface="Arial"/>
                <a:cs typeface="Arial"/>
                <a:sym typeface="Arial"/>
              </a:endParaRPr>
            </a:p>
          </p:txBody>
        </p:sp>
        <p:sp>
          <p:nvSpPr>
            <p:cNvPr id="223" name="Google Shape;223;p21"/>
            <p:cNvSpPr/>
            <p:nvPr/>
          </p:nvSpPr>
          <p:spPr>
            <a:xfrm>
              <a:off x="3093073" y="3661472"/>
              <a:ext cx="2202558" cy="1321535"/>
            </a:xfrm>
            <a:prstGeom prst="rect">
              <a:avLst/>
            </a:prstGeom>
            <a:solidFill>
              <a:srgbClr val="186923"/>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4" name="Google Shape;224;p21"/>
            <p:cNvSpPr txBox="1"/>
            <p:nvPr/>
          </p:nvSpPr>
          <p:spPr>
            <a:xfrm>
              <a:off x="3093073" y="3661472"/>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Failure of the incident reporting layer occurred because the warnings of consultants were disregarded. </a:t>
              </a:r>
              <a:endParaRPr b="0" i="0" sz="1400" u="none" cap="none" strike="noStrike">
                <a:solidFill>
                  <a:srgbClr val="000000"/>
                </a:solidFill>
                <a:latin typeface="Arial"/>
                <a:ea typeface="Arial"/>
                <a:cs typeface="Arial"/>
                <a:sym typeface="Arial"/>
              </a:endParaRPr>
            </a:p>
          </p:txBody>
        </p:sp>
      </p:grpSp>
      <p:sp>
        <p:nvSpPr>
          <p:cNvPr id="225" name="Google Shape;225;p21"/>
          <p:cNvSpPr txBox="1"/>
          <p:nvPr/>
        </p:nvSpPr>
        <p:spPr>
          <a:xfrm>
            <a:off x="5523625" y="225225"/>
            <a:ext cx="5682300" cy="507900"/>
          </a:xfrm>
          <a:prstGeom prst="rect">
            <a:avLst/>
          </a:prstGeom>
          <a:noFill/>
          <a:ln>
            <a:noFill/>
          </a:ln>
        </p:spPr>
        <p:txBody>
          <a:bodyPr anchorCtr="0" anchor="t" bIns="91425" lIns="91425" spcFirstLastPara="1" rIns="91425" wrap="square" tIns="91425">
            <a:spAutoFit/>
          </a:bodyPr>
          <a:lstStyle/>
          <a:p>
            <a:pPr indent="0" lvl="0" marL="457200" marR="0" rtl="0" algn="l">
              <a:lnSpc>
                <a:spcPct val="100000"/>
              </a:lnSpc>
              <a:spcBef>
                <a:spcPts val="0"/>
              </a:spcBef>
              <a:spcAft>
                <a:spcPts val="0"/>
              </a:spcAft>
              <a:buClr>
                <a:srgbClr val="000000"/>
              </a:buClr>
              <a:buSzPts val="2100"/>
              <a:buFont typeface="Arial"/>
              <a:buNone/>
            </a:pPr>
            <a:r>
              <a:rPr b="0" i="0" lang="en-US" sz="2100" u="sng" cap="none" strike="noStrike">
                <a:solidFill>
                  <a:srgbClr val="FF0000"/>
                </a:solidFill>
                <a:latin typeface="Arial"/>
                <a:ea typeface="Arial"/>
                <a:cs typeface="Arial"/>
                <a:sym typeface="Arial"/>
              </a:rPr>
              <a:t>Donabedian Model</a:t>
            </a:r>
            <a:endParaRPr b="0" i="0" sz="2100" u="sng" cap="none" strike="noStrike">
              <a:solidFill>
                <a:srgbClr val="FF0000"/>
              </a:solidFill>
              <a:latin typeface="Arial"/>
              <a:ea typeface="Arial"/>
              <a:cs typeface="Arial"/>
              <a:sym typeface="Arial"/>
            </a:endParaRPr>
          </a:p>
        </p:txBody>
      </p:sp>
      <p:sp>
        <p:nvSpPr>
          <p:cNvPr id="226" name="Google Shape;226;p21"/>
          <p:cNvSpPr txBox="1"/>
          <p:nvPr/>
        </p:nvSpPr>
        <p:spPr>
          <a:xfrm>
            <a:off x="6013825" y="492000"/>
            <a:ext cx="5598300" cy="2493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Structure</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Lack of effective leadership</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Inadequate staffing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Insufficient development programs and training</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Process</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Failure to act on senior’s warning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Inadequate whistle-blowing policies</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weak incident reporting mechanisms</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Outcome</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Death or harm to patients</a:t>
            </a:r>
            <a:endParaRPr b="0" i="0" sz="1500" u="none" cap="none" strike="noStrike">
              <a:solidFill>
                <a:schemeClr val="dk1"/>
              </a:solidFill>
              <a:latin typeface="Arial"/>
              <a:ea typeface="Arial"/>
              <a:cs typeface="Arial"/>
              <a:sym typeface="Arial"/>
            </a:endParaRPr>
          </a:p>
        </p:txBody>
      </p:sp>
      <p:sp>
        <p:nvSpPr>
          <p:cNvPr id="227" name="Google Shape;227;p21"/>
          <p:cNvSpPr txBox="1"/>
          <p:nvPr/>
        </p:nvSpPr>
        <p:spPr>
          <a:xfrm>
            <a:off x="6013825" y="2718813"/>
            <a:ext cx="5192100" cy="5079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100"/>
              <a:buFont typeface="Arial"/>
              <a:buNone/>
            </a:pPr>
            <a:r>
              <a:rPr b="0" i="0" lang="en-US" sz="2100" u="sng" cap="none" strike="noStrike">
                <a:solidFill>
                  <a:srgbClr val="FF0000"/>
                </a:solidFill>
                <a:latin typeface="Arial"/>
                <a:ea typeface="Arial"/>
                <a:cs typeface="Arial"/>
                <a:sym typeface="Arial"/>
              </a:rPr>
              <a:t>Fishbone Model</a:t>
            </a:r>
            <a:endParaRPr b="0" i="0" sz="2100" u="sng" cap="none" strike="noStrike">
              <a:solidFill>
                <a:srgbClr val="FF0000"/>
              </a:solidFill>
              <a:latin typeface="Arial"/>
              <a:ea typeface="Arial"/>
              <a:cs typeface="Arial"/>
              <a:sym typeface="Arial"/>
            </a:endParaRPr>
          </a:p>
        </p:txBody>
      </p:sp>
      <p:sp>
        <p:nvSpPr>
          <p:cNvPr id="228" name="Google Shape;228;p21"/>
          <p:cNvSpPr txBox="1"/>
          <p:nvPr/>
        </p:nvSpPr>
        <p:spPr>
          <a:xfrm>
            <a:off x="5971825" y="3062700"/>
            <a:ext cx="5682300" cy="3417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People</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weak communication</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poor training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Staffing issues</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Process</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Failure to act on the warnings</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Poor reporting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Inadequate policies</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Environment</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Leadership failures </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Culture of the hospital</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System</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Systematic failures</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Lake of accountability</a:t>
            </a:r>
            <a:endParaRPr b="0" i="0" sz="1500" u="none" cap="none" strike="noStrik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22"/>
          <p:cNvSpPr/>
          <p:nvPr/>
        </p:nvSpPr>
        <p:spPr>
          <a:xfrm>
            <a:off x="1395208" y="2819400"/>
            <a:ext cx="9401724" cy="1219656"/>
          </a:xfrm>
          <a:prstGeom prst="rect">
            <a:avLst/>
          </a:prstGeom>
        </p:spPr>
        <p:txBody>
          <a:bodyPr>
            <a:prstTxWarp prst="textPlain"/>
          </a:bodyPr>
          <a:lstStyle/>
          <a:p>
            <a:pPr lvl="0" algn="ctr"/>
            <a:r>
              <a:rPr b="0" i="0">
                <a:ln cap="flat" cmpd="sng" w="9525">
                  <a:solidFill>
                    <a:srgbClr val="000000"/>
                  </a:solidFill>
                  <a:prstDash val="solid"/>
                  <a:round/>
                  <a:headEnd len="sm" w="sm" type="none"/>
                  <a:tailEnd len="sm" w="sm" type="none"/>
                </a:ln>
                <a:solidFill>
                  <a:srgbClr val="980000"/>
                </a:solidFill>
                <a:latin typeface="Arial"/>
              </a:rPr>
              <a:t>THANK YOU</a:t>
            </a: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8" name="Shape 238"/>
        <p:cNvGrpSpPr/>
        <p:nvPr/>
      </p:nvGrpSpPr>
      <p:grpSpPr>
        <a:xfrm>
          <a:off x="0" y="0"/>
          <a:ext cx="0" cy="0"/>
          <a:chOff x="0" y="0"/>
          <a:chExt cx="0" cy="0"/>
        </a:xfrm>
      </p:grpSpPr>
      <p:sp>
        <p:nvSpPr>
          <p:cNvPr id="239" name="Google Shape;239;p2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40" name="Google Shape;240;p23"/>
          <p:cNvSpPr/>
          <p:nvPr/>
        </p:nvSpPr>
        <p:spPr>
          <a:xfrm flipH="1" rot="5400000">
            <a:off x="-638515" y="639280"/>
            <a:ext cx="6858000" cy="5579440"/>
          </a:xfrm>
          <a:prstGeom prst="rect">
            <a:avLst/>
          </a:prstGeom>
          <a:gradFill>
            <a:gsLst>
              <a:gs pos="0">
                <a:srgbClr val="000000"/>
              </a:gs>
              <a:gs pos="8000">
                <a:srgbClr val="000000"/>
              </a:gs>
              <a:gs pos="100000">
                <a:srgbClr val="0F4861"/>
              </a:gs>
            </a:gsLst>
            <a:lin ang="30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41" name="Google Shape;241;p23"/>
          <p:cNvSpPr/>
          <p:nvPr/>
        </p:nvSpPr>
        <p:spPr>
          <a:xfrm flipH="1" rot="5400000">
            <a:off x="-393206" y="395206"/>
            <a:ext cx="6346209" cy="5576080"/>
          </a:xfrm>
          <a:prstGeom prst="rect">
            <a:avLst/>
          </a:prstGeom>
          <a:gradFill>
            <a:gsLst>
              <a:gs pos="0">
                <a:srgbClr val="000000">
                  <a:alpha val="0"/>
                </a:srgbClr>
              </a:gs>
              <a:gs pos="99000">
                <a:srgbClr val="156082">
                  <a:alpha val="0"/>
                </a:srgbClr>
              </a:gs>
              <a:gs pos="100000">
                <a:srgbClr val="156082">
                  <a:alpha val="0"/>
                </a:srgbClr>
              </a:gs>
            </a:gsLst>
            <a:lin ang="1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42" name="Google Shape;242;p23"/>
          <p:cNvSpPr/>
          <p:nvPr/>
        </p:nvSpPr>
        <p:spPr>
          <a:xfrm flipH="1" rot="5400000">
            <a:off x="1528907" y="2818967"/>
            <a:ext cx="2501979" cy="5576080"/>
          </a:xfrm>
          <a:prstGeom prst="rect">
            <a:avLst/>
          </a:prstGeom>
          <a:gradFill>
            <a:gsLst>
              <a:gs pos="0">
                <a:srgbClr val="156082">
                  <a:alpha val="28235"/>
                </a:srgbClr>
              </a:gs>
              <a:gs pos="2000">
                <a:srgbClr val="156082">
                  <a:alpha val="28235"/>
                </a:srgbClr>
              </a:gs>
              <a:gs pos="100000">
                <a:srgbClr val="000000">
                  <a:alpha val="29411"/>
                </a:srgbClr>
              </a:gs>
            </a:gsLst>
            <a:lin ang="7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43" name="Google Shape;243;p23"/>
          <p:cNvSpPr/>
          <p:nvPr/>
        </p:nvSpPr>
        <p:spPr>
          <a:xfrm flipH="1" rot="5400000">
            <a:off x="-425002" y="852793"/>
            <a:ext cx="6858001" cy="5152412"/>
          </a:xfrm>
          <a:prstGeom prst="rect">
            <a:avLst/>
          </a:prstGeom>
          <a:gradFill>
            <a:gsLst>
              <a:gs pos="0">
                <a:srgbClr val="000000">
                  <a:alpha val="0"/>
                </a:srgbClr>
              </a:gs>
              <a:gs pos="99000">
                <a:srgbClr val="156082">
                  <a:alpha val="10588"/>
                </a:srgbClr>
              </a:gs>
              <a:gs pos="100000">
                <a:srgbClr val="156082">
                  <a:alpha val="10588"/>
                </a:srgbClr>
              </a:gs>
            </a:gsLst>
            <a:lin ang="7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44" name="Google Shape;244;p23"/>
          <p:cNvSpPr/>
          <p:nvPr/>
        </p:nvSpPr>
        <p:spPr>
          <a:xfrm rot="6097846">
            <a:off x="818753" y="1128497"/>
            <a:ext cx="4318303" cy="4318303"/>
          </a:xfrm>
          <a:prstGeom prst="ellipse">
            <a:avLst/>
          </a:prstGeom>
          <a:gradFill>
            <a:gsLst>
              <a:gs pos="0">
                <a:srgbClr val="156082">
                  <a:alpha val="0"/>
                </a:srgbClr>
              </a:gs>
              <a:gs pos="39000">
                <a:srgbClr val="156082">
                  <a:alpha val="0"/>
                </a:srgbClr>
              </a:gs>
              <a:gs pos="100000">
                <a:srgbClr val="43AFE2">
                  <a:alpha val="14509"/>
                </a:srgbClr>
              </a:gs>
            </a:gsLst>
            <a:lin ang="17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45" name="Google Shape;245;p23"/>
          <p:cNvSpPr txBox="1"/>
          <p:nvPr>
            <p:ph type="title"/>
          </p:nvPr>
        </p:nvSpPr>
        <p:spPr>
          <a:xfrm>
            <a:off x="862858" y="-435670"/>
            <a:ext cx="4230000" cy="338760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FFFFF"/>
              </a:buClr>
              <a:buSzPts val="4000"/>
              <a:buFont typeface="Play"/>
              <a:buNone/>
            </a:pPr>
            <a:r>
              <a:rPr b="1" lang="en-US" sz="4000">
                <a:solidFill>
                  <a:srgbClr val="FFFFFF"/>
                </a:solidFill>
                <a:latin typeface="Arial"/>
                <a:ea typeface="Arial"/>
                <a:cs typeface="Arial"/>
                <a:sym typeface="Arial"/>
              </a:rPr>
              <a:t>Reference List</a:t>
            </a:r>
            <a:endParaRPr>
              <a:latin typeface="Arial"/>
              <a:ea typeface="Arial"/>
              <a:cs typeface="Arial"/>
              <a:sym typeface="Arial"/>
            </a:endParaRPr>
          </a:p>
        </p:txBody>
      </p:sp>
      <p:sp>
        <p:nvSpPr>
          <p:cNvPr id="246" name="Google Shape;246;p23"/>
          <p:cNvSpPr txBox="1"/>
          <p:nvPr>
            <p:ph idx="1" type="body"/>
          </p:nvPr>
        </p:nvSpPr>
        <p:spPr>
          <a:xfrm>
            <a:off x="6096000" y="145857"/>
            <a:ext cx="5269604" cy="6566284"/>
          </a:xfrm>
          <a:prstGeom prst="rect">
            <a:avLst/>
          </a:prstGeom>
          <a:noFill/>
          <a:ln>
            <a:noFill/>
          </a:ln>
        </p:spPr>
        <p:txBody>
          <a:bodyPr anchorCtr="0" anchor="ctr" bIns="45700" lIns="91425" spcFirstLastPara="1" rIns="91425" wrap="square" tIns="45700">
            <a:normAutofit fontScale="92500"/>
          </a:bodyPr>
          <a:lstStyle/>
          <a:p>
            <a:pPr indent="-228600" lvl="0" marL="228600" rtl="0" algn="l">
              <a:lnSpc>
                <a:spcPct val="90000"/>
              </a:lnSpc>
              <a:spcBef>
                <a:spcPts val="0"/>
              </a:spcBef>
              <a:spcAft>
                <a:spcPts val="0"/>
              </a:spcAft>
              <a:buClr>
                <a:schemeClr val="dk1"/>
              </a:buClr>
              <a:buSzPct val="100000"/>
              <a:buChar char="•"/>
            </a:pPr>
            <a:r>
              <a:rPr lang="en-US" sz="800"/>
              <a:t>Awoyemi, O., Attah, R.U., Basiru, J.O., Leghemo, I.M. and Onwuzulike, O.C., (2023). Revolutionizing corporate governance: A framework for solving leadership inefficiencies in entrepreneurial and small business organizations. </a:t>
            </a:r>
            <a:r>
              <a:rPr i="1" lang="en-US" sz="800"/>
              <a:t>International Journal of Multidisciplinary Research Updates</a:t>
            </a:r>
            <a:r>
              <a:rPr lang="en-US" sz="800"/>
              <a:t>, </a:t>
            </a:r>
            <a:r>
              <a:rPr i="1" lang="en-US" sz="800"/>
              <a:t>6</a:t>
            </a:r>
            <a:r>
              <a:rPr lang="en-US" sz="800"/>
              <a:t>(1), pp.45-52. </a:t>
            </a:r>
            <a:r>
              <a:rPr lang="en-US" sz="800" u="sng">
                <a:solidFill>
                  <a:schemeClr val="hlink"/>
                </a:solidFill>
                <a:hlinkClick r:id="rId3"/>
              </a:rPr>
              <a:t>https://www.researchgate.net/profile/Rita-Attah/publication/388425031_Revolutionizing_corporate_governance_A_framework_for_solving_leadership_inefficiencies_in_entrepreneurial_and_small_business_organizations/links/679858bb52b58d39f25669d2/Revolutionizing-corporate-governance-A-framework-for-solving-leadership-inefficiencies-in-entrepreneurial-and-small-business-organizations.pdf</a:t>
            </a:r>
            <a:endParaRPr sz="800"/>
          </a:p>
          <a:p>
            <a:pPr indent="-228600" lvl="0" marL="228600" rtl="0" algn="l">
              <a:lnSpc>
                <a:spcPct val="90000"/>
              </a:lnSpc>
              <a:spcBef>
                <a:spcPts val="1000"/>
              </a:spcBef>
              <a:spcAft>
                <a:spcPts val="0"/>
              </a:spcAft>
              <a:buClr>
                <a:schemeClr val="dk1"/>
              </a:buClr>
              <a:buSzPct val="100000"/>
              <a:buChar char="•"/>
            </a:pPr>
            <a:r>
              <a:rPr lang="en-US" sz="800"/>
              <a:t>Badea, D.O., Darabont, D.C., Trifu, A., Ivan, I. and Ciocirlea, V., (2025). A Digital Model for Incident Reporting to Support Occupational Safety and Health in Laboratories. </a:t>
            </a:r>
            <a:r>
              <a:rPr i="1" lang="en-US" sz="800"/>
              <a:t>Laboratories</a:t>
            </a:r>
            <a:r>
              <a:rPr lang="en-US" sz="800"/>
              <a:t>, </a:t>
            </a:r>
            <a:r>
              <a:rPr i="1" lang="en-US" sz="800"/>
              <a:t>2</a:t>
            </a:r>
            <a:r>
              <a:rPr lang="en-US" sz="800"/>
              <a:t>(2), p.13. </a:t>
            </a:r>
            <a:r>
              <a:rPr lang="en-US" sz="800" u="sng">
                <a:solidFill>
                  <a:schemeClr val="hlink"/>
                </a:solidFill>
                <a:hlinkClick r:id="rId4"/>
              </a:rPr>
              <a:t>https://www.mdpi.com/2813-8856/2/2/13</a:t>
            </a:r>
            <a:endParaRPr sz="800"/>
          </a:p>
          <a:p>
            <a:pPr indent="-228600" lvl="0" marL="228600" rtl="0" algn="l">
              <a:lnSpc>
                <a:spcPct val="90000"/>
              </a:lnSpc>
              <a:spcBef>
                <a:spcPts val="1000"/>
              </a:spcBef>
              <a:spcAft>
                <a:spcPts val="0"/>
              </a:spcAft>
              <a:buClr>
                <a:schemeClr val="dk1"/>
              </a:buClr>
              <a:buSzPct val="100000"/>
              <a:buChar char="•"/>
            </a:pPr>
            <a:r>
              <a:rPr lang="en-US" sz="800"/>
              <a:t>BBC, (2025). </a:t>
            </a:r>
            <a:r>
              <a:rPr i="1" lang="en-US" sz="800"/>
              <a:t>Lucy Letby's new expert supporters claim no babies were deliberately harmed. Who should we believe?</a:t>
            </a:r>
            <a:r>
              <a:rPr lang="en-US" sz="800"/>
              <a:t> Available at: </a:t>
            </a:r>
            <a:r>
              <a:rPr lang="en-US" sz="800" u="sng">
                <a:solidFill>
                  <a:schemeClr val="hlink"/>
                </a:solidFill>
                <a:hlinkClick r:id="rId5"/>
              </a:rPr>
              <a:t>https://www.bbc.com/news/articles/cj0y9673rjno</a:t>
            </a:r>
            <a:r>
              <a:rPr lang="en-US" sz="800"/>
              <a:t> [Accessed on: 16.10.2025]</a:t>
            </a:r>
            <a:endParaRPr/>
          </a:p>
          <a:p>
            <a:pPr indent="-228600" lvl="0" marL="228600" rtl="0" algn="l">
              <a:lnSpc>
                <a:spcPct val="90000"/>
              </a:lnSpc>
              <a:spcBef>
                <a:spcPts val="1000"/>
              </a:spcBef>
              <a:spcAft>
                <a:spcPts val="0"/>
              </a:spcAft>
              <a:buClr>
                <a:schemeClr val="dk1"/>
              </a:buClr>
              <a:buSzPct val="100000"/>
              <a:buChar char="•"/>
            </a:pPr>
            <a:r>
              <a:rPr lang="en-US" sz="800"/>
              <a:t>Björnsdottir, S.H., Jensson, P., Thorsteinsson, S.E., Dokas, I.M. and de Boer, R.J., (2022). Benchmarking ISO risk management systems to assess efficacy and help identify hidden organizational risk. </a:t>
            </a:r>
            <a:r>
              <a:rPr i="1" lang="en-US" sz="800"/>
              <a:t>Sustainability</a:t>
            </a:r>
            <a:r>
              <a:rPr lang="en-US" sz="800"/>
              <a:t>, </a:t>
            </a:r>
            <a:r>
              <a:rPr i="1" lang="en-US" sz="800"/>
              <a:t>14</a:t>
            </a:r>
            <a:r>
              <a:rPr lang="en-US" sz="800"/>
              <a:t>(9), p.4937. </a:t>
            </a:r>
            <a:r>
              <a:rPr lang="en-US" sz="800" u="sng">
                <a:solidFill>
                  <a:schemeClr val="hlink"/>
                </a:solidFill>
                <a:hlinkClick r:id="rId6"/>
              </a:rPr>
              <a:t>https://www.mdpi.com/2071-1050/14/9/4937</a:t>
            </a:r>
            <a:r>
              <a:rPr lang="en-US" sz="800"/>
              <a:t> </a:t>
            </a:r>
            <a:endParaRPr/>
          </a:p>
          <a:p>
            <a:pPr indent="-228600" lvl="0" marL="228600" rtl="0" algn="l">
              <a:lnSpc>
                <a:spcPct val="90000"/>
              </a:lnSpc>
              <a:spcBef>
                <a:spcPts val="1000"/>
              </a:spcBef>
              <a:spcAft>
                <a:spcPts val="0"/>
              </a:spcAft>
              <a:buClr>
                <a:schemeClr val="dk1"/>
              </a:buClr>
              <a:buSzPct val="100000"/>
              <a:buChar char="•"/>
            </a:pPr>
            <a:r>
              <a:rPr lang="en-US" sz="800"/>
              <a:t>Capper, T., Ferguson, B. and Muurlink, O., (2024). Health professionals' experiences of whistleblowing in maternal and newborn healthcare settings: A scoping review and thematic analysis. </a:t>
            </a:r>
            <a:r>
              <a:rPr i="1" lang="en-US" sz="800"/>
              <a:t>Women and Birth</a:t>
            </a:r>
            <a:r>
              <a:rPr lang="en-US" sz="800"/>
              <a:t>, </a:t>
            </a:r>
            <a:r>
              <a:rPr i="1" lang="en-US" sz="800"/>
              <a:t>37</a:t>
            </a:r>
            <a:r>
              <a:rPr lang="en-US" sz="800"/>
              <a:t>(3), p.101593. </a:t>
            </a:r>
            <a:r>
              <a:rPr lang="en-US" sz="800" u="sng">
                <a:solidFill>
                  <a:schemeClr val="hlink"/>
                </a:solidFill>
                <a:hlinkClick r:id="rId7"/>
              </a:rPr>
              <a:t>https://www.sciencedirect.com/science/article/pii/S1871519224000416</a:t>
            </a:r>
            <a:endParaRPr sz="800"/>
          </a:p>
          <a:p>
            <a:pPr indent="-228600" lvl="0" marL="228600" rtl="0" algn="l">
              <a:lnSpc>
                <a:spcPct val="90000"/>
              </a:lnSpc>
              <a:spcBef>
                <a:spcPts val="1000"/>
              </a:spcBef>
              <a:spcAft>
                <a:spcPts val="0"/>
              </a:spcAft>
              <a:buClr>
                <a:schemeClr val="dk1"/>
              </a:buClr>
              <a:buSzPct val="100000"/>
              <a:buChar char="•"/>
            </a:pPr>
            <a:r>
              <a:rPr lang="en-US" sz="800"/>
              <a:t>Cheliatsidou, A., Sariannidis, N., Garefalakis, A., Passas, I. and Spinthiropoulos, K., (2023). Exploring attitudes towards whistleblowing in relation to sustainable municipalities. </a:t>
            </a:r>
            <a:r>
              <a:rPr i="1" lang="en-US" sz="800"/>
              <a:t>Administrative Sciences</a:t>
            </a:r>
            <a:r>
              <a:rPr lang="en-US" sz="800"/>
              <a:t>, </a:t>
            </a:r>
            <a:r>
              <a:rPr i="1" lang="en-US" sz="800"/>
              <a:t>13</a:t>
            </a:r>
            <a:r>
              <a:rPr lang="en-US" sz="800"/>
              <a:t>(9), p.199. </a:t>
            </a:r>
            <a:r>
              <a:rPr lang="en-US" sz="800" u="sng">
                <a:solidFill>
                  <a:schemeClr val="hlink"/>
                </a:solidFill>
                <a:hlinkClick r:id="rId8"/>
              </a:rPr>
              <a:t>https://www.mdpi.com/2076-3387/13/9/199</a:t>
            </a:r>
            <a:endParaRPr sz="800"/>
          </a:p>
          <a:p>
            <a:pPr indent="-228600" lvl="0" marL="228600" rtl="0" algn="l">
              <a:lnSpc>
                <a:spcPct val="90000"/>
              </a:lnSpc>
              <a:spcBef>
                <a:spcPts val="1000"/>
              </a:spcBef>
              <a:spcAft>
                <a:spcPts val="0"/>
              </a:spcAft>
              <a:buClr>
                <a:schemeClr val="dk1"/>
              </a:buClr>
              <a:buSzPct val="100000"/>
              <a:buChar char="•"/>
            </a:pPr>
            <a:r>
              <a:rPr lang="en-US" sz="800"/>
              <a:t>Delpino, R., Lees-Deutsch, L. and Solanki, B., (2023). ‘Speaking Up’for patient safety and staff well-being: a qualitative study. </a:t>
            </a:r>
            <a:r>
              <a:rPr i="1" lang="en-US" sz="800"/>
              <a:t>BMJ Open Quality</a:t>
            </a:r>
            <a:r>
              <a:rPr lang="en-US" sz="800"/>
              <a:t>, </a:t>
            </a:r>
            <a:r>
              <a:rPr i="1" lang="en-US" sz="800"/>
              <a:t>12</a:t>
            </a:r>
            <a:r>
              <a:rPr lang="en-US" sz="800"/>
              <a:t>(2). </a:t>
            </a:r>
            <a:r>
              <a:rPr lang="en-US" sz="800" u="sng">
                <a:solidFill>
                  <a:schemeClr val="hlink"/>
                </a:solidFill>
                <a:hlinkClick r:id="rId9"/>
              </a:rPr>
              <a:t>https://bmjopenquality.bmj.com/content/bmjqir/12/2/e002047.full.pdf</a:t>
            </a:r>
            <a:endParaRPr sz="800"/>
          </a:p>
          <a:p>
            <a:pPr indent="-228600" lvl="0" marL="228600" rtl="0" algn="l">
              <a:lnSpc>
                <a:spcPct val="90000"/>
              </a:lnSpc>
              <a:spcBef>
                <a:spcPts val="1000"/>
              </a:spcBef>
              <a:spcAft>
                <a:spcPts val="0"/>
              </a:spcAft>
              <a:buClr>
                <a:schemeClr val="dk1"/>
              </a:buClr>
              <a:buSzPct val="100000"/>
              <a:buChar char="•"/>
            </a:pPr>
            <a:r>
              <a:rPr lang="en-US" sz="800"/>
              <a:t>Granel-Giménez, N., Palmieri, P.A., Watson-Badia, C.E., Gómez-Ibáñez, R., Leyva-Moral, J.M. and Bernabeu-Tamayo, M.D., (2022). Patient safety culture in European hospitals: A comparative mixed methods study. </a:t>
            </a:r>
            <a:r>
              <a:rPr i="1" lang="en-US" sz="800"/>
              <a:t>International journal of environmental research and public health</a:t>
            </a:r>
            <a:r>
              <a:rPr lang="en-US" sz="800"/>
              <a:t>, </a:t>
            </a:r>
            <a:r>
              <a:rPr i="1" lang="en-US" sz="800"/>
              <a:t>19</a:t>
            </a:r>
            <a:r>
              <a:rPr lang="en-US" sz="800"/>
              <a:t>(2), p.939.  </a:t>
            </a:r>
            <a:r>
              <a:rPr lang="en-US" sz="800" u="sng">
                <a:solidFill>
                  <a:schemeClr val="hlink"/>
                </a:solidFill>
                <a:hlinkClick r:id="rId10"/>
              </a:rPr>
              <a:t>https://www.mdpi.com/1660-4601/19/2/939</a:t>
            </a:r>
            <a:r>
              <a:rPr lang="en-US" sz="800"/>
              <a:t> </a:t>
            </a:r>
            <a:endParaRPr/>
          </a:p>
          <a:p>
            <a:pPr indent="-228600" lvl="0" marL="228600" rtl="0" algn="l">
              <a:lnSpc>
                <a:spcPct val="90000"/>
              </a:lnSpc>
              <a:spcBef>
                <a:spcPts val="1000"/>
              </a:spcBef>
              <a:spcAft>
                <a:spcPts val="0"/>
              </a:spcAft>
              <a:buClr>
                <a:schemeClr val="dk1"/>
              </a:buClr>
              <a:buSzPct val="100000"/>
              <a:buChar char="•"/>
            </a:pPr>
            <a:r>
              <a:rPr lang="en-US" sz="800"/>
              <a:t>Liepelt, S. and Kirchhoff, R., (2025). Hospital managers’ experiences of conducting a root cause analysis: a case study following a sentinel event. </a:t>
            </a:r>
            <a:r>
              <a:rPr i="1" lang="en-US" sz="800"/>
              <a:t>Frontiers in Health Services</a:t>
            </a:r>
            <a:r>
              <a:rPr lang="en-US" sz="800"/>
              <a:t>, </a:t>
            </a:r>
            <a:r>
              <a:rPr i="1" lang="en-US" sz="800"/>
              <a:t>5</a:t>
            </a:r>
            <a:r>
              <a:rPr lang="en-US" sz="800"/>
              <a:t>, p.1566335. </a:t>
            </a:r>
            <a:r>
              <a:rPr lang="en-US" sz="800" u="sng">
                <a:solidFill>
                  <a:schemeClr val="hlink"/>
                </a:solidFill>
                <a:hlinkClick r:id="rId11"/>
              </a:rPr>
              <a:t>https://www.frontiersin.org/journals/health-services/articles/10.3389/frhs.2025.1566335/pdf</a:t>
            </a:r>
            <a:endParaRPr sz="800"/>
          </a:p>
          <a:p>
            <a:pPr indent="-228600" lvl="0" marL="228600" rtl="0" algn="l">
              <a:lnSpc>
                <a:spcPct val="90000"/>
              </a:lnSpc>
              <a:spcBef>
                <a:spcPts val="1000"/>
              </a:spcBef>
              <a:spcAft>
                <a:spcPts val="0"/>
              </a:spcAft>
              <a:buClr>
                <a:schemeClr val="dk1"/>
              </a:buClr>
              <a:buSzPct val="100000"/>
              <a:buChar char="•"/>
            </a:pPr>
            <a:r>
              <a:rPr lang="en-US" sz="800"/>
              <a:t>Lim, M.C., Jeffree, M.S., Saupin, S.S., Giloi, N. and Lukman, K.A., (2022). Workplace violence in healthcare settings: The risk factors, implications and collaborative preventive measures. </a:t>
            </a:r>
            <a:r>
              <a:rPr i="1" lang="en-US" sz="800"/>
              <a:t>Annals of Medicine and Surgery</a:t>
            </a:r>
            <a:r>
              <a:rPr lang="en-US" sz="800"/>
              <a:t>, </a:t>
            </a:r>
            <a:r>
              <a:rPr i="1" lang="en-US" sz="800"/>
              <a:t>78</a:t>
            </a:r>
            <a:r>
              <a:rPr lang="en-US" sz="800"/>
              <a:t>, p.103727. </a:t>
            </a:r>
            <a:r>
              <a:rPr lang="en-US" sz="800" u="sng">
                <a:solidFill>
                  <a:schemeClr val="hlink"/>
                </a:solidFill>
                <a:hlinkClick r:id="rId12"/>
              </a:rPr>
              <a:t>https://www.sciencedirect.com/science/article/pii/S2049080122004873</a:t>
            </a:r>
            <a:endParaRPr sz="800"/>
          </a:p>
          <a:p>
            <a:pPr indent="-228600" lvl="0" marL="228600" rtl="0" algn="l">
              <a:lnSpc>
                <a:spcPct val="90000"/>
              </a:lnSpc>
              <a:spcBef>
                <a:spcPts val="1000"/>
              </a:spcBef>
              <a:spcAft>
                <a:spcPts val="0"/>
              </a:spcAft>
              <a:buClr>
                <a:schemeClr val="dk1"/>
              </a:buClr>
              <a:buSzPct val="100000"/>
              <a:buChar char="•"/>
            </a:pPr>
            <a:r>
              <a:rPr lang="en-US" sz="800"/>
              <a:t>Nourallah, M., (2023). One size does not fit all: Young retail investors’ initial trust in financial robo-advisors. </a:t>
            </a:r>
            <a:r>
              <a:rPr i="1" lang="en-US" sz="800"/>
              <a:t>Journal of Business Research</a:t>
            </a:r>
            <a:r>
              <a:rPr lang="en-US" sz="800"/>
              <a:t>, </a:t>
            </a:r>
            <a:r>
              <a:rPr i="1" lang="en-US" sz="800"/>
              <a:t>156</a:t>
            </a:r>
            <a:r>
              <a:rPr lang="en-US" sz="800"/>
              <a:t>, p.113470. </a:t>
            </a:r>
            <a:r>
              <a:rPr lang="en-US" sz="800" u="sng">
                <a:solidFill>
                  <a:schemeClr val="hlink"/>
                </a:solidFill>
                <a:hlinkClick r:id="rId13"/>
              </a:rPr>
              <a:t>https://www.sciencedirect.com/science/article/pii/S0148296322009353</a:t>
            </a:r>
            <a:endParaRPr sz="800"/>
          </a:p>
          <a:p>
            <a:pPr indent="-228600" lvl="0" marL="228600" rtl="0" algn="l">
              <a:lnSpc>
                <a:spcPct val="90000"/>
              </a:lnSpc>
              <a:spcBef>
                <a:spcPts val="1000"/>
              </a:spcBef>
              <a:spcAft>
                <a:spcPts val="0"/>
              </a:spcAft>
              <a:buClr>
                <a:schemeClr val="dk1"/>
              </a:buClr>
              <a:buSzPct val="100000"/>
              <a:buChar char="•"/>
            </a:pPr>
            <a:r>
              <a:rPr lang="en-US" sz="800"/>
              <a:t>Nursing Times, (2025). </a:t>
            </a:r>
            <a:r>
              <a:rPr i="1" lang="en-US" sz="800"/>
              <a:t>Thirlwall Inquiry: laxed incident reporting on Letby’s ward. </a:t>
            </a:r>
            <a:r>
              <a:rPr lang="en-US" sz="800"/>
              <a:t>Available at: </a:t>
            </a:r>
            <a:r>
              <a:rPr lang="en-US" sz="800" u="sng">
                <a:solidFill>
                  <a:schemeClr val="hlink"/>
                </a:solidFill>
                <a:hlinkClick r:id="rId14"/>
              </a:rPr>
              <a:t>https://www.nursingtimes.net/policies-and-guidance/thirlwall-inquiry-laxed-incident-reporting-on-letbys-ward-24-10-2024/</a:t>
            </a:r>
            <a:r>
              <a:rPr lang="en-US" sz="800"/>
              <a:t> [Accessed on: 16.10.2025]</a:t>
            </a:r>
            <a:endParaRPr/>
          </a:p>
          <a:p>
            <a:pPr indent="-228600" lvl="0" marL="228600" rtl="0" algn="l">
              <a:lnSpc>
                <a:spcPct val="90000"/>
              </a:lnSpc>
              <a:spcBef>
                <a:spcPts val="1000"/>
              </a:spcBef>
              <a:spcAft>
                <a:spcPts val="0"/>
              </a:spcAft>
              <a:buClr>
                <a:schemeClr val="dk1"/>
              </a:buClr>
              <a:buSzPct val="100000"/>
              <a:buChar char="•"/>
            </a:pPr>
            <a:r>
              <a:rPr lang="en-US" sz="800"/>
              <a:t>The Guardian, (2024). </a:t>
            </a:r>
            <a:r>
              <a:rPr i="1" lang="en-US" sz="800"/>
              <a:t>A superbug, doctor shortages and a neonatal unit ‘out of its depth’: failures at Lucy Letby hospital revealed</a:t>
            </a:r>
            <a:r>
              <a:rPr lang="en-US" sz="800"/>
              <a:t>. Available at: </a:t>
            </a:r>
            <a:r>
              <a:rPr lang="en-US" sz="800" u="sng">
                <a:solidFill>
                  <a:schemeClr val="hlink"/>
                </a:solidFill>
                <a:hlinkClick r:id="rId15"/>
              </a:rPr>
              <a:t>https://www.theguardian.com/uk-news/article/2024/sep/08/a-superbug-doctor-shortages-and-a-neonatal-unit-out-of-its-depth-failures-at-lucy-letby-hospital-revealed</a:t>
            </a:r>
            <a:r>
              <a:rPr lang="en-US" sz="800"/>
              <a:t> [Accessed on: 14.10.2025]</a:t>
            </a:r>
            <a:endParaRPr/>
          </a:p>
          <a:p>
            <a:pPr indent="-228600" lvl="0" marL="228600" rtl="0" algn="l">
              <a:lnSpc>
                <a:spcPct val="90000"/>
              </a:lnSpc>
              <a:spcBef>
                <a:spcPts val="1000"/>
              </a:spcBef>
              <a:spcAft>
                <a:spcPts val="0"/>
              </a:spcAft>
              <a:buClr>
                <a:schemeClr val="dk1"/>
              </a:buClr>
              <a:buSzPct val="100000"/>
              <a:buChar char="•"/>
            </a:pPr>
            <a:r>
              <a:rPr lang="en-US" sz="800"/>
              <a:t>The Guardian, (2025). </a:t>
            </a:r>
            <a:r>
              <a:rPr i="1" lang="en-US" sz="800"/>
              <a:t>Whistleblowers sacked by NHS fear no change after Lucy Letby case</a:t>
            </a:r>
            <a:r>
              <a:rPr lang="en-US" sz="800"/>
              <a:t>. Available at: </a:t>
            </a:r>
            <a:r>
              <a:rPr lang="en-US" sz="800" u="sng">
                <a:solidFill>
                  <a:schemeClr val="hlink"/>
                </a:solidFill>
                <a:hlinkClick r:id="rId16"/>
              </a:rPr>
              <a:t>https://www.theguardian.com/society/2023/sep/01/whistleblowers-sacked-by-nhs-fear-no-change-after-lucy-letby-case</a:t>
            </a:r>
            <a:r>
              <a:rPr lang="en-US" sz="800"/>
              <a:t> [Accessed on: 16.10.2025]</a:t>
            </a:r>
            <a:endParaRPr/>
          </a:p>
          <a:p>
            <a:pPr indent="-228600" lvl="0" marL="228600" rtl="0" algn="l">
              <a:lnSpc>
                <a:spcPct val="90000"/>
              </a:lnSpc>
              <a:spcBef>
                <a:spcPts val="1000"/>
              </a:spcBef>
              <a:spcAft>
                <a:spcPts val="0"/>
              </a:spcAft>
              <a:buClr>
                <a:schemeClr val="dk1"/>
              </a:buClr>
              <a:buSzPct val="100000"/>
              <a:buChar char="•"/>
            </a:pPr>
            <a:r>
              <a:rPr lang="en-US" sz="800"/>
              <a:t>Zhang, W., Hou, Y., Yin, S., Miao, Q., Lee, K., Zhou, X. and Wang, Y., (2024). Advanced gene nanocarriers/scaffolds in nonviral-mediated delivery system for tissue regeneration and repair. </a:t>
            </a:r>
            <a:r>
              <a:rPr i="1" lang="en-US" sz="800"/>
              <a:t>Journal of nanobiotechnology</a:t>
            </a:r>
            <a:r>
              <a:rPr lang="en-US" sz="800"/>
              <a:t>, </a:t>
            </a:r>
            <a:r>
              <a:rPr i="1" lang="en-US" sz="800"/>
              <a:t>22</a:t>
            </a:r>
            <a:r>
              <a:rPr lang="en-US" sz="800"/>
              <a:t>(1), p.376. </a:t>
            </a:r>
            <a:r>
              <a:rPr lang="en-US" sz="800" u="sng">
                <a:solidFill>
                  <a:schemeClr val="hlink"/>
                </a:solidFill>
                <a:hlinkClick r:id="rId17"/>
              </a:rPr>
              <a:t>https://link.springer.com/content/pdf/10.1186/s12951-024-02580-8.pdf</a:t>
            </a:r>
            <a:endParaRPr sz="800"/>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