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5143500" cx="9144000"/>
  <p:notesSz cx="6858000" cy="9144000"/>
  <p:embeddedFontLst>
    <p:embeddedFont>
      <p:font typeface="Raleway"/>
      <p:regular r:id="rId30"/>
      <p:bold r:id="rId31"/>
      <p:italic r:id="rId32"/>
      <p:boldItalic r:id="rId33"/>
    </p:embeddedFont>
    <p:embeddedFont>
      <p:font typeface="Roboto"/>
      <p:regular r:id="rId34"/>
      <p:bold r:id="rId35"/>
      <p:italic r:id="rId36"/>
      <p:boldItalic r:id="rId37"/>
    </p:embeddedFont>
    <p:embeddedFont>
      <p:font typeface="Lato"/>
      <p:regular r:id="rId38"/>
      <p:bold r:id="rId39"/>
      <p:italic r:id="rId40"/>
      <p:boldItalic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Lato-italic.fntdata"/><Relationship Id="rId20" Type="http://schemas.openxmlformats.org/officeDocument/2006/relationships/slide" Target="slides/slide15.xml"/><Relationship Id="rId41" Type="http://schemas.openxmlformats.org/officeDocument/2006/relationships/font" Target="fonts/Lato-boldItalic.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aleway-bold.fntdata"/><Relationship Id="rId30" Type="http://schemas.openxmlformats.org/officeDocument/2006/relationships/font" Target="fonts/Raleway-regular.fntdata"/><Relationship Id="rId11" Type="http://schemas.openxmlformats.org/officeDocument/2006/relationships/slide" Target="slides/slide6.xml"/><Relationship Id="rId33" Type="http://schemas.openxmlformats.org/officeDocument/2006/relationships/font" Target="fonts/Raleway-boldItalic.fntdata"/><Relationship Id="rId10" Type="http://schemas.openxmlformats.org/officeDocument/2006/relationships/slide" Target="slides/slide5.xml"/><Relationship Id="rId32" Type="http://schemas.openxmlformats.org/officeDocument/2006/relationships/font" Target="fonts/Raleway-italic.fntdata"/><Relationship Id="rId13" Type="http://schemas.openxmlformats.org/officeDocument/2006/relationships/slide" Target="slides/slide8.xml"/><Relationship Id="rId35" Type="http://schemas.openxmlformats.org/officeDocument/2006/relationships/font" Target="fonts/Roboto-bold.fntdata"/><Relationship Id="rId12" Type="http://schemas.openxmlformats.org/officeDocument/2006/relationships/slide" Target="slides/slide7.xml"/><Relationship Id="rId34" Type="http://schemas.openxmlformats.org/officeDocument/2006/relationships/font" Target="fonts/Roboto-regular.fntdata"/><Relationship Id="rId15" Type="http://schemas.openxmlformats.org/officeDocument/2006/relationships/slide" Target="slides/slide10.xml"/><Relationship Id="rId37" Type="http://schemas.openxmlformats.org/officeDocument/2006/relationships/font" Target="fonts/Roboto-boldItalic.fntdata"/><Relationship Id="rId14" Type="http://schemas.openxmlformats.org/officeDocument/2006/relationships/slide" Target="slides/slide9.xml"/><Relationship Id="rId36" Type="http://schemas.openxmlformats.org/officeDocument/2006/relationships/font" Target="fonts/Roboto-italic.fntdata"/><Relationship Id="rId17" Type="http://schemas.openxmlformats.org/officeDocument/2006/relationships/slide" Target="slides/slide12.xml"/><Relationship Id="rId39" Type="http://schemas.openxmlformats.org/officeDocument/2006/relationships/font" Target="fonts/Lato-bold.fntdata"/><Relationship Id="rId16" Type="http://schemas.openxmlformats.org/officeDocument/2006/relationships/slide" Target="slides/slide11.xml"/><Relationship Id="rId38" Type="http://schemas.openxmlformats.org/officeDocument/2006/relationships/font" Target="fonts/Lato-regular.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6fa3c898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6fa3c89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c6fa3c898_0_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c6fa3c89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d49636c686_0_20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d49636c686_0_2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c6fa3c898_0_1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c6fa3c898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d49636c686_0_246: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d49636c686_0_2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d49636c686_0_23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d49636c686_0_2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d49636c686_0_20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d49636c686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c6fa3c898_0_16: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c6fa3c898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c6fa3c898_0_2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c6fa3c898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d49636c686_0_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d49636c686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d49636c686_0_1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d49636c686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d49636c686_0_10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d49636c686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d49636c686_0_26: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d49636c686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d49636c686_0_20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d49636c686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d49636c686_0_14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d49636c686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d49636c686_0_177: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d49636c686_0_1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d49636c686_0_18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d49636c686_0_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d49636c686_0_217: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d49636c686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d49636c686_0_21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d49636c686_0_2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d49636c686_0_4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94" name="Google Shape;194;gd49636c686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c6fa3c898_0_2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c6fa3c898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gc6fa3c898_0_7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c6fa3c898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c6fa3c898_0_6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c6fa3c898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g7b46299ce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0" name="Google Shape;220;g7b46299ce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3.xml"/><Relationship Id="rId3" Type="http://schemas.openxmlformats.org/officeDocument/2006/relationships/hyperlink" Target="https://blog.flock.com/workplace-collaboration-teams-vs-groups" TargetMode="External"/><Relationship Id="rId4" Type="http://schemas.openxmlformats.org/officeDocument/2006/relationships/hyperlink" Target="https://www.eln.co.uk/blog/tuckmans-theory-of-group-development" TargetMode="External"/><Relationship Id="rId10" Type="http://schemas.openxmlformats.org/officeDocument/2006/relationships/hyperlink" Target="https://findanyanswer.com/what-makes-a-group-effective-and-ineffective" TargetMode="External"/><Relationship Id="rId9" Type="http://schemas.openxmlformats.org/officeDocument/2006/relationships/hyperlink" Target="https://www.londonschool.com/lsic/resources/blog/trust-final-frontier-high-performing-teams/" TargetMode="External"/><Relationship Id="rId5" Type="http://schemas.openxmlformats.org/officeDocument/2006/relationships/hyperlink" Target="https://www.teamwork.com/blog/the-5-stages-of-team-development-what-you-need-to-know/" TargetMode="External"/><Relationship Id="rId6" Type="http://schemas.openxmlformats.org/officeDocument/2006/relationships/hyperlink" Target="https://www.indeed.com/career-advice/career-development/belbin-team-roles" TargetMode="External"/><Relationship Id="rId7" Type="http://schemas.openxmlformats.org/officeDocument/2006/relationships/hyperlink" Target="https://www.fm-magazine.com/issues/2017/dec-fm/managing-group-dynamics.html" TargetMode="External"/><Relationship Id="rId8" Type="http://schemas.openxmlformats.org/officeDocument/2006/relationships/hyperlink" Target="https://work.chron.com/tips-working-paraprofessionals-14331.html"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4.xml"/><Relationship Id="rId3" Type="http://schemas.openxmlformats.org/officeDocument/2006/relationships/hyperlink" Target="https://docs.google.com/document/d/1HFDfUh3TxD3_ZnUGhIpNfRXCGUP3PMa2tTYzyJvNMfU/edit?usp=sharing" TargetMode="External"/><Relationship Id="rId4" Type="http://schemas.openxmlformats.org/officeDocument/2006/relationships/hyperlink" Target="https://docs.google.com/document/d/1sYn9mXFsk1TQ_mPXMMoaR4pnwlwqgNON1obg-PyedD8/edit?usp=sharing" TargetMode="External"/><Relationship Id="rId5" Type="http://schemas.openxmlformats.org/officeDocument/2006/relationships/hyperlink" Target="https://1nlvwoczk7g.typeform.com/to/VspxTCix"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2286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4100"/>
              <a:t>Effective team working</a:t>
            </a:r>
            <a:endParaRPr sz="4100"/>
          </a:p>
        </p:txBody>
      </p:sp>
      <p:sp>
        <p:nvSpPr>
          <p:cNvPr id="73" name="Google Shape;73;p13"/>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James Lewis • BMS4002</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4"/>
          <p:cNvSpPr txBox="1"/>
          <p:nvPr>
            <p:ph type="title"/>
          </p:nvPr>
        </p:nvSpPr>
        <p:spPr>
          <a:xfrm>
            <a:off x="265500" y="1912650"/>
            <a:ext cx="4045200" cy="1318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Introduction</a:t>
            </a:r>
            <a:endParaRPr/>
          </a:p>
        </p:txBody>
      </p:sp>
      <p:sp>
        <p:nvSpPr>
          <p:cNvPr id="79" name="Google Shape;79;p14"/>
          <p:cNvSpPr txBox="1"/>
          <p:nvPr>
            <p:ph idx="2" type="body"/>
          </p:nvPr>
        </p:nvSpPr>
        <p:spPr>
          <a:xfrm>
            <a:off x="4939500" y="243725"/>
            <a:ext cx="3837000" cy="4175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b="1"/>
          </a:p>
          <a:p>
            <a:pPr indent="0" lvl="0" marL="0" rtl="0" algn="l">
              <a:lnSpc>
                <a:spcPct val="100000"/>
              </a:lnSpc>
              <a:spcBef>
                <a:spcPts val="0"/>
              </a:spcBef>
              <a:spcAft>
                <a:spcPts val="0"/>
              </a:spcAft>
              <a:buNone/>
            </a:pPr>
            <a:r>
              <a:t/>
            </a:r>
            <a:endParaRPr b="1"/>
          </a:p>
          <a:p>
            <a:pPr indent="0" lvl="0" marL="0" rtl="0" algn="l">
              <a:lnSpc>
                <a:spcPct val="100000"/>
              </a:lnSpc>
              <a:spcBef>
                <a:spcPts val="0"/>
              </a:spcBef>
              <a:spcAft>
                <a:spcPts val="0"/>
              </a:spcAft>
              <a:buNone/>
            </a:pPr>
            <a:r>
              <a:rPr b="1" lang="en" sz="1500"/>
              <a:t>We will be looking at how to have </a:t>
            </a:r>
            <a:r>
              <a:rPr b="1" lang="en" sz="1500"/>
              <a:t>effective</a:t>
            </a:r>
            <a:r>
              <a:rPr b="1" lang="en" sz="1500"/>
              <a:t> team working and communication</a:t>
            </a:r>
            <a:endParaRPr b="1" sz="1500"/>
          </a:p>
          <a:p>
            <a:pPr indent="0" lvl="0" marL="0" rtl="0" algn="l">
              <a:lnSpc>
                <a:spcPct val="100000"/>
              </a:lnSpc>
              <a:spcBef>
                <a:spcPts val="0"/>
              </a:spcBef>
              <a:spcAft>
                <a:spcPts val="0"/>
              </a:spcAft>
              <a:buNone/>
            </a:pPr>
            <a:r>
              <a:t/>
            </a:r>
            <a:endParaRPr b="1" sz="1500"/>
          </a:p>
          <a:p>
            <a:pPr indent="0" lvl="0" marL="0" rtl="0" algn="l">
              <a:lnSpc>
                <a:spcPct val="100000"/>
              </a:lnSpc>
              <a:spcBef>
                <a:spcPts val="0"/>
              </a:spcBef>
              <a:spcAft>
                <a:spcPts val="0"/>
              </a:spcAft>
              <a:buNone/>
            </a:pPr>
            <a:r>
              <a:rPr lang="en" sz="1200"/>
              <a:t>We will be looking at the </a:t>
            </a:r>
            <a:r>
              <a:rPr lang="en" sz="1200"/>
              <a:t>specific</a:t>
            </a:r>
            <a:r>
              <a:rPr lang="en" sz="1200"/>
              <a:t> key theories and how they </a:t>
            </a:r>
            <a:r>
              <a:rPr lang="en" sz="1200"/>
              <a:t>relate</a:t>
            </a:r>
            <a:r>
              <a:rPr lang="en" sz="1200"/>
              <a:t> to effective team work.</a:t>
            </a:r>
            <a:endParaRPr sz="1200"/>
          </a:p>
          <a:p>
            <a:pPr indent="0" lvl="0" marL="0" rtl="0" algn="l">
              <a:spcBef>
                <a:spcPts val="1600"/>
              </a:spcBef>
              <a:spcAft>
                <a:spcPts val="0"/>
              </a:spcAft>
              <a:buNone/>
            </a:pPr>
            <a:r>
              <a:rPr b="1" lang="en" sz="1400"/>
              <a:t>Key theories </a:t>
            </a:r>
            <a:endParaRPr b="1" sz="1400"/>
          </a:p>
          <a:p>
            <a:pPr indent="-304800" lvl="0" marL="457200" rtl="0" algn="l">
              <a:spcBef>
                <a:spcPts val="0"/>
              </a:spcBef>
              <a:spcAft>
                <a:spcPts val="0"/>
              </a:spcAft>
              <a:buSzPts val="1200"/>
              <a:buChar char="●"/>
            </a:pPr>
            <a:r>
              <a:rPr lang="en" sz="1200"/>
              <a:t>Tuckman</a:t>
            </a:r>
            <a:endParaRPr sz="1200"/>
          </a:p>
          <a:p>
            <a:pPr indent="-304800" lvl="0" marL="457200" rtl="0" algn="l">
              <a:spcBef>
                <a:spcPts val="0"/>
              </a:spcBef>
              <a:spcAft>
                <a:spcPts val="0"/>
              </a:spcAft>
              <a:buSzPts val="1200"/>
              <a:buChar char="●"/>
            </a:pPr>
            <a:r>
              <a:rPr lang="en" sz="1200"/>
              <a:t>Teams &amp; groups</a:t>
            </a:r>
            <a:endParaRPr sz="1200"/>
          </a:p>
          <a:p>
            <a:pPr indent="-304800" lvl="0" marL="457200" rtl="0" algn="l">
              <a:spcBef>
                <a:spcPts val="0"/>
              </a:spcBef>
              <a:spcAft>
                <a:spcPts val="0"/>
              </a:spcAft>
              <a:buSzPts val="1200"/>
              <a:buChar char="●"/>
            </a:pPr>
            <a:r>
              <a:rPr lang="en" sz="1200"/>
              <a:t>Trust</a:t>
            </a:r>
            <a:endParaRPr sz="1200"/>
          </a:p>
          <a:p>
            <a:pPr indent="-304800" lvl="0" marL="457200" rtl="0" algn="l">
              <a:spcBef>
                <a:spcPts val="0"/>
              </a:spcBef>
              <a:spcAft>
                <a:spcPts val="0"/>
              </a:spcAft>
              <a:buSzPts val="1200"/>
              <a:buChar char="●"/>
            </a:pPr>
            <a:r>
              <a:rPr lang="en" sz="1200"/>
              <a:t>Group Dynamics</a:t>
            </a:r>
            <a:endParaRPr sz="1200"/>
          </a:p>
          <a:p>
            <a:pPr indent="-304800" lvl="0" marL="457200" rtl="0" algn="l">
              <a:spcBef>
                <a:spcPts val="0"/>
              </a:spcBef>
              <a:spcAft>
                <a:spcPts val="0"/>
              </a:spcAft>
              <a:buSzPts val="1200"/>
              <a:buChar char="●"/>
            </a:pPr>
            <a:r>
              <a:rPr lang="en" sz="1200"/>
              <a:t>Elements of high </a:t>
            </a:r>
            <a:r>
              <a:rPr lang="en" sz="1200"/>
              <a:t>performing</a:t>
            </a:r>
            <a:r>
              <a:rPr lang="en" sz="1200"/>
              <a:t> teams </a:t>
            </a:r>
            <a:endParaRPr sz="1200"/>
          </a:p>
          <a:p>
            <a:pPr indent="-304800" lvl="0" marL="457200" rtl="0" algn="l">
              <a:spcBef>
                <a:spcPts val="0"/>
              </a:spcBef>
              <a:spcAft>
                <a:spcPts val="0"/>
              </a:spcAft>
              <a:buSzPts val="1200"/>
              <a:buChar char="●"/>
            </a:pPr>
            <a:r>
              <a:rPr lang="en" sz="1200"/>
              <a:t>Belbin</a:t>
            </a:r>
            <a:endParaRPr sz="1200"/>
          </a:p>
          <a:p>
            <a:pPr indent="0" lvl="0" marL="0" rtl="0" algn="l">
              <a:spcBef>
                <a:spcPts val="1600"/>
              </a:spcBef>
              <a:spcAft>
                <a:spcPts val="1600"/>
              </a:spcAft>
              <a:buNone/>
            </a:pPr>
            <a:r>
              <a:t/>
            </a:r>
            <a:endParaRPr sz="15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5"/>
          <p:cNvSpPr txBox="1"/>
          <p:nvPr>
            <p:ph type="title"/>
          </p:nvPr>
        </p:nvSpPr>
        <p:spPr>
          <a:xfrm>
            <a:off x="423600" y="202965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Teams v Groups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6"/>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t>What’s the difference between a Team &amp; Groups?</a:t>
            </a:r>
            <a:endParaRPr sz="1800"/>
          </a:p>
        </p:txBody>
      </p:sp>
      <p:sp>
        <p:nvSpPr>
          <p:cNvPr id="90" name="Google Shape;90;p16"/>
          <p:cNvSpPr txBox="1"/>
          <p:nvPr>
            <p:ph idx="1" type="body"/>
          </p:nvPr>
        </p:nvSpPr>
        <p:spPr>
          <a:xfrm>
            <a:off x="2400250" y="1211350"/>
            <a:ext cx="3250200" cy="368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chemeClr val="dk1"/>
                </a:solidFill>
              </a:rPr>
              <a:t>Teams </a:t>
            </a:r>
            <a:endParaRPr b="1" sz="1800">
              <a:solidFill>
                <a:schemeClr val="dk1"/>
              </a:solidFill>
            </a:endParaRPr>
          </a:p>
          <a:p>
            <a:pPr indent="-292100" lvl="0" marL="457200" rtl="0" algn="l">
              <a:spcBef>
                <a:spcPts val="1600"/>
              </a:spcBef>
              <a:spcAft>
                <a:spcPts val="0"/>
              </a:spcAft>
              <a:buSzPts val="1000"/>
              <a:buChar char="●"/>
            </a:pPr>
            <a:r>
              <a:rPr lang="en" sz="1000"/>
              <a:t>Shared leadership roles</a:t>
            </a:r>
            <a:endParaRPr sz="1000"/>
          </a:p>
          <a:p>
            <a:pPr indent="-292100" lvl="0" marL="457200" rtl="0" algn="l">
              <a:spcBef>
                <a:spcPts val="1200"/>
              </a:spcBef>
              <a:spcAft>
                <a:spcPts val="0"/>
              </a:spcAft>
              <a:buSzPts val="1000"/>
              <a:buChar char="●"/>
            </a:pPr>
            <a:r>
              <a:rPr lang="en" sz="1000"/>
              <a:t>Individual and mutual accountability</a:t>
            </a:r>
            <a:endParaRPr sz="1000"/>
          </a:p>
          <a:p>
            <a:pPr indent="-292100" lvl="0" marL="457200" rtl="0" algn="l">
              <a:spcBef>
                <a:spcPts val="1200"/>
              </a:spcBef>
              <a:spcAft>
                <a:spcPts val="0"/>
              </a:spcAft>
              <a:buSzPts val="1000"/>
              <a:buChar char="●"/>
            </a:pPr>
            <a:r>
              <a:rPr lang="en" sz="1000"/>
              <a:t>Specific team purpose that the team itself delivers </a:t>
            </a:r>
            <a:endParaRPr sz="1000"/>
          </a:p>
          <a:p>
            <a:pPr indent="-292100" lvl="0" marL="457200" rtl="0" algn="l">
              <a:spcBef>
                <a:spcPts val="1200"/>
              </a:spcBef>
              <a:spcAft>
                <a:spcPts val="0"/>
              </a:spcAft>
              <a:buSzPts val="1000"/>
              <a:buChar char="●"/>
            </a:pPr>
            <a:r>
              <a:rPr lang="en" sz="1000"/>
              <a:t>Collective work products </a:t>
            </a:r>
            <a:endParaRPr sz="1000"/>
          </a:p>
          <a:p>
            <a:pPr indent="-292100" lvl="0" marL="457200" rtl="0" algn="l">
              <a:spcBef>
                <a:spcPts val="1200"/>
              </a:spcBef>
              <a:spcAft>
                <a:spcPts val="0"/>
              </a:spcAft>
              <a:buSzPts val="1000"/>
              <a:buChar char="●"/>
            </a:pPr>
            <a:r>
              <a:rPr lang="en" sz="1000"/>
              <a:t>Encourages open-ended discussion and active problem solving meetings </a:t>
            </a:r>
            <a:endParaRPr sz="1000"/>
          </a:p>
          <a:p>
            <a:pPr indent="-292100" lvl="0" marL="457200" rtl="0" algn="l">
              <a:spcBef>
                <a:spcPts val="1200"/>
              </a:spcBef>
              <a:spcAft>
                <a:spcPts val="0"/>
              </a:spcAft>
              <a:buSzPts val="1000"/>
              <a:buChar char="●"/>
            </a:pPr>
            <a:r>
              <a:rPr lang="en" sz="1000"/>
              <a:t>Measures performance directly by assessing collective work-products </a:t>
            </a:r>
            <a:endParaRPr sz="1000"/>
          </a:p>
          <a:p>
            <a:pPr indent="-292100" lvl="0" marL="457200" rtl="0" algn="l">
              <a:spcBef>
                <a:spcPts val="1200"/>
              </a:spcBef>
              <a:spcAft>
                <a:spcPts val="1200"/>
              </a:spcAft>
              <a:buSzPts val="1000"/>
              <a:buChar char="●"/>
            </a:pPr>
            <a:r>
              <a:rPr lang="en" sz="1000"/>
              <a:t>Discusses, decides and does real work together </a:t>
            </a:r>
            <a:endParaRPr sz="1000"/>
          </a:p>
        </p:txBody>
      </p:sp>
      <p:sp>
        <p:nvSpPr>
          <p:cNvPr id="91" name="Google Shape;91;p16"/>
          <p:cNvSpPr txBox="1"/>
          <p:nvPr>
            <p:ph idx="2" type="body"/>
          </p:nvPr>
        </p:nvSpPr>
        <p:spPr>
          <a:xfrm>
            <a:off x="5650450" y="1193975"/>
            <a:ext cx="3216300" cy="333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None/>
            </a:pPr>
            <a:r>
              <a:rPr b="1" lang="en" sz="1800">
                <a:solidFill>
                  <a:schemeClr val="dk1"/>
                </a:solidFill>
              </a:rPr>
              <a:t>Groups</a:t>
            </a:r>
            <a:r>
              <a:rPr b="1" lang="en" sz="2100">
                <a:solidFill>
                  <a:schemeClr val="dk1"/>
                </a:solidFill>
              </a:rPr>
              <a:t> </a:t>
            </a:r>
            <a:endParaRPr b="1" sz="2100">
              <a:solidFill>
                <a:schemeClr val="dk1"/>
              </a:solidFill>
            </a:endParaRPr>
          </a:p>
          <a:p>
            <a:pPr indent="-292100" lvl="0" marL="457200" rtl="0" algn="l">
              <a:spcBef>
                <a:spcPts val="1600"/>
              </a:spcBef>
              <a:spcAft>
                <a:spcPts val="0"/>
              </a:spcAft>
              <a:buSzPts val="1000"/>
              <a:buChar char="●"/>
            </a:pPr>
            <a:r>
              <a:rPr lang="en" sz="1000"/>
              <a:t>Stong, clearly focused leader</a:t>
            </a:r>
            <a:endParaRPr sz="1000"/>
          </a:p>
          <a:p>
            <a:pPr indent="-292100" lvl="0" marL="457200" rtl="0" algn="l">
              <a:spcBef>
                <a:spcPts val="1200"/>
              </a:spcBef>
              <a:spcAft>
                <a:spcPts val="0"/>
              </a:spcAft>
              <a:buSzPts val="1000"/>
              <a:buChar char="●"/>
            </a:pPr>
            <a:r>
              <a:rPr lang="en" sz="1000"/>
              <a:t>Individual accountability </a:t>
            </a:r>
            <a:endParaRPr sz="1000"/>
          </a:p>
          <a:p>
            <a:pPr indent="-292100" lvl="0" marL="457200" rtl="0" algn="l">
              <a:spcBef>
                <a:spcPts val="1200"/>
              </a:spcBef>
              <a:spcAft>
                <a:spcPts val="0"/>
              </a:spcAft>
              <a:buSzPts val="1000"/>
              <a:buChar char="●"/>
            </a:pPr>
            <a:r>
              <a:rPr lang="en" sz="1000"/>
              <a:t>The group’s purpose is the same as the broader organizations mission </a:t>
            </a:r>
            <a:endParaRPr sz="1000"/>
          </a:p>
          <a:p>
            <a:pPr indent="-292100" lvl="0" marL="457200" rtl="0" algn="l">
              <a:spcBef>
                <a:spcPts val="1200"/>
              </a:spcBef>
              <a:spcAft>
                <a:spcPts val="0"/>
              </a:spcAft>
              <a:buSzPts val="1000"/>
              <a:buChar char="●"/>
            </a:pPr>
            <a:r>
              <a:rPr lang="en" sz="1000"/>
              <a:t>Individual work-products </a:t>
            </a:r>
            <a:endParaRPr sz="1000"/>
          </a:p>
          <a:p>
            <a:pPr indent="-292100" lvl="0" marL="457200" rtl="0" algn="l">
              <a:spcBef>
                <a:spcPts val="1200"/>
              </a:spcBef>
              <a:spcAft>
                <a:spcPts val="0"/>
              </a:spcAft>
              <a:buSzPts val="1000"/>
              <a:buChar char="●"/>
            </a:pPr>
            <a:r>
              <a:rPr lang="en" sz="1000"/>
              <a:t>Runs efficient meetings </a:t>
            </a:r>
            <a:endParaRPr sz="1000"/>
          </a:p>
          <a:p>
            <a:pPr indent="-292100" lvl="0" marL="457200" rtl="0" algn="l">
              <a:spcBef>
                <a:spcPts val="1200"/>
              </a:spcBef>
              <a:spcAft>
                <a:spcPts val="0"/>
              </a:spcAft>
              <a:buSzPts val="1000"/>
              <a:buChar char="●"/>
            </a:pPr>
            <a:r>
              <a:rPr lang="en" sz="1000"/>
              <a:t>Measures its effectiveness indirectly by its influence on others(e.g financial performance of the business)</a:t>
            </a:r>
            <a:endParaRPr sz="1000"/>
          </a:p>
          <a:p>
            <a:pPr indent="-292100" lvl="0" marL="457200" rtl="0" algn="l">
              <a:spcBef>
                <a:spcPts val="1200"/>
              </a:spcBef>
              <a:spcAft>
                <a:spcPts val="1200"/>
              </a:spcAft>
              <a:buSzPts val="1000"/>
              <a:buChar char="●"/>
            </a:pPr>
            <a:r>
              <a:rPr lang="en" sz="1000"/>
              <a:t>Discusses, decides and delegates </a:t>
            </a:r>
            <a:endParaRPr sz="1000"/>
          </a:p>
        </p:txBody>
      </p:sp>
      <p:sp>
        <p:nvSpPr>
          <p:cNvPr id="92" name="Google Shape;92;p16"/>
          <p:cNvSpPr txBox="1"/>
          <p:nvPr/>
        </p:nvSpPr>
        <p:spPr>
          <a:xfrm>
            <a:off x="7739950" y="4756900"/>
            <a:ext cx="981900" cy="338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000">
                <a:solidFill>
                  <a:schemeClr val="dk2"/>
                </a:solidFill>
                <a:latin typeface="Lato"/>
                <a:ea typeface="Lato"/>
                <a:cs typeface="Lato"/>
                <a:sym typeface="Lato"/>
              </a:rPr>
              <a:t>(Ribero 2020)</a:t>
            </a:r>
            <a:endParaRPr sz="8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None/>
            </a:pPr>
            <a:r>
              <a:rPr lang="en" sz="1800">
                <a:highlight>
                  <a:srgbClr val="FFFFFF"/>
                </a:highlight>
              </a:rPr>
              <a:t>What are the characteristics of an ineffective team?</a:t>
            </a:r>
            <a:endParaRPr sz="1800">
              <a:solidFill>
                <a:srgbClr val="155BAF"/>
              </a:solidFill>
              <a:highlight>
                <a:srgbClr val="FFFFFF"/>
              </a:highlight>
            </a:endParaRPr>
          </a:p>
          <a:p>
            <a:pPr indent="0" lvl="0" marL="0" rtl="0" algn="l">
              <a:spcBef>
                <a:spcPts val="400"/>
              </a:spcBef>
              <a:spcAft>
                <a:spcPts val="0"/>
              </a:spcAft>
              <a:buNone/>
            </a:pPr>
            <a:r>
              <a:t/>
            </a:r>
            <a:endParaRPr sz="2100"/>
          </a:p>
        </p:txBody>
      </p:sp>
      <p:sp>
        <p:nvSpPr>
          <p:cNvPr id="98" name="Google Shape;98;p17"/>
          <p:cNvSpPr txBox="1"/>
          <p:nvPr/>
        </p:nvSpPr>
        <p:spPr>
          <a:xfrm>
            <a:off x="6858850" y="4756900"/>
            <a:ext cx="1863000" cy="338700"/>
          </a:xfrm>
          <a:prstGeom prst="rect">
            <a:avLst/>
          </a:prstGeom>
          <a:noFill/>
          <a:ln>
            <a:noFill/>
          </a:ln>
        </p:spPr>
        <p:txBody>
          <a:bodyPr anchorCtr="0" anchor="t" bIns="91425" lIns="91425" spcFirstLastPara="1" rIns="91425" wrap="square" tIns="91425">
            <a:spAutoFit/>
          </a:bodyPr>
          <a:lstStyle/>
          <a:p>
            <a:pPr indent="0" lvl="0" marL="0" rtl="0" algn="r">
              <a:lnSpc>
                <a:spcPct val="115000"/>
              </a:lnSpc>
              <a:spcBef>
                <a:spcPts val="0"/>
              </a:spcBef>
              <a:spcAft>
                <a:spcPts val="1200"/>
              </a:spcAft>
              <a:buNone/>
            </a:pPr>
            <a:r>
              <a:rPr lang="en" sz="1000">
                <a:solidFill>
                  <a:schemeClr val="dk2"/>
                </a:solidFill>
                <a:latin typeface="Lato"/>
                <a:ea typeface="Lato"/>
                <a:cs typeface="Lato"/>
                <a:sym typeface="Lato"/>
              </a:rPr>
              <a:t>(</a:t>
            </a:r>
            <a:r>
              <a:rPr lang="en" sz="1000">
                <a:solidFill>
                  <a:srgbClr val="212529"/>
                </a:solidFill>
                <a:highlight>
                  <a:srgbClr val="FFFFFF"/>
                </a:highlight>
                <a:latin typeface="Lato"/>
                <a:ea typeface="Lato"/>
                <a:cs typeface="Lato"/>
                <a:sym typeface="Lato"/>
              </a:rPr>
              <a:t>Klages 2020)</a:t>
            </a:r>
            <a:endParaRPr sz="1000">
              <a:latin typeface="Lato"/>
              <a:ea typeface="Lato"/>
              <a:cs typeface="Lato"/>
              <a:sym typeface="Lato"/>
            </a:endParaRPr>
          </a:p>
        </p:txBody>
      </p:sp>
      <p:sp>
        <p:nvSpPr>
          <p:cNvPr id="99" name="Google Shape;99;p17"/>
          <p:cNvSpPr txBox="1"/>
          <p:nvPr/>
        </p:nvSpPr>
        <p:spPr>
          <a:xfrm>
            <a:off x="2457700" y="1083575"/>
            <a:ext cx="5997300" cy="3283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200">
                <a:solidFill>
                  <a:srgbClr val="111111"/>
                </a:solidFill>
                <a:highlight>
                  <a:srgbClr val="FFFFFF"/>
                </a:highlight>
                <a:latin typeface="Lato"/>
                <a:ea typeface="Lato"/>
                <a:cs typeface="Lato"/>
                <a:sym typeface="Lato"/>
              </a:rPr>
              <a:t>The symptoms of team ineffectiveness can be gauged by observing the process followed and behavioural aspects that are evident within the team. For example; the way they talk to and about each other.</a:t>
            </a:r>
            <a:endParaRPr sz="1200">
              <a:solidFill>
                <a:srgbClr val="212529"/>
              </a:solidFill>
              <a:highlight>
                <a:srgbClr val="FFFFFF"/>
              </a:highlight>
              <a:latin typeface="Lato"/>
              <a:ea typeface="Lato"/>
              <a:cs typeface="Lato"/>
              <a:sym typeface="Lato"/>
            </a:endParaRPr>
          </a:p>
          <a:p>
            <a:pPr indent="0" lvl="0" marL="0" rtl="0" algn="l">
              <a:lnSpc>
                <a:spcPct val="115000"/>
              </a:lnSpc>
              <a:spcBef>
                <a:spcPts val="500"/>
              </a:spcBef>
              <a:spcAft>
                <a:spcPts val="0"/>
              </a:spcAft>
              <a:buNone/>
            </a:pPr>
            <a:r>
              <a:t/>
            </a:r>
            <a:endParaRPr b="1"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Friction and disagreements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Hearing complaints or gossip from various sources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Lack of loyalty towards one another</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Attention and energy focused outside of the teams objectives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Team members being absent from work or scheduled team meetings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Poor coordination of team activities, disorganized and chaotic handling of tasks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Falling behind on deadlines or inability to meet targets</a:t>
            </a:r>
            <a:endParaRPr sz="1200">
              <a:solidFill>
                <a:srgbClr val="111111"/>
              </a:solidFill>
              <a:highlight>
                <a:srgbClr val="FFFFFF"/>
              </a:highlight>
              <a:latin typeface="Lato"/>
              <a:ea typeface="Lato"/>
              <a:cs typeface="Lato"/>
              <a:sym typeface="Lato"/>
            </a:endParaRPr>
          </a:p>
          <a:p>
            <a:pPr indent="-304800" lvl="0" marL="457200" rtl="0" algn="l">
              <a:lnSpc>
                <a:spcPct val="115000"/>
              </a:lnSpc>
              <a:spcBef>
                <a:spcPts val="500"/>
              </a:spcBef>
              <a:spcAft>
                <a:spcPts val="500"/>
              </a:spcAft>
              <a:buClr>
                <a:srgbClr val="111111"/>
              </a:buClr>
              <a:buSzPts val="1200"/>
              <a:buFont typeface="Lato"/>
              <a:buChar char="●"/>
            </a:pPr>
            <a:r>
              <a:rPr lang="en" sz="1200">
                <a:solidFill>
                  <a:srgbClr val="111111"/>
                </a:solidFill>
                <a:highlight>
                  <a:srgbClr val="FFFFFF"/>
                </a:highlight>
                <a:latin typeface="Lato"/>
                <a:ea typeface="Lato"/>
                <a:cs typeface="Lato"/>
                <a:sym typeface="Lato"/>
              </a:rPr>
              <a:t>Drop in the efficiency or productivity level of the team</a:t>
            </a:r>
            <a:endParaRPr sz="1200">
              <a:solidFill>
                <a:srgbClr val="212529"/>
              </a:solidFill>
              <a:highlight>
                <a:srgbClr val="FFFFFF"/>
              </a:highlight>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8"/>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2"/>
              </a:buClr>
              <a:buSzPts val="1100"/>
              <a:buFont typeface="Arial"/>
              <a:buNone/>
            </a:pPr>
            <a:r>
              <a:rPr lang="en" sz="1800">
                <a:highlight>
                  <a:srgbClr val="FFFFFF"/>
                </a:highlight>
              </a:rPr>
              <a:t>What are the characteristics of a high performing team?</a:t>
            </a:r>
            <a:endParaRPr sz="1800">
              <a:solidFill>
                <a:srgbClr val="155BAF"/>
              </a:solidFill>
              <a:highlight>
                <a:srgbClr val="FFFFFF"/>
              </a:highlight>
            </a:endParaRPr>
          </a:p>
          <a:p>
            <a:pPr indent="0" lvl="0" marL="0" rtl="0" algn="l">
              <a:spcBef>
                <a:spcPts val="400"/>
              </a:spcBef>
              <a:spcAft>
                <a:spcPts val="0"/>
              </a:spcAft>
              <a:buNone/>
            </a:pPr>
            <a:r>
              <a:t/>
            </a:r>
            <a:endParaRPr sz="2100"/>
          </a:p>
        </p:txBody>
      </p:sp>
      <p:sp>
        <p:nvSpPr>
          <p:cNvPr id="105" name="Google Shape;105;p18"/>
          <p:cNvSpPr txBox="1"/>
          <p:nvPr/>
        </p:nvSpPr>
        <p:spPr>
          <a:xfrm>
            <a:off x="7739950" y="4756900"/>
            <a:ext cx="981900" cy="338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 sz="1000">
                <a:solidFill>
                  <a:schemeClr val="dk2"/>
                </a:solidFill>
                <a:latin typeface="Lato"/>
                <a:ea typeface="Lato"/>
                <a:cs typeface="Lato"/>
                <a:sym typeface="Lato"/>
              </a:rPr>
              <a:t>(</a:t>
            </a:r>
            <a:r>
              <a:rPr lang="en" sz="1000">
                <a:solidFill>
                  <a:srgbClr val="212529"/>
                </a:solidFill>
                <a:highlight>
                  <a:srgbClr val="FFFFFF"/>
                </a:highlight>
                <a:latin typeface="Lato"/>
                <a:ea typeface="Lato"/>
                <a:cs typeface="Lato"/>
                <a:sym typeface="Lato"/>
              </a:rPr>
              <a:t>Klages</a:t>
            </a:r>
            <a:r>
              <a:rPr lang="en" sz="1000">
                <a:solidFill>
                  <a:schemeClr val="dk2"/>
                </a:solidFill>
                <a:latin typeface="Lato"/>
                <a:ea typeface="Lato"/>
                <a:cs typeface="Lato"/>
                <a:sym typeface="Lato"/>
              </a:rPr>
              <a:t> 2020)</a:t>
            </a:r>
            <a:endParaRPr sz="1000">
              <a:latin typeface="Lato"/>
              <a:ea typeface="Lato"/>
              <a:cs typeface="Lato"/>
              <a:sym typeface="Lato"/>
            </a:endParaRPr>
          </a:p>
        </p:txBody>
      </p:sp>
      <p:sp>
        <p:nvSpPr>
          <p:cNvPr id="106" name="Google Shape;106;p18"/>
          <p:cNvSpPr txBox="1"/>
          <p:nvPr/>
        </p:nvSpPr>
        <p:spPr>
          <a:xfrm>
            <a:off x="2449250" y="1211350"/>
            <a:ext cx="5963700" cy="3219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1200">
                <a:solidFill>
                  <a:srgbClr val="212529"/>
                </a:solidFill>
                <a:highlight>
                  <a:srgbClr val="FFFFFF"/>
                </a:highlight>
                <a:latin typeface="Lato"/>
                <a:ea typeface="Lato"/>
                <a:cs typeface="Lato"/>
                <a:sym typeface="Lato"/>
              </a:rPr>
              <a:t>Effective leaders</a:t>
            </a:r>
            <a:r>
              <a:rPr lang="en" sz="1200">
                <a:solidFill>
                  <a:srgbClr val="212529"/>
                </a:solidFill>
                <a:highlight>
                  <a:srgbClr val="FFFFFF"/>
                </a:highlight>
                <a:latin typeface="Lato"/>
                <a:ea typeface="Lato"/>
                <a:cs typeface="Lato"/>
                <a:sym typeface="Lato"/>
              </a:rPr>
              <a:t> are clear on what matters, communicate what matters, and model the desired values and behaviours. Effective team work can be built on the following </a:t>
            </a:r>
            <a:r>
              <a:rPr lang="en" sz="1200">
                <a:solidFill>
                  <a:srgbClr val="212529"/>
                </a:solidFill>
                <a:highlight>
                  <a:srgbClr val="FFFFFF"/>
                </a:highlight>
                <a:latin typeface="Lato"/>
                <a:ea typeface="Lato"/>
                <a:cs typeface="Lato"/>
                <a:sym typeface="Lato"/>
              </a:rPr>
              <a:t>characteristics</a:t>
            </a:r>
            <a:r>
              <a:rPr lang="en" sz="1200">
                <a:solidFill>
                  <a:srgbClr val="212529"/>
                </a:solidFill>
                <a:highlight>
                  <a:srgbClr val="FFFFFF"/>
                </a:highlight>
                <a:latin typeface="Lato"/>
                <a:ea typeface="Lato"/>
                <a:cs typeface="Lato"/>
                <a:sym typeface="Lato"/>
              </a:rPr>
              <a:t> </a:t>
            </a:r>
            <a:endParaRPr sz="1200">
              <a:solidFill>
                <a:srgbClr val="212529"/>
              </a:solidFill>
              <a:highlight>
                <a:srgbClr val="FFFFFF"/>
              </a:highlight>
              <a:latin typeface="Lato"/>
              <a:ea typeface="Lato"/>
              <a:cs typeface="Lato"/>
              <a:sym typeface="Lato"/>
            </a:endParaRPr>
          </a:p>
          <a:p>
            <a:pPr indent="0" lvl="0" marL="0" rtl="0" algn="l">
              <a:lnSpc>
                <a:spcPct val="115000"/>
              </a:lnSpc>
              <a:spcBef>
                <a:spcPts val="0"/>
              </a:spcBef>
              <a:spcAft>
                <a:spcPts val="0"/>
              </a:spcAft>
              <a:buNone/>
            </a:pPr>
            <a:r>
              <a:t/>
            </a:r>
            <a:endParaRPr b="1"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Clear direction.</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Open and honest communication.</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Support risk taking and change.</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Defined roles.</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Mutually accountable.</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Communicate freely.</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Common goals.</a:t>
            </a:r>
            <a:endParaRPr sz="1200">
              <a:solidFill>
                <a:srgbClr val="212529"/>
              </a:solidFill>
              <a:highlight>
                <a:srgbClr val="FFFFFF"/>
              </a:highlight>
              <a:latin typeface="Lato"/>
              <a:ea typeface="Lato"/>
              <a:cs typeface="Lato"/>
              <a:sym typeface="Lato"/>
            </a:endParaRPr>
          </a:p>
          <a:p>
            <a:pPr indent="-304800" lvl="0" marL="457200" rtl="0" algn="l">
              <a:lnSpc>
                <a:spcPct val="115000"/>
              </a:lnSpc>
              <a:spcBef>
                <a:spcPts val="500"/>
              </a:spcBef>
              <a:spcAft>
                <a:spcPts val="500"/>
              </a:spcAft>
              <a:buClr>
                <a:srgbClr val="212529"/>
              </a:buClr>
              <a:buSzPts val="1200"/>
              <a:buFont typeface="Lato"/>
              <a:buChar char="●"/>
            </a:pPr>
            <a:r>
              <a:rPr lang="en" sz="1200">
                <a:solidFill>
                  <a:srgbClr val="212529"/>
                </a:solidFill>
                <a:highlight>
                  <a:srgbClr val="FFFFFF"/>
                </a:highlight>
                <a:latin typeface="Lato"/>
                <a:ea typeface="Lato"/>
                <a:cs typeface="Lato"/>
                <a:sym typeface="Lato"/>
              </a:rPr>
              <a:t>Encourage differences in opinions.</a:t>
            </a:r>
            <a:endParaRPr sz="1200">
              <a:solidFill>
                <a:srgbClr val="212529"/>
              </a:solidFill>
              <a:highlight>
                <a:srgbClr val="FFFFFF"/>
              </a:highlight>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19"/>
          <p:cNvSpPr txBox="1"/>
          <p:nvPr>
            <p:ph type="title"/>
          </p:nvPr>
        </p:nvSpPr>
        <p:spPr>
          <a:xfrm>
            <a:off x="423600" y="202965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Bruce tuckman</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0"/>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sz="2300"/>
              <a:t>Bruce Tuckman Theory </a:t>
            </a:r>
            <a:endParaRPr sz="2300"/>
          </a:p>
        </p:txBody>
      </p:sp>
      <p:sp>
        <p:nvSpPr>
          <p:cNvPr id="117" name="Google Shape;117;p20"/>
          <p:cNvSpPr txBox="1"/>
          <p:nvPr>
            <p:ph idx="1" type="body"/>
          </p:nvPr>
        </p:nvSpPr>
        <p:spPr>
          <a:xfrm>
            <a:off x="2400250" y="1281388"/>
            <a:ext cx="6321600" cy="18900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 sz="1100"/>
              <a:t>Bruce Tuckman was a psychologist who developed the theory of 5 stages of development in 1965, the model consisted of Forming, Storming, Norming and Performing areas. Later he added a 5th stage, ‘Adjourning’ to the model in the 1970s. </a:t>
            </a:r>
            <a:endParaRPr sz="1100"/>
          </a:p>
          <a:p>
            <a:pPr indent="0" lvl="0" marL="0" rtl="0" algn="l">
              <a:spcBef>
                <a:spcPts val="1200"/>
              </a:spcBef>
              <a:spcAft>
                <a:spcPts val="0"/>
              </a:spcAft>
              <a:buClr>
                <a:schemeClr val="dk2"/>
              </a:buClr>
              <a:buSzPts val="1100"/>
              <a:buFont typeface="Arial"/>
              <a:buNone/>
            </a:pPr>
            <a:r>
              <a:rPr lang="en" sz="1100"/>
              <a:t>The idea behind the model is you can’t expect a new team to form and perform to the best of their capabilities. It takes each member of the team some time to interact with their group members and adjust themselves to their work culture and environment.</a:t>
            </a:r>
            <a:endParaRPr sz="1100"/>
          </a:p>
          <a:p>
            <a:pPr indent="0" lvl="0" marL="0" rtl="0" algn="l">
              <a:spcBef>
                <a:spcPts val="1200"/>
              </a:spcBef>
              <a:spcAft>
                <a:spcPts val="1200"/>
              </a:spcAft>
              <a:buNone/>
            </a:pPr>
            <a:r>
              <a:t/>
            </a:r>
            <a:endParaRPr sz="1000"/>
          </a:p>
        </p:txBody>
      </p:sp>
      <p:pic>
        <p:nvPicPr>
          <p:cNvPr id="118" name="Google Shape;118;p20"/>
          <p:cNvPicPr preferRelativeResize="0"/>
          <p:nvPr/>
        </p:nvPicPr>
        <p:blipFill>
          <a:blip r:embed="rId3">
            <a:alphaModFix/>
          </a:blip>
          <a:stretch>
            <a:fillRect/>
          </a:stretch>
        </p:blipFill>
        <p:spPr>
          <a:xfrm>
            <a:off x="2501125" y="3375881"/>
            <a:ext cx="6220727" cy="925370"/>
          </a:xfrm>
          <a:prstGeom prst="rect">
            <a:avLst/>
          </a:prstGeom>
          <a:noFill/>
          <a:ln>
            <a:noFill/>
          </a:ln>
        </p:spPr>
      </p:pic>
      <p:sp>
        <p:nvSpPr>
          <p:cNvPr id="119" name="Google Shape;119;p20"/>
          <p:cNvSpPr txBox="1"/>
          <p:nvPr/>
        </p:nvSpPr>
        <p:spPr>
          <a:xfrm>
            <a:off x="7720450" y="4756900"/>
            <a:ext cx="10776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a:t>
            </a:r>
            <a:r>
              <a:rPr lang="en" sz="1000">
                <a:solidFill>
                  <a:schemeClr val="dk2"/>
                </a:solidFill>
                <a:latin typeface="Lato"/>
                <a:ea typeface="Lato"/>
                <a:cs typeface="Lato"/>
                <a:sym typeface="Lato"/>
              </a:rPr>
              <a:t>Veronica 2020)</a:t>
            </a:r>
            <a:endParaRPr sz="1000">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1"/>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Forming stage </a:t>
            </a:r>
            <a:endParaRPr/>
          </a:p>
        </p:txBody>
      </p:sp>
      <p:sp>
        <p:nvSpPr>
          <p:cNvPr id="125" name="Google Shape;125;p21"/>
          <p:cNvSpPr txBox="1"/>
          <p:nvPr>
            <p:ph idx="1" type="body"/>
          </p:nvPr>
        </p:nvSpPr>
        <p:spPr>
          <a:xfrm>
            <a:off x="2400250" y="1371050"/>
            <a:ext cx="6321600" cy="1427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600"/>
              <a:t>This is where team members first meet. It’s important for team leaders to facilitate the introductions and highlight each person’s skills and background. Team members are also given project details and the opportunity to organize their responsibilities. </a:t>
            </a:r>
            <a:endParaRPr sz="1600"/>
          </a:p>
        </p:txBody>
      </p:sp>
      <p:sp>
        <p:nvSpPr>
          <p:cNvPr id="126" name="Google Shape;126;p21"/>
          <p:cNvSpPr txBox="1"/>
          <p:nvPr/>
        </p:nvSpPr>
        <p:spPr>
          <a:xfrm>
            <a:off x="7872850" y="4756900"/>
            <a:ext cx="93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(Skully 2020)</a:t>
            </a:r>
            <a:endParaRPr sz="1000">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2"/>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Storming stage </a:t>
            </a:r>
            <a:endParaRPr/>
          </a:p>
        </p:txBody>
      </p:sp>
      <p:sp>
        <p:nvSpPr>
          <p:cNvPr id="132" name="Google Shape;132;p22"/>
          <p:cNvSpPr txBox="1"/>
          <p:nvPr>
            <p:ph idx="1" type="body"/>
          </p:nvPr>
        </p:nvSpPr>
        <p:spPr>
          <a:xfrm>
            <a:off x="2400297" y="1297875"/>
            <a:ext cx="63654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600"/>
              <a:t>At this stage, team members openly share ideas and use this as an opportunity to stand out and be accepted by their peers. Team leaders help teams in this stage by having a plan in place to manage competition among team members, make communication easier, and make sure projects stay on track. </a:t>
            </a:r>
            <a:endParaRPr sz="1600"/>
          </a:p>
        </p:txBody>
      </p:sp>
      <p:sp>
        <p:nvSpPr>
          <p:cNvPr id="133" name="Google Shape;133;p22"/>
          <p:cNvSpPr txBox="1"/>
          <p:nvPr/>
        </p:nvSpPr>
        <p:spPr>
          <a:xfrm>
            <a:off x="7872850" y="4756900"/>
            <a:ext cx="93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(Skully 2020)</a:t>
            </a:r>
            <a:endParaRPr sz="1000">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3"/>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800"/>
              <a:t>Norming</a:t>
            </a:r>
            <a:r>
              <a:rPr lang="en" sz="2800"/>
              <a:t> stage </a:t>
            </a:r>
            <a:endParaRPr sz="2800"/>
          </a:p>
        </p:txBody>
      </p:sp>
      <p:sp>
        <p:nvSpPr>
          <p:cNvPr id="139" name="Google Shape;139;p23"/>
          <p:cNvSpPr txBox="1"/>
          <p:nvPr>
            <p:ph idx="1" type="body"/>
          </p:nvPr>
        </p:nvSpPr>
        <p:spPr>
          <a:xfrm>
            <a:off x="2400297" y="1221675"/>
            <a:ext cx="6365400" cy="3002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600">
                <a:latin typeface="Arial"/>
                <a:ea typeface="Arial"/>
                <a:cs typeface="Arial"/>
                <a:sym typeface="Arial"/>
              </a:rPr>
              <a:t>By now, teams have figured out how to work together. There’s no more internal competition, and responsibilities and goals are clear. Each person works more efficiently because he or she has learned how to share their ideas and listen to feedback while working toward a common goal. </a:t>
            </a:r>
            <a:endParaRPr sz="1600"/>
          </a:p>
        </p:txBody>
      </p:sp>
      <p:sp>
        <p:nvSpPr>
          <p:cNvPr id="140" name="Google Shape;140;p23"/>
          <p:cNvSpPr txBox="1"/>
          <p:nvPr/>
        </p:nvSpPr>
        <p:spPr>
          <a:xfrm>
            <a:off x="7872850" y="4756900"/>
            <a:ext cx="93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(Skully 2020)</a:t>
            </a:r>
            <a:endParaRPr sz="1000">
              <a:latin typeface="Lato"/>
              <a:ea typeface="Lato"/>
              <a:cs typeface="Lato"/>
              <a:sym typeface="La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Performing</a:t>
            </a:r>
            <a:r>
              <a:rPr lang="en"/>
              <a:t> stage </a:t>
            </a:r>
            <a:endParaRPr/>
          </a:p>
        </p:txBody>
      </p:sp>
      <p:sp>
        <p:nvSpPr>
          <p:cNvPr id="146" name="Google Shape;146;p24"/>
          <p:cNvSpPr txBox="1"/>
          <p:nvPr>
            <p:ph idx="1" type="body"/>
          </p:nvPr>
        </p:nvSpPr>
        <p:spPr>
          <a:xfrm>
            <a:off x="2400250" y="1387850"/>
            <a:ext cx="6321600" cy="19152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600"/>
              <a:t>There’s a high level of cohesion and trust between team members. Teams are functioning at peak efficiency with less oversight from team leaders. Issues still come up, but at this point, teams have strategies for resolving problems without compromising timelines and progress</a:t>
            </a:r>
            <a:endParaRPr sz="1600"/>
          </a:p>
        </p:txBody>
      </p:sp>
      <p:sp>
        <p:nvSpPr>
          <p:cNvPr id="147" name="Google Shape;147;p24"/>
          <p:cNvSpPr txBox="1"/>
          <p:nvPr/>
        </p:nvSpPr>
        <p:spPr>
          <a:xfrm>
            <a:off x="7872850" y="4756900"/>
            <a:ext cx="93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(Skully 2020)</a:t>
            </a:r>
            <a:endParaRPr sz="1000">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5"/>
          <p:cNvSpPr txBox="1"/>
          <p:nvPr>
            <p:ph type="title"/>
          </p:nvPr>
        </p:nvSpPr>
        <p:spPr>
          <a:xfrm>
            <a:off x="2400300" y="449875"/>
            <a:ext cx="6321600" cy="9369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a:t>Adjourning stage</a:t>
            </a:r>
            <a:endParaRPr/>
          </a:p>
        </p:txBody>
      </p:sp>
      <p:sp>
        <p:nvSpPr>
          <p:cNvPr id="153" name="Google Shape;153;p25"/>
          <p:cNvSpPr txBox="1"/>
          <p:nvPr>
            <p:ph idx="1" type="body"/>
          </p:nvPr>
        </p:nvSpPr>
        <p:spPr>
          <a:xfrm>
            <a:off x="2400250" y="1311650"/>
            <a:ext cx="6321600" cy="19152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600"/>
              <a:t>Teams complete their project and debrief on what went well and what could be improved for future projects. Afterwards, team members move on to new projects. Now let’s look at how to use this model to amplify the strengths within your remote marketing team so that projects are successful and completed on time. </a:t>
            </a:r>
            <a:endParaRPr sz="1600"/>
          </a:p>
        </p:txBody>
      </p:sp>
      <p:sp>
        <p:nvSpPr>
          <p:cNvPr id="154" name="Google Shape;154;p25"/>
          <p:cNvSpPr txBox="1"/>
          <p:nvPr/>
        </p:nvSpPr>
        <p:spPr>
          <a:xfrm>
            <a:off x="7872850" y="4756900"/>
            <a:ext cx="93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(Skully 2020)</a:t>
            </a:r>
            <a:endParaRPr sz="1000">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6"/>
          <p:cNvSpPr txBox="1"/>
          <p:nvPr>
            <p:ph type="title"/>
          </p:nvPr>
        </p:nvSpPr>
        <p:spPr>
          <a:xfrm>
            <a:off x="423600" y="202965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Belbin</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7"/>
          <p:cNvSpPr txBox="1"/>
          <p:nvPr>
            <p:ph type="title"/>
          </p:nvPr>
        </p:nvSpPr>
        <p:spPr>
          <a:xfrm>
            <a:off x="2400300" y="449875"/>
            <a:ext cx="6321600" cy="9369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a:t>Belbin Nine Team Roles</a:t>
            </a:r>
            <a:endParaRPr/>
          </a:p>
        </p:txBody>
      </p:sp>
      <p:sp>
        <p:nvSpPr>
          <p:cNvPr id="165" name="Google Shape;165;p27"/>
          <p:cNvSpPr txBox="1"/>
          <p:nvPr/>
        </p:nvSpPr>
        <p:spPr>
          <a:xfrm>
            <a:off x="2418100" y="1262150"/>
            <a:ext cx="64221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Lato"/>
                <a:ea typeface="Lato"/>
                <a:cs typeface="Lato"/>
                <a:sym typeface="Lato"/>
              </a:rPr>
              <a:t>The nine Belbin team roles are descriptions of job duties that fall into three broad categories: thought-oriented roles, action-oriented roles and people-oriented roles. Understanding each role a team member can play may help you to work more efficiently as a team:</a:t>
            </a:r>
            <a:endParaRPr>
              <a:latin typeface="Lato"/>
              <a:ea typeface="Lato"/>
              <a:cs typeface="Lato"/>
              <a:sym typeface="Lato"/>
            </a:endParaRPr>
          </a:p>
        </p:txBody>
      </p:sp>
      <p:pic>
        <p:nvPicPr>
          <p:cNvPr id="166" name="Google Shape;166;p27"/>
          <p:cNvPicPr preferRelativeResize="0"/>
          <p:nvPr/>
        </p:nvPicPr>
        <p:blipFill>
          <a:blip r:embed="rId3">
            <a:alphaModFix/>
          </a:blip>
          <a:stretch>
            <a:fillRect/>
          </a:stretch>
        </p:blipFill>
        <p:spPr>
          <a:xfrm>
            <a:off x="3508801" y="2418200"/>
            <a:ext cx="4240699" cy="2226375"/>
          </a:xfrm>
          <a:prstGeom prst="rect">
            <a:avLst/>
          </a:prstGeom>
          <a:noFill/>
          <a:ln>
            <a:noFill/>
          </a:ln>
        </p:spPr>
      </p:pic>
      <p:sp>
        <p:nvSpPr>
          <p:cNvPr id="167" name="Google Shape;167;p27"/>
          <p:cNvSpPr txBox="1"/>
          <p:nvPr/>
        </p:nvSpPr>
        <p:spPr>
          <a:xfrm>
            <a:off x="7018025" y="4756900"/>
            <a:ext cx="17907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2"/>
                </a:solidFill>
                <a:latin typeface="Lato"/>
                <a:ea typeface="Lato"/>
                <a:cs typeface="Lato"/>
                <a:sym typeface="Lato"/>
              </a:rPr>
              <a:t>(Indeed editorial team 2020)</a:t>
            </a:r>
            <a:endParaRPr sz="1000">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8"/>
          <p:cNvSpPr txBox="1"/>
          <p:nvPr>
            <p:ph type="title"/>
          </p:nvPr>
        </p:nvSpPr>
        <p:spPr>
          <a:xfrm>
            <a:off x="423600" y="202965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Trust</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9"/>
          <p:cNvSpPr txBox="1"/>
          <p:nvPr>
            <p:ph type="title"/>
          </p:nvPr>
        </p:nvSpPr>
        <p:spPr>
          <a:xfrm>
            <a:off x="2400300" y="449875"/>
            <a:ext cx="6321600" cy="9369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a:t>Importance of trust?</a:t>
            </a:r>
            <a:endParaRPr/>
          </a:p>
        </p:txBody>
      </p:sp>
      <p:sp>
        <p:nvSpPr>
          <p:cNvPr id="178" name="Google Shape;178;p29"/>
          <p:cNvSpPr txBox="1"/>
          <p:nvPr/>
        </p:nvSpPr>
        <p:spPr>
          <a:xfrm>
            <a:off x="2450700" y="1386775"/>
            <a:ext cx="61950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Lato"/>
                <a:ea typeface="Lato"/>
                <a:cs typeface="Lato"/>
                <a:sym typeface="Lato"/>
              </a:rPr>
              <a:t>For a workplace team to be productive, cohesive and ultimately successful, trust in one another is essential. When team members know they can count on each other, and understand that all contributions are welcomed and valued, it can create an environment in which morale increases, productivity sees an upswing and work product becomes exceptional in its quality.</a:t>
            </a:r>
            <a:endParaRPr>
              <a:latin typeface="Lato"/>
              <a:ea typeface="Lato"/>
              <a:cs typeface="Lato"/>
              <a:sym typeface="Lato"/>
            </a:endParaRPr>
          </a:p>
        </p:txBody>
      </p:sp>
      <p:sp>
        <p:nvSpPr>
          <p:cNvPr id="179" name="Google Shape;179;p29"/>
          <p:cNvSpPr txBox="1"/>
          <p:nvPr/>
        </p:nvSpPr>
        <p:spPr>
          <a:xfrm>
            <a:off x="5721900" y="4804800"/>
            <a:ext cx="3000000" cy="338700"/>
          </a:xfrm>
          <a:prstGeom prst="rect">
            <a:avLst/>
          </a:prstGeom>
          <a:noFill/>
          <a:ln>
            <a:noFill/>
          </a:ln>
        </p:spPr>
        <p:txBody>
          <a:bodyPr anchorCtr="0" anchor="t" bIns="91425" lIns="91425" spcFirstLastPara="1" rIns="91425" wrap="square" tIns="91425">
            <a:spAutoFit/>
          </a:bodyPr>
          <a:lstStyle/>
          <a:p>
            <a:pPr indent="0" lvl="0" marL="0" rtl="0" algn="r">
              <a:lnSpc>
                <a:spcPct val="115000"/>
              </a:lnSpc>
              <a:spcBef>
                <a:spcPts val="0"/>
              </a:spcBef>
              <a:spcAft>
                <a:spcPts val="0"/>
              </a:spcAft>
              <a:buNone/>
            </a:pPr>
            <a:r>
              <a:rPr lang="en" sz="1000">
                <a:solidFill>
                  <a:schemeClr val="dk2"/>
                </a:solidFill>
              </a:rPr>
              <a:t>(McQuerrey 2018)</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30"/>
          <p:cNvSpPr txBox="1"/>
          <p:nvPr>
            <p:ph type="title"/>
          </p:nvPr>
        </p:nvSpPr>
        <p:spPr>
          <a:xfrm>
            <a:off x="2391675" y="449875"/>
            <a:ext cx="6321600" cy="9369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sz="2500">
                <a:latin typeface="Lato"/>
                <a:ea typeface="Lato"/>
                <a:cs typeface="Lato"/>
                <a:sym typeface="Lato"/>
              </a:rPr>
              <a:t>How to build </a:t>
            </a:r>
            <a:r>
              <a:rPr lang="en" sz="2500">
                <a:latin typeface="Lato"/>
                <a:ea typeface="Lato"/>
                <a:cs typeface="Lato"/>
                <a:sym typeface="Lato"/>
              </a:rPr>
              <a:t>trust in your team?</a:t>
            </a:r>
            <a:endParaRPr sz="2500">
              <a:latin typeface="Lato"/>
              <a:ea typeface="Lato"/>
              <a:cs typeface="Lato"/>
              <a:sym typeface="Lato"/>
            </a:endParaRPr>
          </a:p>
        </p:txBody>
      </p:sp>
      <p:sp>
        <p:nvSpPr>
          <p:cNvPr id="185" name="Google Shape;185;p30"/>
          <p:cNvSpPr txBox="1"/>
          <p:nvPr/>
        </p:nvSpPr>
        <p:spPr>
          <a:xfrm>
            <a:off x="5721900" y="4804800"/>
            <a:ext cx="3000000" cy="338700"/>
          </a:xfrm>
          <a:prstGeom prst="rect">
            <a:avLst/>
          </a:prstGeom>
          <a:noFill/>
          <a:ln>
            <a:noFill/>
          </a:ln>
        </p:spPr>
        <p:txBody>
          <a:bodyPr anchorCtr="0" anchor="t" bIns="91425" lIns="91425" spcFirstLastPara="1" rIns="91425" wrap="square" tIns="91425">
            <a:spAutoFit/>
          </a:bodyPr>
          <a:lstStyle/>
          <a:p>
            <a:pPr indent="0" lvl="0" marL="0" rtl="0" algn="r">
              <a:lnSpc>
                <a:spcPct val="115000"/>
              </a:lnSpc>
              <a:spcBef>
                <a:spcPts val="0"/>
              </a:spcBef>
              <a:spcAft>
                <a:spcPts val="0"/>
              </a:spcAft>
              <a:buNone/>
            </a:pPr>
            <a:r>
              <a:rPr lang="en" sz="1000">
                <a:solidFill>
                  <a:schemeClr val="dk2"/>
                </a:solidFill>
              </a:rPr>
              <a:t>(</a:t>
            </a:r>
            <a:r>
              <a:rPr lang="en" sz="1000">
                <a:solidFill>
                  <a:schemeClr val="dk2"/>
                </a:solidFill>
              </a:rPr>
              <a:t>LSIC</a:t>
            </a:r>
            <a:r>
              <a:rPr lang="en" sz="1000">
                <a:solidFill>
                  <a:schemeClr val="dk2"/>
                </a:solidFill>
              </a:rPr>
              <a:t> 2019)</a:t>
            </a:r>
            <a:endParaRPr/>
          </a:p>
        </p:txBody>
      </p:sp>
      <p:sp>
        <p:nvSpPr>
          <p:cNvPr id="186" name="Google Shape;186;p30"/>
          <p:cNvSpPr txBox="1"/>
          <p:nvPr/>
        </p:nvSpPr>
        <p:spPr>
          <a:xfrm>
            <a:off x="2271925" y="1326175"/>
            <a:ext cx="6200100" cy="3224700"/>
          </a:xfrm>
          <a:prstGeom prst="rect">
            <a:avLst/>
          </a:prstGeom>
          <a:noFill/>
          <a:ln>
            <a:noFill/>
          </a:ln>
        </p:spPr>
        <p:txBody>
          <a:bodyPr anchorCtr="0" anchor="t" bIns="91425" lIns="91425" spcFirstLastPara="1" rIns="91425" wrap="square" tIns="91425">
            <a:spAutoFit/>
          </a:bodyPr>
          <a:lstStyle/>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Share thought processes on important issues and involve the team in decision- making</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Create clear and transparent methods of working; communication protocols and team charters can be helpful</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Regularly remind the team of their shared purpose and goals</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Show interest and stay in touch on the personal concerns of team members</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Celebrate success as a team but give constructive feedback individually</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Show your vulnerability: admit mistakes and knowledge gaps</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Deal with conflict quickly and fairly</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Identify development opportunities and invest time and energy in learning and support</a:t>
            </a:r>
            <a:endParaRPr sz="1000">
              <a:latin typeface="Lato"/>
              <a:ea typeface="Lato"/>
              <a:cs typeface="Lato"/>
              <a:sym typeface="Lato"/>
            </a:endParaRPr>
          </a:p>
          <a:p>
            <a:pPr indent="-273050" lvl="0" marL="457200" rtl="0" algn="l">
              <a:lnSpc>
                <a:spcPct val="150000"/>
              </a:lnSpc>
              <a:spcBef>
                <a:spcPts val="500"/>
              </a:spcBef>
              <a:spcAft>
                <a:spcPts val="0"/>
              </a:spcAft>
              <a:buClr>
                <a:schemeClr val="dk2"/>
              </a:buClr>
              <a:buSzPts val="700"/>
              <a:buFont typeface="Lato"/>
              <a:buChar char="●"/>
            </a:pPr>
            <a:r>
              <a:rPr lang="en" sz="1000">
                <a:latin typeface="Lato"/>
                <a:ea typeface="Lato"/>
                <a:cs typeface="Lato"/>
                <a:sym typeface="Lato"/>
              </a:rPr>
              <a:t>Listen and respond to feedback from the team</a:t>
            </a:r>
            <a:endParaRPr sz="1000">
              <a:latin typeface="Lato"/>
              <a:ea typeface="Lato"/>
              <a:cs typeface="Lato"/>
              <a:sym typeface="Lato"/>
            </a:endParaRPr>
          </a:p>
          <a:p>
            <a:pPr indent="-273050" lvl="0" marL="457200" rtl="0" algn="l">
              <a:lnSpc>
                <a:spcPct val="150000"/>
              </a:lnSpc>
              <a:spcBef>
                <a:spcPts val="500"/>
              </a:spcBef>
              <a:spcAft>
                <a:spcPts val="500"/>
              </a:spcAft>
              <a:buClr>
                <a:schemeClr val="dk2"/>
              </a:buClr>
              <a:buSzPts val="700"/>
              <a:buFont typeface="Lato"/>
              <a:buChar char="●"/>
            </a:pPr>
            <a:r>
              <a:rPr lang="en" sz="1000">
                <a:latin typeface="Lato"/>
                <a:ea typeface="Lato"/>
                <a:cs typeface="Lato"/>
                <a:sym typeface="Lato"/>
              </a:rPr>
              <a:t>Create opportunities for social interactions within the team</a:t>
            </a:r>
            <a:endParaRPr sz="1000">
              <a:latin typeface="Lato"/>
              <a:ea typeface="Lato"/>
              <a:cs typeface="Lato"/>
              <a:sym typeface="Lato"/>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31"/>
          <p:cNvSpPr txBox="1"/>
          <p:nvPr>
            <p:ph type="title"/>
          </p:nvPr>
        </p:nvSpPr>
        <p:spPr>
          <a:xfrm>
            <a:off x="423600" y="202965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Group Dynamics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32"/>
          <p:cNvSpPr txBox="1"/>
          <p:nvPr>
            <p:ph type="title"/>
          </p:nvPr>
        </p:nvSpPr>
        <p:spPr>
          <a:xfrm>
            <a:off x="2400300" y="449875"/>
            <a:ext cx="6321600" cy="936900"/>
          </a:xfrm>
          <a:prstGeom prst="rect">
            <a:avLst/>
          </a:prstGeom>
        </p:spPr>
        <p:txBody>
          <a:bodyPr anchorCtr="0" anchor="t" bIns="91425" lIns="91425" spcFirstLastPara="1" rIns="91425" wrap="square" tIns="91425">
            <a:noAutofit/>
          </a:bodyPr>
          <a:lstStyle/>
          <a:p>
            <a:pPr indent="0" lvl="0" marL="0" rtl="0" algn="l">
              <a:lnSpc>
                <a:spcPct val="115909"/>
              </a:lnSpc>
              <a:spcBef>
                <a:spcPts val="1200"/>
              </a:spcBef>
              <a:spcAft>
                <a:spcPts val="1200"/>
              </a:spcAft>
              <a:buNone/>
            </a:pPr>
            <a:r>
              <a:rPr lang="en"/>
              <a:t>What are group dynamics?</a:t>
            </a:r>
            <a:endParaRPr/>
          </a:p>
        </p:txBody>
      </p:sp>
      <p:sp>
        <p:nvSpPr>
          <p:cNvPr id="197" name="Google Shape;197;p32"/>
          <p:cNvSpPr txBox="1"/>
          <p:nvPr>
            <p:ph idx="1" type="body"/>
          </p:nvPr>
        </p:nvSpPr>
        <p:spPr>
          <a:xfrm>
            <a:off x="2400250" y="1387850"/>
            <a:ext cx="4112400" cy="31332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Clr>
                <a:schemeClr val="dk2"/>
              </a:buClr>
              <a:buSzPts val="1100"/>
              <a:buFont typeface="Arial"/>
              <a:buNone/>
            </a:pPr>
            <a:r>
              <a:rPr lang="en"/>
              <a:t>“Group dynamics” is the term for the effects of these roles and behaviours on other group members and the group as a whole. A group’s dynamic is the force that impacts on the motivation, development, or stability of a group. It’s characterised by forces of personality, ambition, energy, and ideas. In a group with a positive dynamic, individuals work towards collective decisions; they trust and encourage one another and take responsibility for making positive things happen.	</a:t>
            </a:r>
            <a:endParaRPr/>
          </a:p>
          <a:p>
            <a:pPr indent="0" lvl="0" marL="0" rtl="0" algn="l">
              <a:spcBef>
                <a:spcPts val="1200"/>
              </a:spcBef>
              <a:spcAft>
                <a:spcPts val="1600"/>
              </a:spcAft>
              <a:buNone/>
            </a:pPr>
            <a:r>
              <a:t/>
            </a:r>
            <a:endParaRPr sz="1600"/>
          </a:p>
        </p:txBody>
      </p:sp>
      <p:sp>
        <p:nvSpPr>
          <p:cNvPr id="198" name="Google Shape;198;p32"/>
          <p:cNvSpPr txBox="1"/>
          <p:nvPr/>
        </p:nvSpPr>
        <p:spPr>
          <a:xfrm>
            <a:off x="7018025" y="4756900"/>
            <a:ext cx="1790700" cy="3387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000">
                <a:solidFill>
                  <a:schemeClr val="dk2"/>
                </a:solidFill>
                <a:latin typeface="Lato"/>
                <a:ea typeface="Lato"/>
                <a:cs typeface="Lato"/>
                <a:sym typeface="Lato"/>
              </a:rPr>
              <a:t>(Hasson 2017)</a:t>
            </a:r>
            <a:endParaRPr sz="1000">
              <a:latin typeface="Lato"/>
              <a:ea typeface="Lato"/>
              <a:cs typeface="Lato"/>
              <a:sym typeface="Lato"/>
            </a:endParaRPr>
          </a:p>
        </p:txBody>
      </p:sp>
      <p:pic>
        <p:nvPicPr>
          <p:cNvPr id="199" name="Google Shape;199;p32"/>
          <p:cNvPicPr preferRelativeResize="0"/>
          <p:nvPr/>
        </p:nvPicPr>
        <p:blipFill>
          <a:blip r:embed="rId3">
            <a:alphaModFix/>
          </a:blip>
          <a:stretch>
            <a:fillRect/>
          </a:stretch>
        </p:blipFill>
        <p:spPr>
          <a:xfrm>
            <a:off x="6584225" y="2196300"/>
            <a:ext cx="2095450" cy="1995043"/>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33"/>
          <p:cNvSpPr txBox="1"/>
          <p:nvPr>
            <p:ph type="title"/>
          </p:nvPr>
        </p:nvSpPr>
        <p:spPr>
          <a:xfrm>
            <a:off x="423600" y="1588300"/>
            <a:ext cx="8296800" cy="1084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Questions?</a:t>
            </a:r>
            <a:endParaRPr/>
          </a:p>
        </p:txBody>
      </p:sp>
      <p:sp>
        <p:nvSpPr>
          <p:cNvPr id="205" name="Google Shape;205;p33"/>
          <p:cNvSpPr txBox="1"/>
          <p:nvPr>
            <p:ph type="title"/>
          </p:nvPr>
        </p:nvSpPr>
        <p:spPr>
          <a:xfrm>
            <a:off x="0" y="2571750"/>
            <a:ext cx="9144000" cy="7563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b="0" lang="en" sz="2400"/>
              <a:t>Please unmute &amp; raise your hands</a:t>
            </a:r>
            <a:endParaRPr b="0" sz="24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34"/>
          <p:cNvSpPr txBox="1"/>
          <p:nvPr>
            <p:ph type="title"/>
          </p:nvPr>
        </p:nvSpPr>
        <p:spPr>
          <a:xfrm>
            <a:off x="265500" y="1912650"/>
            <a:ext cx="4045200" cy="1318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Please read &amp; complete </a:t>
            </a:r>
            <a:endParaRPr/>
          </a:p>
        </p:txBody>
      </p:sp>
      <p:sp>
        <p:nvSpPr>
          <p:cNvPr id="211" name="Google Shape;211;p34"/>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p>
            <a:pPr indent="-342900" lvl="0" marL="457200" rtl="0" algn="l">
              <a:spcBef>
                <a:spcPts val="0"/>
              </a:spcBef>
              <a:spcAft>
                <a:spcPts val="0"/>
              </a:spcAft>
              <a:buSzPts val="1800"/>
              <a:buAutoNum type="arabicPeriod"/>
            </a:pPr>
            <a:r>
              <a:rPr lang="en"/>
              <a:t>Handout</a:t>
            </a:r>
            <a:r>
              <a:rPr lang="en"/>
              <a:t> sheets</a:t>
            </a:r>
            <a:endParaRPr/>
          </a:p>
          <a:p>
            <a:pPr indent="-342900" lvl="0" marL="457200" rtl="0" algn="l">
              <a:spcBef>
                <a:spcPts val="1600"/>
              </a:spcBef>
              <a:spcAft>
                <a:spcPts val="0"/>
              </a:spcAft>
              <a:buSzPts val="1800"/>
              <a:buAutoNum type="arabicPeriod"/>
            </a:pPr>
            <a:r>
              <a:rPr lang="en"/>
              <a:t>Feedback sheets</a:t>
            </a:r>
            <a:endParaRPr/>
          </a:p>
          <a:p>
            <a:pPr indent="-342900" lvl="0" marL="457200" rtl="0" algn="l">
              <a:spcBef>
                <a:spcPts val="1600"/>
              </a:spcBef>
              <a:spcAft>
                <a:spcPts val="1600"/>
              </a:spcAft>
              <a:buSzPts val="1800"/>
              <a:buAutoNum type="arabicPeriod"/>
            </a:pPr>
            <a:r>
              <a:rPr lang="en"/>
              <a:t>Lesson plan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35"/>
          <p:cNvSpPr txBox="1"/>
          <p:nvPr>
            <p:ph type="title"/>
          </p:nvPr>
        </p:nvSpPr>
        <p:spPr>
          <a:xfrm>
            <a:off x="311700" y="124425"/>
            <a:ext cx="8520600" cy="63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p:txBody>
      </p:sp>
      <p:sp>
        <p:nvSpPr>
          <p:cNvPr id="217" name="Google Shape;217;p35"/>
          <p:cNvSpPr txBox="1"/>
          <p:nvPr>
            <p:ph idx="4294967295" type="body"/>
          </p:nvPr>
        </p:nvSpPr>
        <p:spPr>
          <a:xfrm>
            <a:off x="387900" y="842525"/>
            <a:ext cx="8364900" cy="3864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900">
                <a:solidFill>
                  <a:schemeClr val="dk1"/>
                </a:solidFill>
              </a:rPr>
              <a:t>Ribero, S. (2020)</a:t>
            </a:r>
            <a:r>
              <a:rPr i="1" lang="en" sz="900">
                <a:solidFill>
                  <a:schemeClr val="dk1"/>
                </a:solidFill>
              </a:rPr>
              <a:t> </a:t>
            </a:r>
            <a:r>
              <a:rPr i="1" lang="en" sz="900">
                <a:latin typeface="Arial"/>
                <a:ea typeface="Arial"/>
                <a:cs typeface="Arial"/>
                <a:sym typeface="Arial"/>
              </a:rPr>
              <a:t>Workplace Collaboration: Team vs Group.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3"/>
              </a:rPr>
              <a:t>https://blog.flock.com/workplace-collaboration-teams-vs-groups</a:t>
            </a:r>
            <a:r>
              <a:rPr lang="en" sz="900">
                <a:latin typeface="Arial"/>
                <a:ea typeface="Arial"/>
                <a:cs typeface="Arial"/>
                <a:sym typeface="Arial"/>
              </a:rPr>
              <a:t> - </a:t>
            </a:r>
            <a:r>
              <a:rPr lang="en" sz="900">
                <a:latin typeface="Arial"/>
                <a:ea typeface="Arial"/>
                <a:cs typeface="Arial"/>
                <a:sym typeface="Arial"/>
              </a:rPr>
              <a:t>(May 2021)</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rPr>
              <a:t>Veronica.</a:t>
            </a:r>
            <a:r>
              <a:rPr b="1" lang="en" sz="900">
                <a:solidFill>
                  <a:schemeClr val="dk1"/>
                </a:solidFill>
              </a:rPr>
              <a:t> (2020)</a:t>
            </a:r>
            <a:r>
              <a:rPr i="1" lang="en" sz="900">
                <a:solidFill>
                  <a:schemeClr val="dk1"/>
                </a:solidFill>
              </a:rPr>
              <a:t> </a:t>
            </a:r>
            <a:r>
              <a:rPr i="1" lang="en" sz="900">
                <a:latin typeface="Arial"/>
                <a:ea typeface="Arial"/>
                <a:cs typeface="Arial"/>
                <a:sym typeface="Arial"/>
              </a:rPr>
              <a:t>Tuckman's Theory of Group Development.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4"/>
              </a:rPr>
              <a:t>https://www.eln.co.uk/blog/tuckmans-theory-of-group-development</a:t>
            </a:r>
            <a:r>
              <a:rPr lang="en" sz="900">
                <a:latin typeface="Arial"/>
                <a:ea typeface="Arial"/>
                <a:cs typeface="Arial"/>
                <a:sym typeface="Arial"/>
              </a:rPr>
              <a:t> - </a:t>
            </a:r>
            <a:r>
              <a:rPr lang="en" sz="900">
                <a:latin typeface="Arial"/>
                <a:ea typeface="Arial"/>
                <a:cs typeface="Arial"/>
                <a:sym typeface="Arial"/>
              </a:rPr>
              <a:t>(May 2021)</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rPr>
              <a:t>Skully, D. </a:t>
            </a:r>
            <a:r>
              <a:rPr b="1" lang="en" sz="900">
                <a:solidFill>
                  <a:schemeClr val="dk1"/>
                </a:solidFill>
              </a:rPr>
              <a:t> (2020)</a:t>
            </a:r>
            <a:r>
              <a:rPr i="1" lang="en" sz="900">
                <a:solidFill>
                  <a:schemeClr val="dk1"/>
                </a:solidFill>
              </a:rPr>
              <a:t> </a:t>
            </a:r>
            <a:r>
              <a:rPr i="1" lang="en" sz="900">
                <a:latin typeface="Arial"/>
                <a:ea typeface="Arial"/>
                <a:cs typeface="Arial"/>
                <a:sym typeface="Arial"/>
              </a:rPr>
              <a:t>The 5 Stages of Team Development.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5"/>
              </a:rPr>
              <a:t>https://www.teamwork.com/blog/the-5-stages-of-team-development-what-you-need-to-know/</a:t>
            </a:r>
            <a:r>
              <a:rPr lang="en" sz="900">
                <a:latin typeface="Arial"/>
                <a:ea typeface="Arial"/>
                <a:cs typeface="Arial"/>
                <a:sym typeface="Arial"/>
              </a:rPr>
              <a:t> </a:t>
            </a:r>
            <a:r>
              <a:rPr lang="en" sz="900">
                <a:latin typeface="Arial"/>
                <a:ea typeface="Arial"/>
                <a:cs typeface="Arial"/>
                <a:sym typeface="Arial"/>
              </a:rPr>
              <a:t>- (May 2021)</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rPr>
              <a:t>Indeed Editorial Team</a:t>
            </a:r>
            <a:r>
              <a:rPr b="1" lang="en" sz="900">
                <a:solidFill>
                  <a:schemeClr val="dk1"/>
                </a:solidFill>
              </a:rPr>
              <a:t>.  (2021)</a:t>
            </a:r>
            <a:r>
              <a:rPr i="1" lang="en" sz="900">
                <a:solidFill>
                  <a:schemeClr val="dk1"/>
                </a:solidFill>
              </a:rPr>
              <a:t> </a:t>
            </a:r>
            <a:r>
              <a:rPr i="1" lang="en" sz="900">
                <a:latin typeface="Arial"/>
                <a:ea typeface="Arial"/>
                <a:cs typeface="Arial"/>
                <a:sym typeface="Arial"/>
              </a:rPr>
              <a:t>The 9 Belbin Team Roles.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6"/>
              </a:rPr>
              <a:t>https://www.indeed.com/career-advice/career-development/belbin-team-roles</a:t>
            </a:r>
            <a:r>
              <a:rPr lang="en" sz="900">
                <a:latin typeface="Arial"/>
                <a:ea typeface="Arial"/>
                <a:cs typeface="Arial"/>
                <a:sym typeface="Arial"/>
              </a:rPr>
              <a:t> </a:t>
            </a:r>
            <a:r>
              <a:rPr lang="en" sz="900">
                <a:latin typeface="Arial"/>
                <a:ea typeface="Arial"/>
                <a:cs typeface="Arial"/>
                <a:sym typeface="Arial"/>
              </a:rPr>
              <a:t>- (May 2021)</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rPr>
              <a:t>Hasson, </a:t>
            </a:r>
            <a:r>
              <a:rPr b="1" lang="en" sz="900">
                <a:solidFill>
                  <a:schemeClr val="dk1"/>
                </a:solidFill>
              </a:rPr>
              <a:t>G.  (2017) </a:t>
            </a:r>
            <a:r>
              <a:rPr i="1" lang="en" sz="900">
                <a:latin typeface="Arial"/>
                <a:ea typeface="Arial"/>
                <a:cs typeface="Arial"/>
                <a:sym typeface="Arial"/>
              </a:rPr>
              <a:t>Understanding and managing group dynamics.</a:t>
            </a:r>
            <a:r>
              <a:rPr lang="en" sz="900">
                <a:latin typeface="Arial"/>
                <a:ea typeface="Arial"/>
                <a:cs typeface="Arial"/>
                <a:sym typeface="Arial"/>
              </a:rPr>
              <a:t> 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7"/>
              </a:rPr>
              <a:t>https://www.fm-magazine.com/issues/2017/dec-fm/managing-group-dynamics.html</a:t>
            </a:r>
            <a:r>
              <a:rPr lang="en" sz="900">
                <a:latin typeface="Arial"/>
                <a:ea typeface="Arial"/>
                <a:cs typeface="Arial"/>
                <a:sym typeface="Arial"/>
              </a:rPr>
              <a:t> </a:t>
            </a:r>
            <a:r>
              <a:rPr lang="en" sz="900">
                <a:latin typeface="Arial"/>
                <a:ea typeface="Arial"/>
                <a:cs typeface="Arial"/>
                <a:sym typeface="Arial"/>
              </a:rPr>
              <a:t>- (May 2021)</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rPr>
              <a:t>McQuerrey, L.  (2018) </a:t>
            </a:r>
            <a:r>
              <a:rPr i="1" lang="en" sz="900">
                <a:latin typeface="Arial"/>
                <a:ea typeface="Arial"/>
                <a:cs typeface="Arial"/>
                <a:sym typeface="Arial"/>
              </a:rPr>
              <a:t>The Importance of Trust Within a Team.</a:t>
            </a:r>
            <a:r>
              <a:rPr lang="en" sz="900">
                <a:latin typeface="Arial"/>
                <a:ea typeface="Arial"/>
                <a:cs typeface="Arial"/>
                <a:sym typeface="Arial"/>
              </a:rPr>
              <a:t> 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8"/>
              </a:rPr>
              <a:t>https://work.chron.com/tips-working-paraprofessionals-14331.html</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rPr b="1" lang="en" sz="900">
                <a:solidFill>
                  <a:schemeClr val="dk1"/>
                </a:solidFill>
                <a:latin typeface="Arial"/>
                <a:ea typeface="Arial"/>
                <a:cs typeface="Arial"/>
                <a:sym typeface="Arial"/>
              </a:rPr>
              <a:t>LSIC. (2019)</a:t>
            </a:r>
            <a:r>
              <a:rPr lang="en" sz="900">
                <a:latin typeface="Arial"/>
                <a:ea typeface="Arial"/>
                <a:cs typeface="Arial"/>
                <a:sym typeface="Arial"/>
              </a:rPr>
              <a:t> </a:t>
            </a:r>
            <a:r>
              <a:rPr i="1" lang="en" sz="900">
                <a:latin typeface="Arial"/>
                <a:ea typeface="Arial"/>
                <a:cs typeface="Arial"/>
                <a:sym typeface="Arial"/>
              </a:rPr>
              <a:t>Trust: The final frontier for high performing teams.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9"/>
              </a:rPr>
              <a:t>https://www.londonschool.com/lsic/resources/blog/trust-final-frontier-high-performing-teams/</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b="1" lang="en" sz="900">
                <a:solidFill>
                  <a:schemeClr val="dk1"/>
                </a:solidFill>
                <a:highlight>
                  <a:srgbClr val="FFFFFF"/>
                </a:highlight>
                <a:latin typeface="Arial"/>
                <a:ea typeface="Arial"/>
                <a:cs typeface="Arial"/>
                <a:sym typeface="Arial"/>
              </a:rPr>
              <a:t>Klages, S</a:t>
            </a:r>
            <a:r>
              <a:rPr b="1" lang="en" sz="900">
                <a:solidFill>
                  <a:schemeClr val="dk1"/>
                </a:solidFill>
                <a:latin typeface="Arial"/>
                <a:ea typeface="Arial"/>
                <a:cs typeface="Arial"/>
                <a:sym typeface="Arial"/>
              </a:rPr>
              <a:t>. (2020)</a:t>
            </a:r>
            <a:r>
              <a:rPr lang="en" sz="900">
                <a:latin typeface="Arial"/>
                <a:ea typeface="Arial"/>
                <a:cs typeface="Arial"/>
                <a:sym typeface="Arial"/>
              </a:rPr>
              <a:t> </a:t>
            </a:r>
            <a:r>
              <a:rPr i="1" lang="en" sz="900">
                <a:solidFill>
                  <a:srgbClr val="212529"/>
                </a:solidFill>
                <a:highlight>
                  <a:srgbClr val="FFFFFF"/>
                </a:highlight>
                <a:latin typeface="Roboto"/>
                <a:ea typeface="Roboto"/>
                <a:cs typeface="Roboto"/>
                <a:sym typeface="Roboto"/>
              </a:rPr>
              <a:t>What makes a group effective and ineffective?</a:t>
            </a:r>
            <a:r>
              <a:rPr i="1" lang="en" sz="900">
                <a:highlight>
                  <a:srgbClr val="FFFFFF"/>
                </a:highlight>
                <a:latin typeface="Times New Roman"/>
                <a:ea typeface="Times New Roman"/>
                <a:cs typeface="Times New Roman"/>
                <a:sym typeface="Times New Roman"/>
              </a:rPr>
              <a:t>. </a:t>
            </a:r>
            <a:r>
              <a:rPr lang="en" sz="900">
                <a:latin typeface="Arial"/>
                <a:ea typeface="Arial"/>
                <a:cs typeface="Arial"/>
                <a:sym typeface="Arial"/>
              </a:rPr>
              <a:t>Available at: </a:t>
            </a:r>
            <a:endParaRPr sz="900">
              <a:latin typeface="Arial"/>
              <a:ea typeface="Arial"/>
              <a:cs typeface="Arial"/>
              <a:sym typeface="Arial"/>
            </a:endParaRPr>
          </a:p>
          <a:p>
            <a:pPr indent="0" lvl="0" marL="0" rtl="0" algn="l">
              <a:spcBef>
                <a:spcPts val="0"/>
              </a:spcBef>
              <a:spcAft>
                <a:spcPts val="0"/>
              </a:spcAft>
              <a:buNone/>
            </a:pPr>
            <a:r>
              <a:rPr lang="en" sz="900" u="sng">
                <a:solidFill>
                  <a:schemeClr val="hlink"/>
                </a:solidFill>
                <a:latin typeface="Arial"/>
                <a:ea typeface="Arial"/>
                <a:cs typeface="Arial"/>
                <a:sym typeface="Arial"/>
                <a:hlinkClick r:id="rId10"/>
              </a:rPr>
              <a:t>https://findanyanswer.com/what-makes-a-group-effective-and-ineffective</a:t>
            </a:r>
            <a:r>
              <a:rPr lang="en" sz="900">
                <a:latin typeface="Arial"/>
                <a:ea typeface="Arial"/>
                <a:cs typeface="Arial"/>
                <a:sym typeface="Arial"/>
              </a:rPr>
              <a:t>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latin typeface="Arial"/>
              <a:ea typeface="Arial"/>
              <a:cs typeface="Arial"/>
              <a:sym typeface="Arial"/>
            </a:endParaRPr>
          </a:p>
          <a:p>
            <a:pPr indent="0" lvl="0" marL="0" rtl="0" algn="l">
              <a:spcBef>
                <a:spcPts val="0"/>
              </a:spcBef>
              <a:spcAft>
                <a:spcPts val="0"/>
              </a:spcAft>
              <a:buNone/>
            </a:pPr>
            <a:r>
              <a:t/>
            </a:r>
            <a:endParaRPr sz="900"/>
          </a:p>
          <a:p>
            <a:pPr indent="0" lvl="0" marL="0" rtl="0" algn="l">
              <a:spcBef>
                <a:spcPts val="1200"/>
              </a:spcBef>
              <a:spcAft>
                <a:spcPts val="1600"/>
              </a:spcAft>
              <a:buNone/>
            </a:pPr>
            <a:r>
              <a:t/>
            </a:r>
            <a:endParaRPr sz="90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3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Extra pieces of work for part 1</a:t>
            </a:r>
            <a:endParaRPr/>
          </a:p>
        </p:txBody>
      </p:sp>
      <p:sp>
        <p:nvSpPr>
          <p:cNvPr id="223" name="Google Shape;223;p36"/>
          <p:cNvSpPr txBox="1"/>
          <p:nvPr/>
        </p:nvSpPr>
        <p:spPr>
          <a:xfrm>
            <a:off x="436950" y="1224750"/>
            <a:ext cx="71697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Notes for presentation</a:t>
            </a:r>
            <a:endParaRPr/>
          </a:p>
          <a:p>
            <a:pPr indent="0" lvl="0" marL="0" rtl="0" algn="l">
              <a:spcBef>
                <a:spcPts val="0"/>
              </a:spcBef>
              <a:spcAft>
                <a:spcPts val="0"/>
              </a:spcAft>
              <a:buNone/>
            </a:pPr>
            <a:r>
              <a:rPr lang="en" u="sng">
                <a:solidFill>
                  <a:schemeClr val="hlink"/>
                </a:solidFill>
                <a:latin typeface="Lato"/>
                <a:ea typeface="Lato"/>
                <a:cs typeface="Lato"/>
                <a:sym typeface="Lato"/>
                <a:hlinkClick r:id="rId3"/>
              </a:rPr>
              <a:t>https://docs.google.com/document/d/1HFDfUh3TxD3_ZnUGhIpNfRXCGUP3PMa2tTYzyJvNMfU/edit?usp=sharing</a:t>
            </a:r>
            <a:endParaRPr>
              <a:latin typeface="Lato"/>
              <a:ea typeface="Lato"/>
              <a:cs typeface="Lato"/>
              <a:sym typeface="Lato"/>
            </a:endParaRPr>
          </a:p>
          <a:p>
            <a:pPr indent="0" lvl="0" marL="0" rtl="0" algn="l">
              <a:spcBef>
                <a:spcPts val="0"/>
              </a:spcBef>
              <a:spcAft>
                <a:spcPts val="0"/>
              </a:spcAft>
              <a:buNone/>
            </a:pPr>
            <a:r>
              <a:t/>
            </a:r>
            <a:endParaRPr>
              <a:latin typeface="Lato"/>
              <a:ea typeface="Lato"/>
              <a:cs typeface="Lato"/>
              <a:sym typeface="Lato"/>
            </a:endParaRPr>
          </a:p>
        </p:txBody>
      </p:sp>
      <p:sp>
        <p:nvSpPr>
          <p:cNvPr id="224" name="Google Shape;224;p36"/>
          <p:cNvSpPr txBox="1"/>
          <p:nvPr/>
        </p:nvSpPr>
        <p:spPr>
          <a:xfrm>
            <a:off x="436950" y="2271450"/>
            <a:ext cx="73107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Handout </a:t>
            </a:r>
            <a:endParaRPr/>
          </a:p>
          <a:p>
            <a:pPr indent="0" lvl="0" marL="0" rtl="0" algn="l">
              <a:spcBef>
                <a:spcPts val="0"/>
              </a:spcBef>
              <a:spcAft>
                <a:spcPts val="0"/>
              </a:spcAft>
              <a:buNone/>
            </a:pPr>
            <a:r>
              <a:rPr lang="en" u="sng">
                <a:solidFill>
                  <a:schemeClr val="hlink"/>
                </a:solidFill>
                <a:hlinkClick r:id="rId4"/>
              </a:rPr>
              <a:t>https://docs.google.com/document/d/1sYn9mXFsk1TQ_mPXMMoaR4pnwlwqgNON1obg-PyedD8/edit?usp=sharing</a:t>
            </a:r>
            <a:endParaRPr/>
          </a:p>
          <a:p>
            <a:pPr indent="0" lvl="0" marL="0" rtl="0" algn="l">
              <a:spcBef>
                <a:spcPts val="0"/>
              </a:spcBef>
              <a:spcAft>
                <a:spcPts val="0"/>
              </a:spcAft>
              <a:buNone/>
            </a:pPr>
            <a:r>
              <a:t/>
            </a:r>
            <a:endParaRPr/>
          </a:p>
        </p:txBody>
      </p:sp>
      <p:sp>
        <p:nvSpPr>
          <p:cNvPr id="225" name="Google Shape;225;p36"/>
          <p:cNvSpPr txBox="1"/>
          <p:nvPr/>
        </p:nvSpPr>
        <p:spPr>
          <a:xfrm>
            <a:off x="436950" y="3244900"/>
            <a:ext cx="5336400" cy="895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a:t>Feedback form</a:t>
            </a:r>
            <a:endParaRPr/>
          </a:p>
          <a:p>
            <a:pPr indent="0" lvl="0" marL="0" rtl="0" algn="l">
              <a:lnSpc>
                <a:spcPct val="115000"/>
              </a:lnSpc>
              <a:spcBef>
                <a:spcPts val="0"/>
              </a:spcBef>
              <a:spcAft>
                <a:spcPts val="0"/>
              </a:spcAft>
              <a:buNone/>
            </a:pPr>
            <a:r>
              <a:rPr lang="en" u="sng">
                <a:solidFill>
                  <a:schemeClr val="hlink"/>
                </a:solidFill>
                <a:hlinkClick r:id="rId5"/>
              </a:rPr>
              <a:t>https://1nlvwoczk7g.typeform.com/to/VspxTCix</a:t>
            </a:r>
            <a:endParaRPr/>
          </a:p>
          <a:p>
            <a:pPr indent="0" lvl="0" marL="0" rtl="0" algn="l">
              <a:lnSpc>
                <a:spcPct val="115000"/>
              </a:lnSpc>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