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sldIdLst>
    <p:sldId id="256" r:id="rId2"/>
    <p:sldId id="257" r:id="rId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2DF66AD8-BC4A-4004-9882-414398D930CA}" type="datetimeFigureOut">
              <a:rPr lang="en-US" smtClean="0"/>
              <a:t>12/30/2017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608707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DF66AD8-BC4A-4004-9882-414398D930CA}" type="datetimeFigureOut">
              <a:rPr lang="en-US" smtClean="0"/>
              <a:t>12/30/2017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18166128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t>12/30/2017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1016166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2DF66AD8-BC4A-4004-9882-414398D930CA}" type="datetimeFigureOut">
              <a:rPr lang="en-US" smtClean="0"/>
              <a:t>12/30/2017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38989520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2DF66AD8-BC4A-4004-9882-414398D930CA}" type="datetimeFigureOut">
              <a:rPr lang="en-US" smtClean="0"/>
              <a:t>12/30/2017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8196426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2DF66AD8-BC4A-4004-9882-414398D930CA}" type="datetimeFigureOut">
              <a:rPr lang="en-US" smtClean="0"/>
              <a:t>12/30/2017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804220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t>12/30/2017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3491215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12/30/2017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836586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12/30/2017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2905673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DF66AD8-BC4A-4004-9882-414398D930CA}" type="datetimeFigureOut">
              <a:rPr lang="en-US" smtClean="0"/>
              <a:t>12/30/2017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1587889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DF66AD8-BC4A-4004-9882-414398D930CA}" type="datetimeFigureOut">
              <a:rPr lang="en-US" smtClean="0"/>
              <a:t>12/30/2017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414316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F66AD8-BC4A-4004-9882-414398D930CA}" type="datetimeFigureOut">
              <a:rPr lang="en-US" smtClean="0"/>
              <a:t>12/30/2017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D2C864-9362-43C7-A136-D9C41D93A96D}" type="slidenum">
              <a:rPr lang="en-US" smtClean="0"/>
              <a:t>‹#›</a:t>
            </a:fld>
            <a:endParaRPr lang="en-US"/>
          </a:p>
        </p:txBody>
      </p:sp>
    </p:spTree>
    <p:extLst>
      <p:ext uri="{BB962C8B-B14F-4D97-AF65-F5344CB8AC3E}">
        <p14:creationId xmlns:p14="http://schemas.microsoft.com/office/powerpoint/2010/main" val="223076723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tes.com/lessons/Z94DT62qnkBTGw/growth-mindset" TargetMode="External"/><Relationship Id="rId2" Type="http://schemas.openxmlformats.org/officeDocument/2006/relationships/hyperlink" Target="http://cliparting.com/wp-content/uploads/2016/07/Magnifying-glass-clip-art-clipart-free-clipart-microsoft-clipart.p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Down Arrow 25"/>
          <p:cNvSpPr/>
          <p:nvPr/>
        </p:nvSpPr>
        <p:spPr>
          <a:xfrm>
            <a:off x="7810157" y="1829306"/>
            <a:ext cx="806450" cy="2254788"/>
          </a:xfrm>
          <a:prstGeom prst="downArrow">
            <a:avLst/>
          </a:prstGeom>
          <a:solidFill>
            <a:schemeClr val="accent1">
              <a:lumMod val="60000"/>
              <a:lumOff val="4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Down Arrow 24"/>
          <p:cNvSpPr/>
          <p:nvPr/>
        </p:nvSpPr>
        <p:spPr>
          <a:xfrm>
            <a:off x="5963718" y="1362525"/>
            <a:ext cx="806450" cy="2720741"/>
          </a:xfrm>
          <a:prstGeom prst="downArrow">
            <a:avLst/>
          </a:prstGeom>
          <a:solidFill>
            <a:srgbClr val="589DEE"/>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2"/>
          <a:stretch>
            <a:fillRect/>
          </a:stretch>
        </p:blipFill>
        <p:spPr>
          <a:xfrm rot="3649503">
            <a:off x="-704598" y="95553"/>
            <a:ext cx="2444986" cy="2454190"/>
          </a:xfrm>
          <a:prstGeom prst="rect">
            <a:avLst/>
          </a:prstGeom>
        </p:spPr>
      </p:pic>
      <p:sp>
        <p:nvSpPr>
          <p:cNvPr id="2" name="Title 1"/>
          <p:cNvSpPr>
            <a:spLocks noGrp="1"/>
          </p:cNvSpPr>
          <p:nvPr>
            <p:ph type="ctrTitle"/>
          </p:nvPr>
        </p:nvSpPr>
        <p:spPr>
          <a:xfrm>
            <a:off x="1295399" y="71802"/>
            <a:ext cx="7595257" cy="584625"/>
          </a:xfrm>
        </p:spPr>
        <p:style>
          <a:lnRef idx="0">
            <a:schemeClr val="accent2"/>
          </a:lnRef>
          <a:fillRef idx="3">
            <a:schemeClr val="accent2"/>
          </a:fillRef>
          <a:effectRef idx="3">
            <a:schemeClr val="accent2"/>
          </a:effectRef>
          <a:fontRef idx="minor">
            <a:schemeClr val="lt1"/>
          </a:fontRef>
        </p:style>
        <p:txBody>
          <a:bodyPr>
            <a:normAutofit fontScale="90000"/>
          </a:bodyPr>
          <a:lstStyle/>
          <a:p>
            <a:r>
              <a:rPr lang="en-US"/>
              <a:t>Exploring the Hidden Curriculum</a:t>
            </a:r>
          </a:p>
        </p:txBody>
      </p:sp>
      <p:sp>
        <p:nvSpPr>
          <p:cNvPr id="4" name="TextBox 3"/>
          <p:cNvSpPr txBox="1"/>
          <p:nvPr/>
        </p:nvSpPr>
        <p:spPr>
          <a:xfrm>
            <a:off x="1567398" y="658280"/>
            <a:ext cx="6540670" cy="461665"/>
          </a:xfrm>
          <a:prstGeom prst="rect">
            <a:avLst/>
          </a:prstGeom>
          <a:noFill/>
        </p:spPr>
        <p:txBody>
          <a:bodyPr wrap="square" rtlCol="0">
            <a:spAutoFit/>
          </a:bodyPr>
          <a:lstStyle/>
          <a:p>
            <a:pPr algn="just"/>
            <a:r>
              <a:rPr lang="en-US" sz="1200"/>
              <a:t>This ‘Hidden Curriculum’ is all that is taught and learned unofficially through the process of schooling. It is how our next generation learn to be respectful global citizens outside of formal education. </a:t>
            </a:r>
          </a:p>
        </p:txBody>
      </p:sp>
      <p:sp>
        <p:nvSpPr>
          <p:cNvPr id="7" name="TextBox 6"/>
          <p:cNvSpPr txBox="1"/>
          <p:nvPr/>
        </p:nvSpPr>
        <p:spPr>
          <a:xfrm>
            <a:off x="271464" y="1109675"/>
            <a:ext cx="2270987" cy="307777"/>
          </a:xfrm>
          <a:prstGeom prst="rect">
            <a:avLst/>
          </a:prstGeom>
        </p:spPr>
        <p:style>
          <a:lnRef idx="0">
            <a:schemeClr val="accent3"/>
          </a:lnRef>
          <a:fillRef idx="3">
            <a:schemeClr val="accent3"/>
          </a:fillRef>
          <a:effectRef idx="3">
            <a:schemeClr val="accent3"/>
          </a:effectRef>
          <a:fontRef idx="minor">
            <a:schemeClr val="lt1"/>
          </a:fontRef>
        </p:style>
        <p:txBody>
          <a:bodyPr wrap="none" rtlCol="0">
            <a:spAutoFit/>
          </a:bodyPr>
          <a:lstStyle/>
          <a:p>
            <a:r>
              <a:rPr lang="en-US" sz="1400"/>
              <a:t>Can be built upon values…….</a:t>
            </a:r>
          </a:p>
        </p:txBody>
      </p:sp>
      <p:sp>
        <p:nvSpPr>
          <p:cNvPr id="8" name="TextBox 7"/>
          <p:cNvSpPr txBox="1"/>
          <p:nvPr/>
        </p:nvSpPr>
        <p:spPr>
          <a:xfrm>
            <a:off x="168275" y="1485900"/>
            <a:ext cx="2307388" cy="24622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just"/>
            <a:r>
              <a:rPr lang="en-US" sz="1100"/>
              <a:t>Values based education can encourage reflective thinking and personal responsibility . Positive values can provide a stable foundation for personal and school improvement thus becoming a model for quality learning (Hawkes, 2009) However, before any child can thrive in education Maslow’s hierarchy of needs must be met. The basic human needs concerning physiological (food, water, warmth, rest) and safety are essential. (Poston, 2009)</a:t>
            </a:r>
          </a:p>
        </p:txBody>
      </p:sp>
      <p:sp>
        <p:nvSpPr>
          <p:cNvPr id="9" name="TextBox 8"/>
          <p:cNvSpPr txBox="1"/>
          <p:nvPr/>
        </p:nvSpPr>
        <p:spPr>
          <a:xfrm>
            <a:off x="2541901" y="1109675"/>
            <a:ext cx="2965964" cy="307777"/>
          </a:xfrm>
          <a:prstGeom prst="rect">
            <a:avLst/>
          </a:prstGeom>
        </p:spPr>
        <p:style>
          <a:lnRef idx="0">
            <a:schemeClr val="accent3"/>
          </a:lnRef>
          <a:fillRef idx="3">
            <a:schemeClr val="accent3"/>
          </a:fillRef>
          <a:effectRef idx="3">
            <a:schemeClr val="accent3"/>
          </a:effectRef>
          <a:fontRef idx="minor">
            <a:schemeClr val="lt1"/>
          </a:fontRef>
        </p:style>
        <p:txBody>
          <a:bodyPr wrap="square" rtlCol="0">
            <a:spAutoFit/>
          </a:bodyPr>
          <a:lstStyle/>
          <a:p>
            <a:r>
              <a:rPr lang="en-US" sz="1400"/>
              <a:t>But whose values should we consider?</a:t>
            </a:r>
          </a:p>
        </p:txBody>
      </p:sp>
      <p:sp>
        <p:nvSpPr>
          <p:cNvPr id="11" name="TextBox 10"/>
          <p:cNvSpPr txBox="1"/>
          <p:nvPr/>
        </p:nvSpPr>
        <p:spPr>
          <a:xfrm>
            <a:off x="2465478" y="1485362"/>
            <a:ext cx="1497013" cy="247760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nchor="t">
            <a:spAutoFit/>
          </a:bodyPr>
          <a:lstStyle/>
          <a:p>
            <a:r>
              <a:rPr lang="en-US" sz="1200" i="1"/>
              <a:t>“</a:t>
            </a:r>
            <a:r>
              <a:rPr lang="en-US" sz="1100" i="1"/>
              <a:t>The values, attitudes and beliefs that are dominant in society” (Abercrombie et al, 1990, </a:t>
            </a:r>
            <a:r>
              <a:rPr lang="en-US" sz="1100" i="1" err="1"/>
              <a:t>pg</a:t>
            </a:r>
            <a:r>
              <a:rPr lang="en-US" sz="1100" i="1"/>
              <a:t> 218)</a:t>
            </a:r>
          </a:p>
          <a:p>
            <a:endParaRPr lang="en-US" sz="1100"/>
          </a:p>
          <a:p>
            <a:pPr marL="171450" indent="-171450">
              <a:buFont typeface="Arial"/>
              <a:buChar char="•"/>
            </a:pPr>
            <a:r>
              <a:rPr lang="en-US" sz="1100"/>
              <a:t>Respect.</a:t>
            </a:r>
            <a:endParaRPr lang="en-US" sz="1100" i="1"/>
          </a:p>
          <a:p>
            <a:pPr marL="171450" indent="-171450">
              <a:buFont typeface="Arial"/>
              <a:buChar char="•"/>
            </a:pPr>
            <a:r>
              <a:rPr lang="en-US" sz="1100"/>
              <a:t>Education is valued.</a:t>
            </a:r>
          </a:p>
          <a:p>
            <a:pPr marL="171450" indent="-171450">
              <a:buFont typeface="Arial"/>
              <a:buChar char="•"/>
            </a:pPr>
            <a:r>
              <a:rPr lang="en-US" sz="1100"/>
              <a:t>Following rules.</a:t>
            </a:r>
          </a:p>
          <a:p>
            <a:pPr marL="171450" indent="-171450">
              <a:buFont typeface="Arial"/>
              <a:buChar char="•"/>
            </a:pPr>
            <a:r>
              <a:rPr lang="en-US" sz="1100"/>
              <a:t>Manners.</a:t>
            </a:r>
          </a:p>
          <a:p>
            <a:pPr marL="171450" indent="-171450">
              <a:buFont typeface="Arial"/>
              <a:buChar char="•"/>
            </a:pPr>
            <a:r>
              <a:rPr lang="en-US" sz="1100"/>
              <a:t>Inclusion.</a:t>
            </a:r>
          </a:p>
          <a:p>
            <a:pPr marL="171450" indent="-171450">
              <a:buFont typeface="Arial"/>
              <a:buChar char="•"/>
            </a:pPr>
            <a:r>
              <a:rPr lang="en-US" sz="1100"/>
              <a:t>Legal values.</a:t>
            </a:r>
          </a:p>
          <a:p>
            <a:pPr marL="171450" indent="-171450">
              <a:buFont typeface="Arial"/>
              <a:buChar char="•"/>
            </a:pPr>
            <a:r>
              <a:rPr lang="en-US" sz="1100"/>
              <a:t>Earning money is important. </a:t>
            </a:r>
          </a:p>
        </p:txBody>
      </p:sp>
      <p:sp>
        <p:nvSpPr>
          <p:cNvPr id="12" name="Rectangle 11"/>
          <p:cNvSpPr/>
          <p:nvPr/>
        </p:nvSpPr>
        <p:spPr>
          <a:xfrm rot="21035745">
            <a:off x="2561559" y="1270911"/>
            <a:ext cx="1125637" cy="338554"/>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GB" sz="1600" b="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Dominant</a:t>
            </a:r>
          </a:p>
        </p:txBody>
      </p:sp>
      <p:sp>
        <p:nvSpPr>
          <p:cNvPr id="17" name="TextBox 16"/>
          <p:cNvSpPr txBox="1"/>
          <p:nvPr/>
        </p:nvSpPr>
        <p:spPr>
          <a:xfrm>
            <a:off x="114373" y="3960429"/>
            <a:ext cx="2420511" cy="2708434"/>
          </a:xfrm>
          <a:prstGeom prst="rect">
            <a:avLst/>
          </a:prstGeom>
        </p:spPr>
        <p:style>
          <a:lnRef idx="1">
            <a:schemeClr val="accent3"/>
          </a:lnRef>
          <a:fillRef idx="2">
            <a:schemeClr val="accent3"/>
          </a:fillRef>
          <a:effectRef idx="1">
            <a:schemeClr val="accent3"/>
          </a:effectRef>
          <a:fontRef idx="minor">
            <a:schemeClr val="dk1"/>
          </a:fontRef>
        </p:style>
        <p:txBody>
          <a:bodyPr wrap="square" rtlCol="0" anchor="t">
            <a:spAutoFit/>
          </a:bodyPr>
          <a:lstStyle/>
          <a:p>
            <a:pPr algn="just"/>
            <a:r>
              <a:rPr lang="en-US" sz="1000"/>
              <a:t>School rules provide a clear base for what is expected in terms of </a:t>
            </a:r>
            <a:r>
              <a:rPr lang="en-US" sz="1000" err="1"/>
              <a:t>behaviour</a:t>
            </a:r>
            <a:r>
              <a:rPr lang="en-US" sz="1000"/>
              <a:t> in education. Examples from a settings </a:t>
            </a:r>
            <a:r>
              <a:rPr lang="en-US" sz="1000" err="1"/>
              <a:t>behaviour</a:t>
            </a:r>
            <a:r>
              <a:rPr lang="en-US" sz="1000"/>
              <a:t> policy include: Be safe, make a positive contribution, and behave appropriately in a wide range of social and educational settings (School </a:t>
            </a:r>
            <a:r>
              <a:rPr lang="en-US" sz="1000" err="1"/>
              <a:t>Behaviour</a:t>
            </a:r>
            <a:r>
              <a:rPr lang="en-US" sz="1000"/>
              <a:t> Policy, 2015). The setting draws upon Skinner’s theories of operant conditioning through positive reinforcement to encourage children to have good manners and to be polite through positive constructive feedback (Skinner, 2001). However, learning has become a creative and cooperative process rather than a receptive one, so the hidden curriculum needs to be more than obedience classes.</a:t>
            </a:r>
          </a:p>
        </p:txBody>
      </p:sp>
      <p:sp>
        <p:nvSpPr>
          <p:cNvPr id="5" name="TextBox 4"/>
          <p:cNvSpPr txBox="1"/>
          <p:nvPr/>
        </p:nvSpPr>
        <p:spPr>
          <a:xfrm>
            <a:off x="-62478" y="247790"/>
            <a:ext cx="1416756" cy="923330"/>
          </a:xfrm>
          <a:prstGeom prst="rect">
            <a:avLst/>
          </a:prstGeom>
          <a:noFill/>
        </p:spPr>
        <p:txBody>
          <a:bodyPr wrap="square" rtlCol="0">
            <a:spAutoFit/>
          </a:bodyPr>
          <a:lstStyle/>
          <a:p>
            <a:pPr algn="ctr"/>
            <a:r>
              <a:rPr lang="en-US">
                <a:ln>
                  <a:solidFill>
                    <a:schemeClr val="tx1">
                      <a:alpha val="0"/>
                    </a:schemeClr>
                  </a:solidFill>
                </a:ln>
                <a:solidFill>
                  <a:srgbClr val="FF0000"/>
                </a:solidFill>
              </a:rPr>
              <a:t>What is the Hidden Curriculum</a:t>
            </a:r>
            <a:r>
              <a:rPr lang="en-US">
                <a:solidFill>
                  <a:srgbClr val="FF0000"/>
                </a:solidFill>
              </a:rPr>
              <a:t>?</a:t>
            </a:r>
          </a:p>
        </p:txBody>
      </p:sp>
      <p:sp>
        <p:nvSpPr>
          <p:cNvPr id="20" name="TextBox 19"/>
          <p:cNvSpPr txBox="1"/>
          <p:nvPr/>
        </p:nvSpPr>
        <p:spPr>
          <a:xfrm>
            <a:off x="2541923" y="3972447"/>
            <a:ext cx="3265100" cy="2708434"/>
          </a:xfrm>
          <a:prstGeom prst="rect">
            <a:avLst/>
          </a:prstGeom>
        </p:spPr>
        <p:style>
          <a:lnRef idx="1">
            <a:schemeClr val="accent5"/>
          </a:lnRef>
          <a:fillRef idx="2">
            <a:schemeClr val="accent5"/>
          </a:fillRef>
          <a:effectRef idx="1">
            <a:schemeClr val="accent5"/>
          </a:effectRef>
          <a:fontRef idx="minor">
            <a:schemeClr val="dk1"/>
          </a:fontRef>
        </p:style>
        <p:txBody>
          <a:bodyPr wrap="square" rtlCol="0" anchor="t">
            <a:spAutoFit/>
          </a:bodyPr>
          <a:lstStyle/>
          <a:p>
            <a:pPr algn="just"/>
            <a:r>
              <a:rPr lang="en-US" sz="1000" dirty="0"/>
              <a:t>The Reggio Emilia Approach sees children as social beings. Expanding on the research of Piaget that children construct knowledge from within (</a:t>
            </a:r>
            <a:r>
              <a:rPr lang="en-US" sz="1000" dirty="0" err="1"/>
              <a:t>Mercilliott</a:t>
            </a:r>
            <a:r>
              <a:rPr lang="en-US" sz="1000" dirty="0"/>
              <a:t> Hewett, 2001), it draws strongly upon children’s social construction of knowledge through their relationships (</a:t>
            </a:r>
            <a:r>
              <a:rPr lang="en-US" sz="1000" dirty="0" err="1"/>
              <a:t>Malaguzzi</a:t>
            </a:r>
            <a:r>
              <a:rPr lang="en-US" sz="1000" dirty="0"/>
              <a:t>, 1993 as cited by </a:t>
            </a:r>
            <a:r>
              <a:rPr lang="en-US" sz="1000" dirty="0" err="1"/>
              <a:t>Mercilliott</a:t>
            </a:r>
            <a:r>
              <a:rPr lang="en-US" sz="1000" dirty="0"/>
              <a:t> Hewett, 2001). This approach to the hidden curriculum has an impact in pupil voice groups and school council. Every 2 weeks pupils meet in groups consisting of issues such as health and well-being, welsh language and culture, rights respecting, ICT and the environment. Within these groups children are encouraged to communicate, make decisions, resolve conflict should everybody not agree in a respectful and fair manner, take turns and respect the views of others. Research from </a:t>
            </a:r>
            <a:r>
              <a:rPr lang="en-US" sz="1000" dirty="0" err="1"/>
              <a:t>Mercilliott</a:t>
            </a:r>
            <a:r>
              <a:rPr lang="en-US" sz="1000" dirty="0"/>
              <a:t> Hewett shows how the theories of </a:t>
            </a:r>
            <a:r>
              <a:rPr lang="en-US" sz="1000" dirty="0" err="1"/>
              <a:t>Vgotsky</a:t>
            </a:r>
            <a:r>
              <a:rPr lang="en-US" sz="1000" dirty="0"/>
              <a:t> have influenced this approach by placing an emphasis on communication and language in learning (2001). </a:t>
            </a:r>
          </a:p>
        </p:txBody>
      </p:sp>
      <p:sp>
        <p:nvSpPr>
          <p:cNvPr id="23" name="Cloud 22"/>
          <p:cNvSpPr/>
          <p:nvPr/>
        </p:nvSpPr>
        <p:spPr>
          <a:xfrm>
            <a:off x="5429248" y="1020458"/>
            <a:ext cx="2068513" cy="1037670"/>
          </a:xfrm>
          <a:prstGeom prst="cloud">
            <a:avLst/>
          </a:prstGeom>
          <a:solidFill>
            <a:schemeClr val="bg2">
              <a:lumMod val="5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24" name="Cloud 23"/>
          <p:cNvSpPr/>
          <p:nvPr/>
        </p:nvSpPr>
        <p:spPr>
          <a:xfrm>
            <a:off x="7291463" y="984463"/>
            <a:ext cx="1824038" cy="1037038"/>
          </a:xfrm>
          <a:prstGeom prst="cloud">
            <a:avLst/>
          </a:prstGeom>
          <a:solidFill>
            <a:schemeClr val="accent1">
              <a:lumMod val="7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accent1">
                  <a:lumMod val="75000"/>
                </a:schemeClr>
              </a:solidFill>
            </a:endParaRPr>
          </a:p>
        </p:txBody>
      </p:sp>
      <p:sp>
        <p:nvSpPr>
          <p:cNvPr id="28" name="Rectangle 27"/>
          <p:cNvSpPr/>
          <p:nvPr/>
        </p:nvSpPr>
        <p:spPr>
          <a:xfrm>
            <a:off x="5583099" y="1004061"/>
            <a:ext cx="1742438" cy="338554"/>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GB" sz="1600" b="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Fixed Mind-set</a:t>
            </a:r>
          </a:p>
        </p:txBody>
      </p:sp>
      <p:sp>
        <p:nvSpPr>
          <p:cNvPr id="29" name="Rectangle 28"/>
          <p:cNvSpPr/>
          <p:nvPr/>
        </p:nvSpPr>
        <p:spPr>
          <a:xfrm>
            <a:off x="7188488" y="1057130"/>
            <a:ext cx="2055885" cy="338554"/>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GB" sz="1600" b="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Growth Mind-set</a:t>
            </a:r>
          </a:p>
        </p:txBody>
      </p:sp>
      <p:sp>
        <p:nvSpPr>
          <p:cNvPr id="33" name="Process 32"/>
          <p:cNvSpPr/>
          <p:nvPr/>
        </p:nvSpPr>
        <p:spPr>
          <a:xfrm>
            <a:off x="5583238" y="2124311"/>
            <a:ext cx="1654964" cy="274092"/>
          </a:xfrm>
          <a:prstGeom prst="flowChartProcess">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000"/>
              <a:t>Avoiding challenges.</a:t>
            </a:r>
          </a:p>
        </p:txBody>
      </p:sp>
      <p:sp>
        <p:nvSpPr>
          <p:cNvPr id="34" name="Process 33"/>
          <p:cNvSpPr/>
          <p:nvPr/>
        </p:nvSpPr>
        <p:spPr>
          <a:xfrm>
            <a:off x="5583238" y="2371725"/>
            <a:ext cx="1654964" cy="234302"/>
          </a:xfrm>
          <a:prstGeom prst="flowChartProcess">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000"/>
              <a:t>Giving up easy.</a:t>
            </a:r>
          </a:p>
        </p:txBody>
      </p:sp>
      <p:sp>
        <p:nvSpPr>
          <p:cNvPr id="35" name="Process 34"/>
          <p:cNvSpPr/>
          <p:nvPr/>
        </p:nvSpPr>
        <p:spPr>
          <a:xfrm>
            <a:off x="5583238" y="2607446"/>
            <a:ext cx="1654965" cy="369332"/>
          </a:xfrm>
          <a:prstGeom prst="flowChartProcess">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000"/>
              <a:t>Effort being seen as fruitless.</a:t>
            </a:r>
          </a:p>
        </p:txBody>
      </p:sp>
      <p:sp>
        <p:nvSpPr>
          <p:cNvPr id="36" name="Process 35"/>
          <p:cNvSpPr/>
          <p:nvPr/>
        </p:nvSpPr>
        <p:spPr>
          <a:xfrm>
            <a:off x="5583101" y="2976202"/>
            <a:ext cx="1654965" cy="266261"/>
          </a:xfrm>
          <a:prstGeom prst="flowChartProcess">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000"/>
              <a:t>Ignoring negative feedback.</a:t>
            </a:r>
          </a:p>
        </p:txBody>
      </p:sp>
      <p:sp>
        <p:nvSpPr>
          <p:cNvPr id="37" name="Process 36"/>
          <p:cNvSpPr/>
          <p:nvPr/>
        </p:nvSpPr>
        <p:spPr>
          <a:xfrm>
            <a:off x="5583101" y="3251209"/>
            <a:ext cx="1654965" cy="321359"/>
          </a:xfrm>
          <a:prstGeom prst="flowChartProcess">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000"/>
              <a:t>Feeling threatened by the success of others.</a:t>
            </a:r>
          </a:p>
        </p:txBody>
      </p:sp>
      <p:sp>
        <p:nvSpPr>
          <p:cNvPr id="38" name="TextBox 37"/>
          <p:cNvSpPr txBox="1"/>
          <p:nvPr/>
        </p:nvSpPr>
        <p:spPr>
          <a:xfrm>
            <a:off x="5573421" y="1235208"/>
            <a:ext cx="1868578" cy="707886"/>
          </a:xfrm>
          <a:prstGeom prst="rect">
            <a:avLst/>
          </a:prstGeom>
          <a:noFill/>
        </p:spPr>
        <p:txBody>
          <a:bodyPr wrap="square" rtlCol="0">
            <a:spAutoFit/>
          </a:bodyPr>
          <a:lstStyle/>
          <a:p>
            <a:pPr algn="just"/>
            <a:r>
              <a:rPr lang="en-US" sz="1000">
                <a:solidFill>
                  <a:schemeClr val="bg1"/>
                </a:solidFill>
              </a:rPr>
              <a:t>Consists of intelligence that can be static. Can lead to a desire of appearing smart, often leaning towards:  </a:t>
            </a:r>
          </a:p>
        </p:txBody>
      </p:sp>
      <p:sp>
        <p:nvSpPr>
          <p:cNvPr id="39" name="TextBox 38"/>
          <p:cNvSpPr txBox="1"/>
          <p:nvPr/>
        </p:nvSpPr>
        <p:spPr>
          <a:xfrm>
            <a:off x="7500884" y="1235208"/>
            <a:ext cx="1770882" cy="707886"/>
          </a:xfrm>
          <a:prstGeom prst="rect">
            <a:avLst/>
          </a:prstGeom>
          <a:noFill/>
        </p:spPr>
        <p:txBody>
          <a:bodyPr wrap="square" rtlCol="0">
            <a:spAutoFit/>
          </a:bodyPr>
          <a:lstStyle/>
          <a:p>
            <a:r>
              <a:rPr lang="en-US" sz="1000">
                <a:solidFill>
                  <a:srgbClr val="FFFFFF"/>
                </a:solidFill>
              </a:rPr>
              <a:t>Allows the development of intelligence. Can lead to a desire to learn, leaning towards: </a:t>
            </a:r>
          </a:p>
        </p:txBody>
      </p:sp>
      <p:sp>
        <p:nvSpPr>
          <p:cNvPr id="3" name="TextBox 2"/>
          <p:cNvSpPr txBox="1"/>
          <p:nvPr/>
        </p:nvSpPr>
        <p:spPr>
          <a:xfrm>
            <a:off x="3931802" y="1500102"/>
            <a:ext cx="1698971" cy="2462213"/>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chor="t">
            <a:spAutoFit/>
          </a:bodyPr>
          <a:lstStyle/>
          <a:p>
            <a:pPr algn="ctr"/>
            <a:r>
              <a:rPr lang="en-US" sz="1100"/>
              <a:t>Values possessing distinct beliefs and traditions (Batra &amp; Kazmi, 2008). </a:t>
            </a:r>
            <a:endParaRPr lang="en-US"/>
          </a:p>
          <a:p>
            <a:pPr algn="just"/>
            <a:endParaRPr lang="en-US" sz="1100"/>
          </a:p>
          <a:p>
            <a:pPr marL="171450" indent="-171450">
              <a:buFont typeface="Arial"/>
              <a:buChar char="•"/>
            </a:pPr>
            <a:r>
              <a:rPr lang="en-US" sz="1100"/>
              <a:t>Respect for different people</a:t>
            </a:r>
          </a:p>
          <a:p>
            <a:pPr marL="171450" indent="-171450">
              <a:buFont typeface="Arial"/>
              <a:buChar char="•"/>
            </a:pPr>
            <a:r>
              <a:rPr lang="en-US" sz="1100"/>
              <a:t>Different boundaries</a:t>
            </a:r>
          </a:p>
          <a:p>
            <a:pPr marL="171450" indent="-171450">
              <a:buFont typeface="Arial"/>
              <a:buChar char="•"/>
            </a:pPr>
            <a:r>
              <a:rPr lang="en-US" sz="1100"/>
              <a:t>Religious and cultural values</a:t>
            </a:r>
          </a:p>
          <a:p>
            <a:pPr marL="171450" indent="-171450">
              <a:buFont typeface="Arial"/>
              <a:buChar char="•"/>
            </a:pPr>
            <a:r>
              <a:rPr lang="en-US" sz="1100"/>
              <a:t>Receiving money is important.</a:t>
            </a:r>
          </a:p>
          <a:p>
            <a:pPr marL="171450" indent="-171450">
              <a:buFont typeface="Arial"/>
              <a:buChar char="•"/>
            </a:pPr>
            <a:r>
              <a:rPr lang="en-US" sz="1100"/>
              <a:t>Can promote inappropriate language or behaviors. </a:t>
            </a:r>
          </a:p>
        </p:txBody>
      </p:sp>
      <p:sp>
        <p:nvSpPr>
          <p:cNvPr id="40" name="Process 39"/>
          <p:cNvSpPr/>
          <p:nvPr/>
        </p:nvSpPr>
        <p:spPr>
          <a:xfrm>
            <a:off x="7291461" y="2124311"/>
            <a:ext cx="1796913" cy="210181"/>
          </a:xfrm>
          <a:prstGeom prst="flowChartProcess">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000"/>
              <a:t>Embracing challenges.</a:t>
            </a:r>
          </a:p>
        </p:txBody>
      </p:sp>
      <p:sp>
        <p:nvSpPr>
          <p:cNvPr id="41" name="Process 40"/>
          <p:cNvSpPr/>
          <p:nvPr/>
        </p:nvSpPr>
        <p:spPr>
          <a:xfrm>
            <a:off x="7291465" y="2335591"/>
            <a:ext cx="1796914" cy="328910"/>
          </a:xfrm>
          <a:prstGeom prst="flowChartProcess">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000"/>
              <a:t>Being persistent when encountering setbacks.</a:t>
            </a:r>
          </a:p>
        </p:txBody>
      </p:sp>
      <p:sp>
        <p:nvSpPr>
          <p:cNvPr id="42" name="Process 41"/>
          <p:cNvSpPr/>
          <p:nvPr/>
        </p:nvSpPr>
        <p:spPr>
          <a:xfrm>
            <a:off x="7291460" y="2660393"/>
            <a:ext cx="1796913" cy="330186"/>
          </a:xfrm>
          <a:prstGeom prst="flowChartProcess">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000"/>
              <a:t>Seeing effort as the path to mastery.</a:t>
            </a:r>
          </a:p>
        </p:txBody>
      </p:sp>
      <p:sp>
        <p:nvSpPr>
          <p:cNvPr id="43" name="Process 42"/>
          <p:cNvSpPr/>
          <p:nvPr/>
        </p:nvSpPr>
        <p:spPr>
          <a:xfrm>
            <a:off x="7291460" y="2989597"/>
            <a:ext cx="1796913" cy="215260"/>
          </a:xfrm>
          <a:prstGeom prst="flowChartProcess">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000"/>
              <a:t>Learning from criticism.</a:t>
            </a:r>
          </a:p>
        </p:txBody>
      </p:sp>
      <p:sp>
        <p:nvSpPr>
          <p:cNvPr id="44" name="Process 43"/>
          <p:cNvSpPr/>
          <p:nvPr/>
        </p:nvSpPr>
        <p:spPr>
          <a:xfrm>
            <a:off x="7291460" y="3205791"/>
            <a:ext cx="1796914" cy="337042"/>
          </a:xfrm>
          <a:prstGeom prst="flowChartProcess">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000"/>
              <a:t>Finding the success of others inspirational.</a:t>
            </a:r>
          </a:p>
        </p:txBody>
      </p:sp>
      <p:sp>
        <p:nvSpPr>
          <p:cNvPr id="10" name="Rectangle 9"/>
          <p:cNvSpPr/>
          <p:nvPr/>
        </p:nvSpPr>
        <p:spPr>
          <a:xfrm rot="261422">
            <a:off x="4170149" y="1273207"/>
            <a:ext cx="1216900" cy="338554"/>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GB" sz="1600" b="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Sub-cultural</a:t>
            </a:r>
          </a:p>
        </p:txBody>
      </p:sp>
      <p:sp>
        <p:nvSpPr>
          <p:cNvPr id="22" name="Explosion 2 21"/>
          <p:cNvSpPr/>
          <p:nvPr/>
        </p:nvSpPr>
        <p:spPr>
          <a:xfrm>
            <a:off x="3609975" y="1284288"/>
            <a:ext cx="656261" cy="346075"/>
          </a:xfrm>
          <a:prstGeom prst="irregularSeal2">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p:cNvSpPr/>
          <p:nvPr/>
        </p:nvSpPr>
        <p:spPr>
          <a:xfrm>
            <a:off x="3722112" y="1314903"/>
            <a:ext cx="415799" cy="338554"/>
          </a:xfrm>
          <a:prstGeom prst="rect">
            <a:avLst/>
          </a:prstGeom>
          <a:noFill/>
        </p:spPr>
        <p:txBody>
          <a:bodyPr wrap="none" lIns="91440" tIns="45720" rIns="91440" bIns="45720">
            <a:spAutoFit/>
          </a:bodyPr>
          <a:lstStyle/>
          <a:p>
            <a:pPr algn="ctr"/>
            <a:r>
              <a:rPr lang="en-GB" sz="16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VS</a:t>
            </a:r>
          </a:p>
        </p:txBody>
      </p:sp>
      <p:sp>
        <p:nvSpPr>
          <p:cNvPr id="15" name="TextBox 14">
            <a:extLst>
              <a:ext uri="{FF2B5EF4-FFF2-40B4-BE49-F238E27FC236}">
                <a16:creationId xmlns:a16="http://schemas.microsoft.com/office/drawing/2014/main" id="{73C3DE80-7AF6-4764-AC90-561D2185408B}"/>
              </a:ext>
            </a:extLst>
          </p:cNvPr>
          <p:cNvSpPr txBox="1"/>
          <p:nvPr/>
        </p:nvSpPr>
        <p:spPr>
          <a:xfrm>
            <a:off x="5841817" y="4083135"/>
            <a:ext cx="3294537" cy="2554545"/>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000" dirty="0"/>
              <a:t>The benefits of a growth mind-set versus a mixed mind-set can been seen by the diagram above. Dweck (2015) believes this growth mind-set is telling students the truth about their current achievements, working together to help the students improve and achieve their full potential.  However this theory can be used in a negative light by labelling children as having a fixed mind-set, conceding nothing can be done. My setting tackles this misconception by creating a comic book story involving core values. Characters such as Rhys-</a:t>
            </a:r>
            <a:r>
              <a:rPr lang="en-US" sz="1000" dirty="0" err="1"/>
              <a:t>pect</a:t>
            </a:r>
            <a:r>
              <a:rPr lang="en-US" sz="1000" dirty="0"/>
              <a:t>, thinker bell and the rights robot all work together throughout the stories to help change Negative </a:t>
            </a:r>
            <a:r>
              <a:rPr lang="en-US" sz="1000" dirty="0" err="1"/>
              <a:t>Neg's</a:t>
            </a:r>
            <a:r>
              <a:rPr lang="en-US" sz="1000" dirty="0"/>
              <a:t> mind-set from fixed to Growth. This scheme is proving very popular with the children as these comics are available for the children's use at free reading times, play times as well as a dedicated assembly once a week highlighting the continuing adventures of the heroes.</a:t>
            </a:r>
          </a:p>
        </p:txBody>
      </p:sp>
    </p:spTree>
    <p:extLst>
      <p:ext uri="{BB962C8B-B14F-4D97-AF65-F5344CB8AC3E}">
        <p14:creationId xmlns:p14="http://schemas.microsoft.com/office/powerpoint/2010/main" val="24408258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References</a:t>
            </a:r>
          </a:p>
        </p:txBody>
      </p:sp>
      <p:sp>
        <p:nvSpPr>
          <p:cNvPr id="3" name="Content Placeholder 2"/>
          <p:cNvSpPr>
            <a:spLocks noGrp="1"/>
          </p:cNvSpPr>
          <p:nvPr>
            <p:ph idx="1"/>
          </p:nvPr>
        </p:nvSpPr>
        <p:spPr/>
        <p:txBody>
          <a:bodyPr vert="horz" lIns="91440" tIns="45720" rIns="91440" bIns="45720" rtlCol="0" anchor="t">
            <a:normAutofit/>
          </a:bodyPr>
          <a:lstStyle/>
          <a:p>
            <a:r>
              <a:rPr lang="en-US" sz="1200">
                <a:hlinkClick r:id="rId2"/>
              </a:rPr>
              <a:t>http://cliparting.com/wp-content/uploads/2016/07/Magnifying-glass-clip-art-clipart-free-clipart-microsoft-clipart.png</a:t>
            </a:r>
            <a:endParaRPr lang="en-US" sz="1200"/>
          </a:p>
          <a:p>
            <a:r>
              <a:rPr lang="en-US" sz="1200"/>
              <a:t>Hawkes N. (2009) Values and Quality Teaching at West Kidlington Primary School. In: Lovat T. &amp; Toomey R. (</a:t>
            </a:r>
            <a:r>
              <a:rPr lang="en-US" sz="1200" err="1"/>
              <a:t>eds</a:t>
            </a:r>
            <a:r>
              <a:rPr lang="en-US" sz="1200"/>
              <a:t>) Values Education and Quality Teaching. Springer, Dordrecht. </a:t>
            </a:r>
          </a:p>
          <a:p>
            <a:r>
              <a:rPr lang="en-US" sz="1200"/>
              <a:t>Abercrombie, N. Hill, S. &amp; Turner , B. (1990) Dominant Ideologies. Routledge: Oxon, UK </a:t>
            </a:r>
          </a:p>
          <a:p>
            <a:r>
              <a:rPr lang="en-US" sz="1200"/>
              <a:t>Batra, S. &amp; Kazmi, S. (2008) Consumer </a:t>
            </a:r>
            <a:r>
              <a:rPr lang="en-US" sz="1200" err="1"/>
              <a:t>Behaviour</a:t>
            </a:r>
            <a:r>
              <a:rPr lang="en-US" sz="1200"/>
              <a:t> – 2</a:t>
            </a:r>
            <a:r>
              <a:rPr lang="en-US" sz="1200" baseline="30000"/>
              <a:t>nd</a:t>
            </a:r>
            <a:r>
              <a:rPr lang="en-US" sz="1200"/>
              <a:t> edition. Excel: New </a:t>
            </a:r>
            <a:r>
              <a:rPr lang="en-US" sz="1200" err="1"/>
              <a:t>Dehli</a:t>
            </a:r>
            <a:r>
              <a:rPr lang="en-US" sz="1200"/>
              <a:t>, India</a:t>
            </a:r>
          </a:p>
          <a:p>
            <a:r>
              <a:rPr lang="en-US" sz="1200"/>
              <a:t>Poston, B. An Exercise in Personal Exploration: Maslow’s Hierarchy of Needs. (2009) Surgical Technologist. </a:t>
            </a:r>
            <a:r>
              <a:rPr lang="en-US" sz="1200" err="1"/>
              <a:t>Pg</a:t>
            </a:r>
            <a:r>
              <a:rPr lang="en-US" sz="1200"/>
              <a:t> 347 – 353.</a:t>
            </a:r>
          </a:p>
          <a:p>
            <a:r>
              <a:rPr lang="en-US" sz="1200" err="1"/>
              <a:t>Mercilliott</a:t>
            </a:r>
            <a:r>
              <a:rPr lang="en-US" sz="1200"/>
              <a:t> Hewett, V. (2001) Examining the Reggio Emilia Approach to Early Childhood Education. Early Childhood Journal, Vol. 29, Issue 2, </a:t>
            </a:r>
            <a:r>
              <a:rPr lang="en-US" sz="1200" err="1"/>
              <a:t>pg</a:t>
            </a:r>
            <a:r>
              <a:rPr lang="en-US" sz="1200"/>
              <a:t> 95-99.</a:t>
            </a:r>
          </a:p>
          <a:p>
            <a:r>
              <a:rPr lang="en-US" sz="1200">
                <a:hlinkClick r:id="rId3"/>
              </a:rPr>
              <a:t>https://www.tes.com/lessons/Z94DT62qnkBTGw/growth-mindset</a:t>
            </a:r>
            <a:endParaRPr lang="en-US" sz="1200"/>
          </a:p>
          <a:p>
            <a:r>
              <a:rPr lang="en-US" sz="1200"/>
              <a:t>Dweck, C. (2015) Carol Dweck revisits the 'Growth Mindset'. Education Week</a:t>
            </a:r>
          </a:p>
          <a:p>
            <a:endParaRPr lang="en-US" sz="1200"/>
          </a:p>
        </p:txBody>
      </p:sp>
    </p:spTree>
    <p:extLst>
      <p:ext uri="{BB962C8B-B14F-4D97-AF65-F5344CB8AC3E}">
        <p14:creationId xmlns:p14="http://schemas.microsoft.com/office/powerpoint/2010/main" val="1108803143"/>
      </p:ext>
    </p:extLst>
  </p:cSld>
  <p:clrMapOvr>
    <a:masterClrMapping/>
  </p:clrMapOvr>
</p:sld>
</file>

<file path=ppt/theme/theme1.xml><?xml version="1.0" encoding="utf-8"?>
<a:theme xmlns:a="http://schemas.openxmlformats.org/drawingml/2006/main" name="Office Theme">
  <a:themeElements>
    <a:clrScheme name="Genesis">
      <a:dk1>
        <a:sysClr val="windowText" lastClr="000000"/>
      </a:dk1>
      <a:lt1>
        <a:sysClr val="window" lastClr="FFFFFF"/>
      </a:lt1>
      <a:dk2>
        <a:srgbClr val="465466"/>
      </a:dk2>
      <a:lt2>
        <a:srgbClr val="BBD7F8"/>
      </a:lt2>
      <a:accent1>
        <a:srgbClr val="80B606"/>
      </a:accent1>
      <a:accent2>
        <a:srgbClr val="E29F1D"/>
      </a:accent2>
      <a:accent3>
        <a:srgbClr val="2397E2"/>
      </a:accent3>
      <a:accent4>
        <a:srgbClr val="35ACA2"/>
      </a:accent4>
      <a:accent5>
        <a:srgbClr val="5430BB"/>
      </a:accent5>
      <a:accent6>
        <a:srgbClr val="8D34E0"/>
      </a:accent6>
      <a:hlink>
        <a:srgbClr val="00B0F0"/>
      </a:hlink>
      <a:folHlink>
        <a:srgbClr val="0070C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Exploring the Hidden Curriculum</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the Hidden Curriculum</dc:title>
  <cp:revision>9</cp:revision>
  <dcterms:modified xsi:type="dcterms:W3CDTF">2017-12-30T20:22:48Z</dcterms:modified>
</cp:coreProperties>
</file>