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13"/>
  </p:notesMasterIdLst>
  <p:sldIdLst>
    <p:sldId id="256" r:id="rId2"/>
    <p:sldId id="259" r:id="rId3"/>
    <p:sldId id="260" r:id="rId4"/>
    <p:sldId id="261" r:id="rId5"/>
    <p:sldId id="272" r:id="rId6"/>
    <p:sldId id="273" r:id="rId7"/>
    <p:sldId id="266" r:id="rId8"/>
    <p:sldId id="270" r:id="rId9"/>
    <p:sldId id="267" r:id="rId10"/>
    <p:sldId id="274" r:id="rId11"/>
    <p:sldId id="271" r:id="rId12"/>
  </p:sldIdLst>
  <p:sldSz cx="9144000" cy="5143500" type="screen16x9"/>
  <p:notesSz cx="6858000" cy="9144000"/>
  <p:embeddedFontLst>
    <p:embeddedFont>
      <p:font typeface="Nunito Light" pitchFamily="2" charset="0"/>
      <p:regular r:id="rId14"/>
      <p:italic r:id="rId15"/>
    </p:embeddedFont>
    <p:embeddedFont>
      <p:font typeface="Poppins" panose="00000500000000000000" pitchFamily="2" charset="0"/>
      <p:regular r:id="rId16"/>
      <p:bold r:id="rId17"/>
      <p:italic r:id="rId18"/>
      <p:boldItalic r:id="rId19"/>
    </p:embeddedFont>
    <p:embeddedFont>
      <p:font typeface="PT Sans" panose="020B0503020203020204" pitchFamily="3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A432182-CCAA-4641-905E-34E2AB35B0E9}">
  <a:tblStyle styleId="{7A432182-CCAA-4641-905E-34E2AB35B0E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F90D25D0-DB18-4155-8132-D12A7A117917}"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086" autoAdjust="0"/>
  </p:normalViewPr>
  <p:slideViewPr>
    <p:cSldViewPr snapToGrid="0">
      <p:cViewPr varScale="1">
        <p:scale>
          <a:sx n="87" d="100"/>
          <a:sy n="87" d="100"/>
        </p:scale>
        <p:origin x="680" y="6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anuel Cogalniceanu" userId="8162099934cb9a9f" providerId="LiveId" clId="{BDEAE7B1-8E37-4E97-B574-66EAB14D19B5}"/>
    <pc:docChg chg="custSel modSld">
      <pc:chgData name="Emanuel Cogalniceanu" userId="8162099934cb9a9f" providerId="LiveId" clId="{BDEAE7B1-8E37-4E97-B574-66EAB14D19B5}" dt="2026-02-23T13:05:47.257" v="31" actId="20577"/>
      <pc:docMkLst>
        <pc:docMk/>
      </pc:docMkLst>
      <pc:sldChg chg="addSp delSp modSp mod">
        <pc:chgData name="Emanuel Cogalniceanu" userId="8162099934cb9a9f" providerId="LiveId" clId="{BDEAE7B1-8E37-4E97-B574-66EAB14D19B5}" dt="2026-02-23T13:05:47.257" v="31" actId="20577"/>
        <pc:sldMkLst>
          <pc:docMk/>
          <pc:sldMk cId="0" sldId="256"/>
        </pc:sldMkLst>
        <pc:spChg chg="mod">
          <ac:chgData name="Emanuel Cogalniceanu" userId="8162099934cb9a9f" providerId="LiveId" clId="{BDEAE7B1-8E37-4E97-B574-66EAB14D19B5}" dt="2026-02-23T13:05:47.257" v="31" actId="20577"/>
          <ac:spMkLst>
            <pc:docMk/>
            <pc:sldMk cId="0" sldId="256"/>
            <ac:spMk id="330"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585DCF-B0D3-47D2-A210-1EEBE72CB25F}"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GB"/>
        </a:p>
      </dgm:t>
    </dgm:pt>
    <dgm:pt modelId="{3056CA2D-52A6-4244-AE83-E5CCC73975BA}">
      <dgm:prSet/>
      <dgm:spPr/>
      <dgm:t>
        <a:bodyPr/>
        <a:lstStyle/>
        <a:p>
          <a:pPr algn="just"/>
          <a:r>
            <a:rPr lang="en-US" b="0" i="0" dirty="0">
              <a:solidFill>
                <a:schemeClr val="tx1"/>
              </a:solidFill>
            </a:rPr>
            <a:t>MICE stands for Meetings, Incentives, Conferences, and Exhibitions and is a key source of revenue for hotels (Kumar, 2021).</a:t>
          </a:r>
          <a:endParaRPr lang="en-GB" dirty="0">
            <a:solidFill>
              <a:schemeClr val="tx1"/>
            </a:solidFill>
          </a:endParaRPr>
        </a:p>
      </dgm:t>
    </dgm:pt>
    <dgm:pt modelId="{DEA1B8B3-F6FC-4246-8D0B-FB87CFB173F3}" type="parTrans" cxnId="{20B248EA-AC4F-4150-8F5B-0037E41C6244}">
      <dgm:prSet/>
      <dgm:spPr/>
      <dgm:t>
        <a:bodyPr/>
        <a:lstStyle/>
        <a:p>
          <a:pPr algn="just"/>
          <a:endParaRPr lang="en-GB">
            <a:solidFill>
              <a:schemeClr val="tx1"/>
            </a:solidFill>
          </a:endParaRPr>
        </a:p>
      </dgm:t>
    </dgm:pt>
    <dgm:pt modelId="{EC389A0B-E8CB-4FD5-BE36-F212359F3D3F}" type="sibTrans" cxnId="{20B248EA-AC4F-4150-8F5B-0037E41C6244}">
      <dgm:prSet/>
      <dgm:spPr/>
      <dgm:t>
        <a:bodyPr/>
        <a:lstStyle/>
        <a:p>
          <a:pPr algn="just"/>
          <a:endParaRPr lang="en-GB">
            <a:solidFill>
              <a:schemeClr val="tx1"/>
            </a:solidFill>
          </a:endParaRPr>
        </a:p>
      </dgm:t>
    </dgm:pt>
    <dgm:pt modelId="{03E7F9DB-CD9D-4419-A878-62BF3DA7EFF0}">
      <dgm:prSet/>
      <dgm:spPr/>
      <dgm:t>
        <a:bodyPr/>
        <a:lstStyle/>
        <a:p>
          <a:pPr algn="just"/>
          <a:r>
            <a:rPr lang="en-US" b="0" i="0">
              <a:solidFill>
                <a:schemeClr val="tx1"/>
              </a:solidFill>
            </a:rPr>
            <a:t>Traditionally, these events depended on face-to-face interactions.</a:t>
          </a:r>
          <a:endParaRPr lang="en-GB">
            <a:solidFill>
              <a:schemeClr val="tx1"/>
            </a:solidFill>
          </a:endParaRPr>
        </a:p>
      </dgm:t>
    </dgm:pt>
    <dgm:pt modelId="{075D989D-6415-432D-814B-E36BBCFAEE4C}" type="parTrans" cxnId="{12C26C97-B8A9-4849-8B5E-1B67A1AD89CE}">
      <dgm:prSet/>
      <dgm:spPr/>
      <dgm:t>
        <a:bodyPr/>
        <a:lstStyle/>
        <a:p>
          <a:pPr algn="just"/>
          <a:endParaRPr lang="en-GB">
            <a:solidFill>
              <a:schemeClr val="tx1"/>
            </a:solidFill>
          </a:endParaRPr>
        </a:p>
      </dgm:t>
    </dgm:pt>
    <dgm:pt modelId="{011A0620-F97A-4C3F-B730-8CE3F22F2B93}" type="sibTrans" cxnId="{12C26C97-B8A9-4849-8B5E-1B67A1AD89CE}">
      <dgm:prSet/>
      <dgm:spPr/>
      <dgm:t>
        <a:bodyPr/>
        <a:lstStyle/>
        <a:p>
          <a:pPr algn="just"/>
          <a:endParaRPr lang="en-GB">
            <a:solidFill>
              <a:schemeClr val="tx1"/>
            </a:solidFill>
          </a:endParaRPr>
        </a:p>
      </dgm:t>
    </dgm:pt>
    <dgm:pt modelId="{F4B22CF7-3855-4D4D-AF0A-AE63C956401D}">
      <dgm:prSet/>
      <dgm:spPr/>
      <dgm:t>
        <a:bodyPr/>
        <a:lstStyle/>
        <a:p>
          <a:pPr algn="just"/>
          <a:r>
            <a:rPr lang="en-US" b="0" i="0" dirty="0">
              <a:solidFill>
                <a:schemeClr val="tx1"/>
              </a:solidFill>
            </a:rPr>
            <a:t>The COVID-19 pandemic disrupted business events worldwide, affecting hotel operations (Cooper and Hall, 2023).</a:t>
          </a:r>
          <a:endParaRPr lang="en-GB" dirty="0">
            <a:solidFill>
              <a:schemeClr val="tx1"/>
            </a:solidFill>
          </a:endParaRPr>
        </a:p>
      </dgm:t>
    </dgm:pt>
    <dgm:pt modelId="{D43714FE-03DB-49A5-B765-3EA5957959A4}" type="parTrans" cxnId="{7568C3E2-9B68-4688-BEA1-64A7CD5C9B0C}">
      <dgm:prSet/>
      <dgm:spPr/>
      <dgm:t>
        <a:bodyPr/>
        <a:lstStyle/>
        <a:p>
          <a:pPr algn="just"/>
          <a:endParaRPr lang="en-GB">
            <a:solidFill>
              <a:schemeClr val="tx1"/>
            </a:solidFill>
          </a:endParaRPr>
        </a:p>
      </dgm:t>
    </dgm:pt>
    <dgm:pt modelId="{12B207FC-B996-4175-BF13-67D3CE39C9CF}" type="sibTrans" cxnId="{7568C3E2-9B68-4688-BEA1-64A7CD5C9B0C}">
      <dgm:prSet/>
      <dgm:spPr/>
      <dgm:t>
        <a:bodyPr/>
        <a:lstStyle/>
        <a:p>
          <a:pPr algn="just"/>
          <a:endParaRPr lang="en-GB">
            <a:solidFill>
              <a:schemeClr val="tx1"/>
            </a:solidFill>
          </a:endParaRPr>
        </a:p>
      </dgm:t>
    </dgm:pt>
    <dgm:pt modelId="{1CC92650-91F9-4B6D-8491-BFB09DCF9CE6}">
      <dgm:prSet/>
      <dgm:spPr/>
      <dgm:t>
        <a:bodyPr/>
        <a:lstStyle/>
        <a:p>
          <a:pPr algn="just"/>
          <a:r>
            <a:rPr lang="en-US" b="0" i="0" dirty="0">
              <a:solidFill>
                <a:schemeClr val="tx1"/>
              </a:solidFill>
            </a:rPr>
            <a:t>As a result, hybrid and virtual events became popular, blending in-person and online participation.</a:t>
          </a:r>
          <a:endParaRPr lang="en-GB" dirty="0">
            <a:solidFill>
              <a:schemeClr val="tx1"/>
            </a:solidFill>
          </a:endParaRPr>
        </a:p>
      </dgm:t>
    </dgm:pt>
    <dgm:pt modelId="{098843B6-504D-49F9-8366-B715BCCF7BB0}" type="parTrans" cxnId="{C981D373-2A7C-431B-912F-9629F8C0F886}">
      <dgm:prSet/>
      <dgm:spPr/>
      <dgm:t>
        <a:bodyPr/>
        <a:lstStyle/>
        <a:p>
          <a:pPr algn="just"/>
          <a:endParaRPr lang="en-GB">
            <a:solidFill>
              <a:schemeClr val="tx1"/>
            </a:solidFill>
          </a:endParaRPr>
        </a:p>
      </dgm:t>
    </dgm:pt>
    <dgm:pt modelId="{8608ADAC-0383-48BD-BF42-2324AE0364CA}" type="sibTrans" cxnId="{C981D373-2A7C-431B-912F-9629F8C0F886}">
      <dgm:prSet/>
      <dgm:spPr/>
      <dgm:t>
        <a:bodyPr/>
        <a:lstStyle/>
        <a:p>
          <a:pPr algn="just"/>
          <a:endParaRPr lang="en-GB">
            <a:solidFill>
              <a:schemeClr val="tx1"/>
            </a:solidFill>
          </a:endParaRPr>
        </a:p>
      </dgm:t>
    </dgm:pt>
    <dgm:pt modelId="{FB7F5002-E018-4E3C-ACA9-F56ABD59C297}">
      <dgm:prSet/>
      <dgm:spPr/>
      <dgm:t>
        <a:bodyPr/>
        <a:lstStyle/>
        <a:p>
          <a:pPr algn="just"/>
          <a:r>
            <a:rPr lang="en-US" b="0" i="0" dirty="0">
              <a:solidFill>
                <a:schemeClr val="tx1"/>
              </a:solidFill>
            </a:rPr>
            <a:t>This shift has brought changes to hotel operations, guest experiences, and finances.</a:t>
          </a:r>
          <a:endParaRPr lang="en-GB" dirty="0">
            <a:solidFill>
              <a:schemeClr val="tx1"/>
            </a:solidFill>
          </a:endParaRPr>
        </a:p>
      </dgm:t>
    </dgm:pt>
    <dgm:pt modelId="{B5267516-93A7-4EAC-99D1-B20C38B33C74}" type="parTrans" cxnId="{0C281CCF-DF3E-40FF-9CDD-8F22FB7DEAB6}">
      <dgm:prSet/>
      <dgm:spPr/>
      <dgm:t>
        <a:bodyPr/>
        <a:lstStyle/>
        <a:p>
          <a:pPr algn="just"/>
          <a:endParaRPr lang="en-GB">
            <a:solidFill>
              <a:schemeClr val="tx1"/>
            </a:solidFill>
          </a:endParaRPr>
        </a:p>
      </dgm:t>
    </dgm:pt>
    <dgm:pt modelId="{93ACF30E-85A6-45EB-AE33-8C07BA030345}" type="sibTrans" cxnId="{0C281CCF-DF3E-40FF-9CDD-8F22FB7DEAB6}">
      <dgm:prSet/>
      <dgm:spPr/>
      <dgm:t>
        <a:bodyPr/>
        <a:lstStyle/>
        <a:p>
          <a:pPr algn="just"/>
          <a:endParaRPr lang="en-GB">
            <a:solidFill>
              <a:schemeClr val="tx1"/>
            </a:solidFill>
          </a:endParaRPr>
        </a:p>
      </dgm:t>
    </dgm:pt>
    <dgm:pt modelId="{01B30F2D-A25F-4912-8AAC-DBBBBAD7E943}" type="pres">
      <dgm:prSet presAssocID="{E9585DCF-B0D3-47D2-A210-1EEBE72CB25F}" presName="linear" presStyleCnt="0">
        <dgm:presLayoutVars>
          <dgm:animLvl val="lvl"/>
          <dgm:resizeHandles val="exact"/>
        </dgm:presLayoutVars>
      </dgm:prSet>
      <dgm:spPr/>
    </dgm:pt>
    <dgm:pt modelId="{D8958088-C127-4361-9D06-03D4A22C12FF}" type="pres">
      <dgm:prSet presAssocID="{3056CA2D-52A6-4244-AE83-E5CCC73975BA}" presName="parentText" presStyleLbl="node1" presStyleIdx="0" presStyleCnt="5">
        <dgm:presLayoutVars>
          <dgm:chMax val="0"/>
          <dgm:bulletEnabled val="1"/>
        </dgm:presLayoutVars>
      </dgm:prSet>
      <dgm:spPr/>
    </dgm:pt>
    <dgm:pt modelId="{92B31EEC-DC05-4573-9D86-07BFE64DBE1F}" type="pres">
      <dgm:prSet presAssocID="{EC389A0B-E8CB-4FD5-BE36-F212359F3D3F}" presName="spacer" presStyleCnt="0"/>
      <dgm:spPr/>
    </dgm:pt>
    <dgm:pt modelId="{47D5C8FE-05B9-4766-999D-696D4159BEB5}" type="pres">
      <dgm:prSet presAssocID="{03E7F9DB-CD9D-4419-A878-62BF3DA7EFF0}" presName="parentText" presStyleLbl="node1" presStyleIdx="1" presStyleCnt="5">
        <dgm:presLayoutVars>
          <dgm:chMax val="0"/>
          <dgm:bulletEnabled val="1"/>
        </dgm:presLayoutVars>
      </dgm:prSet>
      <dgm:spPr/>
    </dgm:pt>
    <dgm:pt modelId="{825D2EC6-D509-4E4D-A493-23B864DF9CC3}" type="pres">
      <dgm:prSet presAssocID="{011A0620-F97A-4C3F-B730-8CE3F22F2B93}" presName="spacer" presStyleCnt="0"/>
      <dgm:spPr/>
    </dgm:pt>
    <dgm:pt modelId="{994CEAF2-5E6A-4EDD-9690-1245D2BF83CC}" type="pres">
      <dgm:prSet presAssocID="{F4B22CF7-3855-4D4D-AF0A-AE63C956401D}" presName="parentText" presStyleLbl="node1" presStyleIdx="2" presStyleCnt="5">
        <dgm:presLayoutVars>
          <dgm:chMax val="0"/>
          <dgm:bulletEnabled val="1"/>
        </dgm:presLayoutVars>
      </dgm:prSet>
      <dgm:spPr/>
    </dgm:pt>
    <dgm:pt modelId="{CEE61841-428B-4E38-8187-C6EDC245A3F6}" type="pres">
      <dgm:prSet presAssocID="{12B207FC-B996-4175-BF13-67D3CE39C9CF}" presName="spacer" presStyleCnt="0"/>
      <dgm:spPr/>
    </dgm:pt>
    <dgm:pt modelId="{39CBC491-AD50-454C-8D22-FA08B28F105E}" type="pres">
      <dgm:prSet presAssocID="{1CC92650-91F9-4B6D-8491-BFB09DCF9CE6}" presName="parentText" presStyleLbl="node1" presStyleIdx="3" presStyleCnt="5">
        <dgm:presLayoutVars>
          <dgm:chMax val="0"/>
          <dgm:bulletEnabled val="1"/>
        </dgm:presLayoutVars>
      </dgm:prSet>
      <dgm:spPr/>
    </dgm:pt>
    <dgm:pt modelId="{FCD5A9C3-980A-43D4-8E57-1D0DBE2BBF2F}" type="pres">
      <dgm:prSet presAssocID="{8608ADAC-0383-48BD-BF42-2324AE0364CA}" presName="spacer" presStyleCnt="0"/>
      <dgm:spPr/>
    </dgm:pt>
    <dgm:pt modelId="{B141983B-AE57-4B24-87E7-84DEE66146B6}" type="pres">
      <dgm:prSet presAssocID="{FB7F5002-E018-4E3C-ACA9-F56ABD59C297}" presName="parentText" presStyleLbl="node1" presStyleIdx="4" presStyleCnt="5">
        <dgm:presLayoutVars>
          <dgm:chMax val="0"/>
          <dgm:bulletEnabled val="1"/>
        </dgm:presLayoutVars>
      </dgm:prSet>
      <dgm:spPr/>
    </dgm:pt>
  </dgm:ptLst>
  <dgm:cxnLst>
    <dgm:cxn modelId="{C981D373-2A7C-431B-912F-9629F8C0F886}" srcId="{E9585DCF-B0D3-47D2-A210-1EEBE72CB25F}" destId="{1CC92650-91F9-4B6D-8491-BFB09DCF9CE6}" srcOrd="3" destOrd="0" parTransId="{098843B6-504D-49F9-8366-B715BCCF7BB0}" sibTransId="{8608ADAC-0383-48BD-BF42-2324AE0364CA}"/>
    <dgm:cxn modelId="{12C26C97-B8A9-4849-8B5E-1B67A1AD89CE}" srcId="{E9585DCF-B0D3-47D2-A210-1EEBE72CB25F}" destId="{03E7F9DB-CD9D-4419-A878-62BF3DA7EFF0}" srcOrd="1" destOrd="0" parTransId="{075D989D-6415-432D-814B-E36BBCFAEE4C}" sibTransId="{011A0620-F97A-4C3F-B730-8CE3F22F2B93}"/>
    <dgm:cxn modelId="{3984B8BA-A359-41D0-BF69-2F6C26348985}" type="presOf" srcId="{FB7F5002-E018-4E3C-ACA9-F56ABD59C297}" destId="{B141983B-AE57-4B24-87E7-84DEE66146B6}" srcOrd="0" destOrd="0" presId="urn:microsoft.com/office/officeart/2005/8/layout/vList2"/>
    <dgm:cxn modelId="{A8820FC5-33AE-42F1-8101-4149F0C3C153}" type="presOf" srcId="{3056CA2D-52A6-4244-AE83-E5CCC73975BA}" destId="{D8958088-C127-4361-9D06-03D4A22C12FF}" srcOrd="0" destOrd="0" presId="urn:microsoft.com/office/officeart/2005/8/layout/vList2"/>
    <dgm:cxn modelId="{0C281CCF-DF3E-40FF-9CDD-8F22FB7DEAB6}" srcId="{E9585DCF-B0D3-47D2-A210-1EEBE72CB25F}" destId="{FB7F5002-E018-4E3C-ACA9-F56ABD59C297}" srcOrd="4" destOrd="0" parTransId="{B5267516-93A7-4EAC-99D1-B20C38B33C74}" sibTransId="{93ACF30E-85A6-45EB-AE33-8C07BA030345}"/>
    <dgm:cxn modelId="{F07900D1-25A7-49C4-9F8C-58AA0FB55428}" type="presOf" srcId="{03E7F9DB-CD9D-4419-A878-62BF3DA7EFF0}" destId="{47D5C8FE-05B9-4766-999D-696D4159BEB5}" srcOrd="0" destOrd="0" presId="urn:microsoft.com/office/officeart/2005/8/layout/vList2"/>
    <dgm:cxn modelId="{62BE39E0-AB2C-4F3E-936B-7DC5B95BFBCC}" type="presOf" srcId="{E9585DCF-B0D3-47D2-A210-1EEBE72CB25F}" destId="{01B30F2D-A25F-4912-8AAC-DBBBBAD7E943}" srcOrd="0" destOrd="0" presId="urn:microsoft.com/office/officeart/2005/8/layout/vList2"/>
    <dgm:cxn modelId="{7568C3E2-9B68-4688-BEA1-64A7CD5C9B0C}" srcId="{E9585DCF-B0D3-47D2-A210-1EEBE72CB25F}" destId="{F4B22CF7-3855-4D4D-AF0A-AE63C956401D}" srcOrd="2" destOrd="0" parTransId="{D43714FE-03DB-49A5-B765-3EA5957959A4}" sibTransId="{12B207FC-B996-4175-BF13-67D3CE39C9CF}"/>
    <dgm:cxn modelId="{5AD3E1E3-DB10-4FF7-9773-7A1BBD3D6CDE}" type="presOf" srcId="{1CC92650-91F9-4B6D-8491-BFB09DCF9CE6}" destId="{39CBC491-AD50-454C-8D22-FA08B28F105E}" srcOrd="0" destOrd="0" presId="urn:microsoft.com/office/officeart/2005/8/layout/vList2"/>
    <dgm:cxn modelId="{20B248EA-AC4F-4150-8F5B-0037E41C6244}" srcId="{E9585DCF-B0D3-47D2-A210-1EEBE72CB25F}" destId="{3056CA2D-52A6-4244-AE83-E5CCC73975BA}" srcOrd="0" destOrd="0" parTransId="{DEA1B8B3-F6FC-4246-8D0B-FB87CFB173F3}" sibTransId="{EC389A0B-E8CB-4FD5-BE36-F212359F3D3F}"/>
    <dgm:cxn modelId="{7D1B85FA-CAF3-40FC-902E-CDB3AF2CFEC3}" type="presOf" srcId="{F4B22CF7-3855-4D4D-AF0A-AE63C956401D}" destId="{994CEAF2-5E6A-4EDD-9690-1245D2BF83CC}" srcOrd="0" destOrd="0" presId="urn:microsoft.com/office/officeart/2005/8/layout/vList2"/>
    <dgm:cxn modelId="{9E5FFCA1-25B1-4853-A777-34F71F3E4ED7}" type="presParOf" srcId="{01B30F2D-A25F-4912-8AAC-DBBBBAD7E943}" destId="{D8958088-C127-4361-9D06-03D4A22C12FF}" srcOrd="0" destOrd="0" presId="urn:microsoft.com/office/officeart/2005/8/layout/vList2"/>
    <dgm:cxn modelId="{6C1ADC41-9940-4227-9734-83644484D8FF}" type="presParOf" srcId="{01B30F2D-A25F-4912-8AAC-DBBBBAD7E943}" destId="{92B31EEC-DC05-4573-9D86-07BFE64DBE1F}" srcOrd="1" destOrd="0" presId="urn:microsoft.com/office/officeart/2005/8/layout/vList2"/>
    <dgm:cxn modelId="{B4317F50-103E-4D0E-BDF2-045E49AE174A}" type="presParOf" srcId="{01B30F2D-A25F-4912-8AAC-DBBBBAD7E943}" destId="{47D5C8FE-05B9-4766-999D-696D4159BEB5}" srcOrd="2" destOrd="0" presId="urn:microsoft.com/office/officeart/2005/8/layout/vList2"/>
    <dgm:cxn modelId="{D4A4A614-B8D5-4E3D-AD2A-2F254C7C8E6E}" type="presParOf" srcId="{01B30F2D-A25F-4912-8AAC-DBBBBAD7E943}" destId="{825D2EC6-D509-4E4D-A493-23B864DF9CC3}" srcOrd="3" destOrd="0" presId="urn:microsoft.com/office/officeart/2005/8/layout/vList2"/>
    <dgm:cxn modelId="{9CE20F8E-E2A7-48B4-ABB5-1C4AB12A5DD7}" type="presParOf" srcId="{01B30F2D-A25F-4912-8AAC-DBBBBAD7E943}" destId="{994CEAF2-5E6A-4EDD-9690-1245D2BF83CC}" srcOrd="4" destOrd="0" presId="urn:microsoft.com/office/officeart/2005/8/layout/vList2"/>
    <dgm:cxn modelId="{44023395-BFCD-42CD-B890-CEBF07CB2331}" type="presParOf" srcId="{01B30F2D-A25F-4912-8AAC-DBBBBAD7E943}" destId="{CEE61841-428B-4E38-8187-C6EDC245A3F6}" srcOrd="5" destOrd="0" presId="urn:microsoft.com/office/officeart/2005/8/layout/vList2"/>
    <dgm:cxn modelId="{B20572A2-C139-47A8-BBDA-E72CF3DBE093}" type="presParOf" srcId="{01B30F2D-A25F-4912-8AAC-DBBBBAD7E943}" destId="{39CBC491-AD50-454C-8D22-FA08B28F105E}" srcOrd="6" destOrd="0" presId="urn:microsoft.com/office/officeart/2005/8/layout/vList2"/>
    <dgm:cxn modelId="{4B768ABE-3BEB-4638-BE4E-0D5C049B152B}" type="presParOf" srcId="{01B30F2D-A25F-4912-8AAC-DBBBBAD7E943}" destId="{FCD5A9C3-980A-43D4-8E57-1D0DBE2BBF2F}" srcOrd="7" destOrd="0" presId="urn:microsoft.com/office/officeart/2005/8/layout/vList2"/>
    <dgm:cxn modelId="{CAE07CF2-4DFE-4EA9-ACD5-DA907C9A082F}" type="presParOf" srcId="{01B30F2D-A25F-4912-8AAC-DBBBBAD7E943}" destId="{B141983B-AE57-4B24-87E7-84DEE66146B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7A2053-8656-456E-BD6F-C55E659E11B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0BBBE87-76F6-4A6B-84DF-69AF989536C2}">
      <dgm:prSet custT="1"/>
      <dgm:spPr/>
      <dgm:t>
        <a:bodyPr/>
        <a:lstStyle/>
        <a:p>
          <a:r>
            <a:rPr lang="en-US" sz="1400" b="1" i="0" dirty="0">
              <a:solidFill>
                <a:schemeClr val="tx1"/>
              </a:solidFill>
            </a:rPr>
            <a:t>Research Aim:</a:t>
          </a:r>
          <a:endParaRPr lang="en-GB" sz="1400" dirty="0">
            <a:solidFill>
              <a:schemeClr val="tx1"/>
            </a:solidFill>
          </a:endParaRPr>
        </a:p>
      </dgm:t>
    </dgm:pt>
    <dgm:pt modelId="{619B3706-399E-4627-ADCF-9E7F8AFD4404}" type="parTrans" cxnId="{DA1EC0AF-EBF8-4AA0-9420-2125BB03B3FB}">
      <dgm:prSet/>
      <dgm:spPr/>
      <dgm:t>
        <a:bodyPr/>
        <a:lstStyle/>
        <a:p>
          <a:endParaRPr lang="en-GB">
            <a:solidFill>
              <a:schemeClr val="tx1"/>
            </a:solidFill>
          </a:endParaRPr>
        </a:p>
      </dgm:t>
    </dgm:pt>
    <dgm:pt modelId="{2234B199-6B53-42EE-AFE0-9124A390EEB0}" type="sibTrans" cxnId="{DA1EC0AF-EBF8-4AA0-9420-2125BB03B3FB}">
      <dgm:prSet/>
      <dgm:spPr/>
      <dgm:t>
        <a:bodyPr/>
        <a:lstStyle/>
        <a:p>
          <a:endParaRPr lang="en-GB">
            <a:solidFill>
              <a:schemeClr val="tx1"/>
            </a:solidFill>
          </a:endParaRPr>
        </a:p>
      </dgm:t>
    </dgm:pt>
    <dgm:pt modelId="{10073F9F-323F-4184-BA14-FC2AF52207DE}">
      <dgm:prSet custT="1"/>
      <dgm:spPr/>
      <dgm:t>
        <a:bodyPr/>
        <a:lstStyle/>
        <a:p>
          <a:r>
            <a:rPr lang="en-US" sz="1200" b="0" i="0" dirty="0">
              <a:solidFill>
                <a:schemeClr val="tx1"/>
              </a:solidFill>
            </a:rPr>
            <a:t>This presentation evaluates how hybrid and digital MICE have transformed hotel operations, guest experience and revenue models.</a:t>
          </a:r>
          <a:endParaRPr lang="en-GB" sz="1200" dirty="0">
            <a:solidFill>
              <a:schemeClr val="tx1"/>
            </a:solidFill>
          </a:endParaRPr>
        </a:p>
      </dgm:t>
    </dgm:pt>
    <dgm:pt modelId="{394F767B-A089-44C5-AC77-E866547C1248}" type="parTrans" cxnId="{91728ECF-1824-4B24-BB0A-75507A798568}">
      <dgm:prSet/>
      <dgm:spPr/>
      <dgm:t>
        <a:bodyPr/>
        <a:lstStyle/>
        <a:p>
          <a:endParaRPr lang="en-GB">
            <a:solidFill>
              <a:schemeClr val="tx1"/>
            </a:solidFill>
          </a:endParaRPr>
        </a:p>
      </dgm:t>
    </dgm:pt>
    <dgm:pt modelId="{90267900-6BEB-4D63-B118-D60A2461B000}" type="sibTrans" cxnId="{91728ECF-1824-4B24-BB0A-75507A798568}">
      <dgm:prSet/>
      <dgm:spPr/>
      <dgm:t>
        <a:bodyPr/>
        <a:lstStyle/>
        <a:p>
          <a:endParaRPr lang="en-GB">
            <a:solidFill>
              <a:schemeClr val="tx1"/>
            </a:solidFill>
          </a:endParaRPr>
        </a:p>
      </dgm:t>
    </dgm:pt>
    <dgm:pt modelId="{2EFB6BFE-B2C0-4968-92CA-D405C33F7053}" type="pres">
      <dgm:prSet presAssocID="{AE7A2053-8656-456E-BD6F-C55E659E11B9}" presName="linear" presStyleCnt="0">
        <dgm:presLayoutVars>
          <dgm:animLvl val="lvl"/>
          <dgm:resizeHandles val="exact"/>
        </dgm:presLayoutVars>
      </dgm:prSet>
      <dgm:spPr/>
    </dgm:pt>
    <dgm:pt modelId="{A1AB0BDF-24D0-4B80-8116-98FE167A658D}" type="pres">
      <dgm:prSet presAssocID="{10BBBE87-76F6-4A6B-84DF-69AF989536C2}" presName="parentText" presStyleLbl="node1" presStyleIdx="0" presStyleCnt="2" custScaleY="79503">
        <dgm:presLayoutVars>
          <dgm:chMax val="0"/>
          <dgm:bulletEnabled val="1"/>
        </dgm:presLayoutVars>
      </dgm:prSet>
      <dgm:spPr/>
    </dgm:pt>
    <dgm:pt modelId="{326A8E94-5AC0-4332-BE77-FEB33296C2BF}" type="pres">
      <dgm:prSet presAssocID="{2234B199-6B53-42EE-AFE0-9124A390EEB0}" presName="spacer" presStyleCnt="0"/>
      <dgm:spPr/>
    </dgm:pt>
    <dgm:pt modelId="{B1585374-7640-47CA-BF4D-3E41E29C140A}" type="pres">
      <dgm:prSet presAssocID="{10073F9F-323F-4184-BA14-FC2AF52207DE}" presName="parentText" presStyleLbl="node1" presStyleIdx="1" presStyleCnt="2">
        <dgm:presLayoutVars>
          <dgm:chMax val="0"/>
          <dgm:bulletEnabled val="1"/>
        </dgm:presLayoutVars>
      </dgm:prSet>
      <dgm:spPr/>
    </dgm:pt>
  </dgm:ptLst>
  <dgm:cxnLst>
    <dgm:cxn modelId="{6342B30E-672A-4EF6-B78D-68CC391A6DD7}" type="presOf" srcId="{10BBBE87-76F6-4A6B-84DF-69AF989536C2}" destId="{A1AB0BDF-24D0-4B80-8116-98FE167A658D}" srcOrd="0" destOrd="0" presId="urn:microsoft.com/office/officeart/2005/8/layout/vList2"/>
    <dgm:cxn modelId="{5BD0E47A-73E3-41B7-B29A-AAE772B22781}" type="presOf" srcId="{AE7A2053-8656-456E-BD6F-C55E659E11B9}" destId="{2EFB6BFE-B2C0-4968-92CA-D405C33F7053}" srcOrd="0" destOrd="0" presId="urn:microsoft.com/office/officeart/2005/8/layout/vList2"/>
    <dgm:cxn modelId="{079B079C-BE9E-466F-9278-4500E5CAABC1}" type="presOf" srcId="{10073F9F-323F-4184-BA14-FC2AF52207DE}" destId="{B1585374-7640-47CA-BF4D-3E41E29C140A}" srcOrd="0" destOrd="0" presId="urn:microsoft.com/office/officeart/2005/8/layout/vList2"/>
    <dgm:cxn modelId="{DA1EC0AF-EBF8-4AA0-9420-2125BB03B3FB}" srcId="{AE7A2053-8656-456E-BD6F-C55E659E11B9}" destId="{10BBBE87-76F6-4A6B-84DF-69AF989536C2}" srcOrd="0" destOrd="0" parTransId="{619B3706-399E-4627-ADCF-9E7F8AFD4404}" sibTransId="{2234B199-6B53-42EE-AFE0-9124A390EEB0}"/>
    <dgm:cxn modelId="{91728ECF-1824-4B24-BB0A-75507A798568}" srcId="{AE7A2053-8656-456E-BD6F-C55E659E11B9}" destId="{10073F9F-323F-4184-BA14-FC2AF52207DE}" srcOrd="1" destOrd="0" parTransId="{394F767B-A089-44C5-AC77-E866547C1248}" sibTransId="{90267900-6BEB-4D63-B118-D60A2461B000}"/>
    <dgm:cxn modelId="{22DCBBB5-D5A0-4843-A4A8-8307C7593067}" type="presParOf" srcId="{2EFB6BFE-B2C0-4968-92CA-D405C33F7053}" destId="{A1AB0BDF-24D0-4B80-8116-98FE167A658D}" srcOrd="0" destOrd="0" presId="urn:microsoft.com/office/officeart/2005/8/layout/vList2"/>
    <dgm:cxn modelId="{3936D700-1138-4139-AAA6-422F40A4A00A}" type="presParOf" srcId="{2EFB6BFE-B2C0-4968-92CA-D405C33F7053}" destId="{326A8E94-5AC0-4332-BE77-FEB33296C2BF}" srcOrd="1" destOrd="0" presId="urn:microsoft.com/office/officeart/2005/8/layout/vList2"/>
    <dgm:cxn modelId="{16996892-496C-4E5C-B912-F8C45403B9F1}" type="presParOf" srcId="{2EFB6BFE-B2C0-4968-92CA-D405C33F7053}" destId="{B1585374-7640-47CA-BF4D-3E41E29C140A}" srcOrd="2"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A4B11C-D7AE-4E54-952B-9C51B00AE928}"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E8918738-F2FE-4DA4-A044-0CC65E350587}">
      <dgm:prSet custT="1"/>
      <dgm:spPr/>
      <dgm:t>
        <a:bodyPr/>
        <a:lstStyle/>
        <a:p>
          <a:pPr algn="just">
            <a:lnSpc>
              <a:spcPct val="150000"/>
            </a:lnSpc>
          </a:pPr>
          <a:r>
            <a:rPr lang="en-US" sz="1100" b="0" i="0" dirty="0">
              <a:solidFill>
                <a:schemeClr val="tx1"/>
              </a:solidFill>
            </a:rPr>
            <a:t>Hotels should develop a long-term hybrid MICE strategy that integrates both digital and physical event capabilities.</a:t>
          </a:r>
          <a:endParaRPr lang="en-GB" sz="1100" dirty="0">
            <a:solidFill>
              <a:schemeClr val="tx1"/>
            </a:solidFill>
          </a:endParaRPr>
        </a:p>
      </dgm:t>
    </dgm:pt>
    <dgm:pt modelId="{6E83BC1A-CB17-4C22-87F2-794A73519F64}" type="parTrans" cxnId="{E75CF156-85C2-408E-928F-C5D0ECDFF26B}">
      <dgm:prSet/>
      <dgm:spPr/>
      <dgm:t>
        <a:bodyPr/>
        <a:lstStyle/>
        <a:p>
          <a:pPr algn="just">
            <a:lnSpc>
              <a:spcPct val="150000"/>
            </a:lnSpc>
          </a:pPr>
          <a:endParaRPr lang="en-GB" sz="1100">
            <a:solidFill>
              <a:schemeClr val="tx1"/>
            </a:solidFill>
          </a:endParaRPr>
        </a:p>
      </dgm:t>
    </dgm:pt>
    <dgm:pt modelId="{6409AEFF-1638-4716-9C33-FEDC1812AF94}" type="sibTrans" cxnId="{E75CF156-85C2-408E-928F-C5D0ECDFF26B}">
      <dgm:prSet/>
      <dgm:spPr/>
      <dgm:t>
        <a:bodyPr/>
        <a:lstStyle/>
        <a:p>
          <a:pPr algn="just">
            <a:lnSpc>
              <a:spcPct val="150000"/>
            </a:lnSpc>
          </a:pPr>
          <a:endParaRPr lang="en-GB" sz="1100">
            <a:solidFill>
              <a:schemeClr val="tx1"/>
            </a:solidFill>
          </a:endParaRPr>
        </a:p>
      </dgm:t>
    </dgm:pt>
    <dgm:pt modelId="{45F7A541-1A7E-432B-91C5-6EAA361454D3}">
      <dgm:prSet custT="1"/>
      <dgm:spPr/>
      <dgm:t>
        <a:bodyPr/>
        <a:lstStyle/>
        <a:p>
          <a:pPr algn="just">
            <a:lnSpc>
              <a:spcPct val="150000"/>
            </a:lnSpc>
          </a:pPr>
          <a:r>
            <a:rPr lang="en-US" sz="1100" b="0" i="0">
              <a:solidFill>
                <a:schemeClr val="tx1"/>
              </a:solidFill>
            </a:rPr>
            <a:t>Investment in scalable and flexible technology infrastructure is essential to remain competitive in the evolving events market.</a:t>
          </a:r>
          <a:endParaRPr lang="en-GB" sz="1100">
            <a:solidFill>
              <a:schemeClr val="tx1"/>
            </a:solidFill>
          </a:endParaRPr>
        </a:p>
      </dgm:t>
    </dgm:pt>
    <dgm:pt modelId="{0DEF7654-0B7B-47CD-BAE0-FF990868FCCA}" type="parTrans" cxnId="{1AD17628-9B45-4A94-B4CB-773748AE5B29}">
      <dgm:prSet/>
      <dgm:spPr/>
      <dgm:t>
        <a:bodyPr/>
        <a:lstStyle/>
        <a:p>
          <a:pPr algn="just">
            <a:lnSpc>
              <a:spcPct val="150000"/>
            </a:lnSpc>
          </a:pPr>
          <a:endParaRPr lang="en-GB" sz="1100">
            <a:solidFill>
              <a:schemeClr val="tx1"/>
            </a:solidFill>
          </a:endParaRPr>
        </a:p>
      </dgm:t>
    </dgm:pt>
    <dgm:pt modelId="{4B73334A-5657-4293-8948-B3BC8AB344DC}" type="sibTrans" cxnId="{1AD17628-9B45-4A94-B4CB-773748AE5B29}">
      <dgm:prSet/>
      <dgm:spPr/>
      <dgm:t>
        <a:bodyPr/>
        <a:lstStyle/>
        <a:p>
          <a:pPr algn="just">
            <a:lnSpc>
              <a:spcPct val="150000"/>
            </a:lnSpc>
          </a:pPr>
          <a:endParaRPr lang="en-GB" sz="1100">
            <a:solidFill>
              <a:schemeClr val="tx1"/>
            </a:solidFill>
          </a:endParaRPr>
        </a:p>
      </dgm:t>
    </dgm:pt>
    <dgm:pt modelId="{ECA5FF6B-AB27-4A22-9B18-102A6DFF0612}">
      <dgm:prSet custT="1"/>
      <dgm:spPr/>
      <dgm:t>
        <a:bodyPr/>
        <a:lstStyle/>
        <a:p>
          <a:pPr algn="just">
            <a:lnSpc>
              <a:spcPct val="150000"/>
            </a:lnSpc>
          </a:pPr>
          <a:r>
            <a:rPr lang="en-US" sz="1100" b="0" i="0" dirty="0">
              <a:solidFill>
                <a:schemeClr val="tx1"/>
              </a:solidFill>
            </a:rPr>
            <a:t>Hotels should design integrated guest experiences that maintain engagement for both physical and virtual participants.</a:t>
          </a:r>
          <a:endParaRPr lang="en-GB" sz="1100" dirty="0">
            <a:solidFill>
              <a:schemeClr val="tx1"/>
            </a:solidFill>
          </a:endParaRPr>
        </a:p>
      </dgm:t>
    </dgm:pt>
    <dgm:pt modelId="{99BEB026-9C0E-4B53-9B5A-78BBB9C26716}" type="parTrans" cxnId="{78B2E350-8ABA-44EF-B300-FBA28D7185F3}">
      <dgm:prSet/>
      <dgm:spPr/>
      <dgm:t>
        <a:bodyPr/>
        <a:lstStyle/>
        <a:p>
          <a:pPr algn="just">
            <a:lnSpc>
              <a:spcPct val="150000"/>
            </a:lnSpc>
          </a:pPr>
          <a:endParaRPr lang="en-GB" sz="1100">
            <a:solidFill>
              <a:schemeClr val="tx1"/>
            </a:solidFill>
          </a:endParaRPr>
        </a:p>
      </dgm:t>
    </dgm:pt>
    <dgm:pt modelId="{55352586-CBAC-4AED-92F4-0A12DF8F5FF6}" type="sibTrans" cxnId="{78B2E350-8ABA-44EF-B300-FBA28D7185F3}">
      <dgm:prSet/>
      <dgm:spPr/>
      <dgm:t>
        <a:bodyPr/>
        <a:lstStyle/>
        <a:p>
          <a:pPr algn="just">
            <a:lnSpc>
              <a:spcPct val="150000"/>
            </a:lnSpc>
          </a:pPr>
          <a:endParaRPr lang="en-GB" sz="1100">
            <a:solidFill>
              <a:schemeClr val="tx1"/>
            </a:solidFill>
          </a:endParaRPr>
        </a:p>
      </dgm:t>
    </dgm:pt>
    <dgm:pt modelId="{54F085B6-CB94-4070-AEEB-E8AE1E950D2D}">
      <dgm:prSet custT="1"/>
      <dgm:spPr/>
      <dgm:t>
        <a:bodyPr/>
        <a:lstStyle/>
        <a:p>
          <a:pPr algn="just">
            <a:lnSpc>
              <a:spcPct val="150000"/>
            </a:lnSpc>
          </a:pPr>
          <a:r>
            <a:rPr lang="en-US" sz="1100" b="0" i="0" dirty="0">
              <a:solidFill>
                <a:schemeClr val="tx1"/>
              </a:solidFill>
            </a:rPr>
            <a:t>Strategic partnerships with event technology providers can help reduce risk and improve service quality.</a:t>
          </a:r>
          <a:endParaRPr lang="en-GB" sz="1100" dirty="0">
            <a:solidFill>
              <a:schemeClr val="tx1"/>
            </a:solidFill>
          </a:endParaRPr>
        </a:p>
      </dgm:t>
    </dgm:pt>
    <dgm:pt modelId="{1574D839-FBF8-49F5-9B29-B2181E8BAC3C}" type="parTrans" cxnId="{66FA7C2D-3FEF-411F-8A78-DCF5730FBCBE}">
      <dgm:prSet/>
      <dgm:spPr/>
      <dgm:t>
        <a:bodyPr/>
        <a:lstStyle/>
        <a:p>
          <a:pPr algn="just">
            <a:lnSpc>
              <a:spcPct val="150000"/>
            </a:lnSpc>
          </a:pPr>
          <a:endParaRPr lang="en-GB" sz="1100">
            <a:solidFill>
              <a:schemeClr val="tx1"/>
            </a:solidFill>
          </a:endParaRPr>
        </a:p>
      </dgm:t>
    </dgm:pt>
    <dgm:pt modelId="{C30E534C-1159-4999-A2CE-0F3D455226CC}" type="sibTrans" cxnId="{66FA7C2D-3FEF-411F-8A78-DCF5730FBCBE}">
      <dgm:prSet/>
      <dgm:spPr/>
      <dgm:t>
        <a:bodyPr/>
        <a:lstStyle/>
        <a:p>
          <a:pPr algn="just">
            <a:lnSpc>
              <a:spcPct val="150000"/>
            </a:lnSpc>
          </a:pPr>
          <a:endParaRPr lang="en-GB" sz="1100">
            <a:solidFill>
              <a:schemeClr val="tx1"/>
            </a:solidFill>
          </a:endParaRPr>
        </a:p>
      </dgm:t>
    </dgm:pt>
    <dgm:pt modelId="{C9BD76D7-A328-4638-90CB-F3074FEF0794}">
      <dgm:prSet custT="1"/>
      <dgm:spPr/>
      <dgm:t>
        <a:bodyPr/>
        <a:lstStyle/>
        <a:p>
          <a:pPr algn="just">
            <a:lnSpc>
              <a:spcPct val="150000"/>
            </a:lnSpc>
          </a:pPr>
          <a:r>
            <a:rPr lang="en-US" sz="1100" b="0" i="0" dirty="0">
              <a:solidFill>
                <a:schemeClr val="tx1"/>
              </a:solidFill>
            </a:rPr>
            <a:t>Strong cybersecurity and data protection measures must be </a:t>
          </a:r>
          <a:r>
            <a:rPr lang="en-US" sz="1100" b="0" i="0" dirty="0" err="1">
              <a:solidFill>
                <a:schemeClr val="tx1"/>
              </a:solidFill>
            </a:rPr>
            <a:t>prioritised</a:t>
          </a:r>
          <a:r>
            <a:rPr lang="en-US" sz="1100" b="0" i="0" dirty="0">
              <a:solidFill>
                <a:schemeClr val="tx1"/>
              </a:solidFill>
            </a:rPr>
            <a:t> to protect guest information and </a:t>
          </a:r>
          <a:r>
            <a:rPr lang="en-US" sz="1100" b="0" i="0" dirty="0" err="1">
              <a:solidFill>
                <a:schemeClr val="tx1"/>
              </a:solidFill>
            </a:rPr>
            <a:t>organisational</a:t>
          </a:r>
          <a:r>
            <a:rPr lang="en-US" sz="1100" b="0" i="0" dirty="0">
              <a:solidFill>
                <a:schemeClr val="tx1"/>
              </a:solidFill>
            </a:rPr>
            <a:t> reputation.</a:t>
          </a:r>
          <a:endParaRPr lang="en-GB" sz="1100" dirty="0">
            <a:solidFill>
              <a:schemeClr val="tx1"/>
            </a:solidFill>
          </a:endParaRPr>
        </a:p>
      </dgm:t>
    </dgm:pt>
    <dgm:pt modelId="{14544393-351E-41C3-B82D-C1BB9FE21C07}" type="parTrans" cxnId="{78978C4D-4360-4BFB-991A-4F4ADD539889}">
      <dgm:prSet/>
      <dgm:spPr/>
      <dgm:t>
        <a:bodyPr/>
        <a:lstStyle/>
        <a:p>
          <a:pPr algn="just">
            <a:lnSpc>
              <a:spcPct val="150000"/>
            </a:lnSpc>
          </a:pPr>
          <a:endParaRPr lang="en-GB" sz="1100">
            <a:solidFill>
              <a:schemeClr val="tx1"/>
            </a:solidFill>
          </a:endParaRPr>
        </a:p>
      </dgm:t>
    </dgm:pt>
    <dgm:pt modelId="{DFC88DA0-E5BD-4A66-839A-75E39677AD35}" type="sibTrans" cxnId="{78978C4D-4360-4BFB-991A-4F4ADD539889}">
      <dgm:prSet/>
      <dgm:spPr/>
      <dgm:t>
        <a:bodyPr/>
        <a:lstStyle/>
        <a:p>
          <a:pPr algn="just">
            <a:lnSpc>
              <a:spcPct val="150000"/>
            </a:lnSpc>
          </a:pPr>
          <a:endParaRPr lang="en-GB" sz="1100">
            <a:solidFill>
              <a:schemeClr val="tx1"/>
            </a:solidFill>
          </a:endParaRPr>
        </a:p>
      </dgm:t>
    </dgm:pt>
    <dgm:pt modelId="{B5402586-6F85-41E5-B450-B28B4B2D60F2}" type="pres">
      <dgm:prSet presAssocID="{1BA4B11C-D7AE-4E54-952B-9C51B00AE928}" presName="Name0" presStyleCnt="0">
        <dgm:presLayoutVars>
          <dgm:chPref val="3"/>
          <dgm:dir/>
          <dgm:animLvl val="lvl"/>
          <dgm:resizeHandles/>
        </dgm:presLayoutVars>
      </dgm:prSet>
      <dgm:spPr/>
    </dgm:pt>
    <dgm:pt modelId="{A72DE637-814F-46BB-8940-FACDC6ADA6BA}" type="pres">
      <dgm:prSet presAssocID="{E8918738-F2FE-4DA4-A044-0CC65E350587}" presName="horFlow" presStyleCnt="0"/>
      <dgm:spPr/>
    </dgm:pt>
    <dgm:pt modelId="{D107AAEE-E89D-47DE-8BB3-2D5C8FA962D5}" type="pres">
      <dgm:prSet presAssocID="{E8918738-F2FE-4DA4-A044-0CC65E350587}" presName="bigChev" presStyleLbl="node1" presStyleIdx="0" presStyleCnt="5" custScaleX="597676"/>
      <dgm:spPr/>
    </dgm:pt>
    <dgm:pt modelId="{A40D068E-68D3-474D-ADAB-AED8DA131E48}" type="pres">
      <dgm:prSet presAssocID="{E8918738-F2FE-4DA4-A044-0CC65E350587}" presName="vSp" presStyleCnt="0"/>
      <dgm:spPr/>
    </dgm:pt>
    <dgm:pt modelId="{0DDEC3CD-1801-4CDC-B6C8-6A2DF244A31B}" type="pres">
      <dgm:prSet presAssocID="{45F7A541-1A7E-432B-91C5-6EAA361454D3}" presName="horFlow" presStyleCnt="0"/>
      <dgm:spPr/>
    </dgm:pt>
    <dgm:pt modelId="{05306FBA-0148-4106-B06D-D0DBF3678486}" type="pres">
      <dgm:prSet presAssocID="{45F7A541-1A7E-432B-91C5-6EAA361454D3}" presName="bigChev" presStyleLbl="node1" presStyleIdx="1" presStyleCnt="5" custScaleX="603147"/>
      <dgm:spPr/>
    </dgm:pt>
    <dgm:pt modelId="{69636ADC-DCB4-40F0-8CD1-D2267BD8B30D}" type="pres">
      <dgm:prSet presAssocID="{45F7A541-1A7E-432B-91C5-6EAA361454D3}" presName="vSp" presStyleCnt="0"/>
      <dgm:spPr/>
    </dgm:pt>
    <dgm:pt modelId="{9E7EFF27-5991-4520-9534-C16B0FE85D19}" type="pres">
      <dgm:prSet presAssocID="{ECA5FF6B-AB27-4A22-9B18-102A6DFF0612}" presName="horFlow" presStyleCnt="0"/>
      <dgm:spPr/>
    </dgm:pt>
    <dgm:pt modelId="{BAEF3EC6-4ECF-4575-BDED-054DF915E12A}" type="pres">
      <dgm:prSet presAssocID="{ECA5FF6B-AB27-4A22-9B18-102A6DFF0612}" presName="bigChev" presStyleLbl="node1" presStyleIdx="2" presStyleCnt="5" custScaleX="602759" custScaleY="81719"/>
      <dgm:spPr/>
    </dgm:pt>
    <dgm:pt modelId="{D5CFEF3A-8886-4A60-8AF9-0E9C6207C8AF}" type="pres">
      <dgm:prSet presAssocID="{ECA5FF6B-AB27-4A22-9B18-102A6DFF0612}" presName="vSp" presStyleCnt="0"/>
      <dgm:spPr/>
    </dgm:pt>
    <dgm:pt modelId="{7F4E7ECD-7E3D-42FF-928D-F022235FEBCF}" type="pres">
      <dgm:prSet presAssocID="{54F085B6-CB94-4070-AEEB-E8AE1E950D2D}" presName="horFlow" presStyleCnt="0"/>
      <dgm:spPr/>
    </dgm:pt>
    <dgm:pt modelId="{5BD978C3-71B9-48C7-A5C7-6CC11D99BB48}" type="pres">
      <dgm:prSet presAssocID="{54F085B6-CB94-4070-AEEB-E8AE1E950D2D}" presName="bigChev" presStyleLbl="node1" presStyleIdx="3" presStyleCnt="5" custScaleX="603805" custScaleY="82420"/>
      <dgm:spPr/>
    </dgm:pt>
    <dgm:pt modelId="{26EC0DA6-D29E-4493-9CB1-19F0D651CC7D}" type="pres">
      <dgm:prSet presAssocID="{54F085B6-CB94-4070-AEEB-E8AE1E950D2D}" presName="vSp" presStyleCnt="0"/>
      <dgm:spPr/>
    </dgm:pt>
    <dgm:pt modelId="{29602A25-0B66-4DEC-A9F8-A30102ADBE57}" type="pres">
      <dgm:prSet presAssocID="{C9BD76D7-A328-4638-90CB-F3074FEF0794}" presName="horFlow" presStyleCnt="0"/>
      <dgm:spPr/>
    </dgm:pt>
    <dgm:pt modelId="{7B483E35-1F95-41BF-B17E-ABA98C54FC68}" type="pres">
      <dgm:prSet presAssocID="{C9BD76D7-A328-4638-90CB-F3074FEF0794}" presName="bigChev" presStyleLbl="node1" presStyleIdx="4" presStyleCnt="5" custScaleX="605088" custScaleY="81462" custLinFactNeighborX="0" custLinFactNeighborY="4797"/>
      <dgm:spPr/>
    </dgm:pt>
  </dgm:ptLst>
  <dgm:cxnLst>
    <dgm:cxn modelId="{ADFE180F-E8AF-405C-A7B3-7D0EDFB2FC80}" type="presOf" srcId="{54F085B6-CB94-4070-AEEB-E8AE1E950D2D}" destId="{5BD978C3-71B9-48C7-A5C7-6CC11D99BB48}" srcOrd="0" destOrd="0" presId="urn:microsoft.com/office/officeart/2005/8/layout/lProcess3"/>
    <dgm:cxn modelId="{45CB6612-55E9-4C5F-A6C4-9EAAC956FCA0}" type="presOf" srcId="{C9BD76D7-A328-4638-90CB-F3074FEF0794}" destId="{7B483E35-1F95-41BF-B17E-ABA98C54FC68}" srcOrd="0" destOrd="0" presId="urn:microsoft.com/office/officeart/2005/8/layout/lProcess3"/>
    <dgm:cxn modelId="{1AD17628-9B45-4A94-B4CB-773748AE5B29}" srcId="{1BA4B11C-D7AE-4E54-952B-9C51B00AE928}" destId="{45F7A541-1A7E-432B-91C5-6EAA361454D3}" srcOrd="1" destOrd="0" parTransId="{0DEF7654-0B7B-47CD-BAE0-FF990868FCCA}" sibTransId="{4B73334A-5657-4293-8948-B3BC8AB344DC}"/>
    <dgm:cxn modelId="{66FA7C2D-3FEF-411F-8A78-DCF5730FBCBE}" srcId="{1BA4B11C-D7AE-4E54-952B-9C51B00AE928}" destId="{54F085B6-CB94-4070-AEEB-E8AE1E950D2D}" srcOrd="3" destOrd="0" parTransId="{1574D839-FBF8-49F5-9B29-B2181E8BAC3C}" sibTransId="{C30E534C-1159-4999-A2CE-0F3D455226CC}"/>
    <dgm:cxn modelId="{78978C4D-4360-4BFB-991A-4F4ADD539889}" srcId="{1BA4B11C-D7AE-4E54-952B-9C51B00AE928}" destId="{C9BD76D7-A328-4638-90CB-F3074FEF0794}" srcOrd="4" destOrd="0" parTransId="{14544393-351E-41C3-B82D-C1BB9FE21C07}" sibTransId="{DFC88DA0-E5BD-4A66-839A-75E39677AD35}"/>
    <dgm:cxn modelId="{78B2E350-8ABA-44EF-B300-FBA28D7185F3}" srcId="{1BA4B11C-D7AE-4E54-952B-9C51B00AE928}" destId="{ECA5FF6B-AB27-4A22-9B18-102A6DFF0612}" srcOrd="2" destOrd="0" parTransId="{99BEB026-9C0E-4B53-9B5A-78BBB9C26716}" sibTransId="{55352586-CBAC-4AED-92F4-0A12DF8F5FF6}"/>
    <dgm:cxn modelId="{E75CF156-85C2-408E-928F-C5D0ECDFF26B}" srcId="{1BA4B11C-D7AE-4E54-952B-9C51B00AE928}" destId="{E8918738-F2FE-4DA4-A044-0CC65E350587}" srcOrd="0" destOrd="0" parTransId="{6E83BC1A-CB17-4C22-87F2-794A73519F64}" sibTransId="{6409AEFF-1638-4716-9C33-FEDC1812AF94}"/>
    <dgm:cxn modelId="{1ED6E7B2-BE08-414C-BF01-ED583F143665}" type="presOf" srcId="{45F7A541-1A7E-432B-91C5-6EAA361454D3}" destId="{05306FBA-0148-4106-B06D-D0DBF3678486}" srcOrd="0" destOrd="0" presId="urn:microsoft.com/office/officeart/2005/8/layout/lProcess3"/>
    <dgm:cxn modelId="{AC761CCE-9600-49FB-BF28-46878EE9137E}" type="presOf" srcId="{ECA5FF6B-AB27-4A22-9B18-102A6DFF0612}" destId="{BAEF3EC6-4ECF-4575-BDED-054DF915E12A}" srcOrd="0" destOrd="0" presId="urn:microsoft.com/office/officeart/2005/8/layout/lProcess3"/>
    <dgm:cxn modelId="{29F87BD2-7C67-4A2A-AAB9-4D304945026C}" type="presOf" srcId="{E8918738-F2FE-4DA4-A044-0CC65E350587}" destId="{D107AAEE-E89D-47DE-8BB3-2D5C8FA962D5}" srcOrd="0" destOrd="0" presId="urn:microsoft.com/office/officeart/2005/8/layout/lProcess3"/>
    <dgm:cxn modelId="{C39B85D3-BA28-49C3-A651-7C66EFBAA638}" type="presOf" srcId="{1BA4B11C-D7AE-4E54-952B-9C51B00AE928}" destId="{B5402586-6F85-41E5-B450-B28B4B2D60F2}" srcOrd="0" destOrd="0" presId="urn:microsoft.com/office/officeart/2005/8/layout/lProcess3"/>
    <dgm:cxn modelId="{1AFFAE54-A314-4187-A593-25BFFE6C7CC6}" type="presParOf" srcId="{B5402586-6F85-41E5-B450-B28B4B2D60F2}" destId="{A72DE637-814F-46BB-8940-FACDC6ADA6BA}" srcOrd="0" destOrd="0" presId="urn:microsoft.com/office/officeart/2005/8/layout/lProcess3"/>
    <dgm:cxn modelId="{83A184DF-C9EB-4917-B698-2CFB02D3E610}" type="presParOf" srcId="{A72DE637-814F-46BB-8940-FACDC6ADA6BA}" destId="{D107AAEE-E89D-47DE-8BB3-2D5C8FA962D5}" srcOrd="0" destOrd="0" presId="urn:microsoft.com/office/officeart/2005/8/layout/lProcess3"/>
    <dgm:cxn modelId="{E3576950-3682-405F-B9CB-9D21C2C2CF27}" type="presParOf" srcId="{B5402586-6F85-41E5-B450-B28B4B2D60F2}" destId="{A40D068E-68D3-474D-ADAB-AED8DA131E48}" srcOrd="1" destOrd="0" presId="urn:microsoft.com/office/officeart/2005/8/layout/lProcess3"/>
    <dgm:cxn modelId="{FC190BF4-0F8F-4A8D-8524-BA2FFE1E78AF}" type="presParOf" srcId="{B5402586-6F85-41E5-B450-B28B4B2D60F2}" destId="{0DDEC3CD-1801-4CDC-B6C8-6A2DF244A31B}" srcOrd="2" destOrd="0" presId="urn:microsoft.com/office/officeart/2005/8/layout/lProcess3"/>
    <dgm:cxn modelId="{911C08D0-8459-4ECF-AB21-548AEB443BD0}" type="presParOf" srcId="{0DDEC3CD-1801-4CDC-B6C8-6A2DF244A31B}" destId="{05306FBA-0148-4106-B06D-D0DBF3678486}" srcOrd="0" destOrd="0" presId="urn:microsoft.com/office/officeart/2005/8/layout/lProcess3"/>
    <dgm:cxn modelId="{2D482F73-0ED2-41CD-A61E-EBAC13314861}" type="presParOf" srcId="{B5402586-6F85-41E5-B450-B28B4B2D60F2}" destId="{69636ADC-DCB4-40F0-8CD1-D2267BD8B30D}" srcOrd="3" destOrd="0" presId="urn:microsoft.com/office/officeart/2005/8/layout/lProcess3"/>
    <dgm:cxn modelId="{C75E383F-46E6-40F1-B0A9-5858059697F7}" type="presParOf" srcId="{B5402586-6F85-41E5-B450-B28B4B2D60F2}" destId="{9E7EFF27-5991-4520-9534-C16B0FE85D19}" srcOrd="4" destOrd="0" presId="urn:microsoft.com/office/officeart/2005/8/layout/lProcess3"/>
    <dgm:cxn modelId="{4AE2F374-6CB6-49D8-AA22-062C1A1ABC6C}" type="presParOf" srcId="{9E7EFF27-5991-4520-9534-C16B0FE85D19}" destId="{BAEF3EC6-4ECF-4575-BDED-054DF915E12A}" srcOrd="0" destOrd="0" presId="urn:microsoft.com/office/officeart/2005/8/layout/lProcess3"/>
    <dgm:cxn modelId="{478D7B4C-890D-4444-B9D2-8B77F0FAEBA3}" type="presParOf" srcId="{B5402586-6F85-41E5-B450-B28B4B2D60F2}" destId="{D5CFEF3A-8886-4A60-8AF9-0E9C6207C8AF}" srcOrd="5" destOrd="0" presId="urn:microsoft.com/office/officeart/2005/8/layout/lProcess3"/>
    <dgm:cxn modelId="{B6FFC0AE-998C-403F-AF9D-B566C73E57E3}" type="presParOf" srcId="{B5402586-6F85-41E5-B450-B28B4B2D60F2}" destId="{7F4E7ECD-7E3D-42FF-928D-F022235FEBCF}" srcOrd="6" destOrd="0" presId="urn:microsoft.com/office/officeart/2005/8/layout/lProcess3"/>
    <dgm:cxn modelId="{AD0C2274-0F16-4F43-B205-13C1ED0E64EA}" type="presParOf" srcId="{7F4E7ECD-7E3D-42FF-928D-F022235FEBCF}" destId="{5BD978C3-71B9-48C7-A5C7-6CC11D99BB48}" srcOrd="0" destOrd="0" presId="urn:microsoft.com/office/officeart/2005/8/layout/lProcess3"/>
    <dgm:cxn modelId="{85DCB12D-E3C9-4003-BE24-4D0314B104F7}" type="presParOf" srcId="{B5402586-6F85-41E5-B450-B28B4B2D60F2}" destId="{26EC0DA6-D29E-4493-9CB1-19F0D651CC7D}" srcOrd="7" destOrd="0" presId="urn:microsoft.com/office/officeart/2005/8/layout/lProcess3"/>
    <dgm:cxn modelId="{1EE2DB84-6112-4B28-BE86-14741AE1E029}" type="presParOf" srcId="{B5402586-6F85-41E5-B450-B28B4B2D60F2}" destId="{29602A25-0B66-4DEC-A9F8-A30102ADBE57}" srcOrd="8" destOrd="0" presId="urn:microsoft.com/office/officeart/2005/8/layout/lProcess3"/>
    <dgm:cxn modelId="{3557708E-1719-486C-83A8-AC833D116B48}" type="presParOf" srcId="{29602A25-0B66-4DEC-A9F8-A30102ADBE57}" destId="{7B483E35-1F95-41BF-B17E-ABA98C54FC68}"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58088-C127-4361-9D06-03D4A22C12FF}">
      <dsp:nvSpPr>
        <dsp:cNvPr id="0" name=""/>
        <dsp:cNvSpPr/>
      </dsp:nvSpPr>
      <dsp:spPr>
        <a:xfrm>
          <a:off x="0" y="24330"/>
          <a:ext cx="7818111" cy="463319"/>
        </a:xfrm>
        <a:prstGeom prst="round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b="0" i="0" kern="1200" dirty="0">
              <a:solidFill>
                <a:schemeClr val="tx1"/>
              </a:solidFill>
            </a:rPr>
            <a:t>MICE stands for Meetings, Incentives, Conferences, and Exhibitions and is a key source of revenue for hotels (Kumar, 2021).</a:t>
          </a:r>
          <a:endParaRPr lang="en-GB" sz="1200" kern="1200" dirty="0">
            <a:solidFill>
              <a:schemeClr val="tx1"/>
            </a:solidFill>
          </a:endParaRPr>
        </a:p>
      </dsp:txBody>
      <dsp:txXfrm>
        <a:off x="22617" y="46947"/>
        <a:ext cx="7772877" cy="418085"/>
      </dsp:txXfrm>
    </dsp:sp>
    <dsp:sp modelId="{47D5C8FE-05B9-4766-999D-696D4159BEB5}">
      <dsp:nvSpPr>
        <dsp:cNvPr id="0" name=""/>
        <dsp:cNvSpPr/>
      </dsp:nvSpPr>
      <dsp:spPr>
        <a:xfrm>
          <a:off x="0" y="522210"/>
          <a:ext cx="7818111" cy="463319"/>
        </a:xfrm>
        <a:prstGeom prst="roundRect">
          <a:avLst/>
        </a:prstGeom>
        <a:solidFill>
          <a:schemeClr val="accent1">
            <a:shade val="50000"/>
            <a:hueOff val="53848"/>
            <a:satOff val="6251"/>
            <a:lumOff val="140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b="0" i="0" kern="1200">
              <a:solidFill>
                <a:schemeClr val="tx1"/>
              </a:solidFill>
            </a:rPr>
            <a:t>Traditionally, these events depended on face-to-face interactions.</a:t>
          </a:r>
          <a:endParaRPr lang="en-GB" sz="1200" kern="1200">
            <a:solidFill>
              <a:schemeClr val="tx1"/>
            </a:solidFill>
          </a:endParaRPr>
        </a:p>
      </dsp:txBody>
      <dsp:txXfrm>
        <a:off x="22617" y="544827"/>
        <a:ext cx="7772877" cy="418085"/>
      </dsp:txXfrm>
    </dsp:sp>
    <dsp:sp modelId="{994CEAF2-5E6A-4EDD-9690-1245D2BF83CC}">
      <dsp:nvSpPr>
        <dsp:cNvPr id="0" name=""/>
        <dsp:cNvSpPr/>
      </dsp:nvSpPr>
      <dsp:spPr>
        <a:xfrm>
          <a:off x="0" y="1020090"/>
          <a:ext cx="7818111" cy="463319"/>
        </a:xfrm>
        <a:prstGeom prst="roundRect">
          <a:avLst/>
        </a:prstGeom>
        <a:solidFill>
          <a:schemeClr val="accent1">
            <a:shade val="50000"/>
            <a:hueOff val="107697"/>
            <a:satOff val="12502"/>
            <a:lumOff val="280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b="0" i="0" kern="1200" dirty="0">
              <a:solidFill>
                <a:schemeClr val="tx1"/>
              </a:solidFill>
            </a:rPr>
            <a:t>The COVID-19 pandemic disrupted business events worldwide, affecting hotel operations (Cooper and Hall, 2023).</a:t>
          </a:r>
          <a:endParaRPr lang="en-GB" sz="1200" kern="1200" dirty="0">
            <a:solidFill>
              <a:schemeClr val="tx1"/>
            </a:solidFill>
          </a:endParaRPr>
        </a:p>
      </dsp:txBody>
      <dsp:txXfrm>
        <a:off x="22617" y="1042707"/>
        <a:ext cx="7772877" cy="418085"/>
      </dsp:txXfrm>
    </dsp:sp>
    <dsp:sp modelId="{39CBC491-AD50-454C-8D22-FA08B28F105E}">
      <dsp:nvSpPr>
        <dsp:cNvPr id="0" name=""/>
        <dsp:cNvSpPr/>
      </dsp:nvSpPr>
      <dsp:spPr>
        <a:xfrm>
          <a:off x="0" y="1517970"/>
          <a:ext cx="7818111" cy="463319"/>
        </a:xfrm>
        <a:prstGeom prst="roundRect">
          <a:avLst/>
        </a:prstGeom>
        <a:solidFill>
          <a:schemeClr val="accent1">
            <a:shade val="50000"/>
            <a:hueOff val="107697"/>
            <a:satOff val="12502"/>
            <a:lumOff val="280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b="0" i="0" kern="1200" dirty="0">
              <a:solidFill>
                <a:schemeClr val="tx1"/>
              </a:solidFill>
            </a:rPr>
            <a:t>As a result, hybrid and virtual events became popular, blending in-person and online participation.</a:t>
          </a:r>
          <a:endParaRPr lang="en-GB" sz="1200" kern="1200" dirty="0">
            <a:solidFill>
              <a:schemeClr val="tx1"/>
            </a:solidFill>
          </a:endParaRPr>
        </a:p>
      </dsp:txBody>
      <dsp:txXfrm>
        <a:off x="22617" y="1540587"/>
        <a:ext cx="7772877" cy="418085"/>
      </dsp:txXfrm>
    </dsp:sp>
    <dsp:sp modelId="{B141983B-AE57-4B24-87E7-84DEE66146B6}">
      <dsp:nvSpPr>
        <dsp:cNvPr id="0" name=""/>
        <dsp:cNvSpPr/>
      </dsp:nvSpPr>
      <dsp:spPr>
        <a:xfrm>
          <a:off x="0" y="2015850"/>
          <a:ext cx="7818111" cy="463319"/>
        </a:xfrm>
        <a:prstGeom prst="roundRect">
          <a:avLst/>
        </a:prstGeom>
        <a:solidFill>
          <a:schemeClr val="accent1">
            <a:shade val="50000"/>
            <a:hueOff val="53848"/>
            <a:satOff val="6251"/>
            <a:lumOff val="140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b="0" i="0" kern="1200" dirty="0">
              <a:solidFill>
                <a:schemeClr val="tx1"/>
              </a:solidFill>
            </a:rPr>
            <a:t>This shift has brought changes to hotel operations, guest experiences, and finances.</a:t>
          </a:r>
          <a:endParaRPr lang="en-GB" sz="1200" kern="1200" dirty="0">
            <a:solidFill>
              <a:schemeClr val="tx1"/>
            </a:solidFill>
          </a:endParaRPr>
        </a:p>
      </dsp:txBody>
      <dsp:txXfrm>
        <a:off x="22617" y="2038467"/>
        <a:ext cx="7772877" cy="4180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AB0BDF-24D0-4B80-8116-98FE167A658D}">
      <dsp:nvSpPr>
        <dsp:cNvPr id="0" name=""/>
        <dsp:cNvSpPr/>
      </dsp:nvSpPr>
      <dsp:spPr>
        <a:xfrm>
          <a:off x="0" y="13922"/>
          <a:ext cx="7818111" cy="4911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dirty="0">
              <a:solidFill>
                <a:schemeClr val="tx1"/>
              </a:solidFill>
            </a:rPr>
            <a:t>Research Aim:</a:t>
          </a:r>
          <a:endParaRPr lang="en-GB" sz="1400" kern="1200" dirty="0">
            <a:solidFill>
              <a:schemeClr val="tx1"/>
            </a:solidFill>
          </a:endParaRPr>
        </a:p>
      </dsp:txBody>
      <dsp:txXfrm>
        <a:off x="23975" y="37897"/>
        <a:ext cx="7770161" cy="443187"/>
      </dsp:txXfrm>
    </dsp:sp>
    <dsp:sp modelId="{B1585374-7640-47CA-BF4D-3E41E29C140A}">
      <dsp:nvSpPr>
        <dsp:cNvPr id="0" name=""/>
        <dsp:cNvSpPr/>
      </dsp:nvSpPr>
      <dsp:spPr>
        <a:xfrm>
          <a:off x="0" y="600099"/>
          <a:ext cx="7818111" cy="6177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dirty="0">
              <a:solidFill>
                <a:schemeClr val="tx1"/>
              </a:solidFill>
            </a:rPr>
            <a:t>This presentation evaluates how hybrid and digital MICE have transformed hotel operations, guest experience and revenue models.</a:t>
          </a:r>
          <a:endParaRPr lang="en-GB" sz="1200" kern="1200" dirty="0">
            <a:solidFill>
              <a:schemeClr val="tx1"/>
            </a:solidFill>
          </a:endParaRPr>
        </a:p>
      </dsp:txBody>
      <dsp:txXfrm>
        <a:off x="30157" y="630256"/>
        <a:ext cx="7757797" cy="5574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07AAEE-E89D-47DE-8BB3-2D5C8FA962D5}">
      <dsp:nvSpPr>
        <dsp:cNvPr id="0" name=""/>
        <dsp:cNvSpPr/>
      </dsp:nvSpPr>
      <dsp:spPr>
        <a:xfrm>
          <a:off x="5636" y="66159"/>
          <a:ext cx="8125224" cy="54378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6985" rIns="0" bIns="6985" numCol="1" spcCol="1270" anchor="ctr" anchorCtr="0">
          <a:noAutofit/>
        </a:bodyPr>
        <a:lstStyle/>
        <a:p>
          <a:pPr marL="0" lvl="0" indent="0" algn="just" defTabSz="488950">
            <a:lnSpc>
              <a:spcPct val="150000"/>
            </a:lnSpc>
            <a:spcBef>
              <a:spcPct val="0"/>
            </a:spcBef>
            <a:spcAft>
              <a:spcPct val="35000"/>
            </a:spcAft>
            <a:buNone/>
          </a:pPr>
          <a:r>
            <a:rPr lang="en-US" sz="1100" b="0" i="0" kern="1200" dirty="0">
              <a:solidFill>
                <a:schemeClr val="tx1"/>
              </a:solidFill>
            </a:rPr>
            <a:t>Hotels should develop a long-term hybrid MICE strategy that integrates both digital and physical event capabilities.</a:t>
          </a:r>
          <a:endParaRPr lang="en-GB" sz="1100" kern="1200" dirty="0">
            <a:solidFill>
              <a:schemeClr val="tx1"/>
            </a:solidFill>
          </a:endParaRPr>
        </a:p>
      </dsp:txBody>
      <dsp:txXfrm>
        <a:off x="277530" y="66159"/>
        <a:ext cx="7581437" cy="543787"/>
      </dsp:txXfrm>
    </dsp:sp>
    <dsp:sp modelId="{05306FBA-0148-4106-B06D-D0DBF3678486}">
      <dsp:nvSpPr>
        <dsp:cNvPr id="0" name=""/>
        <dsp:cNvSpPr/>
      </dsp:nvSpPr>
      <dsp:spPr>
        <a:xfrm>
          <a:off x="5636" y="686077"/>
          <a:ext cx="8199601" cy="54378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6985" rIns="0" bIns="6985" numCol="1" spcCol="1270" anchor="ctr" anchorCtr="0">
          <a:noAutofit/>
        </a:bodyPr>
        <a:lstStyle/>
        <a:p>
          <a:pPr marL="0" lvl="0" indent="0" algn="just" defTabSz="488950">
            <a:lnSpc>
              <a:spcPct val="150000"/>
            </a:lnSpc>
            <a:spcBef>
              <a:spcPct val="0"/>
            </a:spcBef>
            <a:spcAft>
              <a:spcPct val="35000"/>
            </a:spcAft>
            <a:buNone/>
          </a:pPr>
          <a:r>
            <a:rPr lang="en-US" sz="1100" b="0" i="0" kern="1200">
              <a:solidFill>
                <a:schemeClr val="tx1"/>
              </a:solidFill>
            </a:rPr>
            <a:t>Investment in scalable and flexible technology infrastructure is essential to remain competitive in the evolving events market.</a:t>
          </a:r>
          <a:endParaRPr lang="en-GB" sz="1100" kern="1200">
            <a:solidFill>
              <a:schemeClr val="tx1"/>
            </a:solidFill>
          </a:endParaRPr>
        </a:p>
      </dsp:txBody>
      <dsp:txXfrm>
        <a:off x="277530" y="686077"/>
        <a:ext cx="7655814" cy="543787"/>
      </dsp:txXfrm>
    </dsp:sp>
    <dsp:sp modelId="{BAEF3EC6-4ECF-4575-BDED-054DF915E12A}">
      <dsp:nvSpPr>
        <dsp:cNvPr id="0" name=""/>
        <dsp:cNvSpPr/>
      </dsp:nvSpPr>
      <dsp:spPr>
        <a:xfrm>
          <a:off x="5636" y="1305996"/>
          <a:ext cx="8194326" cy="444378"/>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6985" rIns="0" bIns="6985" numCol="1" spcCol="1270" anchor="ctr" anchorCtr="0">
          <a:noAutofit/>
        </a:bodyPr>
        <a:lstStyle/>
        <a:p>
          <a:pPr marL="0" lvl="0" indent="0" algn="just" defTabSz="488950">
            <a:lnSpc>
              <a:spcPct val="150000"/>
            </a:lnSpc>
            <a:spcBef>
              <a:spcPct val="0"/>
            </a:spcBef>
            <a:spcAft>
              <a:spcPct val="35000"/>
            </a:spcAft>
            <a:buNone/>
          </a:pPr>
          <a:r>
            <a:rPr lang="en-US" sz="1100" b="0" i="0" kern="1200" dirty="0">
              <a:solidFill>
                <a:schemeClr val="tx1"/>
              </a:solidFill>
            </a:rPr>
            <a:t>Hotels should design integrated guest experiences that maintain engagement for both physical and virtual participants.</a:t>
          </a:r>
          <a:endParaRPr lang="en-GB" sz="1100" kern="1200" dirty="0">
            <a:solidFill>
              <a:schemeClr val="tx1"/>
            </a:solidFill>
          </a:endParaRPr>
        </a:p>
      </dsp:txBody>
      <dsp:txXfrm>
        <a:off x="227825" y="1305996"/>
        <a:ext cx="7749948" cy="444378"/>
      </dsp:txXfrm>
    </dsp:sp>
    <dsp:sp modelId="{5BD978C3-71B9-48C7-A5C7-6CC11D99BB48}">
      <dsp:nvSpPr>
        <dsp:cNvPr id="0" name=""/>
        <dsp:cNvSpPr/>
      </dsp:nvSpPr>
      <dsp:spPr>
        <a:xfrm>
          <a:off x="5636" y="1826504"/>
          <a:ext cx="8208546" cy="448190"/>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6985" rIns="0" bIns="6985" numCol="1" spcCol="1270" anchor="ctr" anchorCtr="0">
          <a:noAutofit/>
        </a:bodyPr>
        <a:lstStyle/>
        <a:p>
          <a:pPr marL="0" lvl="0" indent="0" algn="just" defTabSz="488950">
            <a:lnSpc>
              <a:spcPct val="150000"/>
            </a:lnSpc>
            <a:spcBef>
              <a:spcPct val="0"/>
            </a:spcBef>
            <a:spcAft>
              <a:spcPct val="35000"/>
            </a:spcAft>
            <a:buNone/>
          </a:pPr>
          <a:r>
            <a:rPr lang="en-US" sz="1100" b="0" i="0" kern="1200" dirty="0">
              <a:solidFill>
                <a:schemeClr val="tx1"/>
              </a:solidFill>
            </a:rPr>
            <a:t>Strategic partnerships with event technology providers can help reduce risk and improve service quality.</a:t>
          </a:r>
          <a:endParaRPr lang="en-GB" sz="1100" kern="1200" dirty="0">
            <a:solidFill>
              <a:schemeClr val="tx1"/>
            </a:solidFill>
          </a:endParaRPr>
        </a:p>
      </dsp:txBody>
      <dsp:txXfrm>
        <a:off x="229731" y="1826504"/>
        <a:ext cx="7760356" cy="448190"/>
      </dsp:txXfrm>
    </dsp:sp>
    <dsp:sp modelId="{7B483E35-1F95-41BF-B17E-ABA98C54FC68}">
      <dsp:nvSpPr>
        <dsp:cNvPr id="0" name=""/>
        <dsp:cNvSpPr/>
      </dsp:nvSpPr>
      <dsp:spPr>
        <a:xfrm>
          <a:off x="5636" y="2376910"/>
          <a:ext cx="8225988" cy="442980"/>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6985" rIns="0" bIns="6985" numCol="1" spcCol="1270" anchor="ctr" anchorCtr="0">
          <a:noAutofit/>
        </a:bodyPr>
        <a:lstStyle/>
        <a:p>
          <a:pPr marL="0" lvl="0" indent="0" algn="just" defTabSz="488950">
            <a:lnSpc>
              <a:spcPct val="150000"/>
            </a:lnSpc>
            <a:spcBef>
              <a:spcPct val="0"/>
            </a:spcBef>
            <a:spcAft>
              <a:spcPct val="35000"/>
            </a:spcAft>
            <a:buNone/>
          </a:pPr>
          <a:r>
            <a:rPr lang="en-US" sz="1100" b="0" i="0" kern="1200" dirty="0">
              <a:solidFill>
                <a:schemeClr val="tx1"/>
              </a:solidFill>
            </a:rPr>
            <a:t>Strong cybersecurity and data protection measures must be </a:t>
          </a:r>
          <a:r>
            <a:rPr lang="en-US" sz="1100" b="0" i="0" kern="1200" dirty="0" err="1">
              <a:solidFill>
                <a:schemeClr val="tx1"/>
              </a:solidFill>
            </a:rPr>
            <a:t>prioritised</a:t>
          </a:r>
          <a:r>
            <a:rPr lang="en-US" sz="1100" b="0" i="0" kern="1200" dirty="0">
              <a:solidFill>
                <a:schemeClr val="tx1"/>
              </a:solidFill>
            </a:rPr>
            <a:t> to protect guest information and </a:t>
          </a:r>
          <a:r>
            <a:rPr lang="en-US" sz="1100" b="0" i="0" kern="1200" dirty="0" err="1">
              <a:solidFill>
                <a:schemeClr val="tx1"/>
              </a:solidFill>
            </a:rPr>
            <a:t>organisational</a:t>
          </a:r>
          <a:r>
            <a:rPr lang="en-US" sz="1100" b="0" i="0" kern="1200" dirty="0">
              <a:solidFill>
                <a:schemeClr val="tx1"/>
              </a:solidFill>
            </a:rPr>
            <a:t> reputation.</a:t>
          </a:r>
          <a:endParaRPr lang="en-GB" sz="1100" kern="1200" dirty="0">
            <a:solidFill>
              <a:schemeClr val="tx1"/>
            </a:solidFill>
          </a:endParaRPr>
        </a:p>
      </dsp:txBody>
      <dsp:txXfrm>
        <a:off x="227126" y="2376910"/>
        <a:ext cx="7783008" cy="4429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doi.org/10.21608/ijhth.2023.283502" TargetMode="External"/><Relationship Id="rId13" Type="http://schemas.openxmlformats.org/officeDocument/2006/relationships/hyperlink" Target="https://www.researchgate.net/publication/370341607_The_importance_of_MICE_services_to_the_hotel_industry_and_their_value_during_the_tourist_low_season" TargetMode="External"/><Relationship Id="rId3" Type="http://schemas.openxmlformats.org/officeDocument/2006/relationships/hyperlink" Target="https://doi.org/10.62951/momat.v2i1.167" TargetMode="External"/><Relationship Id="rId7" Type="http://schemas.openxmlformats.org/officeDocument/2006/relationships/hyperlink" Target="https://doi.org/10.5194/gc-7-227-2024" TargetMode="External"/><Relationship Id="rId12" Type="http://schemas.openxmlformats.org/officeDocument/2006/relationships/hyperlink" Target="https://doi.org/10.54660/.ijmrge.2023.4.1-852-860" TargetMode="External"/><Relationship Id="rId17" Type="http://schemas.openxmlformats.org/officeDocument/2006/relationships/hyperlink" Target="https://doi.org/10.6007/ijarbss/v12-i11/15622" TargetMode="External"/><Relationship Id="rId2" Type="http://schemas.openxmlformats.org/officeDocument/2006/relationships/slide" Target="../slides/slide11.xml"/><Relationship Id="rId16" Type="http://schemas.openxmlformats.org/officeDocument/2006/relationships/hyperlink" Target="https://trajectoryinc.com/blog/digital-transformation-for-large-organizations-demystified/" TargetMode="External"/><Relationship Id="rId1" Type="http://schemas.openxmlformats.org/officeDocument/2006/relationships/notesMaster" Target="../notesMasters/notesMaster1.xml"/><Relationship Id="rId6" Type="http://schemas.openxmlformats.org/officeDocument/2006/relationships/hyperlink" Target="https://doi.org/10.52218/ijbtob.v1i3.90" TargetMode="External"/><Relationship Id="rId11" Type="http://schemas.openxmlformats.org/officeDocument/2006/relationships/hyperlink" Target="https://doi.org/10.4236/oalib.1111001" TargetMode="External"/><Relationship Id="rId5" Type="http://schemas.openxmlformats.org/officeDocument/2006/relationships/hyperlink" Target="https://www.torrossa.com/en/resources/an/5825829" TargetMode="External"/><Relationship Id="rId15" Type="http://schemas.openxmlformats.org/officeDocument/2006/relationships/hyperlink" Target="https://www.sphericalinsights.com/reports/data-protection-market" TargetMode="External"/><Relationship Id="rId10" Type="http://schemas.openxmlformats.org/officeDocument/2006/relationships/hyperlink" Target="https://doi.org/10.5038/9781732127593" TargetMode="External"/><Relationship Id="rId4" Type="http://schemas.openxmlformats.org/officeDocument/2006/relationships/hyperlink" Target="https://doi.org/10.35870/ijmsit.v4i2.3201" TargetMode="External"/><Relationship Id="rId9" Type="http://schemas.openxmlformats.org/officeDocument/2006/relationships/hyperlink" Target="https://doi.org/10.31058/j.ps.2024.20013" TargetMode="External"/><Relationship Id="rId14" Type="http://schemas.openxmlformats.org/officeDocument/2006/relationships/hyperlink" Target="https://www.researchgate.net/publication/356909917_Virtual_is_Vital_The_Strategies_Design_and_Attendee_Engagement_of_Virtual_Events?utm_source=chatgpt.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MICE stand for Meetings, Incentives, Conferences, and Exhibitions, which are an important source of revenue for hotels (Kumar, 2021). Traditionally, these events were entirely physical, relying on face-to-face networking and attendance. The COVID-19 pandemic disrupted global events, forcing hotels to find alternative solutions (Cooper and Hall, 2023). As a result, hybrid and digital formats emerged, allowing a combination of in-person and online participation. This change has had significant impacts on hotel operations, guest experiences, and revenue models. The aim of this research is to evaluate these transformations and their effects on the hospitality industry. Visuals include a comparison of traditional versus hybrid events and a graph showing the decline in MICE during COVID-19.</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7" name="Google Shape;367;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This slide presents key theories relevant to understanding hybrid MICE. Digital Transformation Theory explains how hotels adopt technology to redesign their services and (Patterson, 2023). The Technology Acceptance Model highlights that the success of adoption depends on how useful and easy to use technology is perceived by employees and clients. Experience Economy Theory focuses on creating memorable guest experiences. Business Model Innovation explains how hotels are developing new revenue streams, such as virtual event fees and hybrid packages (Oteri et al., 2023). These theories collectively explain why hotels have embraced hybrid MICE and how this affects operations, guest satisfaction, and revenue.</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3402c29534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3402c29534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Hybrid MICE is widely recognized for increasing accessibility, allowing international delegates to attend without travel and supporting environmental sustainability by reducing carbon emissions (</a:t>
            </a:r>
            <a:r>
              <a:rPr lang="en-GB" sz="1100" b="0" i="0" u="none" strike="noStrike" cap="none" dirty="0" err="1">
                <a:solidFill>
                  <a:srgbClr val="000000"/>
                </a:solidFill>
                <a:effectLst/>
                <a:latin typeface="Arial"/>
                <a:ea typeface="Arial"/>
                <a:cs typeface="Arial"/>
                <a:sym typeface="Arial"/>
              </a:rPr>
              <a:t>Ramely</a:t>
            </a:r>
            <a:r>
              <a:rPr lang="en-GB" sz="1100" b="0" i="0" u="none" strike="noStrike" cap="none" dirty="0">
                <a:solidFill>
                  <a:srgbClr val="000000"/>
                </a:solidFill>
                <a:effectLst/>
                <a:latin typeface="Arial"/>
                <a:ea typeface="Arial"/>
                <a:cs typeface="Arial"/>
                <a:sym typeface="Arial"/>
              </a:rPr>
              <a:t> et al., 2021). Despite these advantages, studies indicate several challenges, including diminished networking quality, digital fatigue, and technical issues that can disrupt engagement. Online attendees often experience limited interaction compared to in-person participants, which can affect satisfaction and event outcomes </a:t>
            </a:r>
            <a:r>
              <a:rPr lang="en-US" sz="1100" b="0" i="0" u="none" strike="noStrike" cap="none" dirty="0">
                <a:solidFill>
                  <a:srgbClr val="000000"/>
                </a:solidFill>
                <a:effectLst/>
                <a:latin typeface="Arial"/>
                <a:ea typeface="Arial"/>
                <a:cs typeface="Arial"/>
                <a:sym typeface="Arial"/>
              </a:rPr>
              <a:t>(Hussien and Touni, 2022). </a:t>
            </a:r>
            <a:r>
              <a:rPr lang="en-GB" sz="1100" b="0" i="0" u="none" strike="noStrike" cap="none" dirty="0">
                <a:solidFill>
                  <a:srgbClr val="000000"/>
                </a:solidFill>
                <a:effectLst/>
                <a:latin typeface="Arial"/>
                <a:ea typeface="Arial"/>
                <a:cs typeface="Arial"/>
                <a:sym typeface="Arial"/>
              </a:rPr>
              <a:t>Moreover, few studies consider the operational, experiential, and financial impacts of hybrid MICE simultaneously. This research gap highlights the need for integrated analysis to understand the comprehensive effects of hybrid and digital MICE on hotel operations, guest experience, and revenue models.</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A qualitative secondary research approach was adopted, drawing data from academic journals, industry reports, and professional publications (</a:t>
            </a:r>
            <a:r>
              <a:rPr lang="en-GB" sz="1100" b="0" i="0" u="none" strike="noStrike" cap="none" dirty="0" err="1">
                <a:solidFill>
                  <a:srgbClr val="000000"/>
                </a:solidFill>
                <a:effectLst/>
                <a:latin typeface="Arial"/>
                <a:ea typeface="Arial"/>
                <a:cs typeface="Arial"/>
                <a:sym typeface="Arial"/>
              </a:rPr>
              <a:t>Oranga</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Matere</a:t>
            </a:r>
            <a:r>
              <a:rPr lang="en-GB" sz="1100" b="0" i="0" u="none" strike="noStrike" cap="none" dirty="0">
                <a:solidFill>
                  <a:srgbClr val="000000"/>
                </a:solidFill>
                <a:effectLst/>
                <a:latin typeface="Arial"/>
                <a:ea typeface="Arial"/>
                <a:cs typeface="Arial"/>
                <a:sym typeface="Arial"/>
              </a:rPr>
              <a:t>, 2023). This method allows an in-depth understanding of trends and strategic responses within the hospitality sector. PESTLE analysis was used to explore the political, economic, social, technological, environmental, and legal factors affecting hybrid MICE adoption, while the STAR framework evaluated hotel responses to COVID-19 disruptions (Wee et al., 2022). Combining these approaches enables a structured review of external pressures and internal adaptations. The methodology ensures that the analysis captures operational, experiential, and financial perspectives, providing a holistic understanding of how hotels have adapted to the digital transformation of MICE and emerging hybrid business models.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148893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7" name="Google Shape;367;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Hotels must comply with GDPR and data protection laws, securing attendee information during hybrid events, with 80% of professionals citing data security as a major concern </a:t>
            </a:r>
            <a:r>
              <a:rPr lang="en-GB" sz="1100" b="0" i="0" u="none" strike="noStrike" cap="none" dirty="0">
                <a:solidFill>
                  <a:srgbClr val="000000"/>
                </a:solidFill>
                <a:effectLst/>
                <a:latin typeface="Arial"/>
                <a:ea typeface="Arial"/>
                <a:cs typeface="Arial"/>
                <a:sym typeface="Arial"/>
              </a:rPr>
              <a:t>(Ke, 2024). </a:t>
            </a:r>
            <a:r>
              <a:rPr lang="en-US" sz="1100" b="0" i="0" u="none" strike="noStrike" cap="none" dirty="0">
                <a:solidFill>
                  <a:srgbClr val="000000"/>
                </a:solidFill>
                <a:effectLst/>
                <a:latin typeface="Arial"/>
                <a:ea typeface="Arial"/>
                <a:cs typeface="Arial"/>
                <a:sym typeface="Arial"/>
              </a:rPr>
              <a:t>Economically, hybrid events require significant technology investment but can boost attendance and revenue by up to 20% </a:t>
            </a:r>
            <a:r>
              <a:rPr lang="en-GB" sz="1100" b="0" i="0" u="none" strike="noStrike" cap="none" dirty="0">
                <a:solidFill>
                  <a:srgbClr val="000000"/>
                </a:solidFill>
                <a:effectLst/>
                <a:latin typeface="Arial"/>
                <a:ea typeface="Arial"/>
                <a:cs typeface="Arial"/>
                <a:sym typeface="Arial"/>
              </a:rPr>
              <a:t>(</a:t>
            </a:r>
            <a:r>
              <a:rPr lang="en-GB" sz="1100" b="0" i="0" u="none" strike="noStrike" cap="none" dirty="0" err="1">
                <a:solidFill>
                  <a:srgbClr val="000000"/>
                </a:solidFill>
                <a:effectLst/>
                <a:latin typeface="Arial"/>
                <a:ea typeface="Arial"/>
                <a:cs typeface="Arial"/>
                <a:sym typeface="Arial"/>
              </a:rPr>
              <a:t>Alfianto</a:t>
            </a:r>
            <a:r>
              <a:rPr lang="en-GB" sz="1100" b="0" i="0" u="none" strike="noStrike" cap="none" dirty="0">
                <a:solidFill>
                  <a:srgbClr val="000000"/>
                </a:solidFill>
                <a:effectLst/>
                <a:latin typeface="Arial"/>
                <a:ea typeface="Arial"/>
                <a:cs typeface="Arial"/>
                <a:sym typeface="Arial"/>
              </a:rPr>
              <a:t> et al., 2025). </a:t>
            </a:r>
            <a:r>
              <a:rPr lang="en-US" sz="1100" b="0" i="0" u="none" strike="noStrike" cap="none" dirty="0">
                <a:solidFill>
                  <a:srgbClr val="000000"/>
                </a:solidFill>
                <a:effectLst/>
                <a:latin typeface="Arial"/>
                <a:ea typeface="Arial"/>
                <a:cs typeface="Arial"/>
                <a:sym typeface="Arial"/>
              </a:rPr>
              <a:t>Socially, remote work and virtual collaboration have normalized hybrid participation, with 78% of events adopting this model in 2023. Technologically, hotels rely on strong digital infrastructure and cybersecurity, with 80% planning upgrades </a:t>
            </a:r>
            <a:r>
              <a:rPr lang="en-GB" sz="1100" b="0" i="0" u="none" strike="noStrike" cap="none" dirty="0">
                <a:solidFill>
                  <a:srgbClr val="000000"/>
                </a:solidFill>
                <a:effectLst/>
                <a:latin typeface="Arial"/>
                <a:ea typeface="Arial"/>
                <a:cs typeface="Arial"/>
                <a:sym typeface="Arial"/>
              </a:rPr>
              <a:t>(</a:t>
            </a:r>
            <a:r>
              <a:rPr lang="en-GB" sz="1100" b="0" i="0" u="none" strike="noStrike" cap="none" dirty="0" err="1">
                <a:solidFill>
                  <a:srgbClr val="000000"/>
                </a:solidFill>
                <a:effectLst/>
                <a:latin typeface="Arial"/>
                <a:ea typeface="Arial"/>
                <a:cs typeface="Arial"/>
                <a:sym typeface="Arial"/>
              </a:rPr>
              <a:t>Davronov</a:t>
            </a:r>
            <a:r>
              <a:rPr lang="en-GB" sz="1100" b="0" i="0" u="none" strike="noStrike" cap="none" dirty="0">
                <a:solidFill>
                  <a:srgbClr val="000000"/>
                </a:solidFill>
                <a:effectLst/>
                <a:latin typeface="Arial"/>
                <a:ea typeface="Arial"/>
                <a:cs typeface="Arial"/>
                <a:sym typeface="Arial"/>
              </a:rPr>
              <a:t>, 2021)</a:t>
            </a:r>
            <a:r>
              <a:rPr lang="en-US" sz="1100" b="0" i="0" u="none" strike="noStrike" cap="none" dirty="0">
                <a:solidFill>
                  <a:srgbClr val="000000"/>
                </a:solidFill>
                <a:effectLst/>
                <a:latin typeface="Arial"/>
                <a:ea typeface="Arial"/>
                <a:cs typeface="Arial"/>
                <a:sym typeface="Arial"/>
              </a:rPr>
              <a:t>. Environmentally, hybrid formats reduce travel and carbon emissions, with 61% of planners reporting benefits. Legally, intellectual property and data ownership concerns require clear hotel protocols for content and online materials.</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6642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
        <p:cNvGrpSpPr/>
        <p:nvPr/>
      </p:nvGrpSpPr>
      <p:grpSpPr>
        <a:xfrm>
          <a:off x="0" y="0"/>
          <a:ext cx="0" cy="0"/>
          <a:chOff x="0" y="0"/>
          <a:chExt cx="0" cy="0"/>
        </a:xfrm>
      </p:grpSpPr>
      <p:sp>
        <p:nvSpPr>
          <p:cNvPr id="470" name="Google Shape;470;g54dda1946d_4_27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1" name="Google Shape;471;g54dda1946d_4_27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During the COVID-19 pandemic, traditional MICE operations were halted, creating an urgent need for hotels to maintain business continuity while complying with health regulations </a:t>
            </a:r>
            <a:r>
              <a:rPr lang="en-GB" sz="1100" b="0" i="0" u="none" strike="noStrike" cap="none" dirty="0">
                <a:solidFill>
                  <a:srgbClr val="000000"/>
                </a:solidFill>
                <a:effectLst/>
                <a:latin typeface="Arial"/>
                <a:ea typeface="Arial"/>
                <a:cs typeface="Arial"/>
                <a:sym typeface="Arial"/>
              </a:rPr>
              <a:t>(Cooper and Hall, 2023)</a:t>
            </a:r>
            <a:r>
              <a:rPr lang="en-US" sz="1100" b="0" i="0" u="none" strike="noStrike" cap="none" dirty="0">
                <a:solidFill>
                  <a:srgbClr val="000000"/>
                </a:solidFill>
                <a:effectLst/>
                <a:latin typeface="Arial"/>
                <a:ea typeface="Arial"/>
                <a:cs typeface="Arial"/>
                <a:sym typeface="Arial"/>
              </a:rPr>
              <a:t>. Many hotels invested in hybrid event platforms, upgraded technology infrastructure, and trained staff in digital event management. These measures allowed hotels to resume conferences in hybrid formats, improving resilience and maintaining client engagement. However, the transition introduced operational complexities and heightened financial and technological risks </a:t>
            </a:r>
            <a:r>
              <a:rPr lang="en-GB" sz="1100" b="0" i="0" u="none" strike="noStrike" cap="none" dirty="0">
                <a:solidFill>
                  <a:srgbClr val="000000"/>
                </a:solidFill>
                <a:effectLst/>
                <a:latin typeface="Arial"/>
                <a:ea typeface="Arial"/>
                <a:cs typeface="Arial"/>
                <a:sym typeface="Arial"/>
              </a:rPr>
              <a:t>(Doran et al., 2024)</a:t>
            </a:r>
            <a:r>
              <a:rPr lang="en-US" sz="1100" b="0" i="0" u="none" strike="noStrike" cap="none" dirty="0">
                <a:solidFill>
                  <a:srgbClr val="000000"/>
                </a:solidFill>
                <a:effectLst/>
                <a:latin typeface="Arial"/>
                <a:ea typeface="Arial"/>
                <a:cs typeface="Arial"/>
                <a:sym typeface="Arial"/>
              </a:rPr>
              <a:t>. Staff had to adapt to new digital tools and workflows, while hotels balanced in-person and virtual participation. This response enabled hotels to recover some revenue and establish long-term hybrid capabilities for future events.</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0"/>
        <p:cNvGrpSpPr/>
        <p:nvPr/>
      </p:nvGrpSpPr>
      <p:grpSpPr>
        <a:xfrm>
          <a:off x="0" y="0"/>
          <a:ext cx="0" cy="0"/>
          <a:chOff x="0" y="0"/>
          <a:chExt cx="0" cy="0"/>
        </a:xfrm>
      </p:grpSpPr>
      <p:sp>
        <p:nvSpPr>
          <p:cNvPr id="501" name="Google Shape;501;g54dda1946d_4_27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2" name="Google Shape;502;g54dda1946d_4_27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Hybrid MICE has shifted hotel operations from managing physical spaces to complex digital infrastructures (Spherical Insights, 2023). Staff now require advanced technical skills, increasing operational costs and organisational complexity. From a guest perspective, hybrid events improve accessibility but may reduce networking quality and personal interaction. Financially, while hybrid formats can lower room-night demand, they generate alternative income through virtual participation fees. These events also present technological and security challenges that require careful management (</a:t>
            </a:r>
            <a:r>
              <a:rPr lang="en-GB" sz="1100" b="0" i="0" u="none" strike="noStrike" cap="none" dirty="0" err="1">
                <a:solidFill>
                  <a:srgbClr val="000000"/>
                </a:solidFill>
                <a:effectLst/>
                <a:latin typeface="Arial"/>
                <a:ea typeface="Arial"/>
                <a:cs typeface="Arial"/>
                <a:sym typeface="Arial"/>
              </a:rPr>
              <a:t>Ramely</a:t>
            </a:r>
            <a:r>
              <a:rPr lang="en-GB" sz="1100" b="0" i="0" u="none" strike="noStrike" cap="none" dirty="0">
                <a:solidFill>
                  <a:srgbClr val="000000"/>
                </a:solidFill>
                <a:effectLst/>
                <a:latin typeface="Arial"/>
                <a:ea typeface="Arial"/>
                <a:cs typeface="Arial"/>
                <a:sym typeface="Arial"/>
              </a:rPr>
              <a:t> et al., 2021). Hybrid MICE create opportunities for revenue growth and wider reach but introduces operational, experiential, and financial challenges. Strategic planning and adaptation are critical for hotels to remain competitive in this evolving environment.</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g54dda1946d_4_27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54dda1946d_4_27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Hybrid and digital MICE represents a structural transformation in the hotel industry, offering flexibility and additional revenue opportunities. It allows international participation, supports sustainability, and integrates technology into event management. However, this transformation also introduces operational complexities, increased costs, and technological risks. Hotels must carefully balance efficiency and service quality to meet guest expectations. Hybrid formats are not replacing traditional events but are increasingly integrated into long-term strategies, creating a blended model that combines physical and virtual experiences. Successful adoption requires strategic planning, investment in technology, staff training, and innovation in service delivery to sustain competitiveness in the hospitality sector.</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Hotels should develop long-term hybrid MICE strategies that integrate digital and physical event capabilities. Investment in scalable and flexible technology is essential to meet evolving client expectations. Guest experiences should be designed to maintain engagement for both in-person and virtual participants, ensuring consistency and interactivity. Forming strategic partnerships with event technology providers can reduce operational risks and improve service quality. Strong cybersecurity and data protection measures are necessary to safeguard attendee information and protect the hotel’s reputation. These strategies will allow hotels to benefit from the operational, experiential, and revenue opportunities presented by hybrid and digital MICE while managing associated challenges effectively.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2784206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3402c29534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3402c29534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err="1">
                <a:solidFill>
                  <a:srgbClr val="000000"/>
                </a:solidFill>
                <a:effectLst/>
                <a:latin typeface="Arial"/>
                <a:ea typeface="Arial"/>
                <a:cs typeface="Arial"/>
                <a:sym typeface="Arial"/>
              </a:rPr>
              <a:t>Alfianto</a:t>
            </a:r>
            <a:r>
              <a:rPr lang="en-US" sz="1100" b="0" i="0" u="none" strike="noStrike" cap="none" dirty="0">
                <a:solidFill>
                  <a:srgbClr val="000000"/>
                </a:solidFill>
                <a:effectLst/>
                <a:latin typeface="Arial"/>
                <a:ea typeface="Arial"/>
                <a:cs typeface="Arial"/>
                <a:sym typeface="Arial"/>
              </a:rPr>
              <a:t>, M.A., Odoh, A.N., </a:t>
            </a:r>
            <a:r>
              <a:rPr lang="en-US" sz="1100" b="0" i="0" u="none" strike="noStrike" cap="none" dirty="0" err="1">
                <a:solidFill>
                  <a:srgbClr val="000000"/>
                </a:solidFill>
                <a:effectLst/>
                <a:latin typeface="Arial"/>
                <a:ea typeface="Arial"/>
                <a:cs typeface="Arial"/>
                <a:sym typeface="Arial"/>
              </a:rPr>
              <a:t>Bestama</a:t>
            </a:r>
            <a:r>
              <a:rPr lang="en-US" sz="1100" b="0" i="0" u="none" strike="noStrike" cap="none" dirty="0">
                <a:solidFill>
                  <a:srgbClr val="000000"/>
                </a:solidFill>
                <a:effectLst/>
                <a:latin typeface="Arial"/>
                <a:ea typeface="Arial"/>
                <a:cs typeface="Arial"/>
                <a:sym typeface="Arial"/>
              </a:rPr>
              <a:t>, M.A., and Putri, L. (2025). Business Strategy and Hybrid Models in Indonesia's Mice Industry Post Covid-19: Impacts, Policies, and Development Potential. </a:t>
            </a:r>
            <a:r>
              <a:rPr lang="en-US" sz="1100" b="0" i="1" u="none" strike="noStrike" cap="none" dirty="0">
                <a:solidFill>
                  <a:srgbClr val="000000"/>
                </a:solidFill>
                <a:effectLst/>
                <a:latin typeface="Arial"/>
                <a:ea typeface="Arial"/>
                <a:cs typeface="Arial"/>
                <a:sym typeface="Arial"/>
              </a:rPr>
              <a:t>Momentum Matrix: International Journal of Communication, Tourism, and Social Economic Trends</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2</a:t>
            </a:r>
            <a:r>
              <a:rPr lang="en-US" sz="1100" b="0" i="0" u="none" strike="noStrike" cap="none" dirty="0">
                <a:solidFill>
                  <a:srgbClr val="000000"/>
                </a:solidFill>
                <a:effectLst/>
                <a:latin typeface="Arial"/>
                <a:ea typeface="Arial"/>
                <a:cs typeface="Arial"/>
                <a:sym typeface="Arial"/>
              </a:rPr>
              <a:t>(1), pp.40-51. </a:t>
            </a:r>
            <a:r>
              <a:rPr lang="en-US" sz="1100" b="0" i="0" u="none" strike="noStrike" cap="none" dirty="0" err="1">
                <a:solidFill>
                  <a:srgbClr val="000000"/>
                </a:solidFill>
                <a:effectLst/>
                <a:latin typeface="Arial"/>
                <a:ea typeface="Arial"/>
                <a:cs typeface="Arial"/>
                <a:sym typeface="Arial"/>
              </a:rPr>
              <a:t>doi</a:t>
            </a:r>
            <a:r>
              <a:rPr lang="en-US" sz="1100" b="0" i="0" u="none" strike="noStrike" cap="none" dirty="0">
                <a:solidFill>
                  <a:srgbClr val="000000"/>
                </a:solidFill>
                <a:effectLst/>
                <a:latin typeface="Arial"/>
                <a:ea typeface="Arial"/>
                <a:cs typeface="Arial"/>
                <a:sym typeface="Arial"/>
              </a:rPr>
              <a:t>: </a:t>
            </a:r>
            <a:r>
              <a:rPr lang="en-US" sz="1100" b="0" i="0" u="sng" strike="noStrike" cap="none" dirty="0">
                <a:solidFill>
                  <a:srgbClr val="000000"/>
                </a:solidFill>
                <a:effectLst/>
                <a:latin typeface="Arial"/>
                <a:ea typeface="Arial"/>
                <a:cs typeface="Arial"/>
                <a:sym typeface="Arial"/>
                <a:hlinkClick r:id="rId3"/>
              </a:rPr>
              <a:t>https://doi.org/10.62951/momat.v2i1.167</a:t>
            </a:r>
            <a:r>
              <a:rPr lang="en-US" sz="1100" b="0" i="0" u="none" strike="noStrike" cap="none" dirty="0">
                <a:solidFill>
                  <a:srgbClr val="000000"/>
                </a:solidFill>
                <a:effectLst/>
                <a:latin typeface="Arial"/>
                <a:ea typeface="Arial"/>
                <a:cs typeface="Arial"/>
                <a:sym typeface="Arial"/>
              </a:rPr>
              <a:t> </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Anwar, F.A., Deliana, D. and </a:t>
            </a:r>
            <a:r>
              <a:rPr lang="en-US" sz="1100" b="0" i="0" u="none" strike="noStrike" cap="none" dirty="0" err="1">
                <a:solidFill>
                  <a:srgbClr val="000000"/>
                </a:solidFill>
                <a:effectLst/>
                <a:latin typeface="Arial"/>
                <a:ea typeface="Arial"/>
                <a:cs typeface="Arial"/>
                <a:sym typeface="Arial"/>
              </a:rPr>
              <a:t>Suyamto</a:t>
            </a:r>
            <a:r>
              <a:rPr lang="en-US" sz="1100" b="0" i="0" u="none" strike="noStrike" cap="none" dirty="0">
                <a:solidFill>
                  <a:srgbClr val="000000"/>
                </a:solidFill>
                <a:effectLst/>
                <a:latin typeface="Arial"/>
                <a:ea typeface="Arial"/>
                <a:cs typeface="Arial"/>
                <a:sym typeface="Arial"/>
              </a:rPr>
              <a:t>, S. (2024). Digital Transformation in the Hospitality Industry: Improving Efficiency and Guest Experience. </a:t>
            </a:r>
            <a:r>
              <a:rPr lang="en-US" sz="1100" b="0" i="1" u="none" strike="noStrike" cap="none" dirty="0">
                <a:solidFill>
                  <a:srgbClr val="000000"/>
                </a:solidFill>
                <a:effectLst/>
                <a:latin typeface="Arial"/>
                <a:ea typeface="Arial"/>
                <a:cs typeface="Arial"/>
                <a:sym typeface="Arial"/>
              </a:rPr>
              <a:t>International Journal of Management Science and Information Technology</a:t>
            </a:r>
            <a:r>
              <a:rPr lang="en-US" sz="1100" b="0" i="0" u="none" strike="noStrike" cap="none" dirty="0">
                <a:solidFill>
                  <a:srgbClr val="000000"/>
                </a:solidFill>
                <a:effectLst/>
                <a:latin typeface="Arial"/>
                <a:ea typeface="Arial"/>
                <a:cs typeface="Arial"/>
                <a:sym typeface="Arial"/>
              </a:rPr>
              <a:t>, [online] 4(2), pp.428–437. </a:t>
            </a:r>
            <a:r>
              <a:rPr lang="en-US" sz="1100" b="0" i="0" u="none" strike="noStrike" cap="none" dirty="0" err="1">
                <a:solidFill>
                  <a:srgbClr val="000000"/>
                </a:solidFill>
                <a:effectLst/>
                <a:latin typeface="Arial"/>
                <a:ea typeface="Arial"/>
                <a:cs typeface="Arial"/>
                <a:sym typeface="Arial"/>
              </a:rPr>
              <a:t>doi</a:t>
            </a:r>
            <a:r>
              <a:rPr lang="en-US" sz="1100" b="0" i="0" u="none" strike="noStrike" cap="none" dirty="0">
                <a:solidFill>
                  <a:srgbClr val="000000"/>
                </a:solidFill>
                <a:effectLst/>
                <a:latin typeface="Arial"/>
                <a:ea typeface="Arial"/>
                <a:cs typeface="Arial"/>
                <a:sym typeface="Arial"/>
              </a:rPr>
              <a:t>: </a:t>
            </a:r>
            <a:r>
              <a:rPr lang="en-US" sz="1100" b="0" i="0" u="sng" strike="noStrike" cap="none" dirty="0">
                <a:solidFill>
                  <a:srgbClr val="000000"/>
                </a:solidFill>
                <a:effectLst/>
                <a:latin typeface="Arial"/>
                <a:ea typeface="Arial"/>
                <a:cs typeface="Arial"/>
                <a:sym typeface="Arial"/>
                <a:hlinkClick r:id="rId4"/>
              </a:rPr>
              <a:t>https://doi.org/10.35870/ijmsit.v4i2.3201</a:t>
            </a:r>
            <a:r>
              <a:rPr lang="en-US" sz="1100" b="0" i="0" u="none" strike="noStrike" cap="none" dirty="0">
                <a:solidFill>
                  <a:srgbClr val="000000"/>
                </a:solidFill>
                <a:effectLst/>
                <a:latin typeface="Arial"/>
                <a:ea typeface="Arial"/>
                <a:cs typeface="Arial"/>
                <a:sym typeface="Arial"/>
              </a:rPr>
              <a:t> </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Cooper, C. and Hall, C.M. (2023) </a:t>
            </a:r>
            <a:r>
              <a:rPr lang="en-US" sz="1100" b="0" i="1" u="none" strike="noStrike" cap="none" dirty="0">
                <a:solidFill>
                  <a:srgbClr val="000000"/>
                </a:solidFill>
                <a:effectLst/>
                <a:latin typeface="Arial"/>
                <a:ea typeface="Arial"/>
                <a:cs typeface="Arial"/>
                <a:sym typeface="Arial"/>
              </a:rPr>
              <a:t>Contemporary tourism</a:t>
            </a:r>
            <a:r>
              <a:rPr lang="en-US" sz="1100" b="0" i="0" u="none" strike="noStrike" cap="none" dirty="0">
                <a:solidFill>
                  <a:srgbClr val="000000"/>
                </a:solidFill>
                <a:effectLst/>
                <a:latin typeface="Arial"/>
                <a:ea typeface="Arial"/>
                <a:cs typeface="Arial"/>
                <a:sym typeface="Arial"/>
              </a:rPr>
              <a:t> : an international approach. 5th ed. Oxford: Goodfellow Publishers Limited. Available at: </a:t>
            </a:r>
            <a:r>
              <a:rPr lang="en-US" sz="1100" b="0" i="0" u="sng" strike="noStrike" cap="none" dirty="0">
                <a:solidFill>
                  <a:srgbClr val="000000"/>
                </a:solidFill>
                <a:effectLst/>
                <a:latin typeface="Arial"/>
                <a:ea typeface="Arial"/>
                <a:cs typeface="Arial"/>
                <a:sym typeface="Arial"/>
                <a:hlinkClick r:id="rId5"/>
              </a:rPr>
              <a:t>https://www.torrossa.com/en/resources/an/5825829</a:t>
            </a:r>
            <a:r>
              <a:rPr lang="en-US" sz="1100" b="0" i="0" u="none" strike="noStrike" cap="none" dirty="0">
                <a:solidFill>
                  <a:srgbClr val="000000"/>
                </a:solidFill>
                <a:effectLst/>
                <a:latin typeface="Arial"/>
                <a:ea typeface="Arial"/>
                <a:cs typeface="Arial"/>
                <a:sym typeface="Arial"/>
              </a:rPr>
              <a:t>  [Accessed 2 Feb. 2026].</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err="1">
                <a:solidFill>
                  <a:srgbClr val="000000"/>
                </a:solidFill>
                <a:effectLst/>
                <a:latin typeface="Arial"/>
                <a:ea typeface="Arial"/>
                <a:cs typeface="Arial"/>
                <a:sym typeface="Arial"/>
              </a:rPr>
              <a:t>Davronov</a:t>
            </a:r>
            <a:r>
              <a:rPr lang="en-US" sz="1100" b="0" i="0" u="none" strike="noStrike" cap="none" dirty="0">
                <a:solidFill>
                  <a:srgbClr val="000000"/>
                </a:solidFill>
                <a:effectLst/>
                <a:latin typeface="Arial"/>
                <a:ea typeface="Arial"/>
                <a:cs typeface="Arial"/>
                <a:sym typeface="Arial"/>
              </a:rPr>
              <a:t>, I.O. (2021). Economic importance of innovative technologies for improving hotel services. </a:t>
            </a:r>
            <a:r>
              <a:rPr lang="en-US" sz="1100" b="0" i="1" u="none" strike="noStrike" cap="none" dirty="0">
                <a:solidFill>
                  <a:srgbClr val="000000"/>
                </a:solidFill>
                <a:effectLst/>
                <a:latin typeface="Arial"/>
                <a:ea typeface="Arial"/>
                <a:cs typeface="Arial"/>
                <a:sym typeface="Arial"/>
              </a:rPr>
              <a:t>International Journal of Business, Technology, and Organizational Behavior (IJBTOB)</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a:t>
            </a:r>
            <a:r>
              <a:rPr lang="en-US" sz="1100" b="0" i="0" u="none" strike="noStrike" cap="none" dirty="0">
                <a:solidFill>
                  <a:srgbClr val="000000"/>
                </a:solidFill>
                <a:effectLst/>
                <a:latin typeface="Arial"/>
                <a:ea typeface="Arial"/>
                <a:cs typeface="Arial"/>
                <a:sym typeface="Arial"/>
              </a:rPr>
              <a:t>(3), pp.169-175. </a:t>
            </a:r>
            <a:r>
              <a:rPr lang="en-US" sz="1100" b="0" i="0" u="none" strike="noStrike" cap="none" dirty="0" err="1">
                <a:solidFill>
                  <a:srgbClr val="000000"/>
                </a:solidFill>
                <a:effectLst/>
                <a:latin typeface="Arial"/>
                <a:ea typeface="Arial"/>
                <a:cs typeface="Arial"/>
                <a:sym typeface="Arial"/>
              </a:rPr>
              <a:t>doi</a:t>
            </a:r>
            <a:r>
              <a:rPr lang="en-US" sz="1100" b="0" i="0" u="none" strike="noStrike" cap="none" dirty="0">
                <a:solidFill>
                  <a:srgbClr val="000000"/>
                </a:solidFill>
                <a:effectLst/>
                <a:latin typeface="Arial"/>
                <a:ea typeface="Arial"/>
                <a:cs typeface="Arial"/>
                <a:sym typeface="Arial"/>
              </a:rPr>
              <a:t>: </a:t>
            </a:r>
            <a:r>
              <a:rPr lang="en-US" sz="1100" b="0" i="0" u="sng" strike="noStrike" cap="none" dirty="0">
                <a:solidFill>
                  <a:srgbClr val="000000"/>
                </a:solidFill>
                <a:effectLst/>
                <a:latin typeface="Arial"/>
                <a:ea typeface="Arial"/>
                <a:cs typeface="Arial"/>
                <a:sym typeface="Arial"/>
                <a:hlinkClick r:id="rId6"/>
              </a:rPr>
              <a:t>https://doi.org/10.52218/ijbtob.v1i3.90</a:t>
            </a:r>
            <a:r>
              <a:rPr lang="en-US" sz="1100" b="0" i="0" u="none" strike="noStrike" cap="none" dirty="0">
                <a:solidFill>
                  <a:srgbClr val="000000"/>
                </a:solidFill>
                <a:effectLst/>
                <a:latin typeface="Arial"/>
                <a:ea typeface="Arial"/>
                <a:cs typeface="Arial"/>
                <a:sym typeface="Arial"/>
              </a:rPr>
              <a:t> </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Doran, A.L., Dutch, V., Warren, B., Watson, R.A., Murphy, K., Aldis, A., Cooper, I., Cockram, C., Harp, D., Morgane </a:t>
            </a:r>
            <a:r>
              <a:rPr lang="en-US" sz="1100" b="0" i="0" u="none" strike="noStrike" cap="none" dirty="0" err="1">
                <a:solidFill>
                  <a:srgbClr val="000000"/>
                </a:solidFill>
                <a:effectLst/>
                <a:latin typeface="Arial"/>
                <a:ea typeface="Arial"/>
                <a:cs typeface="Arial"/>
                <a:sym typeface="Arial"/>
              </a:rPr>
              <a:t>Desmau</a:t>
            </a:r>
            <a:r>
              <a:rPr lang="en-US" sz="1100" b="0" i="0" u="none" strike="noStrike" cap="none" dirty="0">
                <a:solidFill>
                  <a:srgbClr val="000000"/>
                </a:solidFill>
                <a:effectLst/>
                <a:latin typeface="Arial"/>
                <a:ea typeface="Arial"/>
                <a:cs typeface="Arial"/>
                <a:sym typeface="Arial"/>
              </a:rPr>
              <a:t> and Keppler, L. (2024). Planning virtual and hybrid events: steps to improve inclusion and accessibility. </a:t>
            </a:r>
            <a:r>
              <a:rPr lang="en-US" sz="1100" b="0" i="1" u="none" strike="noStrike" cap="none" dirty="0">
                <a:solidFill>
                  <a:srgbClr val="000000"/>
                </a:solidFill>
                <a:effectLst/>
                <a:latin typeface="Arial"/>
                <a:ea typeface="Arial"/>
                <a:cs typeface="Arial"/>
                <a:sym typeface="Arial"/>
              </a:rPr>
              <a:t>Geoscience Communication</a:t>
            </a:r>
            <a:r>
              <a:rPr lang="en-US" sz="1100" b="0" i="0" u="none" strike="noStrike" cap="none" dirty="0">
                <a:solidFill>
                  <a:srgbClr val="000000"/>
                </a:solidFill>
                <a:effectLst/>
                <a:latin typeface="Arial"/>
                <a:ea typeface="Arial"/>
                <a:cs typeface="Arial"/>
                <a:sym typeface="Arial"/>
              </a:rPr>
              <a:t>, [online] 7(4), pp.227–244. </a:t>
            </a:r>
            <a:r>
              <a:rPr lang="en-US" sz="1100" b="0" i="0" u="none" strike="noStrike" cap="none" dirty="0" err="1">
                <a:solidFill>
                  <a:srgbClr val="000000"/>
                </a:solidFill>
                <a:effectLst/>
                <a:latin typeface="Arial"/>
                <a:ea typeface="Arial"/>
                <a:cs typeface="Arial"/>
                <a:sym typeface="Arial"/>
              </a:rPr>
              <a:t>doi</a:t>
            </a:r>
            <a:r>
              <a:rPr lang="en-US" sz="1100" b="0" i="0" u="none" strike="noStrike" cap="none" dirty="0">
                <a:solidFill>
                  <a:srgbClr val="000000"/>
                </a:solidFill>
                <a:effectLst/>
                <a:latin typeface="Arial"/>
                <a:ea typeface="Arial"/>
                <a:cs typeface="Arial"/>
                <a:sym typeface="Arial"/>
              </a:rPr>
              <a:t>: </a:t>
            </a:r>
            <a:r>
              <a:rPr lang="en-US" sz="1100" b="0" i="0" u="sng" strike="noStrike" cap="none" dirty="0">
                <a:solidFill>
                  <a:srgbClr val="000000"/>
                </a:solidFill>
                <a:effectLst/>
                <a:latin typeface="Arial"/>
                <a:ea typeface="Arial"/>
                <a:cs typeface="Arial"/>
                <a:sym typeface="Arial"/>
                <a:hlinkClick r:id="rId7"/>
              </a:rPr>
              <a:t>https://doi.org/10.5194/gc-7-227-2024</a:t>
            </a:r>
            <a:r>
              <a:rPr lang="en-US" sz="1100" b="0" i="0" u="none" strike="noStrike" cap="none" dirty="0">
                <a:solidFill>
                  <a:srgbClr val="000000"/>
                </a:solidFill>
                <a:effectLst/>
                <a:latin typeface="Arial"/>
                <a:ea typeface="Arial"/>
                <a:cs typeface="Arial"/>
                <a:sym typeface="Arial"/>
              </a:rPr>
              <a:t> </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Hussien, H. and Touni, R. (2022). The Role of Hybrid Events in Reviving the Hotel Industry in Egypt after the COVID-19 Pandemic: An Exploratory Study. </a:t>
            </a:r>
            <a:r>
              <a:rPr lang="en-US" sz="1100" b="0" i="1" u="none" strike="noStrike" cap="none" dirty="0">
                <a:solidFill>
                  <a:srgbClr val="000000"/>
                </a:solidFill>
                <a:effectLst/>
                <a:latin typeface="Arial"/>
                <a:ea typeface="Arial"/>
                <a:cs typeface="Arial"/>
                <a:sym typeface="Arial"/>
              </a:rPr>
              <a:t>International Journal of Heritage, Tourism, and Hospitality</a:t>
            </a:r>
            <a:r>
              <a:rPr lang="en-US" sz="1100" b="0" i="0" u="none" strike="noStrike" cap="none" dirty="0">
                <a:solidFill>
                  <a:srgbClr val="000000"/>
                </a:solidFill>
                <a:effectLst/>
                <a:latin typeface="Arial"/>
                <a:ea typeface="Arial"/>
                <a:cs typeface="Arial"/>
                <a:sym typeface="Arial"/>
              </a:rPr>
              <a:t>, [online] 16(1), pp.38–50. </a:t>
            </a:r>
            <a:r>
              <a:rPr lang="en-US" sz="1100" b="0" i="0" u="none" strike="noStrike" cap="none" dirty="0" err="1">
                <a:solidFill>
                  <a:srgbClr val="000000"/>
                </a:solidFill>
                <a:effectLst/>
                <a:latin typeface="Arial"/>
                <a:ea typeface="Arial"/>
                <a:cs typeface="Arial"/>
                <a:sym typeface="Arial"/>
              </a:rPr>
              <a:t>doi</a:t>
            </a:r>
            <a:r>
              <a:rPr lang="en-US" sz="1100" b="0" i="0" u="none" strike="noStrike" cap="none" dirty="0">
                <a:solidFill>
                  <a:srgbClr val="000000"/>
                </a:solidFill>
                <a:effectLst/>
                <a:latin typeface="Arial"/>
                <a:ea typeface="Arial"/>
                <a:cs typeface="Arial"/>
                <a:sym typeface="Arial"/>
              </a:rPr>
              <a:t>: </a:t>
            </a:r>
            <a:r>
              <a:rPr lang="en-US" sz="1100" b="0" i="0" u="sng" strike="noStrike" cap="none" dirty="0">
                <a:solidFill>
                  <a:srgbClr val="000000"/>
                </a:solidFill>
                <a:effectLst/>
                <a:latin typeface="Arial"/>
                <a:ea typeface="Arial"/>
                <a:cs typeface="Arial"/>
                <a:sym typeface="Arial"/>
                <a:hlinkClick r:id="rId8"/>
              </a:rPr>
              <a:t>https://doi.org/10.21608/ijhth.2023.283502</a:t>
            </a:r>
            <a:r>
              <a:rPr lang="en-US" sz="1100" b="0" i="0" u="none" strike="noStrike" cap="none" dirty="0">
                <a:solidFill>
                  <a:srgbClr val="000000"/>
                </a:solidFill>
                <a:effectLst/>
                <a:latin typeface="Arial"/>
                <a:ea typeface="Arial"/>
                <a:cs typeface="Arial"/>
                <a:sym typeface="Arial"/>
              </a:rPr>
              <a:t>.</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Ke, W. (2024). Research on the Current Situation and Trend of Hotel and Live Streaming Development in the New Media Era. </a:t>
            </a:r>
            <a:r>
              <a:rPr lang="en-US" sz="1100" b="0" i="1" u="none" strike="noStrike" cap="none" dirty="0">
                <a:solidFill>
                  <a:srgbClr val="000000"/>
                </a:solidFill>
                <a:effectLst/>
                <a:latin typeface="Arial"/>
                <a:ea typeface="Arial"/>
                <a:cs typeface="Arial"/>
                <a:sym typeface="Arial"/>
              </a:rPr>
              <a:t>Proceedings Series</a:t>
            </a:r>
            <a:r>
              <a:rPr lang="en-US" sz="1100" b="0" i="0" u="none" strike="noStrike" cap="none" dirty="0">
                <a:solidFill>
                  <a:srgbClr val="000000"/>
                </a:solidFill>
                <a:effectLst/>
                <a:latin typeface="Arial"/>
                <a:ea typeface="Arial"/>
                <a:cs typeface="Arial"/>
                <a:sym typeface="Arial"/>
              </a:rPr>
              <a:t>, 2(1), p.140. </a:t>
            </a:r>
            <a:r>
              <a:rPr lang="en-US" sz="1100" b="0" i="0" u="none" strike="noStrike" cap="none" dirty="0" err="1">
                <a:solidFill>
                  <a:srgbClr val="000000"/>
                </a:solidFill>
                <a:effectLst/>
                <a:latin typeface="Arial"/>
                <a:ea typeface="Arial"/>
                <a:cs typeface="Arial"/>
                <a:sym typeface="Arial"/>
              </a:rPr>
              <a:t>doi</a:t>
            </a:r>
            <a:r>
              <a:rPr lang="en-US" sz="1100" b="0" i="0" u="none" strike="noStrike" cap="none" dirty="0">
                <a:solidFill>
                  <a:srgbClr val="000000"/>
                </a:solidFill>
                <a:effectLst/>
                <a:latin typeface="Arial"/>
                <a:ea typeface="Arial"/>
                <a:cs typeface="Arial"/>
                <a:sym typeface="Arial"/>
              </a:rPr>
              <a:t>: </a:t>
            </a:r>
            <a:r>
              <a:rPr lang="en-US" sz="1100" b="0" i="0" u="sng" strike="noStrike" cap="none" dirty="0">
                <a:solidFill>
                  <a:srgbClr val="000000"/>
                </a:solidFill>
                <a:effectLst/>
                <a:latin typeface="Arial"/>
                <a:ea typeface="Arial"/>
                <a:cs typeface="Arial"/>
                <a:sym typeface="Arial"/>
                <a:hlinkClick r:id="rId9"/>
              </a:rPr>
              <a:t>https://doi.org/10.31058/j.ps.2024.20013</a:t>
            </a:r>
            <a:r>
              <a:rPr lang="en-US" sz="1100" b="0" i="0" u="none" strike="noStrike" cap="none" dirty="0">
                <a:solidFill>
                  <a:srgbClr val="000000"/>
                </a:solidFill>
                <a:effectLst/>
                <a:latin typeface="Arial"/>
                <a:ea typeface="Arial"/>
                <a:cs typeface="Arial"/>
                <a:sym typeface="Arial"/>
              </a:rPr>
              <a:t> </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Kumar, P. (2021). </a:t>
            </a:r>
            <a:r>
              <a:rPr lang="en-US" sz="1100" b="0" i="1" u="none" strike="noStrike" cap="none" dirty="0">
                <a:solidFill>
                  <a:srgbClr val="000000"/>
                </a:solidFill>
                <a:effectLst/>
                <a:latin typeface="Arial"/>
                <a:ea typeface="Arial"/>
                <a:cs typeface="Arial"/>
                <a:sym typeface="Arial"/>
              </a:rPr>
              <a:t>Hospitality and Tourism Information Technology</a:t>
            </a:r>
            <a:r>
              <a:rPr lang="en-US" sz="1100" b="0" i="0" u="none" strike="noStrike" cap="none" dirty="0">
                <a:solidFill>
                  <a:srgbClr val="000000"/>
                </a:solidFill>
                <a:effectLst/>
                <a:latin typeface="Arial"/>
                <a:ea typeface="Arial"/>
                <a:cs typeface="Arial"/>
                <a:sym typeface="Arial"/>
              </a:rPr>
              <a:t>. USF M3 Publishing, LLC. </a:t>
            </a:r>
            <a:r>
              <a:rPr lang="en-US" sz="1100" b="0" i="0" u="none" strike="noStrike" cap="none" dirty="0" err="1">
                <a:solidFill>
                  <a:srgbClr val="000000"/>
                </a:solidFill>
                <a:effectLst/>
                <a:latin typeface="Arial"/>
                <a:ea typeface="Arial"/>
                <a:cs typeface="Arial"/>
                <a:sym typeface="Arial"/>
              </a:rPr>
              <a:t>doi</a:t>
            </a:r>
            <a:r>
              <a:rPr lang="en-US" sz="1100" b="0" i="0" u="none" strike="noStrike" cap="none" dirty="0">
                <a:solidFill>
                  <a:srgbClr val="000000"/>
                </a:solidFill>
                <a:effectLst/>
                <a:latin typeface="Arial"/>
                <a:ea typeface="Arial"/>
                <a:cs typeface="Arial"/>
                <a:sym typeface="Arial"/>
              </a:rPr>
              <a:t>: </a:t>
            </a:r>
            <a:r>
              <a:rPr lang="en-US" sz="1100" b="0" i="0" u="sng" strike="noStrike" cap="none" dirty="0">
                <a:solidFill>
                  <a:srgbClr val="000000"/>
                </a:solidFill>
                <a:effectLst/>
                <a:latin typeface="Arial"/>
                <a:ea typeface="Arial"/>
                <a:cs typeface="Arial"/>
                <a:sym typeface="Arial"/>
                <a:hlinkClick r:id="rId10"/>
              </a:rPr>
              <a:t>https://doi.org/10.5038/9781732127593</a:t>
            </a:r>
            <a:r>
              <a:rPr lang="en-US" sz="1100" b="0" i="0" u="none" strike="noStrike" cap="none" dirty="0">
                <a:solidFill>
                  <a:srgbClr val="000000"/>
                </a:solidFill>
                <a:effectLst/>
                <a:latin typeface="Arial"/>
                <a:ea typeface="Arial"/>
                <a:cs typeface="Arial"/>
                <a:sym typeface="Arial"/>
              </a:rPr>
              <a:t> </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err="1">
                <a:solidFill>
                  <a:srgbClr val="000000"/>
                </a:solidFill>
                <a:effectLst/>
                <a:latin typeface="Arial"/>
                <a:ea typeface="Arial"/>
                <a:cs typeface="Arial"/>
                <a:sym typeface="Arial"/>
              </a:rPr>
              <a:t>Oranga</a:t>
            </a:r>
            <a:r>
              <a:rPr lang="en-US" sz="1100" b="0" i="0" u="none" strike="noStrike" cap="none" dirty="0">
                <a:solidFill>
                  <a:srgbClr val="000000"/>
                </a:solidFill>
                <a:effectLst/>
                <a:latin typeface="Arial"/>
                <a:ea typeface="Arial"/>
                <a:cs typeface="Arial"/>
                <a:sym typeface="Arial"/>
              </a:rPr>
              <a:t>, J. and </a:t>
            </a:r>
            <a:r>
              <a:rPr lang="en-US" sz="1100" b="0" i="0" u="none" strike="noStrike" cap="none" dirty="0" err="1">
                <a:solidFill>
                  <a:srgbClr val="000000"/>
                </a:solidFill>
                <a:effectLst/>
                <a:latin typeface="Arial"/>
                <a:ea typeface="Arial"/>
                <a:cs typeface="Arial"/>
                <a:sym typeface="Arial"/>
              </a:rPr>
              <a:t>Matere</a:t>
            </a:r>
            <a:r>
              <a:rPr lang="en-US" sz="1100" b="0" i="0" u="none" strike="noStrike" cap="none" dirty="0">
                <a:solidFill>
                  <a:srgbClr val="000000"/>
                </a:solidFill>
                <a:effectLst/>
                <a:latin typeface="Arial"/>
                <a:ea typeface="Arial"/>
                <a:cs typeface="Arial"/>
                <a:sym typeface="Arial"/>
              </a:rPr>
              <a:t>, A. (2023). Qualitative Research: Essence, Types and Advantages. </a:t>
            </a:r>
            <a:r>
              <a:rPr lang="en-US" sz="1100" b="0" i="1" u="none" strike="noStrike" cap="none" dirty="0" err="1">
                <a:solidFill>
                  <a:srgbClr val="000000"/>
                </a:solidFill>
                <a:effectLst/>
                <a:latin typeface="Arial"/>
                <a:ea typeface="Arial"/>
                <a:cs typeface="Arial"/>
                <a:sym typeface="Arial"/>
              </a:rPr>
              <a:t>OALib</a:t>
            </a:r>
            <a:r>
              <a:rPr lang="en-US" sz="1100" b="0" i="0" u="none" strike="noStrike" cap="none" dirty="0">
                <a:solidFill>
                  <a:srgbClr val="000000"/>
                </a:solidFill>
                <a:effectLst/>
                <a:latin typeface="Arial"/>
                <a:ea typeface="Arial"/>
                <a:cs typeface="Arial"/>
                <a:sym typeface="Arial"/>
              </a:rPr>
              <a:t>, [online] 10(12), pp.1–9. </a:t>
            </a:r>
            <a:r>
              <a:rPr lang="en-US" sz="1100" b="0" i="0" u="none" strike="noStrike" cap="none" dirty="0" err="1">
                <a:solidFill>
                  <a:srgbClr val="000000"/>
                </a:solidFill>
                <a:effectLst/>
                <a:latin typeface="Arial"/>
                <a:ea typeface="Arial"/>
                <a:cs typeface="Arial"/>
                <a:sym typeface="Arial"/>
              </a:rPr>
              <a:t>doi</a:t>
            </a:r>
            <a:r>
              <a:rPr lang="en-US" sz="1100" b="0" i="0" u="none" strike="noStrike" cap="none" dirty="0">
                <a:solidFill>
                  <a:srgbClr val="000000"/>
                </a:solidFill>
                <a:effectLst/>
                <a:latin typeface="Arial"/>
                <a:ea typeface="Arial"/>
                <a:cs typeface="Arial"/>
                <a:sym typeface="Arial"/>
              </a:rPr>
              <a:t>: </a:t>
            </a:r>
            <a:r>
              <a:rPr lang="en-US" sz="1100" b="0" i="0" u="sng" strike="noStrike" cap="none" dirty="0">
                <a:solidFill>
                  <a:srgbClr val="000000"/>
                </a:solidFill>
                <a:effectLst/>
                <a:latin typeface="Arial"/>
                <a:ea typeface="Arial"/>
                <a:cs typeface="Arial"/>
                <a:sym typeface="Arial"/>
                <a:hlinkClick r:id="rId11"/>
              </a:rPr>
              <a:t>https://doi.org/10.4236/oalib.1111001</a:t>
            </a:r>
            <a:r>
              <a:rPr lang="en-US" sz="1100" b="0" i="0" u="none" strike="noStrike" cap="none" dirty="0">
                <a:solidFill>
                  <a:srgbClr val="000000"/>
                </a:solidFill>
                <a:effectLst/>
                <a:latin typeface="Arial"/>
                <a:ea typeface="Arial"/>
                <a:cs typeface="Arial"/>
                <a:sym typeface="Arial"/>
              </a:rPr>
              <a:t> </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Oteri, O.J., </a:t>
            </a:r>
            <a:r>
              <a:rPr lang="en-US" sz="1100" b="0" i="0" u="none" strike="noStrike" cap="none" dirty="0" err="1">
                <a:solidFill>
                  <a:srgbClr val="000000"/>
                </a:solidFill>
                <a:effectLst/>
                <a:latin typeface="Arial"/>
                <a:ea typeface="Arial"/>
                <a:cs typeface="Arial"/>
                <a:sym typeface="Arial"/>
              </a:rPr>
              <a:t>Onukwulu</a:t>
            </a:r>
            <a:r>
              <a:rPr lang="en-US" sz="1100" b="0" i="0" u="none" strike="noStrike" cap="none" dirty="0">
                <a:solidFill>
                  <a:srgbClr val="000000"/>
                </a:solidFill>
                <a:effectLst/>
                <a:latin typeface="Arial"/>
                <a:ea typeface="Arial"/>
                <a:cs typeface="Arial"/>
                <a:sym typeface="Arial"/>
              </a:rPr>
              <a:t>, E.C., Igwe, A.N., Mikki </a:t>
            </a:r>
            <a:r>
              <a:rPr lang="en-US" sz="1100" b="0" i="0" u="none" strike="noStrike" cap="none" dirty="0" err="1">
                <a:solidFill>
                  <a:srgbClr val="000000"/>
                </a:solidFill>
                <a:effectLst/>
                <a:latin typeface="Arial"/>
                <a:ea typeface="Arial"/>
                <a:cs typeface="Arial"/>
                <a:sym typeface="Arial"/>
              </a:rPr>
              <a:t>Ewim</a:t>
            </a:r>
            <a:r>
              <a:rPr lang="en-US" sz="1100" b="0" i="0" u="none" strike="noStrike" cap="none" dirty="0">
                <a:solidFill>
                  <a:srgbClr val="000000"/>
                </a:solidFill>
                <a:effectLst/>
                <a:latin typeface="Arial"/>
                <a:ea typeface="Arial"/>
                <a:cs typeface="Arial"/>
                <a:sym typeface="Arial"/>
              </a:rPr>
              <a:t>, C.P. -, Ibeh, A.I. and </a:t>
            </a:r>
            <a:r>
              <a:rPr lang="en-US" sz="1100" b="0" i="0" u="none" strike="noStrike" cap="none" dirty="0" err="1">
                <a:solidFill>
                  <a:srgbClr val="000000"/>
                </a:solidFill>
                <a:effectLst/>
                <a:latin typeface="Arial"/>
                <a:ea typeface="Arial"/>
                <a:cs typeface="Arial"/>
                <a:sym typeface="Arial"/>
              </a:rPr>
              <a:t>Sobowale</a:t>
            </a:r>
            <a:r>
              <a:rPr lang="en-US" sz="1100" b="0" i="0" u="none" strike="noStrike" cap="none" dirty="0">
                <a:solidFill>
                  <a:srgbClr val="000000"/>
                </a:solidFill>
                <a:effectLst/>
                <a:latin typeface="Arial"/>
                <a:ea typeface="Arial"/>
                <a:cs typeface="Arial"/>
                <a:sym typeface="Arial"/>
              </a:rPr>
              <a:t>, A. (2023). Cost Optimization in Logistics Product Management: Strategies for Operational Efficiency and Profitability. </a:t>
            </a:r>
            <a:r>
              <a:rPr lang="en-US" sz="1100" b="0" i="1" u="none" strike="noStrike" cap="none" dirty="0">
                <a:solidFill>
                  <a:srgbClr val="000000"/>
                </a:solidFill>
                <a:effectLst/>
                <a:latin typeface="Arial"/>
                <a:ea typeface="Arial"/>
                <a:cs typeface="Arial"/>
                <a:sym typeface="Arial"/>
              </a:rPr>
              <a:t>International Journal of Multidisciplinary Research and Growth Evaluation</a:t>
            </a:r>
            <a:r>
              <a:rPr lang="en-US" sz="1100" b="0" i="0" u="none" strike="noStrike" cap="none" dirty="0">
                <a:solidFill>
                  <a:srgbClr val="000000"/>
                </a:solidFill>
                <a:effectLst/>
                <a:latin typeface="Arial"/>
                <a:ea typeface="Arial"/>
                <a:cs typeface="Arial"/>
                <a:sym typeface="Arial"/>
              </a:rPr>
              <a:t>, [online] 4(1), pp.852–860. </a:t>
            </a:r>
            <a:r>
              <a:rPr lang="en-US" sz="1100" b="0" i="0" u="none" strike="noStrike" cap="none" dirty="0" err="1">
                <a:solidFill>
                  <a:srgbClr val="000000"/>
                </a:solidFill>
                <a:effectLst/>
                <a:latin typeface="Arial"/>
                <a:ea typeface="Arial"/>
                <a:cs typeface="Arial"/>
                <a:sym typeface="Arial"/>
              </a:rPr>
              <a:t>doi</a:t>
            </a:r>
            <a:r>
              <a:rPr lang="en-US" sz="1100" b="0" i="0" u="none" strike="noStrike" cap="none" dirty="0">
                <a:solidFill>
                  <a:srgbClr val="000000"/>
                </a:solidFill>
                <a:effectLst/>
                <a:latin typeface="Arial"/>
                <a:ea typeface="Arial"/>
                <a:cs typeface="Arial"/>
                <a:sym typeface="Arial"/>
              </a:rPr>
              <a:t>: </a:t>
            </a:r>
            <a:r>
              <a:rPr lang="en-US" sz="1100" b="0" i="0" u="sng" strike="noStrike" cap="none" dirty="0">
                <a:solidFill>
                  <a:srgbClr val="000000"/>
                </a:solidFill>
                <a:effectLst/>
                <a:latin typeface="Arial"/>
                <a:ea typeface="Arial"/>
                <a:cs typeface="Arial"/>
                <a:sym typeface="Arial"/>
                <a:hlinkClick r:id="rId12"/>
              </a:rPr>
              <a:t>https://doi.org/10.54660/.ijmrge.2023.4.1-852-860</a:t>
            </a:r>
            <a:r>
              <a:rPr lang="en-US" sz="1100" b="0" i="0" u="none" strike="noStrike" cap="none" dirty="0">
                <a:solidFill>
                  <a:srgbClr val="000000"/>
                </a:solidFill>
                <a:effectLst/>
                <a:latin typeface="Arial"/>
                <a:ea typeface="Arial"/>
                <a:cs typeface="Arial"/>
                <a:sym typeface="Arial"/>
              </a:rPr>
              <a:t> </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Patterson, I. (2023). The importance of MICE services to the hotel industry and their value during the tourist low season. </a:t>
            </a:r>
            <a:r>
              <a:rPr lang="en-US" sz="1100" b="0" i="1" u="none" strike="noStrike" cap="none" dirty="0">
                <a:solidFill>
                  <a:srgbClr val="000000"/>
                </a:solidFill>
                <a:effectLst/>
                <a:latin typeface="Arial"/>
                <a:ea typeface="Arial"/>
                <a:cs typeface="Arial"/>
                <a:sym typeface="Arial"/>
              </a:rPr>
              <a:t>International Journal of Hospitality and Event Management</a:t>
            </a:r>
            <a:r>
              <a:rPr lang="en-US" sz="1100" b="0" i="0" u="none" strike="noStrike" cap="none" dirty="0">
                <a:solidFill>
                  <a:srgbClr val="000000"/>
                </a:solidFill>
                <a:effectLst/>
                <a:latin typeface="Arial"/>
                <a:ea typeface="Arial"/>
                <a:cs typeface="Arial"/>
                <a:sym typeface="Arial"/>
              </a:rPr>
              <a:t>, [online] 2(3/4), pp.292–310. Available at: </a:t>
            </a:r>
            <a:r>
              <a:rPr lang="en-US" sz="1100" b="0" i="0" u="sng" strike="noStrike" cap="none" dirty="0">
                <a:solidFill>
                  <a:srgbClr val="000000"/>
                </a:solidFill>
                <a:effectLst/>
                <a:latin typeface="Arial"/>
                <a:ea typeface="Arial"/>
                <a:cs typeface="Arial"/>
                <a:sym typeface="Arial"/>
                <a:hlinkClick r:id="rId13"/>
              </a:rPr>
              <a:t>https://www.researchgate.net/publication/370341607_The_importance_of_MICE_services_to_the_hotel_industry_and_their_value_during_the_tourist_low_season</a:t>
            </a:r>
            <a:r>
              <a:rPr lang="en-US" sz="1100" b="0" i="0" u="none" strike="noStrike" cap="none" dirty="0">
                <a:solidFill>
                  <a:srgbClr val="000000"/>
                </a:solidFill>
                <a:effectLst/>
                <a:latin typeface="Arial"/>
                <a:ea typeface="Arial"/>
                <a:cs typeface="Arial"/>
                <a:sym typeface="Arial"/>
              </a:rPr>
              <a:t>  [Accessed 31 Jan. 2026].</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err="1">
                <a:solidFill>
                  <a:srgbClr val="000000"/>
                </a:solidFill>
                <a:effectLst/>
                <a:latin typeface="Arial"/>
                <a:ea typeface="Arial"/>
                <a:cs typeface="Arial"/>
                <a:sym typeface="Arial"/>
              </a:rPr>
              <a:t>Ramely</a:t>
            </a:r>
            <a:r>
              <a:rPr lang="en-US" sz="1100" b="0" i="0" u="none" strike="noStrike" cap="none" dirty="0">
                <a:solidFill>
                  <a:srgbClr val="000000"/>
                </a:solidFill>
                <a:effectLst/>
                <a:latin typeface="Arial"/>
                <a:ea typeface="Arial"/>
                <a:cs typeface="Arial"/>
                <a:sym typeface="Arial"/>
              </a:rPr>
              <a:t>, A., Chiu, L.K., Talib, M.F.A. and </a:t>
            </a:r>
            <a:r>
              <a:rPr lang="en-US" sz="1100" b="0" i="0" u="none" strike="noStrike" cap="none" dirty="0" err="1">
                <a:solidFill>
                  <a:srgbClr val="000000"/>
                </a:solidFill>
                <a:effectLst/>
                <a:latin typeface="Arial"/>
                <a:ea typeface="Arial"/>
                <a:cs typeface="Arial"/>
                <a:sym typeface="Arial"/>
              </a:rPr>
              <a:t>Ramely</a:t>
            </a:r>
            <a:r>
              <a:rPr lang="en-US" sz="1100" b="0" i="0" u="none" strike="noStrike" cap="none" dirty="0">
                <a:solidFill>
                  <a:srgbClr val="000000"/>
                </a:solidFill>
                <a:effectLst/>
                <a:latin typeface="Arial"/>
                <a:ea typeface="Arial"/>
                <a:cs typeface="Arial"/>
                <a:sym typeface="Arial"/>
              </a:rPr>
              <a:t>, A. (2021). Virtual is vital: The strategies, design, and attendee engagement of virtual events. </a:t>
            </a:r>
            <a:r>
              <a:rPr lang="en-US" sz="1100" b="0" i="1" u="none" strike="noStrike" cap="none" dirty="0">
                <a:solidFill>
                  <a:srgbClr val="000000"/>
                </a:solidFill>
                <a:effectLst/>
                <a:latin typeface="Arial"/>
                <a:ea typeface="Arial"/>
                <a:cs typeface="Arial"/>
                <a:sym typeface="Arial"/>
              </a:rPr>
              <a:t>Asia-Pacific Journal of Innovation in Hospitality and Tourism</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10</a:t>
            </a:r>
            <a:r>
              <a:rPr lang="en-US" sz="1100" b="0" i="0" u="none" strike="noStrike" cap="none" dirty="0">
                <a:solidFill>
                  <a:srgbClr val="000000"/>
                </a:solidFill>
                <a:effectLst/>
                <a:latin typeface="Arial"/>
                <a:ea typeface="Arial"/>
                <a:cs typeface="Arial"/>
                <a:sym typeface="Arial"/>
              </a:rPr>
              <a:t>(3), pp.463-477. Available at: </a:t>
            </a:r>
            <a:r>
              <a:rPr lang="en-US" sz="1100" b="0" i="0" u="sng" strike="noStrike" cap="none" dirty="0">
                <a:solidFill>
                  <a:srgbClr val="000000"/>
                </a:solidFill>
                <a:effectLst/>
                <a:latin typeface="Arial"/>
                <a:ea typeface="Arial"/>
                <a:cs typeface="Arial"/>
                <a:sym typeface="Arial"/>
                <a:hlinkClick r:id="rId14"/>
              </a:rPr>
              <a:t>https://www.researchgate.net/publication/356909917_Virtual_is_Vital_The_Strategies_Design_and_Attendee_Engagement_of_Virtual_Events</a:t>
            </a:r>
            <a:r>
              <a:rPr lang="en-US" sz="1100" b="0" i="0" u="none" strike="noStrike" cap="none" dirty="0">
                <a:solidFill>
                  <a:srgbClr val="000000"/>
                </a:solidFill>
                <a:effectLst/>
                <a:latin typeface="Arial"/>
                <a:ea typeface="Arial"/>
                <a:cs typeface="Arial"/>
                <a:sym typeface="Arial"/>
              </a:rPr>
              <a:t> (Accessed: 2 February 2026).</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err="1">
                <a:solidFill>
                  <a:srgbClr val="000000"/>
                </a:solidFill>
                <a:effectLst/>
                <a:latin typeface="Arial"/>
                <a:ea typeface="Arial"/>
                <a:cs typeface="Arial"/>
                <a:sym typeface="Arial"/>
              </a:rPr>
              <a:t>Ramely</a:t>
            </a:r>
            <a:r>
              <a:rPr lang="en-US" sz="1100" b="0" i="0" u="none" strike="noStrike" cap="none" dirty="0">
                <a:solidFill>
                  <a:srgbClr val="000000"/>
                </a:solidFill>
                <a:effectLst/>
                <a:latin typeface="Arial"/>
                <a:ea typeface="Arial"/>
                <a:cs typeface="Arial"/>
                <a:sym typeface="Arial"/>
              </a:rPr>
              <a:t>, A., Chiu, L.K., Talib, M.F.A. and </a:t>
            </a:r>
            <a:r>
              <a:rPr lang="en-US" sz="1100" b="0" i="0" u="none" strike="noStrike" cap="none" dirty="0" err="1">
                <a:solidFill>
                  <a:srgbClr val="000000"/>
                </a:solidFill>
                <a:effectLst/>
                <a:latin typeface="Arial"/>
                <a:ea typeface="Arial"/>
                <a:cs typeface="Arial"/>
                <a:sym typeface="Arial"/>
              </a:rPr>
              <a:t>Ramely</a:t>
            </a:r>
            <a:r>
              <a:rPr lang="en-US" sz="1100" b="0" i="0" u="none" strike="noStrike" cap="none" dirty="0">
                <a:solidFill>
                  <a:srgbClr val="000000"/>
                </a:solidFill>
                <a:effectLst/>
                <a:latin typeface="Arial"/>
                <a:ea typeface="Arial"/>
                <a:cs typeface="Arial"/>
                <a:sym typeface="Arial"/>
              </a:rPr>
              <a:t>, A. (2021). Virtual is vital: The strategies, design, and attendee engagement of virtual events. </a:t>
            </a:r>
            <a:r>
              <a:rPr lang="en-US" sz="1100" b="0" i="1" u="none" strike="noStrike" cap="none" dirty="0">
                <a:solidFill>
                  <a:srgbClr val="000000"/>
                </a:solidFill>
                <a:effectLst/>
                <a:latin typeface="Arial"/>
                <a:ea typeface="Arial"/>
                <a:cs typeface="Arial"/>
                <a:sym typeface="Arial"/>
              </a:rPr>
              <a:t>Asia-Pacific Journal of Innovation in Hospitality and Tourism</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10</a:t>
            </a:r>
            <a:r>
              <a:rPr lang="en-US" sz="1100" b="0" i="0" u="none" strike="noStrike" cap="none" dirty="0">
                <a:solidFill>
                  <a:srgbClr val="000000"/>
                </a:solidFill>
                <a:effectLst/>
                <a:latin typeface="Arial"/>
                <a:ea typeface="Arial"/>
                <a:cs typeface="Arial"/>
                <a:sym typeface="Arial"/>
              </a:rPr>
              <a:t>(3), pp.463-477. Available at: </a:t>
            </a:r>
            <a:r>
              <a:rPr lang="en-US" sz="1100" b="0" i="0" u="sng" strike="noStrike" cap="none" dirty="0">
                <a:solidFill>
                  <a:srgbClr val="000000"/>
                </a:solidFill>
                <a:effectLst/>
                <a:latin typeface="Arial"/>
                <a:ea typeface="Arial"/>
                <a:cs typeface="Arial"/>
                <a:sym typeface="Arial"/>
                <a:hlinkClick r:id="rId14"/>
              </a:rPr>
              <a:t>https://www.researchgate.net/publication/356909917_Virtual_is_Vital_The_Strategies_Design_and_Attendee_Engagement_of_Virtual_Events</a:t>
            </a:r>
            <a:r>
              <a:rPr lang="en-US" sz="1100" b="0" i="0" u="none" strike="noStrike" cap="none" dirty="0">
                <a:solidFill>
                  <a:srgbClr val="000000"/>
                </a:solidFill>
                <a:effectLst/>
                <a:latin typeface="Arial"/>
                <a:ea typeface="Arial"/>
                <a:cs typeface="Arial"/>
                <a:sym typeface="Arial"/>
              </a:rPr>
              <a:t> (Accessed: 2 February 2026).</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Spherical Insights. (2023). </a:t>
            </a:r>
            <a:r>
              <a:rPr lang="en-US" sz="1100" b="0" i="1" u="none" strike="noStrike" cap="none" dirty="0">
                <a:solidFill>
                  <a:srgbClr val="000000"/>
                </a:solidFill>
                <a:effectLst/>
                <a:latin typeface="Arial"/>
                <a:ea typeface="Arial"/>
                <a:cs typeface="Arial"/>
                <a:sym typeface="Arial"/>
              </a:rPr>
              <a:t>Global Data Protection Market Size, Share, Forecast 2023 - 2033</a:t>
            </a:r>
            <a:r>
              <a:rPr lang="en-US" sz="1100" b="0" i="0" u="none" strike="noStrike" cap="none" dirty="0">
                <a:solidFill>
                  <a:srgbClr val="000000"/>
                </a:solidFill>
                <a:effectLst/>
                <a:latin typeface="Arial"/>
                <a:ea typeface="Arial"/>
                <a:cs typeface="Arial"/>
                <a:sym typeface="Arial"/>
              </a:rPr>
              <a:t>. [online] Available at: </a:t>
            </a:r>
            <a:r>
              <a:rPr lang="en-US" sz="1100" b="0" i="0" u="sng" strike="noStrike" cap="none" dirty="0">
                <a:solidFill>
                  <a:srgbClr val="000000"/>
                </a:solidFill>
                <a:effectLst/>
                <a:latin typeface="Arial"/>
                <a:ea typeface="Arial"/>
                <a:cs typeface="Arial"/>
                <a:sym typeface="Arial"/>
                <a:hlinkClick r:id="rId15"/>
              </a:rPr>
              <a:t>https://www.sphericalinsights.com/reports/data-protection-market</a:t>
            </a:r>
            <a:r>
              <a:rPr lang="en-US" sz="1100" b="0" i="0" u="none" strike="noStrike" cap="none" dirty="0">
                <a:solidFill>
                  <a:srgbClr val="000000"/>
                </a:solidFill>
                <a:effectLst/>
                <a:latin typeface="Arial"/>
                <a:ea typeface="Arial"/>
                <a:cs typeface="Arial"/>
                <a:sym typeface="Arial"/>
              </a:rPr>
              <a:t>  [Accessed 31 Jan. 2026].</a:t>
            </a:r>
            <a:endParaRPr lang="en-GB"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Vasquez, J.P. (2024). </a:t>
            </a:r>
            <a:r>
              <a:rPr lang="en-GB" sz="1100" b="0" i="1" u="none" strike="noStrike" cap="none" dirty="0">
                <a:solidFill>
                  <a:srgbClr val="000000"/>
                </a:solidFill>
                <a:effectLst/>
                <a:latin typeface="Arial"/>
                <a:ea typeface="Arial"/>
                <a:cs typeface="Arial"/>
                <a:sym typeface="Arial"/>
              </a:rPr>
              <a:t>Trajectory - Digital Transformation for Large Organizations Demystified</a:t>
            </a:r>
            <a:r>
              <a:rPr lang="en-GB" sz="1100" b="0" i="0" u="none" strike="noStrike" cap="none" dirty="0">
                <a:solidFill>
                  <a:srgbClr val="000000"/>
                </a:solidFill>
                <a:effectLst/>
                <a:latin typeface="Arial"/>
                <a:ea typeface="Arial"/>
                <a:cs typeface="Arial"/>
                <a:sym typeface="Arial"/>
              </a:rPr>
              <a:t>. [online] Trajectory. Available at: </a:t>
            </a:r>
            <a:r>
              <a:rPr lang="en-GB" sz="1100" b="0" i="0" u="sng" strike="noStrike" cap="none" dirty="0">
                <a:solidFill>
                  <a:srgbClr val="000000"/>
                </a:solidFill>
                <a:effectLst/>
                <a:latin typeface="Arial"/>
                <a:ea typeface="Arial"/>
                <a:cs typeface="Arial"/>
                <a:sym typeface="Arial"/>
                <a:hlinkClick r:id="rId16"/>
              </a:rPr>
              <a:t>https://trajectoryinc.com/blog/digital-transformation-for-large-organizations-demystified/</a:t>
            </a:r>
            <a:r>
              <a:rPr lang="en-GB" sz="1100" b="0" i="0" u="none" strike="noStrike" cap="none" dirty="0">
                <a:solidFill>
                  <a:srgbClr val="000000"/>
                </a:solidFill>
                <a:effectLst/>
                <a:latin typeface="Arial"/>
                <a:ea typeface="Arial"/>
                <a:cs typeface="Arial"/>
                <a:sym typeface="Arial"/>
              </a:rPr>
              <a:t> [Accessed 17 Feb. 2026].</a:t>
            </a:r>
          </a:p>
          <a:p>
            <a:r>
              <a:rPr lang="en-US" sz="1100" b="0" i="0" u="none" strike="noStrike" cap="none" dirty="0">
                <a:solidFill>
                  <a:srgbClr val="000000"/>
                </a:solidFill>
                <a:effectLst/>
                <a:latin typeface="Arial"/>
                <a:ea typeface="Arial"/>
                <a:cs typeface="Arial"/>
                <a:sym typeface="Arial"/>
              </a:rPr>
              <a:t>Wee, H., Kamarulzaman, N.D. and Anas, M.S. (2022). MICE Industry Survival: A Systematic Literature Review. </a:t>
            </a:r>
            <a:r>
              <a:rPr lang="en-US" sz="1100" b="0" i="1" u="none" strike="noStrike" cap="none" dirty="0">
                <a:solidFill>
                  <a:srgbClr val="000000"/>
                </a:solidFill>
                <a:effectLst/>
                <a:latin typeface="Arial"/>
                <a:ea typeface="Arial"/>
                <a:cs typeface="Arial"/>
                <a:sym typeface="Arial"/>
              </a:rPr>
              <a:t>International Journal of Academic Research in Business and Social Sciences</a:t>
            </a:r>
            <a:r>
              <a:rPr lang="en-US" sz="1100" b="0" i="0" u="none" strike="noStrike" cap="none" dirty="0">
                <a:solidFill>
                  <a:srgbClr val="000000"/>
                </a:solidFill>
                <a:effectLst/>
                <a:latin typeface="Arial"/>
                <a:ea typeface="Arial"/>
                <a:cs typeface="Arial"/>
                <a:sym typeface="Arial"/>
              </a:rPr>
              <a:t>, [online] 12(11). </a:t>
            </a:r>
            <a:r>
              <a:rPr lang="en-US" sz="1100" b="0" i="0" u="none" strike="noStrike" cap="none" dirty="0" err="1">
                <a:solidFill>
                  <a:srgbClr val="000000"/>
                </a:solidFill>
                <a:effectLst/>
                <a:latin typeface="Arial"/>
                <a:ea typeface="Arial"/>
                <a:cs typeface="Arial"/>
                <a:sym typeface="Arial"/>
              </a:rPr>
              <a:t>doi</a:t>
            </a:r>
            <a:r>
              <a:rPr lang="en-US" sz="1100" b="0" i="0" u="none" strike="noStrike" cap="none" dirty="0">
                <a:solidFill>
                  <a:srgbClr val="000000"/>
                </a:solidFill>
                <a:effectLst/>
                <a:latin typeface="Arial"/>
                <a:ea typeface="Arial"/>
                <a:cs typeface="Arial"/>
                <a:sym typeface="Arial"/>
              </a:rPr>
              <a:t>: </a:t>
            </a:r>
            <a:r>
              <a:rPr lang="en-US" sz="1100" b="0" i="0" u="sng" strike="noStrike" cap="none" dirty="0">
                <a:solidFill>
                  <a:srgbClr val="000000"/>
                </a:solidFill>
                <a:effectLst/>
                <a:latin typeface="Arial"/>
                <a:ea typeface="Arial"/>
                <a:cs typeface="Arial"/>
                <a:sym typeface="Arial"/>
                <a:hlinkClick r:id="rId17"/>
              </a:rPr>
              <a:t>https://doi.org/10.6007/ijarbss/v12-i11/15622</a:t>
            </a:r>
            <a:r>
              <a:rPr lang="en-US" sz="1100" b="0" i="0" u="none" strike="noStrike" cap="none" dirty="0">
                <a:solidFill>
                  <a:srgbClr val="000000"/>
                </a:solidFill>
                <a:effectLst/>
                <a:latin typeface="Arial"/>
                <a:ea typeface="Arial"/>
                <a:cs typeface="Arial"/>
                <a:sym typeface="Arial"/>
              </a:rPr>
              <a:t> </a:t>
            </a:r>
          </a:p>
          <a:p>
            <a:r>
              <a:rPr lang="en-US" sz="1100" b="0" i="0" u="none" strike="noStrike" cap="none" dirty="0">
                <a:solidFill>
                  <a:srgbClr val="000000"/>
                </a:solidFill>
                <a:effectLst/>
                <a:latin typeface="Arial"/>
                <a:ea typeface="Arial"/>
                <a:cs typeface="Arial"/>
                <a:sym typeface="Arial"/>
              </a:rPr>
              <a:t>Logitech.com. (2023). </a:t>
            </a:r>
            <a:r>
              <a:rPr lang="en-US" sz="1100" b="0" i="1" u="none" strike="noStrike" cap="none" dirty="0">
                <a:solidFill>
                  <a:srgbClr val="000000"/>
                </a:solidFill>
                <a:effectLst/>
                <a:latin typeface="Arial"/>
                <a:ea typeface="Arial"/>
                <a:cs typeface="Arial"/>
                <a:sym typeface="Arial"/>
              </a:rPr>
              <a:t>Optimizing Hybrid Meetings with Logitech Conference Cameras</a:t>
            </a:r>
            <a:r>
              <a:rPr lang="en-US" sz="1100" b="0" i="0" u="none" strike="noStrike" cap="none" dirty="0">
                <a:solidFill>
                  <a:srgbClr val="000000"/>
                </a:solidFill>
                <a:effectLst/>
                <a:latin typeface="Arial"/>
                <a:ea typeface="Arial"/>
                <a:cs typeface="Arial"/>
                <a:sym typeface="Arial"/>
              </a:rPr>
              <a:t>. [online] Available at: https://www.logitech.com/en-us/business/resource-center/article/radisson-hybrid-meetings-conference-cameras.html [Accessed 17 Feb. 2026].</a:t>
            </a:r>
          </a:p>
          <a:p>
            <a:r>
              <a:rPr lang="en-US" sz="1100" b="0" i="0" u="none" strike="noStrike" cap="none" dirty="0">
                <a:solidFill>
                  <a:srgbClr val="000000"/>
                </a:solidFill>
                <a:effectLst/>
                <a:latin typeface="Arial"/>
                <a:ea typeface="Arial"/>
                <a:cs typeface="Arial"/>
                <a:sym typeface="Arial"/>
              </a:rPr>
              <a:t>‌</a:t>
            </a:r>
          </a:p>
          <a:p>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58649573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7.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8.pn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image" Target="../media/image7.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0" name="Google Shape;10;p2"/>
          <p:cNvSpPr txBox="1">
            <a:spLocks noGrp="1"/>
          </p:cNvSpPr>
          <p:nvPr>
            <p:ph type="ctrTitle"/>
          </p:nvPr>
        </p:nvSpPr>
        <p:spPr>
          <a:xfrm>
            <a:off x="972300" y="1482800"/>
            <a:ext cx="7199400" cy="14772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4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972300" y="3239202"/>
            <a:ext cx="7199400" cy="421500"/>
          </a:xfrm>
          <a:prstGeom prst="rect">
            <a:avLst/>
          </a:prstGeom>
          <a:noFill/>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4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2" name="Google Shape;12;p2"/>
          <p:cNvGrpSpPr/>
          <p:nvPr/>
        </p:nvGrpSpPr>
        <p:grpSpPr>
          <a:xfrm>
            <a:off x="-6825" y="1613"/>
            <a:ext cx="9163538" cy="5147081"/>
            <a:chOff x="-21325" y="-6819"/>
            <a:chExt cx="9163538" cy="5147081"/>
          </a:xfrm>
        </p:grpSpPr>
        <p:grpSp>
          <p:nvGrpSpPr>
            <p:cNvPr id="13" name="Google Shape;13;p2"/>
            <p:cNvGrpSpPr/>
            <p:nvPr/>
          </p:nvGrpSpPr>
          <p:grpSpPr>
            <a:xfrm>
              <a:off x="2626712" y="4610687"/>
              <a:ext cx="6515501" cy="529575"/>
              <a:chOff x="2626712" y="4610687"/>
              <a:chExt cx="6515501" cy="529575"/>
            </a:xfrm>
          </p:grpSpPr>
          <p:pic>
            <p:nvPicPr>
              <p:cNvPr id="14" name="Google Shape;14;p2"/>
              <p:cNvPicPr preferRelativeResize="0"/>
              <p:nvPr/>
            </p:nvPicPr>
            <p:blipFill>
              <a:blip r:embed="rId3">
                <a:alphaModFix/>
              </a:blip>
              <a:stretch>
                <a:fillRect/>
              </a:stretch>
            </p:blipFill>
            <p:spPr>
              <a:xfrm rot="10800000">
                <a:off x="2626712" y="4610687"/>
                <a:ext cx="6515501" cy="529575"/>
              </a:xfrm>
              <a:prstGeom prst="rect">
                <a:avLst/>
              </a:prstGeom>
              <a:noFill/>
              <a:ln>
                <a:noFill/>
              </a:ln>
            </p:spPr>
          </p:pic>
          <p:pic>
            <p:nvPicPr>
              <p:cNvPr id="15" name="Google Shape;15;p2"/>
              <p:cNvPicPr preferRelativeResize="0"/>
              <p:nvPr/>
            </p:nvPicPr>
            <p:blipFill>
              <a:blip r:embed="rId4">
                <a:alphaModFix/>
              </a:blip>
              <a:stretch>
                <a:fillRect/>
              </a:stretch>
            </p:blipFill>
            <p:spPr>
              <a:xfrm rot="10800000">
                <a:off x="7293388" y="4840980"/>
                <a:ext cx="1585464" cy="69000"/>
              </a:xfrm>
              <a:prstGeom prst="rect">
                <a:avLst/>
              </a:prstGeom>
              <a:noFill/>
              <a:ln>
                <a:noFill/>
              </a:ln>
            </p:spPr>
          </p:pic>
        </p:grpSp>
        <p:grpSp>
          <p:nvGrpSpPr>
            <p:cNvPr id="16" name="Google Shape;16;p2"/>
            <p:cNvGrpSpPr/>
            <p:nvPr/>
          </p:nvGrpSpPr>
          <p:grpSpPr>
            <a:xfrm>
              <a:off x="-21325" y="-6819"/>
              <a:ext cx="6523526" cy="536050"/>
              <a:chOff x="-21325" y="-6819"/>
              <a:chExt cx="6523526" cy="536050"/>
            </a:xfrm>
          </p:grpSpPr>
          <p:pic>
            <p:nvPicPr>
              <p:cNvPr id="17" name="Google Shape;17;p2"/>
              <p:cNvPicPr preferRelativeResize="0"/>
              <p:nvPr/>
            </p:nvPicPr>
            <p:blipFill>
              <a:blip r:embed="rId5">
                <a:alphaModFix/>
              </a:blip>
              <a:stretch>
                <a:fillRect/>
              </a:stretch>
            </p:blipFill>
            <p:spPr>
              <a:xfrm>
                <a:off x="-21325" y="-6819"/>
                <a:ext cx="6523526" cy="536050"/>
              </a:xfrm>
              <a:prstGeom prst="rect">
                <a:avLst/>
              </a:prstGeom>
              <a:noFill/>
              <a:ln>
                <a:noFill/>
              </a:ln>
            </p:spPr>
          </p:pic>
          <p:pic>
            <p:nvPicPr>
              <p:cNvPr id="18" name="Google Shape;18;p2"/>
              <p:cNvPicPr preferRelativeResize="0"/>
              <p:nvPr/>
            </p:nvPicPr>
            <p:blipFill>
              <a:blip r:embed="rId4">
                <a:alphaModFix/>
              </a:blip>
              <a:stretch>
                <a:fillRect/>
              </a:stretch>
            </p:blipFill>
            <p:spPr>
              <a:xfrm>
                <a:off x="243800" y="239786"/>
                <a:ext cx="1585464" cy="69000"/>
              </a:xfrm>
              <a:prstGeom prst="rect">
                <a:avLst/>
              </a:prstGeom>
              <a:noFill/>
              <a:ln>
                <a:noFill/>
              </a:ln>
            </p:spPr>
          </p:pic>
        </p:grpSp>
      </p:grpSp>
      <p:grpSp>
        <p:nvGrpSpPr>
          <p:cNvPr id="19" name="Google Shape;19;p2"/>
          <p:cNvGrpSpPr/>
          <p:nvPr/>
        </p:nvGrpSpPr>
        <p:grpSpPr>
          <a:xfrm>
            <a:off x="-6819" y="-7400"/>
            <a:ext cx="9157637" cy="5158300"/>
            <a:chOff x="0" y="0"/>
            <a:chExt cx="9157637" cy="5158300"/>
          </a:xfrm>
        </p:grpSpPr>
        <p:pic>
          <p:nvPicPr>
            <p:cNvPr id="20" name="Google Shape;20;p2"/>
            <p:cNvPicPr preferRelativeResize="0"/>
            <p:nvPr/>
          </p:nvPicPr>
          <p:blipFill>
            <a:blip r:embed="rId6">
              <a:alphaModFix/>
            </a:blip>
            <a:stretch>
              <a:fillRect/>
            </a:stretch>
          </p:blipFill>
          <p:spPr>
            <a:xfrm>
              <a:off x="7906088" y="0"/>
              <a:ext cx="1251550" cy="1251550"/>
            </a:xfrm>
            <a:prstGeom prst="rect">
              <a:avLst/>
            </a:prstGeom>
            <a:noFill/>
            <a:ln>
              <a:noFill/>
            </a:ln>
          </p:spPr>
        </p:pic>
        <p:pic>
          <p:nvPicPr>
            <p:cNvPr id="21" name="Google Shape;21;p2"/>
            <p:cNvPicPr preferRelativeResize="0"/>
            <p:nvPr/>
          </p:nvPicPr>
          <p:blipFill>
            <a:blip r:embed="rId7">
              <a:alphaModFix/>
            </a:blip>
            <a:stretch>
              <a:fillRect/>
            </a:stretch>
          </p:blipFill>
          <p:spPr>
            <a:xfrm>
              <a:off x="0" y="3906750"/>
              <a:ext cx="1251550" cy="1251550"/>
            </a:xfrm>
            <a:prstGeom prst="rect">
              <a:avLst/>
            </a:prstGeom>
            <a:noFill/>
            <a:ln>
              <a:noFill/>
            </a:ln>
          </p:spPr>
        </p:pic>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2"/>
        <p:cNvGrpSpPr/>
        <p:nvPr/>
      </p:nvGrpSpPr>
      <p:grpSpPr>
        <a:xfrm>
          <a:off x="0" y="0"/>
          <a:ext cx="0" cy="0"/>
          <a:chOff x="0" y="0"/>
          <a:chExt cx="0" cy="0"/>
        </a:xfrm>
      </p:grpSpPr>
      <p:pic>
        <p:nvPicPr>
          <p:cNvPr id="23" name="Google Shape;23;p3"/>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24" name="Google Shape;24;p3"/>
          <p:cNvPicPr preferRelativeResize="0"/>
          <p:nvPr/>
        </p:nvPicPr>
        <p:blipFill>
          <a:blip r:embed="rId3">
            <a:alphaModFix/>
          </a:blip>
          <a:stretch>
            <a:fillRect/>
          </a:stretch>
        </p:blipFill>
        <p:spPr>
          <a:xfrm>
            <a:off x="8171225" y="0"/>
            <a:ext cx="972775" cy="972775"/>
          </a:xfrm>
          <a:prstGeom prst="rect">
            <a:avLst/>
          </a:prstGeom>
          <a:noFill/>
          <a:ln>
            <a:noFill/>
          </a:ln>
        </p:spPr>
      </p:pic>
      <p:grpSp>
        <p:nvGrpSpPr>
          <p:cNvPr id="25" name="Google Shape;25;p3"/>
          <p:cNvGrpSpPr/>
          <p:nvPr/>
        </p:nvGrpSpPr>
        <p:grpSpPr>
          <a:xfrm>
            <a:off x="4303195" y="4617494"/>
            <a:ext cx="4845850" cy="529600"/>
            <a:chOff x="4296376" y="4610675"/>
            <a:chExt cx="4845850" cy="529600"/>
          </a:xfrm>
        </p:grpSpPr>
        <p:pic>
          <p:nvPicPr>
            <p:cNvPr id="26" name="Google Shape;26;p3"/>
            <p:cNvPicPr preferRelativeResize="0"/>
            <p:nvPr/>
          </p:nvPicPr>
          <p:blipFill>
            <a:blip r:embed="rId4">
              <a:alphaModFix/>
            </a:blip>
            <a:stretch>
              <a:fillRect/>
            </a:stretch>
          </p:blipFill>
          <p:spPr>
            <a:xfrm rot="10800000">
              <a:off x="4296376" y="4610675"/>
              <a:ext cx="4845850" cy="529600"/>
            </a:xfrm>
            <a:prstGeom prst="rect">
              <a:avLst/>
            </a:prstGeom>
            <a:noFill/>
            <a:ln>
              <a:noFill/>
            </a:ln>
          </p:spPr>
        </p:pic>
        <p:pic>
          <p:nvPicPr>
            <p:cNvPr id="27" name="Google Shape;27;p3"/>
            <p:cNvPicPr preferRelativeResize="0"/>
            <p:nvPr/>
          </p:nvPicPr>
          <p:blipFill>
            <a:blip r:embed="rId5">
              <a:alphaModFix/>
            </a:blip>
            <a:stretch>
              <a:fillRect/>
            </a:stretch>
          </p:blipFill>
          <p:spPr>
            <a:xfrm rot="10800000">
              <a:off x="7293388" y="4840980"/>
              <a:ext cx="1585464" cy="69000"/>
            </a:xfrm>
            <a:prstGeom prst="rect">
              <a:avLst/>
            </a:prstGeom>
            <a:noFill/>
            <a:ln>
              <a:noFill/>
            </a:ln>
          </p:spPr>
        </p:pic>
      </p:grpSp>
      <p:sp>
        <p:nvSpPr>
          <p:cNvPr id="28" name="Google Shape;28;p3"/>
          <p:cNvSpPr txBox="1">
            <a:spLocks noGrp="1"/>
          </p:cNvSpPr>
          <p:nvPr>
            <p:ph type="title"/>
          </p:nvPr>
        </p:nvSpPr>
        <p:spPr>
          <a:xfrm>
            <a:off x="4047175" y="2409650"/>
            <a:ext cx="4383600" cy="13917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sz="4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9" name="Google Shape;29;p3"/>
          <p:cNvSpPr txBox="1">
            <a:spLocks noGrp="1"/>
          </p:cNvSpPr>
          <p:nvPr>
            <p:ph type="title" idx="2" hasCustomPrompt="1"/>
          </p:nvPr>
        </p:nvSpPr>
        <p:spPr>
          <a:xfrm>
            <a:off x="5690275" y="1037350"/>
            <a:ext cx="1097400" cy="10974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30" name="Google Shape;30;p3"/>
          <p:cNvSpPr>
            <a:spLocks noGrp="1"/>
          </p:cNvSpPr>
          <p:nvPr>
            <p:ph type="pic" idx="3"/>
          </p:nvPr>
        </p:nvSpPr>
        <p:spPr>
          <a:xfrm>
            <a:off x="713225" y="539500"/>
            <a:ext cx="2760600" cy="4064400"/>
          </a:xfrm>
          <a:prstGeom prst="round2DiagRect">
            <a:avLst>
              <a:gd name="adj1" fmla="val 16667"/>
              <a:gd name="adj2" fmla="val 0"/>
            </a:avLst>
          </a:prstGeom>
          <a:no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6"/>
        <p:cNvGrpSpPr/>
        <p:nvPr/>
      </p:nvGrpSpPr>
      <p:grpSpPr>
        <a:xfrm>
          <a:off x="0" y="0"/>
          <a:ext cx="0" cy="0"/>
          <a:chOff x="0" y="0"/>
          <a:chExt cx="0" cy="0"/>
        </a:xfrm>
      </p:grpSpPr>
      <p:pic>
        <p:nvPicPr>
          <p:cNvPr id="57" name="Google Shape;57;p7"/>
          <p:cNvPicPr preferRelativeResize="0"/>
          <p:nvPr/>
        </p:nvPicPr>
        <p:blipFill>
          <a:blip r:embed="rId2">
            <a:alphaModFix/>
          </a:blip>
          <a:stretch>
            <a:fillRect/>
          </a:stretch>
        </p:blipFill>
        <p:spPr>
          <a:xfrm>
            <a:off x="-25" y="0"/>
            <a:ext cx="9144000" cy="5143500"/>
          </a:xfrm>
          <a:prstGeom prst="rect">
            <a:avLst/>
          </a:prstGeom>
          <a:noFill/>
          <a:ln>
            <a:noFill/>
          </a:ln>
        </p:spPr>
      </p:pic>
      <p:sp>
        <p:nvSpPr>
          <p:cNvPr id="58" name="Google Shape;58;p7"/>
          <p:cNvSpPr txBox="1">
            <a:spLocks noGrp="1"/>
          </p:cNvSpPr>
          <p:nvPr>
            <p:ph type="title"/>
          </p:nvPr>
        </p:nvSpPr>
        <p:spPr>
          <a:xfrm>
            <a:off x="713225" y="987538"/>
            <a:ext cx="4294800" cy="10626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9" name="Google Shape;59;p7"/>
          <p:cNvSpPr txBox="1">
            <a:spLocks noGrp="1"/>
          </p:cNvSpPr>
          <p:nvPr>
            <p:ph type="subTitle" idx="1"/>
          </p:nvPr>
        </p:nvSpPr>
        <p:spPr>
          <a:xfrm>
            <a:off x="713225" y="2109663"/>
            <a:ext cx="4294800" cy="2503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AutoNum type="arabicPeriod"/>
              <a:defRPr/>
            </a:lvl1pPr>
            <a:lvl2pPr lvl="1" algn="ctr" rtl="0">
              <a:lnSpc>
                <a:spcPct val="100000"/>
              </a:lnSpc>
              <a:spcBef>
                <a:spcPts val="1000"/>
              </a:spcBef>
              <a:spcAft>
                <a:spcPts val="0"/>
              </a:spcAft>
              <a:buClr>
                <a:srgbClr val="E76A28"/>
              </a:buClr>
              <a:buSzPts val="1200"/>
              <a:buFont typeface="Nunito Light"/>
              <a:buAutoNum type="alphaLcPeriod"/>
              <a:defRPr/>
            </a:lvl2pPr>
            <a:lvl3pPr lvl="2" algn="ctr" rtl="0">
              <a:lnSpc>
                <a:spcPct val="100000"/>
              </a:lnSpc>
              <a:spcBef>
                <a:spcPts val="0"/>
              </a:spcBef>
              <a:spcAft>
                <a:spcPts val="0"/>
              </a:spcAft>
              <a:buClr>
                <a:srgbClr val="E76A28"/>
              </a:buClr>
              <a:buSzPts val="1200"/>
              <a:buFont typeface="Nunito Light"/>
              <a:buAutoNum type="romanLcPeriod"/>
              <a:defRPr/>
            </a:lvl3pPr>
            <a:lvl4pPr lvl="3" algn="ctr" rtl="0">
              <a:lnSpc>
                <a:spcPct val="100000"/>
              </a:lnSpc>
              <a:spcBef>
                <a:spcPts val="0"/>
              </a:spcBef>
              <a:spcAft>
                <a:spcPts val="0"/>
              </a:spcAft>
              <a:buClr>
                <a:srgbClr val="E76A28"/>
              </a:buClr>
              <a:buSzPts val="1200"/>
              <a:buFont typeface="Nunito Light"/>
              <a:buAutoNum type="arabicPeriod"/>
              <a:defRPr/>
            </a:lvl4pPr>
            <a:lvl5pPr lvl="4" algn="ctr" rtl="0">
              <a:lnSpc>
                <a:spcPct val="100000"/>
              </a:lnSpc>
              <a:spcBef>
                <a:spcPts val="0"/>
              </a:spcBef>
              <a:spcAft>
                <a:spcPts val="0"/>
              </a:spcAft>
              <a:buClr>
                <a:srgbClr val="E76A28"/>
              </a:buClr>
              <a:buSzPts val="1200"/>
              <a:buFont typeface="Nunito Light"/>
              <a:buAutoNum type="alphaLcPeriod"/>
              <a:defRPr/>
            </a:lvl5pPr>
            <a:lvl6pPr lvl="5" algn="ctr" rtl="0">
              <a:lnSpc>
                <a:spcPct val="100000"/>
              </a:lnSpc>
              <a:spcBef>
                <a:spcPts val="0"/>
              </a:spcBef>
              <a:spcAft>
                <a:spcPts val="0"/>
              </a:spcAft>
              <a:buClr>
                <a:srgbClr val="999999"/>
              </a:buClr>
              <a:buSzPts val="1200"/>
              <a:buFont typeface="Nunito Light"/>
              <a:buAutoNum type="romanLcPeriod"/>
              <a:defRPr/>
            </a:lvl6pPr>
            <a:lvl7pPr lvl="6" algn="ctr" rtl="0">
              <a:lnSpc>
                <a:spcPct val="100000"/>
              </a:lnSpc>
              <a:spcBef>
                <a:spcPts val="0"/>
              </a:spcBef>
              <a:spcAft>
                <a:spcPts val="0"/>
              </a:spcAft>
              <a:buClr>
                <a:srgbClr val="999999"/>
              </a:buClr>
              <a:buSzPts val="1200"/>
              <a:buFont typeface="Nunito Light"/>
              <a:buAutoNum type="arabicPeriod"/>
              <a:defRPr/>
            </a:lvl7pPr>
            <a:lvl8pPr lvl="7" algn="ctr" rtl="0">
              <a:lnSpc>
                <a:spcPct val="100000"/>
              </a:lnSpc>
              <a:spcBef>
                <a:spcPts val="0"/>
              </a:spcBef>
              <a:spcAft>
                <a:spcPts val="0"/>
              </a:spcAft>
              <a:buClr>
                <a:srgbClr val="999999"/>
              </a:buClr>
              <a:buSzPts val="1200"/>
              <a:buFont typeface="Nunito Light"/>
              <a:buAutoNum type="alphaLcPeriod"/>
              <a:defRPr/>
            </a:lvl8pPr>
            <a:lvl9pPr lvl="8" algn="ctr" rtl="0">
              <a:lnSpc>
                <a:spcPct val="100000"/>
              </a:lnSpc>
              <a:spcBef>
                <a:spcPts val="0"/>
              </a:spcBef>
              <a:spcAft>
                <a:spcPts val="0"/>
              </a:spcAft>
              <a:buClr>
                <a:srgbClr val="999999"/>
              </a:buClr>
              <a:buSzPts val="1200"/>
              <a:buFont typeface="Nunito Light"/>
              <a:buAutoNum type="romanLcPeriod"/>
              <a:defRPr/>
            </a:lvl9pPr>
          </a:lstStyle>
          <a:p>
            <a:endParaRPr/>
          </a:p>
        </p:txBody>
      </p:sp>
      <p:sp>
        <p:nvSpPr>
          <p:cNvPr id="60" name="Google Shape;60;p7"/>
          <p:cNvSpPr>
            <a:spLocks noGrp="1"/>
          </p:cNvSpPr>
          <p:nvPr>
            <p:ph type="pic" idx="2"/>
          </p:nvPr>
        </p:nvSpPr>
        <p:spPr>
          <a:xfrm>
            <a:off x="5643775" y="539500"/>
            <a:ext cx="2787000" cy="4064400"/>
          </a:xfrm>
          <a:prstGeom prst="round2DiagRect">
            <a:avLst>
              <a:gd name="adj1" fmla="val 16667"/>
              <a:gd name="adj2" fmla="val 0"/>
            </a:avLst>
          </a:prstGeom>
          <a:noFill/>
          <a:ln>
            <a:noFill/>
          </a:ln>
        </p:spPr>
      </p:sp>
      <p:pic>
        <p:nvPicPr>
          <p:cNvPr id="61" name="Google Shape;61;p7"/>
          <p:cNvPicPr preferRelativeResize="0"/>
          <p:nvPr/>
        </p:nvPicPr>
        <p:blipFill>
          <a:blip r:embed="rId3">
            <a:alphaModFix/>
          </a:blip>
          <a:stretch>
            <a:fillRect/>
          </a:stretch>
        </p:blipFill>
        <p:spPr>
          <a:xfrm rot="-5400000" flipH="1">
            <a:off x="-25" y="4170725"/>
            <a:ext cx="972775" cy="972775"/>
          </a:xfrm>
          <a:prstGeom prst="rect">
            <a:avLst/>
          </a:prstGeom>
          <a:noFill/>
          <a:ln>
            <a:noFill/>
          </a:ln>
        </p:spPr>
      </p:pic>
      <p:pic>
        <p:nvPicPr>
          <p:cNvPr id="62" name="Google Shape;62;p7"/>
          <p:cNvPicPr preferRelativeResize="0"/>
          <p:nvPr/>
        </p:nvPicPr>
        <p:blipFill rotWithShape="1">
          <a:blip r:embed="rId4">
            <a:alphaModFix/>
          </a:blip>
          <a:srcRect t="129" b="129"/>
          <a:stretch/>
        </p:blipFill>
        <p:spPr>
          <a:xfrm rot="-5400000">
            <a:off x="7509601" y="3503753"/>
            <a:ext cx="1716695" cy="1307947"/>
          </a:xfrm>
          <a:prstGeom prst="rect">
            <a:avLst/>
          </a:prstGeom>
          <a:noFill/>
          <a:ln>
            <a:noFill/>
          </a:ln>
        </p:spPr>
      </p:pic>
      <p:grpSp>
        <p:nvGrpSpPr>
          <p:cNvPr id="63" name="Google Shape;63;p7"/>
          <p:cNvGrpSpPr/>
          <p:nvPr/>
        </p:nvGrpSpPr>
        <p:grpSpPr>
          <a:xfrm>
            <a:off x="0" y="0"/>
            <a:ext cx="5837899" cy="536050"/>
            <a:chOff x="0" y="0"/>
            <a:chExt cx="5837899" cy="536050"/>
          </a:xfrm>
        </p:grpSpPr>
        <p:pic>
          <p:nvPicPr>
            <p:cNvPr id="64" name="Google Shape;64;p7"/>
            <p:cNvPicPr preferRelativeResize="0"/>
            <p:nvPr/>
          </p:nvPicPr>
          <p:blipFill>
            <a:blip r:embed="rId5">
              <a:alphaModFix/>
            </a:blip>
            <a:stretch>
              <a:fillRect/>
            </a:stretch>
          </p:blipFill>
          <p:spPr>
            <a:xfrm>
              <a:off x="0" y="0"/>
              <a:ext cx="5837899" cy="536050"/>
            </a:xfrm>
            <a:prstGeom prst="rect">
              <a:avLst/>
            </a:prstGeom>
            <a:noFill/>
            <a:ln>
              <a:noFill/>
            </a:ln>
          </p:spPr>
        </p:pic>
        <p:pic>
          <p:nvPicPr>
            <p:cNvPr id="65" name="Google Shape;65;p7"/>
            <p:cNvPicPr preferRelativeResize="0"/>
            <p:nvPr/>
          </p:nvPicPr>
          <p:blipFill>
            <a:blip r:embed="rId6">
              <a:alphaModFix/>
            </a:blip>
            <a:stretch>
              <a:fillRect/>
            </a:stretch>
          </p:blipFill>
          <p:spPr>
            <a:xfrm>
              <a:off x="265125" y="246605"/>
              <a:ext cx="1585464" cy="69000"/>
            </a:xfrm>
            <a:prstGeom prst="rect">
              <a:avLst/>
            </a:prstGeom>
            <a:noFill/>
            <a:ln>
              <a:noFill/>
            </a:ln>
          </p:spPr>
        </p:pic>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6"/>
        <p:cNvGrpSpPr/>
        <p:nvPr/>
      </p:nvGrpSpPr>
      <p:grpSpPr>
        <a:xfrm>
          <a:off x="0" y="0"/>
          <a:ext cx="0" cy="0"/>
          <a:chOff x="0" y="0"/>
          <a:chExt cx="0" cy="0"/>
        </a:xfrm>
      </p:grpSpPr>
      <p:pic>
        <p:nvPicPr>
          <p:cNvPr id="67" name="Google Shape;67;p8"/>
          <p:cNvPicPr preferRelativeResize="0"/>
          <p:nvPr/>
        </p:nvPicPr>
        <p:blipFill>
          <a:blip r:embed="rId2">
            <a:alphaModFix/>
          </a:blip>
          <a:stretch>
            <a:fillRect/>
          </a:stretch>
        </p:blipFill>
        <p:spPr>
          <a:xfrm>
            <a:off x="-25" y="0"/>
            <a:ext cx="9144000" cy="5143500"/>
          </a:xfrm>
          <a:prstGeom prst="rect">
            <a:avLst/>
          </a:prstGeom>
          <a:noFill/>
          <a:ln>
            <a:noFill/>
          </a:ln>
        </p:spPr>
      </p:pic>
      <p:sp>
        <p:nvSpPr>
          <p:cNvPr id="68" name="Google Shape;68;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60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pic>
        <p:nvPicPr>
          <p:cNvPr id="69" name="Google Shape;69;p8"/>
          <p:cNvPicPr preferRelativeResize="0"/>
          <p:nvPr/>
        </p:nvPicPr>
        <p:blipFill rotWithShape="1">
          <a:blip r:embed="rId3">
            <a:alphaModFix/>
          </a:blip>
          <a:srcRect b="22420"/>
          <a:stretch/>
        </p:blipFill>
        <p:spPr>
          <a:xfrm rot="5400000">
            <a:off x="-257665" y="461283"/>
            <a:ext cx="1768000" cy="1047800"/>
          </a:xfrm>
          <a:prstGeom prst="rect">
            <a:avLst/>
          </a:prstGeom>
          <a:noFill/>
          <a:ln>
            <a:noFill/>
          </a:ln>
        </p:spPr>
      </p:pic>
      <p:pic>
        <p:nvPicPr>
          <p:cNvPr id="70" name="Google Shape;70;p8"/>
          <p:cNvPicPr preferRelativeResize="0"/>
          <p:nvPr/>
        </p:nvPicPr>
        <p:blipFill>
          <a:blip r:embed="rId4">
            <a:alphaModFix/>
          </a:blip>
          <a:stretch>
            <a:fillRect/>
          </a:stretch>
        </p:blipFill>
        <p:spPr>
          <a:xfrm rot="10800000">
            <a:off x="7890675" y="0"/>
            <a:ext cx="1251550" cy="1251550"/>
          </a:xfrm>
          <a:prstGeom prst="rect">
            <a:avLst/>
          </a:prstGeom>
          <a:noFill/>
          <a:ln>
            <a:noFill/>
          </a:ln>
        </p:spPr>
      </p:pic>
      <p:grpSp>
        <p:nvGrpSpPr>
          <p:cNvPr id="71" name="Google Shape;71;p8"/>
          <p:cNvGrpSpPr/>
          <p:nvPr/>
        </p:nvGrpSpPr>
        <p:grpSpPr>
          <a:xfrm>
            <a:off x="3881699" y="4752250"/>
            <a:ext cx="5260526" cy="388025"/>
            <a:chOff x="3881699" y="4752250"/>
            <a:chExt cx="5260526" cy="388025"/>
          </a:xfrm>
        </p:grpSpPr>
        <p:pic>
          <p:nvPicPr>
            <p:cNvPr id="72" name="Google Shape;72;p8"/>
            <p:cNvPicPr preferRelativeResize="0"/>
            <p:nvPr/>
          </p:nvPicPr>
          <p:blipFill>
            <a:blip r:embed="rId5">
              <a:alphaModFix/>
            </a:blip>
            <a:stretch>
              <a:fillRect/>
            </a:stretch>
          </p:blipFill>
          <p:spPr>
            <a:xfrm rot="10800000">
              <a:off x="3881699" y="4752250"/>
              <a:ext cx="5260526" cy="388025"/>
            </a:xfrm>
            <a:prstGeom prst="rect">
              <a:avLst/>
            </a:prstGeom>
            <a:noFill/>
            <a:ln>
              <a:noFill/>
            </a:ln>
          </p:spPr>
        </p:pic>
        <p:pic>
          <p:nvPicPr>
            <p:cNvPr id="73" name="Google Shape;73;p8"/>
            <p:cNvPicPr preferRelativeResize="0"/>
            <p:nvPr/>
          </p:nvPicPr>
          <p:blipFill>
            <a:blip r:embed="rId6">
              <a:alphaModFix/>
            </a:blip>
            <a:stretch>
              <a:fillRect/>
            </a:stretch>
          </p:blipFill>
          <p:spPr>
            <a:xfrm rot="10800000">
              <a:off x="7293388" y="4911768"/>
              <a:ext cx="1585464" cy="69000"/>
            </a:xfrm>
            <a:prstGeom prst="rect">
              <a:avLst/>
            </a:prstGeom>
            <a:noFill/>
            <a:ln>
              <a:noFill/>
            </a:ln>
          </p:spPr>
        </p:pic>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4"/>
        <p:cNvGrpSpPr/>
        <p:nvPr/>
      </p:nvGrpSpPr>
      <p:grpSpPr>
        <a:xfrm>
          <a:off x="0" y="0"/>
          <a:ext cx="0" cy="0"/>
          <a:chOff x="0" y="0"/>
          <a:chExt cx="0" cy="0"/>
        </a:xfrm>
      </p:grpSpPr>
      <p:pic>
        <p:nvPicPr>
          <p:cNvPr id="75" name="Google Shape;75;p9"/>
          <p:cNvPicPr preferRelativeResize="0"/>
          <p:nvPr/>
        </p:nvPicPr>
        <p:blipFill>
          <a:blip r:embed="rId2">
            <a:alphaModFix/>
          </a:blip>
          <a:stretch>
            <a:fillRect/>
          </a:stretch>
        </p:blipFill>
        <p:spPr>
          <a:xfrm>
            <a:off x="-25" y="0"/>
            <a:ext cx="9144000" cy="5143500"/>
          </a:xfrm>
          <a:prstGeom prst="rect">
            <a:avLst/>
          </a:prstGeom>
          <a:noFill/>
          <a:ln>
            <a:noFill/>
          </a:ln>
        </p:spPr>
      </p:pic>
      <p:sp>
        <p:nvSpPr>
          <p:cNvPr id="76" name="Google Shape;76;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77" name="Google Shape;77;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grpSp>
        <p:nvGrpSpPr>
          <p:cNvPr id="78" name="Google Shape;78;p9"/>
          <p:cNvGrpSpPr/>
          <p:nvPr/>
        </p:nvGrpSpPr>
        <p:grpSpPr>
          <a:xfrm>
            <a:off x="-1" y="2100"/>
            <a:ext cx="9144001" cy="5141388"/>
            <a:chOff x="-1" y="2100"/>
            <a:chExt cx="9144001" cy="5141388"/>
          </a:xfrm>
        </p:grpSpPr>
        <p:pic>
          <p:nvPicPr>
            <p:cNvPr id="79" name="Google Shape;79;p9"/>
            <p:cNvPicPr preferRelativeResize="0"/>
            <p:nvPr/>
          </p:nvPicPr>
          <p:blipFill>
            <a:blip r:embed="rId3">
              <a:alphaModFix/>
            </a:blip>
            <a:stretch>
              <a:fillRect/>
            </a:stretch>
          </p:blipFill>
          <p:spPr>
            <a:xfrm rot="5400000" flipH="1">
              <a:off x="8171225" y="2100"/>
              <a:ext cx="972775" cy="972775"/>
            </a:xfrm>
            <a:prstGeom prst="rect">
              <a:avLst/>
            </a:prstGeom>
            <a:noFill/>
            <a:ln>
              <a:noFill/>
            </a:ln>
          </p:spPr>
        </p:pic>
        <p:pic>
          <p:nvPicPr>
            <p:cNvPr id="80" name="Google Shape;80;p9"/>
            <p:cNvPicPr preferRelativeResize="0"/>
            <p:nvPr/>
          </p:nvPicPr>
          <p:blipFill>
            <a:blip r:embed="rId4">
              <a:alphaModFix/>
            </a:blip>
            <a:stretch>
              <a:fillRect/>
            </a:stretch>
          </p:blipFill>
          <p:spPr>
            <a:xfrm rot="5400000" flipH="1">
              <a:off x="-1" y="4170713"/>
              <a:ext cx="972775" cy="972775"/>
            </a:xfrm>
            <a:prstGeom prst="rect">
              <a:avLst/>
            </a:prstGeom>
            <a:noFill/>
            <a:ln>
              <a:noFill/>
            </a:ln>
          </p:spPr>
        </p:pic>
      </p:grpSp>
      <p:grpSp>
        <p:nvGrpSpPr>
          <p:cNvPr id="81" name="Google Shape;81;p9"/>
          <p:cNvGrpSpPr/>
          <p:nvPr/>
        </p:nvGrpSpPr>
        <p:grpSpPr>
          <a:xfrm rot="10800000">
            <a:off x="0" y="2100"/>
            <a:ext cx="4881173" cy="365700"/>
            <a:chOff x="4261050" y="4610675"/>
            <a:chExt cx="4881173" cy="365700"/>
          </a:xfrm>
        </p:grpSpPr>
        <p:pic>
          <p:nvPicPr>
            <p:cNvPr id="82" name="Google Shape;82;p9"/>
            <p:cNvPicPr preferRelativeResize="0"/>
            <p:nvPr/>
          </p:nvPicPr>
          <p:blipFill>
            <a:blip r:embed="rId5">
              <a:alphaModFix/>
            </a:blip>
            <a:stretch>
              <a:fillRect/>
            </a:stretch>
          </p:blipFill>
          <p:spPr>
            <a:xfrm rot="10800000">
              <a:off x="4261050" y="4610675"/>
              <a:ext cx="4881173" cy="365700"/>
            </a:xfrm>
            <a:prstGeom prst="rect">
              <a:avLst/>
            </a:prstGeom>
            <a:noFill/>
            <a:ln>
              <a:noFill/>
            </a:ln>
          </p:spPr>
        </p:pic>
        <p:pic>
          <p:nvPicPr>
            <p:cNvPr id="83" name="Google Shape;83;p9"/>
            <p:cNvPicPr preferRelativeResize="0"/>
            <p:nvPr/>
          </p:nvPicPr>
          <p:blipFill>
            <a:blip r:embed="rId6">
              <a:alphaModFix/>
            </a:blip>
            <a:stretch>
              <a:fillRect/>
            </a:stretch>
          </p:blipFill>
          <p:spPr>
            <a:xfrm rot="10800000">
              <a:off x="7293388" y="4759030"/>
              <a:ext cx="1585464" cy="69000"/>
            </a:xfrm>
            <a:prstGeom prst="rect">
              <a:avLst/>
            </a:prstGeom>
            <a:noFill/>
            <a:ln>
              <a:noFill/>
            </a:ln>
          </p:spPr>
        </p:pic>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4"/>
        <p:cNvGrpSpPr/>
        <p:nvPr/>
      </p:nvGrpSpPr>
      <p:grpSpPr>
        <a:xfrm>
          <a:off x="0" y="0"/>
          <a:ext cx="0" cy="0"/>
          <a:chOff x="0" y="0"/>
          <a:chExt cx="0" cy="0"/>
        </a:xfrm>
      </p:grpSpPr>
      <p:sp>
        <p:nvSpPr>
          <p:cNvPr id="85" name="Google Shape;85;p10"/>
          <p:cNvSpPr>
            <a:spLocks noGrp="1"/>
          </p:cNvSpPr>
          <p:nvPr>
            <p:ph type="pic" idx="2"/>
          </p:nvPr>
        </p:nvSpPr>
        <p:spPr>
          <a:xfrm>
            <a:off x="0" y="0"/>
            <a:ext cx="9144000" cy="5143500"/>
          </a:xfrm>
          <a:prstGeom prst="rect">
            <a:avLst/>
          </a:prstGeom>
          <a:noFill/>
          <a:ln>
            <a:noFill/>
          </a:ln>
        </p:spPr>
      </p:sp>
      <p:sp>
        <p:nvSpPr>
          <p:cNvPr id="86" name="Google Shape;86;p10"/>
          <p:cNvSpPr txBox="1">
            <a:spLocks noGrp="1"/>
          </p:cNvSpPr>
          <p:nvPr>
            <p:ph type="title"/>
          </p:nvPr>
        </p:nvSpPr>
        <p:spPr>
          <a:xfrm>
            <a:off x="720000" y="4014450"/>
            <a:ext cx="7704000" cy="5727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87"/>
        <p:cNvGrpSpPr/>
        <p:nvPr/>
      </p:nvGrpSpPr>
      <p:grpSpPr>
        <a:xfrm>
          <a:off x="0" y="0"/>
          <a:ext cx="0" cy="0"/>
          <a:chOff x="0" y="0"/>
          <a:chExt cx="0" cy="0"/>
        </a:xfrm>
      </p:grpSpPr>
      <p:pic>
        <p:nvPicPr>
          <p:cNvPr id="88" name="Google Shape;88;p11"/>
          <p:cNvPicPr preferRelativeResize="0"/>
          <p:nvPr/>
        </p:nvPicPr>
        <p:blipFill>
          <a:blip r:embed="rId2">
            <a:alphaModFix/>
          </a:blip>
          <a:stretch>
            <a:fillRect/>
          </a:stretch>
        </p:blipFill>
        <p:spPr>
          <a:xfrm>
            <a:off x="-25" y="0"/>
            <a:ext cx="9144000" cy="5143500"/>
          </a:xfrm>
          <a:prstGeom prst="rect">
            <a:avLst/>
          </a:prstGeom>
          <a:noFill/>
          <a:ln>
            <a:noFill/>
          </a:ln>
        </p:spPr>
      </p:pic>
      <p:sp>
        <p:nvSpPr>
          <p:cNvPr id="89" name="Google Shape;89;p11"/>
          <p:cNvSpPr txBox="1">
            <a:spLocks noGrp="1"/>
          </p:cNvSpPr>
          <p:nvPr>
            <p:ph type="title" hasCustomPrompt="1"/>
          </p:nvPr>
        </p:nvSpPr>
        <p:spPr>
          <a:xfrm>
            <a:off x="2476500" y="1872450"/>
            <a:ext cx="4191000" cy="1043700"/>
          </a:xfrm>
          <a:prstGeom prst="rect">
            <a:avLst/>
          </a:prstGeom>
          <a:noFill/>
        </p:spPr>
        <p:txBody>
          <a:bodyPr spcFirstLastPara="1" wrap="square" lIns="91425" tIns="91425" rIns="91425" bIns="91425" anchor="b" anchorCtr="0">
            <a:noAutofit/>
          </a:bodyPr>
          <a:lstStyle>
            <a:lvl1pPr lvl="0" algn="ctr">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90" name="Google Shape;90;p11"/>
          <p:cNvSpPr txBox="1">
            <a:spLocks noGrp="1"/>
          </p:cNvSpPr>
          <p:nvPr>
            <p:ph type="subTitle" idx="1"/>
          </p:nvPr>
        </p:nvSpPr>
        <p:spPr>
          <a:xfrm>
            <a:off x="2476500" y="2839950"/>
            <a:ext cx="4191000" cy="43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pic>
        <p:nvPicPr>
          <p:cNvPr id="91" name="Google Shape;91;p11"/>
          <p:cNvPicPr preferRelativeResize="0"/>
          <p:nvPr/>
        </p:nvPicPr>
        <p:blipFill>
          <a:blip r:embed="rId3">
            <a:alphaModFix/>
          </a:blip>
          <a:stretch>
            <a:fillRect/>
          </a:stretch>
        </p:blipFill>
        <p:spPr>
          <a:xfrm rot="5400000">
            <a:off x="-170784" y="263618"/>
            <a:ext cx="1768000" cy="1350575"/>
          </a:xfrm>
          <a:prstGeom prst="rect">
            <a:avLst/>
          </a:prstGeom>
          <a:noFill/>
          <a:ln>
            <a:noFill/>
          </a:ln>
        </p:spPr>
      </p:pic>
      <p:grpSp>
        <p:nvGrpSpPr>
          <p:cNvPr id="92" name="Google Shape;92;p11"/>
          <p:cNvGrpSpPr/>
          <p:nvPr/>
        </p:nvGrpSpPr>
        <p:grpSpPr>
          <a:xfrm flipH="1">
            <a:off x="0" y="0"/>
            <a:ext cx="9144000" cy="5158300"/>
            <a:chOff x="0" y="0"/>
            <a:chExt cx="9144000" cy="5158300"/>
          </a:xfrm>
        </p:grpSpPr>
        <p:pic>
          <p:nvPicPr>
            <p:cNvPr id="93" name="Google Shape;93;p11"/>
            <p:cNvPicPr preferRelativeResize="0"/>
            <p:nvPr/>
          </p:nvPicPr>
          <p:blipFill>
            <a:blip r:embed="rId4">
              <a:alphaModFix/>
            </a:blip>
            <a:stretch>
              <a:fillRect/>
            </a:stretch>
          </p:blipFill>
          <p:spPr>
            <a:xfrm>
              <a:off x="7892450" y="0"/>
              <a:ext cx="1251550" cy="1251550"/>
            </a:xfrm>
            <a:prstGeom prst="rect">
              <a:avLst/>
            </a:prstGeom>
            <a:noFill/>
            <a:ln>
              <a:noFill/>
            </a:ln>
          </p:spPr>
        </p:pic>
        <p:pic>
          <p:nvPicPr>
            <p:cNvPr id="94" name="Google Shape;94;p11"/>
            <p:cNvPicPr preferRelativeResize="0"/>
            <p:nvPr/>
          </p:nvPicPr>
          <p:blipFill>
            <a:blip r:embed="rId5">
              <a:alphaModFix/>
            </a:blip>
            <a:stretch>
              <a:fillRect/>
            </a:stretch>
          </p:blipFill>
          <p:spPr>
            <a:xfrm>
              <a:off x="0" y="3906750"/>
              <a:ext cx="1251550" cy="1251550"/>
            </a:xfrm>
            <a:prstGeom prst="rect">
              <a:avLst/>
            </a:prstGeom>
            <a:noFill/>
            <a:ln>
              <a:noFill/>
            </a:ln>
          </p:spPr>
        </p:pic>
      </p:grpSp>
      <p:grpSp>
        <p:nvGrpSpPr>
          <p:cNvPr id="95" name="Google Shape;95;p11"/>
          <p:cNvGrpSpPr/>
          <p:nvPr/>
        </p:nvGrpSpPr>
        <p:grpSpPr>
          <a:xfrm flipH="1">
            <a:off x="-5031" y="0"/>
            <a:ext cx="9149031" cy="5153900"/>
            <a:chOff x="0" y="0"/>
            <a:chExt cx="9149031" cy="5153900"/>
          </a:xfrm>
        </p:grpSpPr>
        <p:grpSp>
          <p:nvGrpSpPr>
            <p:cNvPr id="96" name="Google Shape;96;p11"/>
            <p:cNvGrpSpPr/>
            <p:nvPr/>
          </p:nvGrpSpPr>
          <p:grpSpPr>
            <a:xfrm>
              <a:off x="2633530" y="4624325"/>
              <a:ext cx="6515501" cy="529575"/>
              <a:chOff x="2633530" y="4624325"/>
              <a:chExt cx="6515501" cy="529575"/>
            </a:xfrm>
          </p:grpSpPr>
          <p:pic>
            <p:nvPicPr>
              <p:cNvPr id="97" name="Google Shape;97;p11"/>
              <p:cNvPicPr preferRelativeResize="0"/>
              <p:nvPr/>
            </p:nvPicPr>
            <p:blipFill>
              <a:blip r:embed="rId6">
                <a:alphaModFix/>
              </a:blip>
              <a:stretch>
                <a:fillRect/>
              </a:stretch>
            </p:blipFill>
            <p:spPr>
              <a:xfrm rot="10800000">
                <a:off x="2633530" y="4624325"/>
                <a:ext cx="6515501" cy="529575"/>
              </a:xfrm>
              <a:prstGeom prst="rect">
                <a:avLst/>
              </a:prstGeom>
              <a:noFill/>
              <a:ln>
                <a:noFill/>
              </a:ln>
            </p:spPr>
          </p:pic>
          <p:pic>
            <p:nvPicPr>
              <p:cNvPr id="98" name="Google Shape;98;p11"/>
              <p:cNvPicPr preferRelativeResize="0"/>
              <p:nvPr/>
            </p:nvPicPr>
            <p:blipFill>
              <a:blip r:embed="rId7">
                <a:alphaModFix/>
              </a:blip>
              <a:stretch>
                <a:fillRect/>
              </a:stretch>
            </p:blipFill>
            <p:spPr>
              <a:xfrm rot="10800000">
                <a:off x="7300206" y="4854618"/>
                <a:ext cx="1585464" cy="69000"/>
              </a:xfrm>
              <a:prstGeom prst="rect">
                <a:avLst/>
              </a:prstGeom>
              <a:noFill/>
              <a:ln>
                <a:noFill/>
              </a:ln>
            </p:spPr>
          </p:pic>
        </p:grpSp>
        <p:grpSp>
          <p:nvGrpSpPr>
            <p:cNvPr id="99" name="Google Shape;99;p11"/>
            <p:cNvGrpSpPr/>
            <p:nvPr/>
          </p:nvGrpSpPr>
          <p:grpSpPr>
            <a:xfrm>
              <a:off x="0" y="0"/>
              <a:ext cx="6523526" cy="536050"/>
              <a:chOff x="0" y="0"/>
              <a:chExt cx="6523526" cy="536050"/>
            </a:xfrm>
          </p:grpSpPr>
          <p:pic>
            <p:nvPicPr>
              <p:cNvPr id="100" name="Google Shape;100;p11"/>
              <p:cNvPicPr preferRelativeResize="0"/>
              <p:nvPr/>
            </p:nvPicPr>
            <p:blipFill>
              <a:blip r:embed="rId8">
                <a:alphaModFix/>
              </a:blip>
              <a:stretch>
                <a:fillRect/>
              </a:stretch>
            </p:blipFill>
            <p:spPr>
              <a:xfrm>
                <a:off x="0" y="0"/>
                <a:ext cx="6523526" cy="536050"/>
              </a:xfrm>
              <a:prstGeom prst="rect">
                <a:avLst/>
              </a:prstGeom>
              <a:noFill/>
              <a:ln>
                <a:noFill/>
              </a:ln>
            </p:spPr>
          </p:pic>
          <p:pic>
            <p:nvPicPr>
              <p:cNvPr id="101" name="Google Shape;101;p11"/>
              <p:cNvPicPr preferRelativeResize="0"/>
              <p:nvPr/>
            </p:nvPicPr>
            <p:blipFill>
              <a:blip r:embed="rId7">
                <a:alphaModFix/>
              </a:blip>
              <a:stretch>
                <a:fillRect/>
              </a:stretch>
            </p:blipFill>
            <p:spPr>
              <a:xfrm>
                <a:off x="265125" y="246605"/>
                <a:ext cx="1585464" cy="69000"/>
              </a:xfrm>
              <a:prstGeom prst="rect">
                <a:avLst/>
              </a:prstGeom>
              <a:noFill/>
              <a:ln>
                <a:noFill/>
              </a:ln>
            </p:spPr>
          </p:pic>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2"/>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p:cSld name="CUSTOM_4">
    <p:spTree>
      <p:nvGrpSpPr>
        <p:cNvPr id="1" name="Shape 124"/>
        <p:cNvGrpSpPr/>
        <p:nvPr/>
      </p:nvGrpSpPr>
      <p:grpSpPr>
        <a:xfrm>
          <a:off x="0" y="0"/>
          <a:ext cx="0" cy="0"/>
          <a:chOff x="0" y="0"/>
          <a:chExt cx="0" cy="0"/>
        </a:xfrm>
      </p:grpSpPr>
      <p:pic>
        <p:nvPicPr>
          <p:cNvPr id="125" name="Google Shape;125;p14"/>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26" name="Google Shape;126;p14"/>
          <p:cNvSpPr txBox="1">
            <a:spLocks noGrp="1"/>
          </p:cNvSpPr>
          <p:nvPr>
            <p:ph type="title"/>
          </p:nvPr>
        </p:nvSpPr>
        <p:spPr>
          <a:xfrm>
            <a:off x="3835425" y="801507"/>
            <a:ext cx="4089300" cy="10554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7" name="Google Shape;127;p14"/>
          <p:cNvSpPr txBox="1">
            <a:spLocks noGrp="1"/>
          </p:cNvSpPr>
          <p:nvPr>
            <p:ph type="subTitle" idx="1"/>
          </p:nvPr>
        </p:nvSpPr>
        <p:spPr>
          <a:xfrm>
            <a:off x="3835425" y="1898175"/>
            <a:ext cx="4089300" cy="2139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AutoNum type="arabicPeriod"/>
              <a:defRPr/>
            </a:lvl1pPr>
            <a:lvl2pPr lvl="1" algn="ctr" rtl="0">
              <a:lnSpc>
                <a:spcPct val="100000"/>
              </a:lnSpc>
              <a:spcBef>
                <a:spcPts val="0"/>
              </a:spcBef>
              <a:spcAft>
                <a:spcPts val="0"/>
              </a:spcAft>
              <a:buSzPts val="1200"/>
              <a:buAutoNum type="alphaLcPeriod"/>
              <a:defRPr/>
            </a:lvl2pPr>
            <a:lvl3pPr lvl="2" algn="ctr" rtl="0">
              <a:lnSpc>
                <a:spcPct val="100000"/>
              </a:lnSpc>
              <a:spcBef>
                <a:spcPts val="0"/>
              </a:spcBef>
              <a:spcAft>
                <a:spcPts val="0"/>
              </a:spcAft>
              <a:buSzPts val="1200"/>
              <a:buAutoNum type="romanLcPeriod"/>
              <a:defRPr/>
            </a:lvl3pPr>
            <a:lvl4pPr lvl="3" algn="ctr" rtl="0">
              <a:lnSpc>
                <a:spcPct val="100000"/>
              </a:lnSpc>
              <a:spcBef>
                <a:spcPts val="0"/>
              </a:spcBef>
              <a:spcAft>
                <a:spcPts val="0"/>
              </a:spcAft>
              <a:buSzPts val="1200"/>
              <a:buAutoNum type="arabicPeriod"/>
              <a:defRPr/>
            </a:lvl4pPr>
            <a:lvl5pPr lvl="4" algn="ctr" rtl="0">
              <a:lnSpc>
                <a:spcPct val="100000"/>
              </a:lnSpc>
              <a:spcBef>
                <a:spcPts val="0"/>
              </a:spcBef>
              <a:spcAft>
                <a:spcPts val="0"/>
              </a:spcAft>
              <a:buSzPts val="1200"/>
              <a:buAutoNum type="alphaLcPeriod"/>
              <a:defRPr/>
            </a:lvl5pPr>
            <a:lvl6pPr lvl="5" algn="ctr" rtl="0">
              <a:lnSpc>
                <a:spcPct val="100000"/>
              </a:lnSpc>
              <a:spcBef>
                <a:spcPts val="0"/>
              </a:spcBef>
              <a:spcAft>
                <a:spcPts val="0"/>
              </a:spcAft>
              <a:buSzPts val="1200"/>
              <a:buAutoNum type="romanLcPeriod"/>
              <a:defRPr/>
            </a:lvl6pPr>
            <a:lvl7pPr lvl="6" algn="ctr" rtl="0">
              <a:lnSpc>
                <a:spcPct val="100000"/>
              </a:lnSpc>
              <a:spcBef>
                <a:spcPts val="0"/>
              </a:spcBef>
              <a:spcAft>
                <a:spcPts val="0"/>
              </a:spcAft>
              <a:buSzPts val="1200"/>
              <a:buAutoNum type="arabicPeriod"/>
              <a:defRPr/>
            </a:lvl7pPr>
            <a:lvl8pPr lvl="7" algn="ctr" rtl="0">
              <a:lnSpc>
                <a:spcPct val="100000"/>
              </a:lnSpc>
              <a:spcBef>
                <a:spcPts val="0"/>
              </a:spcBef>
              <a:spcAft>
                <a:spcPts val="0"/>
              </a:spcAft>
              <a:buSzPts val="1200"/>
              <a:buAutoNum type="alphaLcPeriod"/>
              <a:defRPr/>
            </a:lvl8pPr>
            <a:lvl9pPr lvl="8" algn="ctr" rtl="0">
              <a:lnSpc>
                <a:spcPct val="100000"/>
              </a:lnSpc>
              <a:spcBef>
                <a:spcPts val="0"/>
              </a:spcBef>
              <a:spcAft>
                <a:spcPts val="0"/>
              </a:spcAft>
              <a:buSzPts val="1200"/>
              <a:buAutoNum type="romanLcPeriod"/>
              <a:defRPr/>
            </a:lvl9pPr>
          </a:lstStyle>
          <a:p>
            <a:endParaRPr/>
          </a:p>
        </p:txBody>
      </p:sp>
      <p:pic>
        <p:nvPicPr>
          <p:cNvPr id="128" name="Google Shape;128;p14"/>
          <p:cNvPicPr preferRelativeResize="0"/>
          <p:nvPr/>
        </p:nvPicPr>
        <p:blipFill rotWithShape="1">
          <a:blip r:embed="rId3">
            <a:alphaModFix/>
          </a:blip>
          <a:srcRect b="22420"/>
          <a:stretch/>
        </p:blipFill>
        <p:spPr>
          <a:xfrm rot="5400000">
            <a:off x="-257665" y="461283"/>
            <a:ext cx="1768000" cy="1047800"/>
          </a:xfrm>
          <a:prstGeom prst="rect">
            <a:avLst/>
          </a:prstGeom>
          <a:noFill/>
          <a:ln>
            <a:noFill/>
          </a:ln>
        </p:spPr>
      </p:pic>
      <p:pic>
        <p:nvPicPr>
          <p:cNvPr id="129" name="Google Shape;129;p14"/>
          <p:cNvPicPr preferRelativeResize="0"/>
          <p:nvPr/>
        </p:nvPicPr>
        <p:blipFill>
          <a:blip r:embed="rId4">
            <a:alphaModFix/>
          </a:blip>
          <a:stretch>
            <a:fillRect/>
          </a:stretch>
        </p:blipFill>
        <p:spPr>
          <a:xfrm rot="10800000">
            <a:off x="7890675" y="0"/>
            <a:ext cx="1251550" cy="1251550"/>
          </a:xfrm>
          <a:prstGeom prst="rect">
            <a:avLst/>
          </a:prstGeom>
          <a:noFill/>
          <a:ln>
            <a:noFill/>
          </a:ln>
        </p:spPr>
      </p:pic>
      <p:grpSp>
        <p:nvGrpSpPr>
          <p:cNvPr id="130" name="Google Shape;130;p14"/>
          <p:cNvGrpSpPr/>
          <p:nvPr/>
        </p:nvGrpSpPr>
        <p:grpSpPr>
          <a:xfrm>
            <a:off x="3881699" y="4752250"/>
            <a:ext cx="5260526" cy="388025"/>
            <a:chOff x="3881699" y="4752250"/>
            <a:chExt cx="5260526" cy="388025"/>
          </a:xfrm>
        </p:grpSpPr>
        <p:pic>
          <p:nvPicPr>
            <p:cNvPr id="131" name="Google Shape;131;p14"/>
            <p:cNvPicPr preferRelativeResize="0"/>
            <p:nvPr/>
          </p:nvPicPr>
          <p:blipFill>
            <a:blip r:embed="rId5">
              <a:alphaModFix/>
            </a:blip>
            <a:stretch>
              <a:fillRect/>
            </a:stretch>
          </p:blipFill>
          <p:spPr>
            <a:xfrm rot="10800000">
              <a:off x="3881699" y="4752250"/>
              <a:ext cx="5260526" cy="388025"/>
            </a:xfrm>
            <a:prstGeom prst="rect">
              <a:avLst/>
            </a:prstGeom>
            <a:noFill/>
            <a:ln>
              <a:noFill/>
            </a:ln>
          </p:spPr>
        </p:pic>
        <p:pic>
          <p:nvPicPr>
            <p:cNvPr id="132" name="Google Shape;132;p14"/>
            <p:cNvPicPr preferRelativeResize="0"/>
            <p:nvPr/>
          </p:nvPicPr>
          <p:blipFill>
            <a:blip r:embed="rId6">
              <a:alphaModFix/>
            </a:blip>
            <a:stretch>
              <a:fillRect/>
            </a:stretch>
          </p:blipFill>
          <p:spPr>
            <a:xfrm rot="10800000">
              <a:off x="7293388" y="4911768"/>
              <a:ext cx="1585464" cy="69000"/>
            </a:xfrm>
            <a:prstGeom prst="rect">
              <a:avLst/>
            </a:prstGeom>
            <a:noFill/>
            <a:ln>
              <a:noFill/>
            </a:ln>
          </p:spPr>
        </p:pic>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2">
  <p:cSld name="ONE_COLUMN_TEXT_1">
    <p:spTree>
      <p:nvGrpSpPr>
        <p:cNvPr id="1" name="Shape 133"/>
        <p:cNvGrpSpPr/>
        <p:nvPr/>
      </p:nvGrpSpPr>
      <p:grpSpPr>
        <a:xfrm>
          <a:off x="0" y="0"/>
          <a:ext cx="0" cy="0"/>
          <a:chOff x="0" y="0"/>
          <a:chExt cx="0" cy="0"/>
        </a:xfrm>
      </p:grpSpPr>
      <p:pic>
        <p:nvPicPr>
          <p:cNvPr id="134" name="Google Shape;134;p15"/>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35" name="Google Shape;135;p15"/>
          <p:cNvSpPr txBox="1">
            <a:spLocks noGrp="1"/>
          </p:cNvSpPr>
          <p:nvPr>
            <p:ph type="title"/>
          </p:nvPr>
        </p:nvSpPr>
        <p:spPr>
          <a:xfrm>
            <a:off x="713225" y="987538"/>
            <a:ext cx="4294800" cy="10626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36" name="Google Shape;136;p15"/>
          <p:cNvSpPr txBox="1">
            <a:spLocks noGrp="1"/>
          </p:cNvSpPr>
          <p:nvPr>
            <p:ph type="subTitle" idx="1"/>
          </p:nvPr>
        </p:nvSpPr>
        <p:spPr>
          <a:xfrm>
            <a:off x="713225" y="2109663"/>
            <a:ext cx="4294800" cy="2503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AutoNum type="arabicPeriod"/>
              <a:defRPr/>
            </a:lvl1pPr>
            <a:lvl2pPr lvl="1" algn="ctr">
              <a:lnSpc>
                <a:spcPct val="100000"/>
              </a:lnSpc>
              <a:spcBef>
                <a:spcPts val="1000"/>
              </a:spcBef>
              <a:spcAft>
                <a:spcPts val="0"/>
              </a:spcAft>
              <a:buClr>
                <a:srgbClr val="E76A28"/>
              </a:buClr>
              <a:buSzPts val="1200"/>
              <a:buFont typeface="Nunito Light"/>
              <a:buAutoNum type="alphaLcPeriod"/>
              <a:defRPr/>
            </a:lvl2pPr>
            <a:lvl3pPr lvl="2" algn="ctr">
              <a:lnSpc>
                <a:spcPct val="100000"/>
              </a:lnSpc>
              <a:spcBef>
                <a:spcPts val="0"/>
              </a:spcBef>
              <a:spcAft>
                <a:spcPts val="0"/>
              </a:spcAft>
              <a:buClr>
                <a:srgbClr val="E76A28"/>
              </a:buClr>
              <a:buSzPts val="1200"/>
              <a:buFont typeface="Nunito Light"/>
              <a:buAutoNum type="romanLcPeriod"/>
              <a:defRPr/>
            </a:lvl3pPr>
            <a:lvl4pPr lvl="3" algn="ctr">
              <a:lnSpc>
                <a:spcPct val="100000"/>
              </a:lnSpc>
              <a:spcBef>
                <a:spcPts val="0"/>
              </a:spcBef>
              <a:spcAft>
                <a:spcPts val="0"/>
              </a:spcAft>
              <a:buClr>
                <a:srgbClr val="E76A28"/>
              </a:buClr>
              <a:buSzPts val="1200"/>
              <a:buFont typeface="Nunito Light"/>
              <a:buAutoNum type="arabicPeriod"/>
              <a:defRPr/>
            </a:lvl4pPr>
            <a:lvl5pPr lvl="4" algn="ctr">
              <a:lnSpc>
                <a:spcPct val="100000"/>
              </a:lnSpc>
              <a:spcBef>
                <a:spcPts val="0"/>
              </a:spcBef>
              <a:spcAft>
                <a:spcPts val="0"/>
              </a:spcAft>
              <a:buClr>
                <a:srgbClr val="E76A28"/>
              </a:buClr>
              <a:buSzPts val="1200"/>
              <a:buFont typeface="Nunito Light"/>
              <a:buAutoNum type="alphaLcPeriod"/>
              <a:defRPr/>
            </a:lvl5pPr>
            <a:lvl6pPr lvl="5" algn="ctr">
              <a:lnSpc>
                <a:spcPct val="100000"/>
              </a:lnSpc>
              <a:spcBef>
                <a:spcPts val="0"/>
              </a:spcBef>
              <a:spcAft>
                <a:spcPts val="0"/>
              </a:spcAft>
              <a:buClr>
                <a:srgbClr val="999999"/>
              </a:buClr>
              <a:buSzPts val="1200"/>
              <a:buFont typeface="Nunito Light"/>
              <a:buAutoNum type="romanLcPeriod"/>
              <a:defRPr/>
            </a:lvl6pPr>
            <a:lvl7pPr lvl="6" algn="ctr">
              <a:lnSpc>
                <a:spcPct val="100000"/>
              </a:lnSpc>
              <a:spcBef>
                <a:spcPts val="0"/>
              </a:spcBef>
              <a:spcAft>
                <a:spcPts val="0"/>
              </a:spcAft>
              <a:buClr>
                <a:srgbClr val="999999"/>
              </a:buClr>
              <a:buSzPts val="1200"/>
              <a:buFont typeface="Nunito Light"/>
              <a:buAutoNum type="arabicPeriod"/>
              <a:defRPr/>
            </a:lvl7pPr>
            <a:lvl8pPr lvl="7" algn="ctr">
              <a:lnSpc>
                <a:spcPct val="100000"/>
              </a:lnSpc>
              <a:spcBef>
                <a:spcPts val="0"/>
              </a:spcBef>
              <a:spcAft>
                <a:spcPts val="0"/>
              </a:spcAft>
              <a:buClr>
                <a:srgbClr val="999999"/>
              </a:buClr>
              <a:buSzPts val="1200"/>
              <a:buFont typeface="Nunito Light"/>
              <a:buAutoNum type="alphaLcPeriod"/>
              <a:defRPr/>
            </a:lvl8pPr>
            <a:lvl9pPr lvl="8" algn="ctr">
              <a:lnSpc>
                <a:spcPct val="100000"/>
              </a:lnSpc>
              <a:spcBef>
                <a:spcPts val="0"/>
              </a:spcBef>
              <a:spcAft>
                <a:spcPts val="0"/>
              </a:spcAft>
              <a:buClr>
                <a:srgbClr val="999999"/>
              </a:buClr>
              <a:buSzPts val="1200"/>
              <a:buFont typeface="Nunito Light"/>
              <a:buAutoNum type="romanLcPeriod"/>
              <a:defRPr/>
            </a:lvl9pPr>
          </a:lstStyle>
          <a:p>
            <a:endParaRPr/>
          </a:p>
        </p:txBody>
      </p:sp>
      <p:sp>
        <p:nvSpPr>
          <p:cNvPr id="137" name="Google Shape;137;p15"/>
          <p:cNvSpPr>
            <a:spLocks noGrp="1"/>
          </p:cNvSpPr>
          <p:nvPr>
            <p:ph type="pic" idx="2"/>
          </p:nvPr>
        </p:nvSpPr>
        <p:spPr>
          <a:xfrm>
            <a:off x="5643775" y="539500"/>
            <a:ext cx="2787000" cy="4064400"/>
          </a:xfrm>
          <a:prstGeom prst="round2DiagRect">
            <a:avLst>
              <a:gd name="adj1" fmla="val 16667"/>
              <a:gd name="adj2" fmla="val 0"/>
            </a:avLst>
          </a:prstGeom>
          <a:noFill/>
          <a:ln>
            <a:noFill/>
          </a:ln>
        </p:spPr>
      </p:sp>
      <p:pic>
        <p:nvPicPr>
          <p:cNvPr id="138" name="Google Shape;138;p15"/>
          <p:cNvPicPr preferRelativeResize="0"/>
          <p:nvPr/>
        </p:nvPicPr>
        <p:blipFill>
          <a:blip r:embed="rId3">
            <a:alphaModFix/>
          </a:blip>
          <a:stretch>
            <a:fillRect/>
          </a:stretch>
        </p:blipFill>
        <p:spPr>
          <a:xfrm rot="-5400000" flipH="1">
            <a:off x="-25" y="4170725"/>
            <a:ext cx="972775" cy="972775"/>
          </a:xfrm>
          <a:prstGeom prst="rect">
            <a:avLst/>
          </a:prstGeom>
          <a:noFill/>
          <a:ln>
            <a:noFill/>
          </a:ln>
        </p:spPr>
      </p:pic>
      <p:pic>
        <p:nvPicPr>
          <p:cNvPr id="139" name="Google Shape;139;p15"/>
          <p:cNvPicPr preferRelativeResize="0"/>
          <p:nvPr/>
        </p:nvPicPr>
        <p:blipFill rotWithShape="1">
          <a:blip r:embed="rId4">
            <a:alphaModFix/>
          </a:blip>
          <a:srcRect t="129" b="129"/>
          <a:stretch/>
        </p:blipFill>
        <p:spPr>
          <a:xfrm rot="-5400000">
            <a:off x="7509601" y="3503753"/>
            <a:ext cx="1716695" cy="1307947"/>
          </a:xfrm>
          <a:prstGeom prst="rect">
            <a:avLst/>
          </a:prstGeom>
          <a:noFill/>
          <a:ln>
            <a:noFill/>
          </a:ln>
        </p:spPr>
      </p:pic>
      <p:grpSp>
        <p:nvGrpSpPr>
          <p:cNvPr id="140" name="Google Shape;140;p15"/>
          <p:cNvGrpSpPr/>
          <p:nvPr/>
        </p:nvGrpSpPr>
        <p:grpSpPr>
          <a:xfrm>
            <a:off x="0" y="0"/>
            <a:ext cx="5837899" cy="536050"/>
            <a:chOff x="0" y="0"/>
            <a:chExt cx="5837899" cy="536050"/>
          </a:xfrm>
        </p:grpSpPr>
        <p:pic>
          <p:nvPicPr>
            <p:cNvPr id="141" name="Google Shape;141;p15"/>
            <p:cNvPicPr preferRelativeResize="0"/>
            <p:nvPr/>
          </p:nvPicPr>
          <p:blipFill>
            <a:blip r:embed="rId5">
              <a:alphaModFix/>
            </a:blip>
            <a:stretch>
              <a:fillRect/>
            </a:stretch>
          </p:blipFill>
          <p:spPr>
            <a:xfrm>
              <a:off x="0" y="0"/>
              <a:ext cx="5837899" cy="536050"/>
            </a:xfrm>
            <a:prstGeom prst="rect">
              <a:avLst/>
            </a:prstGeom>
            <a:noFill/>
            <a:ln>
              <a:noFill/>
            </a:ln>
          </p:spPr>
        </p:pic>
        <p:pic>
          <p:nvPicPr>
            <p:cNvPr id="142" name="Google Shape;142;p15"/>
            <p:cNvPicPr preferRelativeResize="0"/>
            <p:nvPr/>
          </p:nvPicPr>
          <p:blipFill>
            <a:blip r:embed="rId6">
              <a:alphaModFix/>
            </a:blip>
            <a:stretch>
              <a:fillRect/>
            </a:stretch>
          </p:blipFill>
          <p:spPr>
            <a:xfrm>
              <a:off x="265125" y="246605"/>
              <a:ext cx="1585464" cy="69000"/>
            </a:xfrm>
            <a:prstGeom prst="rect">
              <a:avLst/>
            </a:prstGeom>
            <a:noFill/>
            <a:ln>
              <a:noFill/>
            </a:ln>
          </p:spPr>
        </p:pic>
      </p:grpSp>
      <p:sp>
        <p:nvSpPr>
          <p:cNvPr id="143" name="Google Shape;143;p15"/>
          <p:cNvSpPr txBox="1">
            <a:spLocks noGrp="1"/>
          </p:cNvSpPr>
          <p:nvPr>
            <p:ph type="subTitle" idx="3"/>
          </p:nvPr>
        </p:nvSpPr>
        <p:spPr>
          <a:xfrm>
            <a:off x="713225" y="2109675"/>
            <a:ext cx="4294800" cy="2503500"/>
          </a:xfrm>
          <a:prstGeom prst="rect">
            <a:avLst/>
          </a:prstGeom>
        </p:spPr>
        <p:txBody>
          <a:bodyPr spcFirstLastPara="1" wrap="square" lIns="91425" tIns="91425" rIns="91425" bIns="91425" anchor="t" anchorCtr="0">
            <a:noAutofit/>
          </a:bodyPr>
          <a:lstStyle>
            <a:lvl1pPr lvl="0">
              <a:spcBef>
                <a:spcPts val="0"/>
              </a:spcBef>
              <a:spcAft>
                <a:spcPts val="0"/>
              </a:spcAft>
              <a:buSzPts val="1200"/>
              <a:buAutoNum type="arabicPeriod"/>
              <a:defRPr/>
            </a:lvl1pPr>
            <a:lvl2pPr lvl="1">
              <a:spcBef>
                <a:spcPts val="1000"/>
              </a:spcBef>
              <a:spcAft>
                <a:spcPts val="0"/>
              </a:spcAft>
              <a:buClr>
                <a:srgbClr val="E76A28"/>
              </a:buClr>
              <a:buSzPts val="1200"/>
              <a:buFont typeface="Nunito Light"/>
              <a:buAutoNum type="alphaLcPeriod"/>
              <a:defRPr/>
            </a:lvl2pPr>
            <a:lvl3pPr lvl="2">
              <a:spcBef>
                <a:spcPts val="0"/>
              </a:spcBef>
              <a:spcAft>
                <a:spcPts val="0"/>
              </a:spcAft>
              <a:buClr>
                <a:srgbClr val="E76A28"/>
              </a:buClr>
              <a:buSzPts val="1200"/>
              <a:buFont typeface="Nunito Light"/>
              <a:buAutoNum type="romanLcPeriod"/>
              <a:defRPr/>
            </a:lvl3pPr>
            <a:lvl4pPr lvl="3">
              <a:spcBef>
                <a:spcPts val="0"/>
              </a:spcBef>
              <a:spcAft>
                <a:spcPts val="0"/>
              </a:spcAft>
              <a:buClr>
                <a:srgbClr val="E76A28"/>
              </a:buClr>
              <a:buSzPts val="1200"/>
              <a:buFont typeface="Nunito Light"/>
              <a:buAutoNum type="arabicPeriod"/>
              <a:defRPr/>
            </a:lvl4pPr>
            <a:lvl5pPr lvl="4">
              <a:spcBef>
                <a:spcPts val="0"/>
              </a:spcBef>
              <a:spcAft>
                <a:spcPts val="0"/>
              </a:spcAft>
              <a:buClr>
                <a:srgbClr val="E76A28"/>
              </a:buClr>
              <a:buSzPts val="1200"/>
              <a:buFont typeface="Nunito Light"/>
              <a:buAutoNum type="alphaLcPeriod"/>
              <a:defRPr/>
            </a:lvl5pPr>
            <a:lvl6pPr lvl="5">
              <a:spcBef>
                <a:spcPts val="0"/>
              </a:spcBef>
              <a:spcAft>
                <a:spcPts val="0"/>
              </a:spcAft>
              <a:buClr>
                <a:srgbClr val="999999"/>
              </a:buClr>
              <a:buSzPts val="1200"/>
              <a:buFont typeface="Nunito Light"/>
              <a:buAutoNum type="romanLcPeriod"/>
              <a:defRPr/>
            </a:lvl6pPr>
            <a:lvl7pPr lvl="6">
              <a:spcBef>
                <a:spcPts val="0"/>
              </a:spcBef>
              <a:spcAft>
                <a:spcPts val="0"/>
              </a:spcAft>
              <a:buClr>
                <a:srgbClr val="999999"/>
              </a:buClr>
              <a:buSzPts val="1200"/>
              <a:buFont typeface="Nunito Light"/>
              <a:buAutoNum type="arabicPeriod"/>
              <a:defRPr/>
            </a:lvl7pPr>
            <a:lvl8pPr lvl="7">
              <a:spcBef>
                <a:spcPts val="0"/>
              </a:spcBef>
              <a:spcAft>
                <a:spcPts val="0"/>
              </a:spcAft>
              <a:buClr>
                <a:srgbClr val="999999"/>
              </a:buClr>
              <a:buSzPts val="1200"/>
              <a:buFont typeface="Nunito Light"/>
              <a:buAutoNum type="alphaLcPeriod"/>
              <a:defRPr/>
            </a:lvl8pPr>
            <a:lvl9pPr lvl="8">
              <a:spcBef>
                <a:spcPts val="0"/>
              </a:spcBef>
              <a:spcAft>
                <a:spcPts val="0"/>
              </a:spcAft>
              <a:buClr>
                <a:srgbClr val="999999"/>
              </a:buClr>
              <a:buSzPts val="1200"/>
              <a:buFont typeface="Nunito Light"/>
              <a:buAutoNum type="romanLcPeriod"/>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3">
  <p:cSld name="CUSTOM_10">
    <p:spTree>
      <p:nvGrpSpPr>
        <p:cNvPr id="1" name="Shape 162"/>
        <p:cNvGrpSpPr/>
        <p:nvPr/>
      </p:nvGrpSpPr>
      <p:grpSpPr>
        <a:xfrm>
          <a:off x="0" y="0"/>
          <a:ext cx="0" cy="0"/>
          <a:chOff x="0" y="0"/>
          <a:chExt cx="0" cy="0"/>
        </a:xfrm>
      </p:grpSpPr>
      <p:pic>
        <p:nvPicPr>
          <p:cNvPr id="163" name="Google Shape;163;p18"/>
          <p:cNvPicPr preferRelativeResize="0"/>
          <p:nvPr/>
        </p:nvPicPr>
        <p:blipFill>
          <a:blip r:embed="rId2">
            <a:alphaModFix/>
          </a:blip>
          <a:stretch>
            <a:fillRect/>
          </a:stretch>
        </p:blipFill>
        <p:spPr>
          <a:xfrm>
            <a:off x="-25" y="0"/>
            <a:ext cx="9144000" cy="5143500"/>
          </a:xfrm>
          <a:prstGeom prst="rect">
            <a:avLst/>
          </a:prstGeom>
          <a:noFill/>
          <a:ln>
            <a:noFill/>
          </a:ln>
        </p:spPr>
      </p:pic>
      <p:sp>
        <p:nvSpPr>
          <p:cNvPr id="164" name="Google Shape;164;p18"/>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grpSp>
        <p:nvGrpSpPr>
          <p:cNvPr id="165" name="Google Shape;165;p18"/>
          <p:cNvGrpSpPr/>
          <p:nvPr/>
        </p:nvGrpSpPr>
        <p:grpSpPr>
          <a:xfrm flipH="1">
            <a:off x="2620475" y="0"/>
            <a:ext cx="6523526" cy="369900"/>
            <a:chOff x="0" y="0"/>
            <a:chExt cx="6523526" cy="369900"/>
          </a:xfrm>
        </p:grpSpPr>
        <p:pic>
          <p:nvPicPr>
            <p:cNvPr id="166" name="Google Shape;166;p18"/>
            <p:cNvPicPr preferRelativeResize="0"/>
            <p:nvPr/>
          </p:nvPicPr>
          <p:blipFill>
            <a:blip r:embed="rId3">
              <a:alphaModFix/>
            </a:blip>
            <a:stretch>
              <a:fillRect/>
            </a:stretch>
          </p:blipFill>
          <p:spPr>
            <a:xfrm>
              <a:off x="0" y="0"/>
              <a:ext cx="6523526" cy="369900"/>
            </a:xfrm>
            <a:prstGeom prst="rect">
              <a:avLst/>
            </a:prstGeom>
            <a:noFill/>
            <a:ln>
              <a:noFill/>
            </a:ln>
          </p:spPr>
        </p:pic>
        <p:pic>
          <p:nvPicPr>
            <p:cNvPr id="167" name="Google Shape;167;p18"/>
            <p:cNvPicPr preferRelativeResize="0"/>
            <p:nvPr/>
          </p:nvPicPr>
          <p:blipFill>
            <a:blip r:embed="rId4">
              <a:alphaModFix/>
            </a:blip>
            <a:stretch>
              <a:fillRect/>
            </a:stretch>
          </p:blipFill>
          <p:spPr>
            <a:xfrm>
              <a:off x="265125" y="150455"/>
              <a:ext cx="1585464" cy="69000"/>
            </a:xfrm>
            <a:prstGeom prst="rect">
              <a:avLst/>
            </a:prstGeom>
            <a:noFill/>
            <a:ln>
              <a:noFill/>
            </a:ln>
          </p:spPr>
        </p:pic>
      </p:grpSp>
      <p:grpSp>
        <p:nvGrpSpPr>
          <p:cNvPr id="168" name="Google Shape;168;p18"/>
          <p:cNvGrpSpPr/>
          <p:nvPr/>
        </p:nvGrpSpPr>
        <p:grpSpPr>
          <a:xfrm flipH="1">
            <a:off x="0" y="0"/>
            <a:ext cx="9144000" cy="5143512"/>
            <a:chOff x="0" y="0"/>
            <a:chExt cx="9144000" cy="5143512"/>
          </a:xfrm>
        </p:grpSpPr>
        <p:pic>
          <p:nvPicPr>
            <p:cNvPr id="169" name="Google Shape;169;p18"/>
            <p:cNvPicPr preferRelativeResize="0"/>
            <p:nvPr/>
          </p:nvPicPr>
          <p:blipFill>
            <a:blip r:embed="rId5">
              <a:alphaModFix/>
            </a:blip>
            <a:stretch>
              <a:fillRect/>
            </a:stretch>
          </p:blipFill>
          <p:spPr>
            <a:xfrm>
              <a:off x="8171225" y="0"/>
              <a:ext cx="972775" cy="972775"/>
            </a:xfrm>
            <a:prstGeom prst="rect">
              <a:avLst/>
            </a:prstGeom>
            <a:noFill/>
            <a:ln>
              <a:noFill/>
            </a:ln>
          </p:spPr>
        </p:pic>
        <p:pic>
          <p:nvPicPr>
            <p:cNvPr id="170" name="Google Shape;170;p18"/>
            <p:cNvPicPr preferRelativeResize="0"/>
            <p:nvPr/>
          </p:nvPicPr>
          <p:blipFill>
            <a:blip r:embed="rId6">
              <a:alphaModFix/>
            </a:blip>
            <a:stretch>
              <a:fillRect/>
            </a:stretch>
          </p:blipFill>
          <p:spPr>
            <a:xfrm>
              <a:off x="0" y="4170737"/>
              <a:ext cx="972775" cy="972775"/>
            </a:xfrm>
            <a:prstGeom prst="rect">
              <a:avLst/>
            </a:prstGeom>
            <a:noFill/>
            <a:ln>
              <a:noFill/>
            </a:ln>
          </p:spPr>
        </p:pic>
      </p:grpSp>
      <p:sp>
        <p:nvSpPr>
          <p:cNvPr id="171" name="Google Shape;171;p18"/>
          <p:cNvSpPr txBox="1">
            <a:spLocks noGrp="1"/>
          </p:cNvSpPr>
          <p:nvPr>
            <p:ph type="body" idx="1"/>
          </p:nvPr>
        </p:nvSpPr>
        <p:spPr>
          <a:xfrm>
            <a:off x="2145600" y="2101875"/>
            <a:ext cx="4852800" cy="17631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Font typeface="Nunito Light"/>
              <a:buChar char="●"/>
              <a:defRPr/>
            </a:lvl1pPr>
            <a:lvl2pPr marL="914400" lvl="1" indent="-304800">
              <a:lnSpc>
                <a:spcPct val="100000"/>
              </a:lnSpc>
              <a:spcBef>
                <a:spcPts val="0"/>
              </a:spcBef>
              <a:spcAft>
                <a:spcPts val="0"/>
              </a:spcAft>
              <a:buSzPts val="1200"/>
              <a:buFont typeface="Nunito Light"/>
              <a:buChar char="○"/>
              <a:defRPr/>
            </a:lvl2pPr>
            <a:lvl3pPr marL="1371600" lvl="2" indent="-304800">
              <a:lnSpc>
                <a:spcPct val="100000"/>
              </a:lnSpc>
              <a:spcBef>
                <a:spcPts val="0"/>
              </a:spcBef>
              <a:spcAft>
                <a:spcPts val="0"/>
              </a:spcAft>
              <a:buSzPts val="1200"/>
              <a:buFont typeface="Nunito Light"/>
              <a:buChar char="■"/>
              <a:defRPr/>
            </a:lvl3pPr>
            <a:lvl4pPr marL="1828800" lvl="3" indent="-304800">
              <a:lnSpc>
                <a:spcPct val="100000"/>
              </a:lnSpc>
              <a:spcBef>
                <a:spcPts val="0"/>
              </a:spcBef>
              <a:spcAft>
                <a:spcPts val="0"/>
              </a:spcAft>
              <a:buSzPts val="1200"/>
              <a:buFont typeface="Nunito Light"/>
              <a:buChar char="●"/>
              <a:defRPr/>
            </a:lvl4pPr>
            <a:lvl5pPr marL="2286000" lvl="4" indent="-304800">
              <a:lnSpc>
                <a:spcPct val="100000"/>
              </a:lnSpc>
              <a:spcBef>
                <a:spcPts val="0"/>
              </a:spcBef>
              <a:spcAft>
                <a:spcPts val="0"/>
              </a:spcAft>
              <a:buSzPts val="1200"/>
              <a:buFont typeface="Nunito Light"/>
              <a:buChar char="○"/>
              <a:defRPr/>
            </a:lvl5pPr>
            <a:lvl6pPr marL="2743200" lvl="5" indent="-304800">
              <a:lnSpc>
                <a:spcPct val="100000"/>
              </a:lnSpc>
              <a:spcBef>
                <a:spcPts val="0"/>
              </a:spcBef>
              <a:spcAft>
                <a:spcPts val="0"/>
              </a:spcAft>
              <a:buSzPts val="1200"/>
              <a:buFont typeface="Nunito Light"/>
              <a:buChar char="■"/>
              <a:defRPr/>
            </a:lvl6pPr>
            <a:lvl7pPr marL="3200400" lvl="6" indent="-304800">
              <a:lnSpc>
                <a:spcPct val="100000"/>
              </a:lnSpc>
              <a:spcBef>
                <a:spcPts val="0"/>
              </a:spcBef>
              <a:spcAft>
                <a:spcPts val="0"/>
              </a:spcAft>
              <a:buSzPts val="1200"/>
              <a:buFont typeface="Nunito Light"/>
              <a:buChar char="●"/>
              <a:defRPr/>
            </a:lvl7pPr>
            <a:lvl8pPr marL="3657600" lvl="7" indent="-304800">
              <a:lnSpc>
                <a:spcPct val="100000"/>
              </a:lnSpc>
              <a:spcBef>
                <a:spcPts val="0"/>
              </a:spcBef>
              <a:spcAft>
                <a:spcPts val="0"/>
              </a:spcAft>
              <a:buSzPts val="1200"/>
              <a:buFont typeface="Nunito Light"/>
              <a:buChar char="○"/>
              <a:defRPr/>
            </a:lvl8pPr>
            <a:lvl9pPr marL="4114800" lvl="8" indent="-304800">
              <a:lnSpc>
                <a:spcPct val="100000"/>
              </a:lnSpc>
              <a:spcBef>
                <a:spcPts val="0"/>
              </a:spcBef>
              <a:spcAft>
                <a:spcPts val="0"/>
              </a:spcAft>
              <a:buSzPts val="1200"/>
              <a:buFont typeface="Nunito Light"/>
              <a:buChar char="■"/>
              <a:defRPr/>
            </a:lvl9pPr>
          </a:lstStyle>
          <a:p>
            <a:endParaRPr/>
          </a:p>
        </p:txBody>
      </p:sp>
      <p:sp>
        <p:nvSpPr>
          <p:cNvPr id="172" name="Google Shape;172;p18"/>
          <p:cNvSpPr txBox="1">
            <a:spLocks noGrp="1"/>
          </p:cNvSpPr>
          <p:nvPr>
            <p:ph type="subTitle" idx="2"/>
          </p:nvPr>
        </p:nvSpPr>
        <p:spPr>
          <a:xfrm>
            <a:off x="2145600" y="2101150"/>
            <a:ext cx="4852800" cy="17631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220"/>
        <p:cNvGrpSpPr/>
        <p:nvPr/>
      </p:nvGrpSpPr>
      <p:grpSpPr>
        <a:xfrm>
          <a:off x="0" y="0"/>
          <a:ext cx="0" cy="0"/>
          <a:chOff x="0" y="0"/>
          <a:chExt cx="0" cy="0"/>
        </a:xfrm>
      </p:grpSpPr>
      <p:pic>
        <p:nvPicPr>
          <p:cNvPr id="221" name="Google Shape;221;p22"/>
          <p:cNvPicPr preferRelativeResize="0"/>
          <p:nvPr/>
        </p:nvPicPr>
        <p:blipFill>
          <a:blip r:embed="rId2">
            <a:alphaModFix/>
          </a:blip>
          <a:stretch>
            <a:fillRect/>
          </a:stretch>
        </p:blipFill>
        <p:spPr>
          <a:xfrm>
            <a:off x="-25" y="0"/>
            <a:ext cx="9144000" cy="5143500"/>
          </a:xfrm>
          <a:prstGeom prst="rect">
            <a:avLst/>
          </a:prstGeom>
          <a:noFill/>
          <a:ln>
            <a:noFill/>
          </a:ln>
        </p:spPr>
      </p:pic>
      <p:sp>
        <p:nvSpPr>
          <p:cNvPr id="222" name="Google Shape;222;p22"/>
          <p:cNvSpPr txBox="1">
            <a:spLocks noGrp="1"/>
          </p:cNvSpPr>
          <p:nvPr>
            <p:ph type="title" hasCustomPrompt="1"/>
          </p:nvPr>
        </p:nvSpPr>
        <p:spPr>
          <a:xfrm>
            <a:off x="3099888" y="2045129"/>
            <a:ext cx="2944200" cy="7689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lt1"/>
              </a:buClr>
              <a:buSzPts val="6000"/>
              <a:buNone/>
              <a:defRPr sz="4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23" name="Google Shape;223;p22"/>
          <p:cNvSpPr txBox="1">
            <a:spLocks noGrp="1"/>
          </p:cNvSpPr>
          <p:nvPr>
            <p:ph type="subTitle" idx="1"/>
          </p:nvPr>
        </p:nvSpPr>
        <p:spPr>
          <a:xfrm>
            <a:off x="3099898" y="2737825"/>
            <a:ext cx="2944200" cy="35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PT Sans"/>
              <a:buNone/>
              <a:defRPr>
                <a:solidFill>
                  <a:schemeClr val="dk1"/>
                </a:solidFill>
              </a:defRPr>
            </a:lvl1pPr>
            <a:lvl2pPr lvl="1" algn="ctr" rtl="0">
              <a:lnSpc>
                <a:spcPct val="100000"/>
              </a:lnSpc>
              <a:spcBef>
                <a:spcPts val="0"/>
              </a:spcBef>
              <a:spcAft>
                <a:spcPts val="0"/>
              </a:spcAft>
              <a:buClr>
                <a:schemeClr val="dk1"/>
              </a:buClr>
              <a:buSzPts val="1200"/>
              <a:buNone/>
              <a:defRPr>
                <a:solidFill>
                  <a:schemeClr val="dk1"/>
                </a:solidFill>
              </a:defRPr>
            </a:lvl2pPr>
            <a:lvl3pPr lvl="2" algn="ctr" rtl="0">
              <a:lnSpc>
                <a:spcPct val="100000"/>
              </a:lnSpc>
              <a:spcBef>
                <a:spcPts val="0"/>
              </a:spcBef>
              <a:spcAft>
                <a:spcPts val="0"/>
              </a:spcAft>
              <a:buClr>
                <a:schemeClr val="dk1"/>
              </a:buClr>
              <a:buSzPts val="1200"/>
              <a:buNone/>
              <a:defRPr>
                <a:solidFill>
                  <a:schemeClr val="dk1"/>
                </a:solidFill>
              </a:defRPr>
            </a:lvl3pPr>
            <a:lvl4pPr lvl="3"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9pPr>
          </a:lstStyle>
          <a:p>
            <a:endParaRPr/>
          </a:p>
        </p:txBody>
      </p:sp>
      <p:sp>
        <p:nvSpPr>
          <p:cNvPr id="224" name="Google Shape;224;p22"/>
          <p:cNvSpPr txBox="1">
            <a:spLocks noGrp="1"/>
          </p:cNvSpPr>
          <p:nvPr>
            <p:ph type="title" idx="2" hasCustomPrompt="1"/>
          </p:nvPr>
        </p:nvSpPr>
        <p:spPr>
          <a:xfrm>
            <a:off x="3099904" y="669938"/>
            <a:ext cx="2944200" cy="7689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lt1"/>
              </a:buClr>
              <a:buSzPts val="6000"/>
              <a:buNone/>
              <a:defRPr sz="4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25" name="Google Shape;225;p22"/>
          <p:cNvSpPr txBox="1">
            <a:spLocks noGrp="1"/>
          </p:cNvSpPr>
          <p:nvPr>
            <p:ph type="subTitle" idx="3"/>
          </p:nvPr>
        </p:nvSpPr>
        <p:spPr>
          <a:xfrm>
            <a:off x="3099904" y="1362646"/>
            <a:ext cx="2944200" cy="35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PT Sans"/>
              <a:buNone/>
              <a:defRPr>
                <a:solidFill>
                  <a:schemeClr val="dk1"/>
                </a:solidFill>
              </a:defRPr>
            </a:lvl1pPr>
            <a:lvl2pPr lvl="1" algn="ctr" rtl="0">
              <a:lnSpc>
                <a:spcPct val="100000"/>
              </a:lnSpc>
              <a:spcBef>
                <a:spcPts val="0"/>
              </a:spcBef>
              <a:spcAft>
                <a:spcPts val="0"/>
              </a:spcAft>
              <a:buClr>
                <a:schemeClr val="dk1"/>
              </a:buClr>
              <a:buSzPts val="1200"/>
              <a:buNone/>
              <a:defRPr>
                <a:solidFill>
                  <a:schemeClr val="dk1"/>
                </a:solidFill>
              </a:defRPr>
            </a:lvl2pPr>
            <a:lvl3pPr lvl="2" algn="ctr" rtl="0">
              <a:lnSpc>
                <a:spcPct val="100000"/>
              </a:lnSpc>
              <a:spcBef>
                <a:spcPts val="0"/>
              </a:spcBef>
              <a:spcAft>
                <a:spcPts val="0"/>
              </a:spcAft>
              <a:buClr>
                <a:schemeClr val="dk1"/>
              </a:buClr>
              <a:buSzPts val="1200"/>
              <a:buNone/>
              <a:defRPr>
                <a:solidFill>
                  <a:schemeClr val="dk1"/>
                </a:solidFill>
              </a:defRPr>
            </a:lvl3pPr>
            <a:lvl4pPr lvl="3"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9pPr>
          </a:lstStyle>
          <a:p>
            <a:endParaRPr/>
          </a:p>
        </p:txBody>
      </p:sp>
      <p:sp>
        <p:nvSpPr>
          <p:cNvPr id="226" name="Google Shape;226;p22"/>
          <p:cNvSpPr txBox="1">
            <a:spLocks noGrp="1"/>
          </p:cNvSpPr>
          <p:nvPr>
            <p:ph type="title" idx="4" hasCustomPrompt="1"/>
          </p:nvPr>
        </p:nvSpPr>
        <p:spPr>
          <a:xfrm>
            <a:off x="3099896" y="3420317"/>
            <a:ext cx="2944200" cy="7689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Clr>
                <a:schemeClr val="lt1"/>
              </a:buClr>
              <a:buSzPts val="6000"/>
              <a:buNone/>
              <a:defRPr sz="4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227" name="Google Shape;227;p22"/>
          <p:cNvSpPr txBox="1">
            <a:spLocks noGrp="1"/>
          </p:cNvSpPr>
          <p:nvPr>
            <p:ph type="subTitle" idx="5"/>
          </p:nvPr>
        </p:nvSpPr>
        <p:spPr>
          <a:xfrm>
            <a:off x="3099906" y="4113013"/>
            <a:ext cx="2944200" cy="35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PT Sans"/>
              <a:buNone/>
              <a:defRPr>
                <a:solidFill>
                  <a:schemeClr val="dk1"/>
                </a:solidFill>
              </a:defRPr>
            </a:lvl1pPr>
            <a:lvl2pPr lvl="1" algn="ctr" rtl="0">
              <a:lnSpc>
                <a:spcPct val="100000"/>
              </a:lnSpc>
              <a:spcBef>
                <a:spcPts val="0"/>
              </a:spcBef>
              <a:spcAft>
                <a:spcPts val="0"/>
              </a:spcAft>
              <a:buClr>
                <a:schemeClr val="dk1"/>
              </a:buClr>
              <a:buSzPts val="1200"/>
              <a:buNone/>
              <a:defRPr>
                <a:solidFill>
                  <a:schemeClr val="dk1"/>
                </a:solidFill>
              </a:defRPr>
            </a:lvl2pPr>
            <a:lvl3pPr lvl="2" algn="ctr" rtl="0">
              <a:lnSpc>
                <a:spcPct val="100000"/>
              </a:lnSpc>
              <a:spcBef>
                <a:spcPts val="0"/>
              </a:spcBef>
              <a:spcAft>
                <a:spcPts val="0"/>
              </a:spcAft>
              <a:buClr>
                <a:schemeClr val="dk1"/>
              </a:buClr>
              <a:buSzPts val="1200"/>
              <a:buNone/>
              <a:defRPr>
                <a:solidFill>
                  <a:schemeClr val="dk1"/>
                </a:solidFill>
              </a:defRPr>
            </a:lvl3pPr>
            <a:lvl4pPr lvl="3"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1200"/>
              <a:buFont typeface="PT Sans"/>
              <a:buNone/>
              <a:defRPr>
                <a:solidFill>
                  <a:schemeClr val="dk1"/>
                </a:solidFill>
                <a:latin typeface="PT Sans"/>
                <a:ea typeface="PT Sans"/>
                <a:cs typeface="PT Sans"/>
                <a:sym typeface="PT Sans"/>
              </a:defRPr>
            </a:lvl9pPr>
          </a:lstStyle>
          <a:p>
            <a:endParaRPr/>
          </a:p>
        </p:txBody>
      </p:sp>
      <p:grpSp>
        <p:nvGrpSpPr>
          <p:cNvPr id="228" name="Google Shape;228;p22"/>
          <p:cNvGrpSpPr/>
          <p:nvPr/>
        </p:nvGrpSpPr>
        <p:grpSpPr>
          <a:xfrm>
            <a:off x="0" y="0"/>
            <a:ext cx="9149044" cy="5153909"/>
            <a:chOff x="0" y="0"/>
            <a:chExt cx="9149044" cy="5153909"/>
          </a:xfrm>
        </p:grpSpPr>
        <p:grpSp>
          <p:nvGrpSpPr>
            <p:cNvPr id="229" name="Google Shape;229;p22"/>
            <p:cNvGrpSpPr/>
            <p:nvPr/>
          </p:nvGrpSpPr>
          <p:grpSpPr>
            <a:xfrm>
              <a:off x="2633519" y="4796608"/>
              <a:ext cx="6515525" cy="357300"/>
              <a:chOff x="2633519" y="4796608"/>
              <a:chExt cx="6515525" cy="357300"/>
            </a:xfrm>
          </p:grpSpPr>
          <p:pic>
            <p:nvPicPr>
              <p:cNvPr id="230" name="Google Shape;230;p22"/>
              <p:cNvPicPr preferRelativeResize="0"/>
              <p:nvPr/>
            </p:nvPicPr>
            <p:blipFill>
              <a:blip r:embed="rId3">
                <a:alphaModFix/>
              </a:blip>
              <a:stretch>
                <a:fillRect/>
              </a:stretch>
            </p:blipFill>
            <p:spPr>
              <a:xfrm rot="10800000">
                <a:off x="2633519" y="4796608"/>
                <a:ext cx="6515525" cy="357300"/>
              </a:xfrm>
              <a:prstGeom prst="rect">
                <a:avLst/>
              </a:prstGeom>
              <a:noFill/>
              <a:ln>
                <a:noFill/>
              </a:ln>
            </p:spPr>
          </p:pic>
          <p:pic>
            <p:nvPicPr>
              <p:cNvPr id="231" name="Google Shape;231;p22"/>
              <p:cNvPicPr preferRelativeResize="0"/>
              <p:nvPr/>
            </p:nvPicPr>
            <p:blipFill>
              <a:blip r:embed="rId4">
                <a:alphaModFix/>
              </a:blip>
              <a:stretch>
                <a:fillRect/>
              </a:stretch>
            </p:blipFill>
            <p:spPr>
              <a:xfrm rot="10800000">
                <a:off x="7293388" y="4940768"/>
                <a:ext cx="1585464" cy="69000"/>
              </a:xfrm>
              <a:prstGeom prst="rect">
                <a:avLst/>
              </a:prstGeom>
              <a:noFill/>
              <a:ln>
                <a:noFill/>
              </a:ln>
            </p:spPr>
          </p:pic>
        </p:grpSp>
        <p:grpSp>
          <p:nvGrpSpPr>
            <p:cNvPr id="232" name="Google Shape;232;p22"/>
            <p:cNvGrpSpPr/>
            <p:nvPr/>
          </p:nvGrpSpPr>
          <p:grpSpPr>
            <a:xfrm>
              <a:off x="0" y="0"/>
              <a:ext cx="6523526" cy="359400"/>
              <a:chOff x="0" y="0"/>
              <a:chExt cx="6523526" cy="359400"/>
            </a:xfrm>
          </p:grpSpPr>
          <p:pic>
            <p:nvPicPr>
              <p:cNvPr id="233" name="Google Shape;233;p22"/>
              <p:cNvPicPr preferRelativeResize="0"/>
              <p:nvPr/>
            </p:nvPicPr>
            <p:blipFill>
              <a:blip r:embed="rId5">
                <a:alphaModFix/>
              </a:blip>
              <a:stretch>
                <a:fillRect/>
              </a:stretch>
            </p:blipFill>
            <p:spPr>
              <a:xfrm>
                <a:off x="0" y="0"/>
                <a:ext cx="6523526" cy="359400"/>
              </a:xfrm>
              <a:prstGeom prst="rect">
                <a:avLst/>
              </a:prstGeom>
              <a:noFill/>
              <a:ln>
                <a:noFill/>
              </a:ln>
            </p:spPr>
          </p:pic>
          <p:pic>
            <p:nvPicPr>
              <p:cNvPr id="234" name="Google Shape;234;p22"/>
              <p:cNvPicPr preferRelativeResize="0"/>
              <p:nvPr/>
            </p:nvPicPr>
            <p:blipFill>
              <a:blip r:embed="rId4">
                <a:alphaModFix/>
              </a:blip>
              <a:stretch>
                <a:fillRect/>
              </a:stretch>
            </p:blipFill>
            <p:spPr>
              <a:xfrm>
                <a:off x="265125" y="145205"/>
                <a:ext cx="1585464" cy="69000"/>
              </a:xfrm>
              <a:prstGeom prst="rect">
                <a:avLst/>
              </a:prstGeom>
              <a:noFill/>
              <a:ln>
                <a:noFill/>
              </a:ln>
            </p:spPr>
          </p:pic>
        </p:grpSp>
      </p:grpSp>
      <p:pic>
        <p:nvPicPr>
          <p:cNvPr id="235" name="Google Shape;235;p22"/>
          <p:cNvPicPr preferRelativeResize="0"/>
          <p:nvPr/>
        </p:nvPicPr>
        <p:blipFill rotWithShape="1">
          <a:blip r:embed="rId6">
            <a:alphaModFix/>
          </a:blip>
          <a:srcRect t="129" b="129"/>
          <a:stretch/>
        </p:blipFill>
        <p:spPr>
          <a:xfrm rot="5400000">
            <a:off x="-128174" y="3562553"/>
            <a:ext cx="1716695" cy="1307947"/>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300"/>
        <p:cNvGrpSpPr/>
        <p:nvPr/>
      </p:nvGrpSpPr>
      <p:grpSpPr>
        <a:xfrm>
          <a:off x="0" y="0"/>
          <a:ext cx="0" cy="0"/>
          <a:chOff x="0" y="0"/>
          <a:chExt cx="0" cy="0"/>
        </a:xfrm>
      </p:grpSpPr>
      <p:pic>
        <p:nvPicPr>
          <p:cNvPr id="301" name="Google Shape;301;p30"/>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302" name="Google Shape;302;p30"/>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303" name="Google Shape;303;p30"/>
          <p:cNvPicPr preferRelativeResize="0"/>
          <p:nvPr/>
        </p:nvPicPr>
        <p:blipFill rotWithShape="1">
          <a:blip r:embed="rId3">
            <a:alphaModFix/>
          </a:blip>
          <a:srcRect t="129" b="129"/>
          <a:stretch/>
        </p:blipFill>
        <p:spPr>
          <a:xfrm rot="-5400000">
            <a:off x="-145124" y="3582752"/>
            <a:ext cx="1716695" cy="1307947"/>
          </a:xfrm>
          <a:prstGeom prst="rect">
            <a:avLst/>
          </a:prstGeom>
          <a:noFill/>
          <a:ln>
            <a:noFill/>
          </a:ln>
        </p:spPr>
      </p:pic>
      <p:pic>
        <p:nvPicPr>
          <p:cNvPr id="304" name="Google Shape;304;p30"/>
          <p:cNvPicPr preferRelativeResize="0"/>
          <p:nvPr/>
        </p:nvPicPr>
        <p:blipFill>
          <a:blip r:embed="rId4">
            <a:alphaModFix/>
          </a:blip>
          <a:stretch>
            <a:fillRect/>
          </a:stretch>
        </p:blipFill>
        <p:spPr>
          <a:xfrm>
            <a:off x="7906088" y="-13650"/>
            <a:ext cx="1251550" cy="1251550"/>
          </a:xfrm>
          <a:prstGeom prst="rect">
            <a:avLst/>
          </a:prstGeom>
          <a:noFill/>
          <a:ln>
            <a:noFill/>
          </a:ln>
        </p:spPr>
      </p:pic>
      <p:grpSp>
        <p:nvGrpSpPr>
          <p:cNvPr id="305" name="Google Shape;305;p30"/>
          <p:cNvGrpSpPr/>
          <p:nvPr/>
        </p:nvGrpSpPr>
        <p:grpSpPr>
          <a:xfrm>
            <a:off x="0" y="-13638"/>
            <a:ext cx="8878852" cy="4923618"/>
            <a:chOff x="0" y="-13638"/>
            <a:chExt cx="8878852" cy="4923618"/>
          </a:xfrm>
        </p:grpSpPr>
        <p:pic>
          <p:nvPicPr>
            <p:cNvPr id="306" name="Google Shape;306;p30"/>
            <p:cNvPicPr preferRelativeResize="0"/>
            <p:nvPr/>
          </p:nvPicPr>
          <p:blipFill>
            <a:blip r:embed="rId5">
              <a:alphaModFix/>
            </a:blip>
            <a:stretch>
              <a:fillRect/>
            </a:stretch>
          </p:blipFill>
          <p:spPr>
            <a:xfrm rot="10800000">
              <a:off x="7293388" y="4840980"/>
              <a:ext cx="1585464" cy="69000"/>
            </a:xfrm>
            <a:prstGeom prst="rect">
              <a:avLst/>
            </a:prstGeom>
            <a:noFill/>
            <a:ln>
              <a:noFill/>
            </a:ln>
          </p:spPr>
        </p:pic>
        <p:grpSp>
          <p:nvGrpSpPr>
            <p:cNvPr id="307" name="Google Shape;307;p30"/>
            <p:cNvGrpSpPr/>
            <p:nvPr/>
          </p:nvGrpSpPr>
          <p:grpSpPr>
            <a:xfrm>
              <a:off x="0" y="-13638"/>
              <a:ext cx="6523526" cy="536050"/>
              <a:chOff x="0" y="-13638"/>
              <a:chExt cx="6523526" cy="536050"/>
            </a:xfrm>
          </p:grpSpPr>
          <p:pic>
            <p:nvPicPr>
              <p:cNvPr id="308" name="Google Shape;308;p30"/>
              <p:cNvPicPr preferRelativeResize="0"/>
              <p:nvPr/>
            </p:nvPicPr>
            <p:blipFill>
              <a:blip r:embed="rId6">
                <a:alphaModFix/>
              </a:blip>
              <a:stretch>
                <a:fillRect/>
              </a:stretch>
            </p:blipFill>
            <p:spPr>
              <a:xfrm>
                <a:off x="0" y="-13638"/>
                <a:ext cx="6523526" cy="536050"/>
              </a:xfrm>
              <a:prstGeom prst="rect">
                <a:avLst/>
              </a:prstGeom>
              <a:noFill/>
              <a:ln>
                <a:noFill/>
              </a:ln>
            </p:spPr>
          </p:pic>
          <p:pic>
            <p:nvPicPr>
              <p:cNvPr id="309" name="Google Shape;309;p30"/>
              <p:cNvPicPr preferRelativeResize="0"/>
              <p:nvPr/>
            </p:nvPicPr>
            <p:blipFill>
              <a:blip r:embed="rId5">
                <a:alphaModFix/>
              </a:blip>
              <a:stretch>
                <a:fillRect/>
              </a:stretch>
            </p:blipFill>
            <p:spPr>
              <a:xfrm>
                <a:off x="265125" y="232968"/>
                <a:ext cx="1585464" cy="69000"/>
              </a:xfrm>
              <a:prstGeom prst="rect">
                <a:avLst/>
              </a:prstGeom>
              <a:noFill/>
              <a:ln>
                <a:noFill/>
              </a:ln>
            </p:spPr>
          </p:pic>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10"/>
        <p:cNvGrpSpPr/>
        <p:nvPr/>
      </p:nvGrpSpPr>
      <p:grpSpPr>
        <a:xfrm>
          <a:off x="0" y="0"/>
          <a:ext cx="0" cy="0"/>
          <a:chOff x="0" y="0"/>
          <a:chExt cx="0" cy="0"/>
        </a:xfrm>
      </p:grpSpPr>
      <p:pic>
        <p:nvPicPr>
          <p:cNvPr id="311" name="Google Shape;311;p31"/>
          <p:cNvPicPr preferRelativeResize="0"/>
          <p:nvPr/>
        </p:nvPicPr>
        <p:blipFill>
          <a:blip r:embed="rId2">
            <a:alphaModFix/>
          </a:blip>
          <a:stretch>
            <a:fillRect/>
          </a:stretch>
        </p:blipFill>
        <p:spPr>
          <a:xfrm>
            <a:off x="-25" y="0"/>
            <a:ext cx="9144000" cy="5143500"/>
          </a:xfrm>
          <a:prstGeom prst="rect">
            <a:avLst/>
          </a:prstGeom>
          <a:noFill/>
          <a:ln>
            <a:noFill/>
          </a:ln>
        </p:spPr>
      </p:pic>
      <p:pic>
        <p:nvPicPr>
          <p:cNvPr id="312" name="Google Shape;312;p31"/>
          <p:cNvPicPr preferRelativeResize="0"/>
          <p:nvPr/>
        </p:nvPicPr>
        <p:blipFill rotWithShape="1">
          <a:blip r:embed="rId3">
            <a:alphaModFix/>
          </a:blip>
          <a:srcRect l="73637" t="129" b="129"/>
          <a:stretch/>
        </p:blipFill>
        <p:spPr>
          <a:xfrm>
            <a:off x="8632789" y="38875"/>
            <a:ext cx="452574" cy="1307951"/>
          </a:xfrm>
          <a:prstGeom prst="rect">
            <a:avLst/>
          </a:prstGeom>
          <a:noFill/>
          <a:ln>
            <a:noFill/>
          </a:ln>
        </p:spPr>
      </p:pic>
      <p:grpSp>
        <p:nvGrpSpPr>
          <p:cNvPr id="313" name="Google Shape;313;p31"/>
          <p:cNvGrpSpPr/>
          <p:nvPr/>
        </p:nvGrpSpPr>
        <p:grpSpPr>
          <a:xfrm>
            <a:off x="-26" y="-20456"/>
            <a:ext cx="972776" cy="5162894"/>
            <a:chOff x="-26" y="-20456"/>
            <a:chExt cx="972776" cy="5162894"/>
          </a:xfrm>
        </p:grpSpPr>
        <p:pic>
          <p:nvPicPr>
            <p:cNvPr id="314" name="Google Shape;314;p31"/>
            <p:cNvPicPr preferRelativeResize="0"/>
            <p:nvPr/>
          </p:nvPicPr>
          <p:blipFill>
            <a:blip r:embed="rId4">
              <a:alphaModFix/>
            </a:blip>
            <a:stretch>
              <a:fillRect/>
            </a:stretch>
          </p:blipFill>
          <p:spPr>
            <a:xfrm flipH="1">
              <a:off x="-25" y="-20456"/>
              <a:ext cx="972775" cy="972775"/>
            </a:xfrm>
            <a:prstGeom prst="rect">
              <a:avLst/>
            </a:prstGeom>
            <a:noFill/>
            <a:ln>
              <a:noFill/>
            </a:ln>
          </p:spPr>
        </p:pic>
        <p:pic>
          <p:nvPicPr>
            <p:cNvPr id="315" name="Google Shape;315;p31"/>
            <p:cNvPicPr preferRelativeResize="0"/>
            <p:nvPr/>
          </p:nvPicPr>
          <p:blipFill>
            <a:blip r:embed="rId5">
              <a:alphaModFix/>
            </a:blip>
            <a:stretch>
              <a:fillRect/>
            </a:stretch>
          </p:blipFill>
          <p:spPr>
            <a:xfrm rot="5400000" flipH="1">
              <a:off x="-26" y="4169663"/>
              <a:ext cx="972775" cy="972775"/>
            </a:xfrm>
            <a:prstGeom prst="rect">
              <a:avLst/>
            </a:prstGeom>
            <a:noFill/>
            <a:ln>
              <a:noFill/>
            </a:ln>
          </p:spPr>
        </p:pic>
      </p:grpSp>
      <p:grpSp>
        <p:nvGrpSpPr>
          <p:cNvPr id="316" name="Google Shape;316;p31"/>
          <p:cNvGrpSpPr/>
          <p:nvPr/>
        </p:nvGrpSpPr>
        <p:grpSpPr>
          <a:xfrm rot="10800000">
            <a:off x="5368113" y="4784100"/>
            <a:ext cx="3789523" cy="359400"/>
            <a:chOff x="-13638" y="0"/>
            <a:chExt cx="3789523" cy="359400"/>
          </a:xfrm>
        </p:grpSpPr>
        <p:pic>
          <p:nvPicPr>
            <p:cNvPr id="317" name="Google Shape;317;p31"/>
            <p:cNvPicPr preferRelativeResize="0"/>
            <p:nvPr/>
          </p:nvPicPr>
          <p:blipFill>
            <a:blip r:embed="rId6">
              <a:alphaModFix/>
            </a:blip>
            <a:stretch>
              <a:fillRect/>
            </a:stretch>
          </p:blipFill>
          <p:spPr>
            <a:xfrm>
              <a:off x="-13638" y="0"/>
              <a:ext cx="3789523" cy="359400"/>
            </a:xfrm>
            <a:prstGeom prst="rect">
              <a:avLst/>
            </a:prstGeom>
            <a:noFill/>
            <a:ln>
              <a:noFill/>
            </a:ln>
          </p:spPr>
        </p:pic>
        <p:pic>
          <p:nvPicPr>
            <p:cNvPr id="318" name="Google Shape;318;p31"/>
            <p:cNvPicPr preferRelativeResize="0"/>
            <p:nvPr/>
          </p:nvPicPr>
          <p:blipFill>
            <a:blip r:embed="rId7">
              <a:alphaModFix/>
            </a:blip>
            <a:stretch>
              <a:fillRect/>
            </a:stretch>
          </p:blipFill>
          <p:spPr>
            <a:xfrm>
              <a:off x="265125" y="145205"/>
              <a:ext cx="1585464" cy="69000"/>
            </a:xfrm>
            <a:prstGeom prst="rect">
              <a:avLst/>
            </a:prstGeom>
            <a:noFill/>
            <a:ln>
              <a:noFill/>
            </a:ln>
          </p:spPr>
        </p:pic>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1pPr>
            <a:lvl2pPr lvl="1"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2pPr>
            <a:lvl3pPr lvl="2"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3pPr>
            <a:lvl4pPr lvl="3"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4pPr>
            <a:lvl5pPr lvl="4"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5pPr>
            <a:lvl6pPr lvl="5"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6pPr>
            <a:lvl7pPr lvl="6"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7pPr>
            <a:lvl8pPr lvl="7"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8pPr>
            <a:lvl9pPr lvl="8" rtl="0">
              <a:spcBef>
                <a:spcPts val="0"/>
              </a:spcBef>
              <a:spcAft>
                <a:spcPts val="0"/>
              </a:spcAft>
              <a:buClr>
                <a:schemeClr val="dk1"/>
              </a:buClr>
              <a:buSzPts val="3000"/>
              <a:buFont typeface="Poppins"/>
              <a:buNone/>
              <a:defRPr sz="3000" b="1">
                <a:solidFill>
                  <a:schemeClr val="dk1"/>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1pPr>
            <a:lvl2pPr marL="914400" lvl="1"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2pPr>
            <a:lvl3pPr marL="1371600" lvl="2"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3pPr>
            <a:lvl4pPr marL="1828800" lvl="3"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4pPr>
            <a:lvl5pPr marL="2286000" lvl="4"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5pPr>
            <a:lvl6pPr marL="2743200" lvl="5"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6pPr>
            <a:lvl7pPr marL="3200400" lvl="6"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7pPr>
            <a:lvl8pPr marL="3657600" lvl="7"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8pPr>
            <a:lvl9pPr marL="4114800" lvl="8" indent="-304800">
              <a:lnSpc>
                <a:spcPct val="100000"/>
              </a:lnSpc>
              <a:spcBef>
                <a:spcPts val="0"/>
              </a:spcBef>
              <a:spcAft>
                <a:spcPts val="0"/>
              </a:spcAft>
              <a:buClr>
                <a:schemeClr val="dk1"/>
              </a:buClr>
              <a:buSzPts val="1200"/>
              <a:buFont typeface="Poppins"/>
              <a:buChar char="■"/>
              <a:defRPr sz="1200">
                <a:solidFill>
                  <a:schemeClr val="dk1"/>
                </a:solidFill>
                <a:latin typeface="Poppins"/>
                <a:ea typeface="Poppins"/>
                <a:cs typeface="Poppins"/>
                <a:sym typeface="Poppi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4" r:id="rId4"/>
    <p:sldLayoutId id="2147483655" r:id="rId5"/>
    <p:sldLayoutId id="2147483656" r:id="rId6"/>
    <p:sldLayoutId id="2147483657" r:id="rId7"/>
    <p:sldLayoutId id="2147483658" r:id="rId8"/>
    <p:sldLayoutId id="2147483660" r:id="rId9"/>
    <p:sldLayoutId id="2147483661" r:id="rId10"/>
    <p:sldLayoutId id="2147483664" r:id="rId11"/>
    <p:sldLayoutId id="2147483668" r:id="rId12"/>
    <p:sldLayoutId id="2147483676" r:id="rId13"/>
    <p:sldLayoutId id="2147483677"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21608/ijhth.2023.283502" TargetMode="External"/><Relationship Id="rId13" Type="http://schemas.openxmlformats.org/officeDocument/2006/relationships/hyperlink" Target="https://www.researchgate.net/publication/370341607_The_importance_of_MICE_services_to_the_hotel_industry_and_their_value_during_the_tourist_low_season" TargetMode="External"/><Relationship Id="rId3" Type="http://schemas.openxmlformats.org/officeDocument/2006/relationships/hyperlink" Target="https://doi.org/10.62951/momat.v2i1.167" TargetMode="External"/><Relationship Id="rId7" Type="http://schemas.openxmlformats.org/officeDocument/2006/relationships/hyperlink" Target="https://doi.org/10.5194/gc-7-227-2024" TargetMode="External"/><Relationship Id="rId12" Type="http://schemas.openxmlformats.org/officeDocument/2006/relationships/hyperlink" Target="https://doi.org/10.54660/.ijmrge.2023.4.1-852-860" TargetMode="External"/><Relationship Id="rId17" Type="http://schemas.openxmlformats.org/officeDocument/2006/relationships/hyperlink" Target="https://doi.org/10.6007/ijarbss/v12-i11/15622" TargetMode="External"/><Relationship Id="rId2" Type="http://schemas.openxmlformats.org/officeDocument/2006/relationships/notesSlide" Target="../notesSlides/notesSlide11.xml"/><Relationship Id="rId16" Type="http://schemas.openxmlformats.org/officeDocument/2006/relationships/hyperlink" Target="https://trajectoryinc.com/blog/digital-transformation-for-large-organizations-demystified/" TargetMode="External"/><Relationship Id="rId1" Type="http://schemas.openxmlformats.org/officeDocument/2006/relationships/slideLayout" Target="../slideLayouts/slideLayout11.xml"/><Relationship Id="rId6" Type="http://schemas.openxmlformats.org/officeDocument/2006/relationships/hyperlink" Target="https://doi.org/10.52218/ijbtob.v1i3.90" TargetMode="External"/><Relationship Id="rId11" Type="http://schemas.openxmlformats.org/officeDocument/2006/relationships/hyperlink" Target="https://doi.org/10.4236/oalib.1111001" TargetMode="External"/><Relationship Id="rId5" Type="http://schemas.openxmlformats.org/officeDocument/2006/relationships/hyperlink" Target="https://www.torrossa.com/en/resources/an/5825829" TargetMode="External"/><Relationship Id="rId15" Type="http://schemas.openxmlformats.org/officeDocument/2006/relationships/hyperlink" Target="https://www.sphericalinsights.com/reports/data-protection-market" TargetMode="External"/><Relationship Id="rId10" Type="http://schemas.openxmlformats.org/officeDocument/2006/relationships/hyperlink" Target="https://doi.org/10.5038/9781732127593" TargetMode="External"/><Relationship Id="rId4" Type="http://schemas.openxmlformats.org/officeDocument/2006/relationships/hyperlink" Target="https://doi.org/10.35870/ijmsit.v4i2.3201" TargetMode="External"/><Relationship Id="rId9" Type="http://schemas.openxmlformats.org/officeDocument/2006/relationships/hyperlink" Target="https://doi.org/10.31058/j.ps.2024.20013" TargetMode="External"/><Relationship Id="rId14" Type="http://schemas.openxmlformats.org/officeDocument/2006/relationships/hyperlink" Target="https://www.researchgate.net/publication/356909917_Virtual_is_Vital_The_Strategies_Design_and_Attendee_Engagement_of_Virtual_Event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35"/>
          <p:cNvSpPr txBox="1">
            <a:spLocks noGrp="1"/>
          </p:cNvSpPr>
          <p:nvPr>
            <p:ph type="ctrTitle"/>
          </p:nvPr>
        </p:nvSpPr>
        <p:spPr>
          <a:xfrm>
            <a:off x="1200900" y="1347718"/>
            <a:ext cx="7199400" cy="1477200"/>
          </a:xfrm>
          <a:prstGeom prst="rect">
            <a:avLst/>
          </a:prstGeom>
        </p:spPr>
        <p:txBody>
          <a:bodyPr spcFirstLastPara="1" wrap="square" lIns="91425" tIns="91425" rIns="91425" bIns="91425" anchor="b" anchorCtr="0">
            <a:noAutofit/>
          </a:bodyPr>
          <a:lstStyle/>
          <a:p>
            <a:r>
              <a:rPr lang="en-US" sz="3200" dirty="0">
                <a:latin typeface="+mj-lt"/>
              </a:rPr>
              <a:t>Hybrid and Digital Transformation of MICE in the Hotel Industry</a:t>
            </a:r>
            <a:br>
              <a:rPr lang="en-US" sz="3200" dirty="0">
                <a:latin typeface="+mj-lt"/>
              </a:rPr>
            </a:br>
            <a:r>
              <a:rPr lang="en-US" sz="3200" dirty="0">
                <a:latin typeface="+mj-lt"/>
              </a:rPr>
              <a:t>CW2 – Conference Presentation Content</a:t>
            </a:r>
          </a:p>
        </p:txBody>
      </p:sp>
      <p:sp>
        <p:nvSpPr>
          <p:cNvPr id="330" name="Google Shape;330;p35"/>
          <p:cNvSpPr txBox="1">
            <a:spLocks noGrp="1"/>
          </p:cNvSpPr>
          <p:nvPr>
            <p:ph type="subTitle" idx="1"/>
          </p:nvPr>
        </p:nvSpPr>
        <p:spPr>
          <a:xfrm>
            <a:off x="1200900" y="2882389"/>
            <a:ext cx="7199400" cy="421500"/>
          </a:xfrm>
          <a:prstGeom prst="rect">
            <a:avLst/>
          </a:prstGeom>
        </p:spPr>
        <p:txBody>
          <a:bodyPr spcFirstLastPara="1" wrap="square" lIns="91425" tIns="91425" rIns="91425" bIns="91425" anchor="t" anchorCtr="0">
            <a:noAutofit/>
          </a:bodyPr>
          <a:lstStyle/>
          <a:p>
            <a:pPr marL="0" lvl="0" indent="0"/>
            <a:r>
              <a:rPr lang="en-US" sz="1200" dirty="0">
                <a:latin typeface="+mj-lt"/>
              </a:rPr>
              <a:t>Programme: BA International Hotel Management</a:t>
            </a:r>
            <a:br>
              <a:rPr lang="en-US" sz="1200" dirty="0">
                <a:latin typeface="+mj-lt"/>
              </a:rPr>
            </a:br>
            <a:r>
              <a:rPr lang="en-US" sz="1200" dirty="0">
                <a:latin typeface="+mj-lt"/>
              </a:rPr>
              <a:t>Module Code: BMIH6001</a:t>
            </a:r>
            <a:br>
              <a:rPr lang="en-US" sz="1200" dirty="0">
                <a:latin typeface="+mj-lt"/>
              </a:rPr>
            </a:br>
            <a:r>
              <a:rPr lang="en-US" sz="1200" dirty="0">
                <a:latin typeface="+mj-lt"/>
              </a:rPr>
              <a:t>Module: Contemporary Themes in the Hotel and Hospitality Sector</a:t>
            </a:r>
            <a:br>
              <a:rPr lang="en-US" sz="1200" dirty="0">
                <a:latin typeface="+mj-lt"/>
              </a:rPr>
            </a:br>
            <a:r>
              <a:rPr lang="en-US" sz="1200" dirty="0">
                <a:latin typeface="+mj-lt"/>
              </a:rPr>
              <a:t>Lecturers: </a:t>
            </a:r>
            <a:r>
              <a:rPr lang="en-US" sz="1200" dirty="0" err="1">
                <a:latin typeface="+mj-lt"/>
              </a:rPr>
              <a:t>Dr</a:t>
            </a:r>
            <a:r>
              <a:rPr lang="en-US" sz="1200" dirty="0">
                <a:latin typeface="+mj-lt"/>
              </a:rPr>
              <a:t> Ernest </a:t>
            </a:r>
            <a:r>
              <a:rPr lang="en-US" sz="1200" dirty="0" err="1">
                <a:latin typeface="+mj-lt"/>
              </a:rPr>
              <a:t>Balutie</a:t>
            </a:r>
            <a:r>
              <a:rPr lang="en-US" sz="1200" dirty="0">
                <a:latin typeface="+mj-lt"/>
              </a:rPr>
              <a:t> </a:t>
            </a:r>
            <a:r>
              <a:rPr lang="en-US" sz="1200" dirty="0" err="1">
                <a:latin typeface="+mj-lt"/>
              </a:rPr>
              <a:t>Wavei</a:t>
            </a:r>
            <a:r>
              <a:rPr lang="en-US" sz="1200" dirty="0">
                <a:latin typeface="+mj-lt"/>
              </a:rPr>
              <a:t>, Natalie </a:t>
            </a:r>
            <a:r>
              <a:rPr lang="en-US" sz="1200" dirty="0" err="1">
                <a:latin typeface="+mj-lt"/>
              </a:rPr>
              <a:t>Brailsford</a:t>
            </a:r>
            <a:r>
              <a:rPr lang="en-US" sz="1200" dirty="0">
                <a:latin typeface="+mj-lt"/>
              </a:rPr>
              <a:t>, Jessica Newport</a:t>
            </a:r>
          </a:p>
          <a:p>
            <a:pPr marL="0" lvl="0" indent="0"/>
            <a:r>
              <a:rPr lang="en-US" sz="1200" dirty="0">
                <a:latin typeface="+mj-lt"/>
              </a:rPr>
              <a:t>Student Name: Emanuel Cogalniceanu</a:t>
            </a:r>
          </a:p>
          <a:p>
            <a:pPr marL="0" lvl="0" indent="0"/>
            <a:r>
              <a:rPr lang="en-US" sz="1200" dirty="0">
                <a:latin typeface="+mj-lt"/>
              </a:rPr>
              <a:t>Student </a:t>
            </a:r>
            <a:r>
              <a:rPr lang="en-US" sz="1200">
                <a:latin typeface="+mj-lt"/>
              </a:rPr>
              <a:t>ID: 2243719</a:t>
            </a:r>
            <a:endParaRPr sz="1200"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63" name="Google Shape;363;p38"/>
          <p:cNvSpPr txBox="1">
            <a:spLocks noGrp="1"/>
          </p:cNvSpPr>
          <p:nvPr>
            <p:ph type="title"/>
          </p:nvPr>
        </p:nvSpPr>
        <p:spPr>
          <a:xfrm>
            <a:off x="152116" y="0"/>
            <a:ext cx="4294800" cy="1062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800" dirty="0">
                <a:latin typeface="+mj-lt"/>
              </a:rPr>
              <a:t>Introduction</a:t>
            </a:r>
            <a:endParaRPr sz="2800" dirty="0">
              <a:latin typeface="+mj-lt"/>
            </a:endParaRPr>
          </a:p>
        </p:txBody>
      </p:sp>
      <p:graphicFrame>
        <p:nvGraphicFramePr>
          <p:cNvPr id="4" name="Diagram 3">
            <a:extLst>
              <a:ext uri="{FF2B5EF4-FFF2-40B4-BE49-F238E27FC236}">
                <a16:creationId xmlns:a16="http://schemas.microsoft.com/office/drawing/2014/main" id="{712CDFFB-D5D7-A758-F96C-73278B2DC947}"/>
              </a:ext>
            </a:extLst>
          </p:cNvPr>
          <p:cNvGraphicFramePr/>
          <p:nvPr>
            <p:extLst>
              <p:ext uri="{D42A27DB-BD31-4B8C-83A1-F6EECF244321}">
                <p14:modId xmlns:p14="http://schemas.microsoft.com/office/powerpoint/2010/main" val="4110943157"/>
              </p:ext>
            </p:extLst>
          </p:nvPr>
        </p:nvGraphicFramePr>
        <p:xfrm>
          <a:off x="248756" y="1008356"/>
          <a:ext cx="7818111" cy="2503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7AD737B7-BAAC-2FCB-76A7-5DF8C12E7F36}"/>
              </a:ext>
            </a:extLst>
          </p:cNvPr>
          <p:cNvGraphicFramePr/>
          <p:nvPr>
            <p:extLst>
              <p:ext uri="{D42A27DB-BD31-4B8C-83A1-F6EECF244321}">
                <p14:modId xmlns:p14="http://schemas.microsoft.com/office/powerpoint/2010/main" val="875044732"/>
              </p:ext>
            </p:extLst>
          </p:nvPr>
        </p:nvGraphicFramePr>
        <p:xfrm>
          <a:off x="248756" y="3511856"/>
          <a:ext cx="7818111" cy="123178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pic>
        <p:nvPicPr>
          <p:cNvPr id="369" name="Google Shape;369;p39"/>
          <p:cNvPicPr preferRelativeResize="0"/>
          <p:nvPr/>
        </p:nvPicPr>
        <p:blipFill rotWithShape="1">
          <a:blip r:embed="rId3">
            <a:alphaModFix/>
          </a:blip>
          <a:srcRect t="129" b="129"/>
          <a:stretch/>
        </p:blipFill>
        <p:spPr>
          <a:xfrm rot="10800000">
            <a:off x="780361" y="83216"/>
            <a:ext cx="1716695" cy="1307947"/>
          </a:xfrm>
          <a:prstGeom prst="rect">
            <a:avLst/>
          </a:prstGeom>
          <a:noFill/>
          <a:ln>
            <a:noFill/>
          </a:ln>
        </p:spPr>
      </p:pic>
      <p:sp>
        <p:nvSpPr>
          <p:cNvPr id="370" name="Google Shape;370;p39"/>
          <p:cNvSpPr txBox="1">
            <a:spLocks noGrp="1"/>
          </p:cNvSpPr>
          <p:nvPr>
            <p:ph type="title"/>
          </p:nvPr>
        </p:nvSpPr>
        <p:spPr>
          <a:xfrm>
            <a:off x="2639290" y="291033"/>
            <a:ext cx="5787737" cy="633758"/>
          </a:xfrm>
          <a:prstGeom prst="rect">
            <a:avLst/>
          </a:prstGeom>
        </p:spPr>
        <p:txBody>
          <a:bodyPr spcFirstLastPara="1" wrap="square" lIns="91425" tIns="91425" rIns="91425" bIns="91425" anchor="t" anchorCtr="0">
            <a:noAutofit/>
          </a:bodyPr>
          <a:lstStyle/>
          <a:p>
            <a:r>
              <a:rPr lang="en-US" sz="2800" dirty="0">
                <a:latin typeface="+mj-lt"/>
              </a:rPr>
              <a:t>Literature Review: Key Theories </a:t>
            </a:r>
          </a:p>
        </p:txBody>
      </p:sp>
      <p:sp>
        <p:nvSpPr>
          <p:cNvPr id="3" name="TextBox 2"/>
          <p:cNvSpPr txBox="1"/>
          <p:nvPr/>
        </p:nvSpPr>
        <p:spPr>
          <a:xfrm>
            <a:off x="2971800" y="991921"/>
            <a:ext cx="5611091" cy="3077766"/>
          </a:xfrm>
          <a:prstGeom prst="rect">
            <a:avLst/>
          </a:prstGeom>
          <a:noFill/>
        </p:spPr>
        <p:txBody>
          <a:bodyPr wrap="square" rtlCol="0">
            <a:spAutoFit/>
          </a:bodyPr>
          <a:lstStyle/>
          <a:p>
            <a:pPr marL="342900" indent="-342900" algn="just">
              <a:lnSpc>
                <a:spcPct val="150000"/>
              </a:lnSpc>
              <a:buFont typeface="+mj-lt"/>
              <a:buAutoNum type="arabicPeriod"/>
            </a:pPr>
            <a:r>
              <a:rPr lang="en-US" sz="1200" dirty="0"/>
              <a:t>Digital Transformation Theory explains how hotels use technology to redesign business processes  (Patterson, 2023). </a:t>
            </a:r>
          </a:p>
          <a:p>
            <a:pPr marL="342900" indent="-342900" algn="just">
              <a:lnSpc>
                <a:spcPct val="150000"/>
              </a:lnSpc>
              <a:buFont typeface="+mj-lt"/>
              <a:buAutoNum type="arabicPeriod"/>
            </a:pPr>
            <a:r>
              <a:rPr lang="en-US" sz="1200" dirty="0"/>
              <a:t>The Technology Acceptance Model shows that adoption depends on perceived usefulness and ease of use (Anwar et al., 2024).</a:t>
            </a:r>
          </a:p>
          <a:p>
            <a:pPr marL="342900" indent="-342900" algn="just">
              <a:lnSpc>
                <a:spcPct val="150000"/>
              </a:lnSpc>
              <a:buFont typeface="+mj-lt"/>
              <a:buAutoNum type="arabicPeriod"/>
            </a:pPr>
            <a:r>
              <a:rPr lang="en-US" sz="1200" dirty="0"/>
              <a:t>Experience Economy Theory highlights the importance of creating memorable guest experiences.</a:t>
            </a:r>
          </a:p>
          <a:p>
            <a:pPr marL="342900" indent="-342900" algn="just">
              <a:lnSpc>
                <a:spcPct val="150000"/>
              </a:lnSpc>
              <a:buFont typeface="+mj-lt"/>
              <a:buAutoNum type="arabicPeriod"/>
            </a:pPr>
            <a:r>
              <a:rPr lang="en-US" sz="1200" dirty="0"/>
              <a:t>Business Model Innovation explains how hotels develop new digital revenue streams (Oteri et al., 2023).  </a:t>
            </a:r>
          </a:p>
          <a:p>
            <a:pPr marL="342900" indent="-342900" algn="just">
              <a:lnSpc>
                <a:spcPct val="150000"/>
              </a:lnSpc>
              <a:buFont typeface="+mj-lt"/>
              <a:buAutoNum type="arabicPeriod"/>
            </a:pPr>
            <a:r>
              <a:rPr lang="en-US" sz="1200" dirty="0"/>
              <a:t>These theories help explain why hotels adopted hybrid MICE and how this transformation affects service delivery and revenue generation.</a:t>
            </a:r>
          </a:p>
          <a:p>
            <a:endParaRPr lang="en-US" dirty="0"/>
          </a:p>
        </p:txBody>
      </p:sp>
      <p:pic>
        <p:nvPicPr>
          <p:cNvPr id="4" name="Picture 3">
            <a:extLst>
              <a:ext uri="{FF2B5EF4-FFF2-40B4-BE49-F238E27FC236}">
                <a16:creationId xmlns:a16="http://schemas.microsoft.com/office/drawing/2014/main" id="{934406A0-FA62-2F23-4307-9F7B4C90F3C6}"/>
              </a:ext>
            </a:extLst>
          </p:cNvPr>
          <p:cNvPicPr>
            <a:picLocks noChangeAspect="1"/>
          </p:cNvPicPr>
          <p:nvPr/>
        </p:nvPicPr>
        <p:blipFill>
          <a:blip r:embed="rId4"/>
          <a:stretch>
            <a:fillRect/>
          </a:stretch>
        </p:blipFill>
        <p:spPr>
          <a:xfrm>
            <a:off x="96264" y="991921"/>
            <a:ext cx="2875536" cy="2541824"/>
          </a:xfrm>
          <a:prstGeom prst="rect">
            <a:avLst/>
          </a:prstGeom>
        </p:spPr>
      </p:pic>
      <p:sp>
        <p:nvSpPr>
          <p:cNvPr id="5" name="TextBox 4">
            <a:extLst>
              <a:ext uri="{FF2B5EF4-FFF2-40B4-BE49-F238E27FC236}">
                <a16:creationId xmlns:a16="http://schemas.microsoft.com/office/drawing/2014/main" id="{5A79BC7D-F9D3-4DF3-F467-5D736B2861B7}"/>
              </a:ext>
            </a:extLst>
          </p:cNvPr>
          <p:cNvSpPr txBox="1"/>
          <p:nvPr/>
        </p:nvSpPr>
        <p:spPr>
          <a:xfrm>
            <a:off x="371959" y="3665349"/>
            <a:ext cx="2599841" cy="430887"/>
          </a:xfrm>
          <a:prstGeom prst="rect">
            <a:avLst/>
          </a:prstGeom>
          <a:noFill/>
        </p:spPr>
        <p:txBody>
          <a:bodyPr wrap="square" rtlCol="0">
            <a:spAutoFit/>
          </a:bodyPr>
          <a:lstStyle/>
          <a:p>
            <a:pPr algn="ctr"/>
            <a:r>
              <a:rPr lang="en-US" sz="1100" dirty="0"/>
              <a:t>Digital Transformation Theory</a:t>
            </a:r>
          </a:p>
          <a:p>
            <a:pPr algn="ctr"/>
            <a:r>
              <a:rPr lang="en-US" sz="1100" dirty="0"/>
              <a:t>Source: </a:t>
            </a:r>
            <a:r>
              <a:rPr lang="en-GB" sz="1100" dirty="0"/>
              <a:t>(Vasquez,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40"/>
          <p:cNvSpPr txBox="1">
            <a:spLocks noGrp="1"/>
          </p:cNvSpPr>
          <p:nvPr>
            <p:ph type="title"/>
          </p:nvPr>
        </p:nvSpPr>
        <p:spPr>
          <a:xfrm>
            <a:off x="480643" y="728595"/>
            <a:ext cx="7704000" cy="572700"/>
          </a:xfrm>
          <a:prstGeom prst="rect">
            <a:avLst/>
          </a:prstGeom>
        </p:spPr>
        <p:txBody>
          <a:bodyPr spcFirstLastPara="1" wrap="square" lIns="91425" tIns="91425" rIns="91425" bIns="91425" anchor="t" anchorCtr="0">
            <a:noAutofit/>
          </a:bodyPr>
          <a:lstStyle/>
          <a:p>
            <a:r>
              <a:rPr lang="en-US" sz="2800" dirty="0">
                <a:latin typeface="+mj-lt"/>
              </a:rPr>
              <a:t>Literature Review: Academic Debate</a:t>
            </a:r>
          </a:p>
        </p:txBody>
      </p:sp>
      <p:sp>
        <p:nvSpPr>
          <p:cNvPr id="378" name="Google Shape;378;p40"/>
          <p:cNvSpPr txBox="1">
            <a:spLocks noGrp="1"/>
          </p:cNvSpPr>
          <p:nvPr>
            <p:ph type="subTitle" idx="2"/>
          </p:nvPr>
        </p:nvSpPr>
        <p:spPr>
          <a:xfrm>
            <a:off x="553475" y="1515479"/>
            <a:ext cx="7822452" cy="1763100"/>
          </a:xfrm>
          <a:prstGeom prst="rect">
            <a:avLst/>
          </a:prstGeom>
        </p:spPr>
        <p:txBody>
          <a:bodyPr spcFirstLastPara="1" wrap="square" lIns="91425" tIns="91425" rIns="91425" bIns="91425" anchor="t" anchorCtr="0">
            <a:noAutofit/>
          </a:bodyPr>
          <a:lstStyle/>
          <a:p>
            <a:pPr marL="228600" lvl="0" indent="-228600" algn="just">
              <a:lnSpc>
                <a:spcPct val="150000"/>
              </a:lnSpc>
              <a:buFont typeface="+mj-lt"/>
              <a:buAutoNum type="arabicPeriod"/>
            </a:pPr>
            <a:r>
              <a:rPr lang="en-US" dirty="0">
                <a:solidFill>
                  <a:schemeClr val="tx1"/>
                </a:solidFill>
                <a:latin typeface="Arial" panose="020B0604020202020204" pitchFamily="34" charset="0"/>
                <a:cs typeface="Arial" panose="020B0604020202020204" pitchFamily="34" charset="0"/>
              </a:rPr>
              <a:t>Many scholars argue that hybrid MICE increases accessibility by allowing international delegates to attend without travelling (</a:t>
            </a:r>
            <a:r>
              <a:rPr lang="en-US" dirty="0" err="1"/>
              <a:t>Ramely</a:t>
            </a:r>
            <a:r>
              <a:rPr lang="en-US" dirty="0"/>
              <a:t> et al., 2021). </a:t>
            </a:r>
          </a:p>
          <a:p>
            <a:pPr marL="228600" lvl="0" indent="-228600" algn="just">
              <a:lnSpc>
                <a:spcPct val="150000"/>
              </a:lnSpc>
              <a:buFont typeface="+mj-lt"/>
              <a:buAutoNum type="arabicPeriod"/>
            </a:pPr>
            <a:r>
              <a:rPr lang="en-US" dirty="0">
                <a:solidFill>
                  <a:schemeClr val="tx1"/>
                </a:solidFill>
                <a:latin typeface="Arial" panose="020B0604020202020204" pitchFamily="34" charset="0"/>
                <a:cs typeface="Arial" panose="020B0604020202020204" pitchFamily="34" charset="0"/>
              </a:rPr>
              <a:t>Researchers also highlight environmental benefits; as reduced travel helps lower carbon emissions.</a:t>
            </a:r>
          </a:p>
          <a:p>
            <a:pPr marL="228600" lvl="0" indent="-228600" algn="just">
              <a:lnSpc>
                <a:spcPct val="150000"/>
              </a:lnSpc>
              <a:buFont typeface="+mj-lt"/>
              <a:buAutoNum type="arabicPeriod"/>
            </a:pPr>
            <a:r>
              <a:rPr lang="en-US" dirty="0">
                <a:solidFill>
                  <a:schemeClr val="tx1"/>
                </a:solidFill>
                <a:latin typeface="Arial" panose="020B0604020202020204" pitchFamily="34" charset="0"/>
                <a:cs typeface="Arial" panose="020B0604020202020204" pitchFamily="34" charset="0"/>
              </a:rPr>
              <a:t>However, some academics argue that hybrid events reduce the quality of face-to-face networking and interaction.</a:t>
            </a:r>
          </a:p>
          <a:p>
            <a:pPr marL="228600" lvl="0" indent="-228600" algn="just">
              <a:lnSpc>
                <a:spcPct val="150000"/>
              </a:lnSpc>
              <a:buFont typeface="+mj-lt"/>
              <a:buAutoNum type="arabicPeriod"/>
            </a:pPr>
            <a:r>
              <a:rPr lang="en-US" dirty="0">
                <a:solidFill>
                  <a:schemeClr val="tx1"/>
                </a:solidFill>
                <a:latin typeface="Arial" panose="020B0604020202020204" pitchFamily="34" charset="0"/>
                <a:cs typeface="Arial" panose="020B0604020202020204" pitchFamily="34" charset="0"/>
              </a:rPr>
              <a:t>Digital fatigue and technical issues can negatively affect participant engagement </a:t>
            </a:r>
            <a:r>
              <a:rPr lang="en-US" dirty="0"/>
              <a:t>(Hussien and Touni, 2022)</a:t>
            </a:r>
            <a:r>
              <a:rPr lang="en-US" dirty="0">
                <a:solidFill>
                  <a:schemeClr val="tx1"/>
                </a:solidFill>
                <a:latin typeface="Arial" panose="020B0604020202020204" pitchFamily="34" charset="0"/>
                <a:cs typeface="Arial" panose="020B0604020202020204" pitchFamily="34" charset="0"/>
              </a:rPr>
              <a:t>.</a:t>
            </a:r>
          </a:p>
          <a:p>
            <a:pPr marL="228600" lvl="0" indent="-228600" algn="just">
              <a:lnSpc>
                <a:spcPct val="150000"/>
              </a:lnSpc>
              <a:buFont typeface="+mj-lt"/>
              <a:buAutoNum type="arabicPeriod"/>
            </a:pPr>
            <a:r>
              <a:rPr lang="en-US" dirty="0">
                <a:solidFill>
                  <a:schemeClr val="tx1"/>
                </a:solidFill>
                <a:latin typeface="Arial" panose="020B0604020202020204" pitchFamily="34" charset="0"/>
                <a:cs typeface="Arial" panose="020B0604020202020204" pitchFamily="34" charset="0"/>
              </a:rPr>
              <a:t>There remains a research gap, as few studies </a:t>
            </a:r>
            <a:r>
              <a:rPr lang="en-US" dirty="0" err="1">
                <a:solidFill>
                  <a:schemeClr val="tx1"/>
                </a:solidFill>
                <a:latin typeface="Arial" panose="020B0604020202020204" pitchFamily="34" charset="0"/>
                <a:cs typeface="Arial" panose="020B0604020202020204" pitchFamily="34" charset="0"/>
              </a:rPr>
              <a:t>analyse</a:t>
            </a:r>
            <a:r>
              <a:rPr lang="en-US" dirty="0">
                <a:solidFill>
                  <a:schemeClr val="tx1"/>
                </a:solidFill>
                <a:latin typeface="Arial" panose="020B0604020202020204" pitchFamily="34" charset="0"/>
                <a:cs typeface="Arial" panose="020B0604020202020204" pitchFamily="34" charset="0"/>
              </a:rPr>
              <a:t> operational, experiential and financial impacts together.</a:t>
            </a:r>
          </a:p>
          <a:p>
            <a:pPr marL="0" lvl="0" indent="0"/>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35"/>
          <p:cNvSpPr txBox="1">
            <a:spLocks noGrp="1"/>
          </p:cNvSpPr>
          <p:nvPr>
            <p:ph type="ctrTitle"/>
          </p:nvPr>
        </p:nvSpPr>
        <p:spPr>
          <a:xfrm>
            <a:off x="0" y="454502"/>
            <a:ext cx="3152891" cy="538918"/>
          </a:xfrm>
          <a:prstGeom prst="rect">
            <a:avLst/>
          </a:prstGeom>
        </p:spPr>
        <p:txBody>
          <a:bodyPr spcFirstLastPara="1" wrap="square" lIns="91425" tIns="91425" rIns="91425" bIns="91425" anchor="b" anchorCtr="0">
            <a:noAutofit/>
          </a:bodyPr>
          <a:lstStyle/>
          <a:p>
            <a:r>
              <a:rPr lang="en-US" sz="2800" dirty="0">
                <a:latin typeface="+mj-lt"/>
              </a:rPr>
              <a:t>Methodology </a:t>
            </a:r>
            <a:endParaRPr lang="en-US" sz="1200" dirty="0">
              <a:latin typeface="+mj-lt"/>
            </a:endParaRPr>
          </a:p>
        </p:txBody>
      </p:sp>
      <p:graphicFrame>
        <p:nvGraphicFramePr>
          <p:cNvPr id="3" name="Table 2">
            <a:extLst>
              <a:ext uri="{FF2B5EF4-FFF2-40B4-BE49-F238E27FC236}">
                <a16:creationId xmlns:a16="http://schemas.microsoft.com/office/drawing/2014/main" id="{73A8D688-C497-B7EE-A257-A7EEC05B2B6B}"/>
              </a:ext>
            </a:extLst>
          </p:cNvPr>
          <p:cNvGraphicFramePr>
            <a:graphicFrameLocks noGrp="1"/>
          </p:cNvGraphicFramePr>
          <p:nvPr>
            <p:extLst>
              <p:ext uri="{D42A27DB-BD31-4B8C-83A1-F6EECF244321}">
                <p14:modId xmlns:p14="http://schemas.microsoft.com/office/powerpoint/2010/main" val="1269120420"/>
              </p:ext>
            </p:extLst>
          </p:nvPr>
        </p:nvGraphicFramePr>
        <p:xfrm>
          <a:off x="426069" y="922720"/>
          <a:ext cx="8214235" cy="3496819"/>
        </p:xfrm>
        <a:graphic>
          <a:graphicData uri="http://schemas.openxmlformats.org/drawingml/2006/table">
            <a:tbl>
              <a:tblPr firstRow="1" firstCol="1" bandRow="1">
                <a:tableStyleId>{3C2FFA5D-87B4-456A-9821-1D502468CF0F}</a:tableStyleId>
              </a:tblPr>
              <a:tblGrid>
                <a:gridCol w="1814468">
                  <a:extLst>
                    <a:ext uri="{9D8B030D-6E8A-4147-A177-3AD203B41FA5}">
                      <a16:colId xmlns:a16="http://schemas.microsoft.com/office/drawing/2014/main" val="3451976937"/>
                    </a:ext>
                  </a:extLst>
                </a:gridCol>
                <a:gridCol w="6399767">
                  <a:extLst>
                    <a:ext uri="{9D8B030D-6E8A-4147-A177-3AD203B41FA5}">
                      <a16:colId xmlns:a16="http://schemas.microsoft.com/office/drawing/2014/main" val="2735567506"/>
                    </a:ext>
                  </a:extLst>
                </a:gridCol>
              </a:tblGrid>
              <a:tr h="212471">
                <a:tc>
                  <a:txBody>
                    <a:bodyPr/>
                    <a:lstStyle/>
                    <a:p>
                      <a:pPr marL="0" marR="0" algn="ctr">
                        <a:lnSpc>
                          <a:spcPct val="150000"/>
                        </a:lnSpc>
                        <a:spcAft>
                          <a:spcPts val="1000"/>
                        </a:spcAft>
                        <a:buNone/>
                      </a:pPr>
                      <a:r>
                        <a:rPr lang="en-GB" sz="1200" b="1" kern="100" dirty="0">
                          <a:solidFill>
                            <a:schemeClr val="tx1"/>
                          </a:solidFill>
                          <a:effectLst/>
                        </a:rPr>
                        <a:t>Aspect</a:t>
                      </a:r>
                      <a:endParaRPr lang="en-GB" sz="12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50000"/>
                        </a:lnSpc>
                        <a:spcAft>
                          <a:spcPts val="1000"/>
                        </a:spcAft>
                        <a:buNone/>
                      </a:pPr>
                      <a:r>
                        <a:rPr lang="en-GB" sz="1200" b="1" kern="100" dirty="0">
                          <a:solidFill>
                            <a:schemeClr val="tx1"/>
                          </a:solidFill>
                          <a:effectLst/>
                        </a:rPr>
                        <a:t>Details</a:t>
                      </a:r>
                      <a:endParaRPr lang="en-GB" sz="12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25567337"/>
                  </a:ext>
                </a:extLst>
              </a:tr>
              <a:tr h="633095">
                <a:tc>
                  <a:txBody>
                    <a:bodyPr/>
                    <a:lstStyle/>
                    <a:p>
                      <a:pPr marL="0" marR="0">
                        <a:lnSpc>
                          <a:spcPct val="150000"/>
                        </a:lnSpc>
                        <a:spcAft>
                          <a:spcPts val="1000"/>
                        </a:spcAft>
                        <a:buNone/>
                      </a:pPr>
                      <a:r>
                        <a:rPr lang="en-GB" sz="1100" kern="100" dirty="0">
                          <a:effectLst/>
                        </a:rPr>
                        <a:t>Research Approach</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nSpc>
                          <a:spcPct val="150000"/>
                        </a:lnSpc>
                        <a:spcAft>
                          <a:spcPts val="1000"/>
                        </a:spcAft>
                        <a:buNone/>
                      </a:pPr>
                      <a:r>
                        <a:rPr lang="en-GB" sz="1100" kern="100" dirty="0">
                          <a:effectLst/>
                        </a:rPr>
                        <a:t>Qualitative secondary research using academic journals, industry reports, and professional publications (</a:t>
                      </a:r>
                      <a:r>
                        <a:rPr lang="en-GB" sz="1100" kern="100" dirty="0" err="1">
                          <a:effectLst/>
                        </a:rPr>
                        <a:t>Oranga</a:t>
                      </a:r>
                      <a:r>
                        <a:rPr lang="en-GB" sz="1100" kern="100" dirty="0">
                          <a:effectLst/>
                        </a:rPr>
                        <a:t> and </a:t>
                      </a:r>
                      <a:r>
                        <a:rPr lang="en-GB" sz="1100" kern="100" dirty="0" err="1">
                          <a:effectLst/>
                        </a:rPr>
                        <a:t>Matere</a:t>
                      </a:r>
                      <a:r>
                        <a:rPr lang="en-GB" sz="1100" kern="100" dirty="0">
                          <a:effectLst/>
                        </a:rPr>
                        <a:t>, 2023). </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830307920"/>
                  </a:ext>
                </a:extLst>
              </a:tr>
              <a:tr h="422783">
                <a:tc>
                  <a:txBody>
                    <a:bodyPr/>
                    <a:lstStyle/>
                    <a:p>
                      <a:pPr marL="0" marR="0">
                        <a:lnSpc>
                          <a:spcPct val="150000"/>
                        </a:lnSpc>
                        <a:spcAft>
                          <a:spcPts val="1000"/>
                        </a:spcAft>
                        <a:buNone/>
                      </a:pPr>
                      <a:r>
                        <a:rPr lang="en-GB" sz="1100" kern="100">
                          <a:effectLst/>
                        </a:rPr>
                        <a:t>Purpose</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nSpc>
                          <a:spcPct val="150000"/>
                        </a:lnSpc>
                        <a:spcAft>
                          <a:spcPts val="1000"/>
                        </a:spcAft>
                        <a:buNone/>
                      </a:pPr>
                      <a:r>
                        <a:rPr lang="en-GB" sz="1100" kern="100" dirty="0">
                          <a:effectLst/>
                        </a:rPr>
                        <a:t>To understand trends and strategic responses within the hospitality sector</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01028028"/>
                  </a:ext>
                </a:extLst>
              </a:tr>
              <a:tr h="843407">
                <a:tc>
                  <a:txBody>
                    <a:bodyPr/>
                    <a:lstStyle/>
                    <a:p>
                      <a:pPr marL="0" marR="0">
                        <a:lnSpc>
                          <a:spcPct val="150000"/>
                        </a:lnSpc>
                        <a:spcAft>
                          <a:spcPts val="1000"/>
                        </a:spcAft>
                        <a:buNone/>
                      </a:pPr>
                      <a:r>
                        <a:rPr lang="en-GB" sz="1100" kern="100">
                          <a:effectLst/>
                        </a:rPr>
                        <a:t>Analytical Tools</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nSpc>
                          <a:spcPct val="150000"/>
                        </a:lnSpc>
                        <a:spcAft>
                          <a:spcPts val="1000"/>
                        </a:spcAft>
                        <a:buNone/>
                      </a:pPr>
                      <a:r>
                        <a:rPr lang="en-GB" sz="1100" kern="100" dirty="0">
                          <a:effectLst/>
                        </a:rPr>
                        <a:t>PESTLE Analysis – examines political, economic, social, technological, environmental, and legal factors affecting hybrid MICE </a:t>
                      </a:r>
                      <a:r>
                        <a:rPr lang="en-US" sz="1100" kern="100" dirty="0">
                          <a:effectLst/>
                        </a:rPr>
                        <a:t>adoption. STAR Framework – evaluates hotel responses to COVID-19 disruptions </a:t>
                      </a:r>
                      <a:r>
                        <a:rPr lang="en-GB" sz="1100" kern="100" dirty="0">
                          <a:effectLst/>
                        </a:rPr>
                        <a:t>(Wee et al., 2022).</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129781296"/>
                  </a:ext>
                </a:extLst>
              </a:tr>
              <a:tr h="422783">
                <a:tc>
                  <a:txBody>
                    <a:bodyPr/>
                    <a:lstStyle/>
                    <a:p>
                      <a:pPr marL="0" marR="0">
                        <a:lnSpc>
                          <a:spcPct val="150000"/>
                        </a:lnSpc>
                        <a:spcAft>
                          <a:spcPts val="1000"/>
                        </a:spcAft>
                        <a:buNone/>
                      </a:pPr>
                      <a:r>
                        <a:rPr lang="en-GB" sz="1100" kern="100">
                          <a:effectLst/>
                        </a:rPr>
                        <a:t>Rationale</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nSpc>
                          <a:spcPct val="150000"/>
                        </a:lnSpc>
                        <a:spcAft>
                          <a:spcPts val="1000"/>
                        </a:spcAft>
                        <a:buNone/>
                      </a:pPr>
                      <a:r>
                        <a:rPr lang="en-GB" sz="1100" kern="100" dirty="0">
                          <a:effectLst/>
                        </a:rPr>
                        <a:t>It combines external pressures (PESTLE) and internal adaptations (STAR) for a structured analysis</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109684786"/>
                  </a:ext>
                </a:extLst>
              </a:tr>
              <a:tr h="422783">
                <a:tc>
                  <a:txBody>
                    <a:bodyPr/>
                    <a:lstStyle/>
                    <a:p>
                      <a:pPr marL="0" marR="0">
                        <a:lnSpc>
                          <a:spcPct val="150000"/>
                        </a:lnSpc>
                        <a:spcAft>
                          <a:spcPts val="1000"/>
                        </a:spcAft>
                        <a:buNone/>
                      </a:pPr>
                      <a:r>
                        <a:rPr lang="en-GB" sz="1100" kern="100">
                          <a:effectLst/>
                        </a:rPr>
                        <a:t>Scope of Analysis</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nSpc>
                          <a:spcPct val="150000"/>
                        </a:lnSpc>
                        <a:spcAft>
                          <a:spcPts val="1000"/>
                        </a:spcAft>
                        <a:buNone/>
                      </a:pPr>
                      <a:r>
                        <a:rPr lang="en-GB" sz="1100" kern="100" dirty="0">
                          <a:effectLst/>
                        </a:rPr>
                        <a:t>Operational, experiential, and financial perspectives on digital transformation and hybrid business models in hotels</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355717642"/>
                  </a:ext>
                </a:extLst>
              </a:tr>
              <a:tr h="422783">
                <a:tc>
                  <a:txBody>
                    <a:bodyPr/>
                    <a:lstStyle/>
                    <a:p>
                      <a:pPr marL="0" marR="0">
                        <a:lnSpc>
                          <a:spcPct val="150000"/>
                        </a:lnSpc>
                        <a:spcAft>
                          <a:spcPts val="1000"/>
                        </a:spcAft>
                        <a:buNone/>
                      </a:pPr>
                      <a:r>
                        <a:rPr lang="en-GB" sz="1100" kern="100" dirty="0">
                          <a:effectLst/>
                        </a:rPr>
                        <a:t>Outcome</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nSpc>
                          <a:spcPct val="150000"/>
                        </a:lnSpc>
                        <a:spcAft>
                          <a:spcPts val="1000"/>
                        </a:spcAft>
                        <a:buNone/>
                      </a:pPr>
                      <a:r>
                        <a:rPr lang="en-GB" sz="1100" kern="100" dirty="0">
                          <a:effectLst/>
                        </a:rPr>
                        <a:t>It provides a holistic understanding of how hotels adapt to emerging hybrid MICE models</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605054865"/>
                  </a:ext>
                </a:extLst>
              </a:tr>
            </a:tbl>
          </a:graphicData>
        </a:graphic>
      </p:graphicFrame>
    </p:spTree>
    <p:extLst>
      <p:ext uri="{BB962C8B-B14F-4D97-AF65-F5344CB8AC3E}">
        <p14:creationId xmlns:p14="http://schemas.microsoft.com/office/powerpoint/2010/main" val="978179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70" name="Google Shape;370;p39"/>
          <p:cNvSpPr txBox="1">
            <a:spLocks noGrp="1"/>
          </p:cNvSpPr>
          <p:nvPr>
            <p:ph type="title"/>
          </p:nvPr>
        </p:nvSpPr>
        <p:spPr>
          <a:xfrm>
            <a:off x="2132425" y="170401"/>
            <a:ext cx="5288973" cy="623367"/>
          </a:xfrm>
          <a:prstGeom prst="rect">
            <a:avLst/>
          </a:prstGeom>
        </p:spPr>
        <p:txBody>
          <a:bodyPr spcFirstLastPara="1" wrap="square" lIns="91425" tIns="91425" rIns="91425" bIns="91425" anchor="t" anchorCtr="0">
            <a:noAutofit/>
          </a:bodyPr>
          <a:lstStyle/>
          <a:p>
            <a:r>
              <a:rPr lang="en-US" sz="2800" dirty="0">
                <a:latin typeface="+mj-lt"/>
              </a:rPr>
              <a:t>PESTLE Analysis Findings</a:t>
            </a:r>
          </a:p>
        </p:txBody>
      </p:sp>
      <p:sp>
        <p:nvSpPr>
          <p:cNvPr id="2" name="TextBox 1"/>
          <p:cNvSpPr txBox="1"/>
          <p:nvPr/>
        </p:nvSpPr>
        <p:spPr>
          <a:xfrm>
            <a:off x="596684" y="857594"/>
            <a:ext cx="8126397" cy="3382144"/>
          </a:xfrm>
          <a:prstGeom prst="rect">
            <a:avLst/>
          </a:prstGeom>
          <a:noFill/>
        </p:spPr>
        <p:txBody>
          <a:bodyPr wrap="square" rtlCol="0">
            <a:spAutoFit/>
          </a:bodyPr>
          <a:lstStyle/>
          <a:p>
            <a:pPr marL="342900" lvl="0" indent="-342900" algn="just">
              <a:lnSpc>
                <a:spcPct val="150000"/>
              </a:lnSpc>
              <a:buFont typeface="+mj-lt"/>
              <a:buAutoNum type="arabicPeriod"/>
            </a:pPr>
            <a:r>
              <a:rPr lang="en-GB" sz="1200" dirty="0"/>
              <a:t>Political: GDPR requires hotels to secure attendee data during hybrid events, with 80% of MICE professionals highlighting data security as a major challenge (Ke, 2024). </a:t>
            </a:r>
          </a:p>
          <a:p>
            <a:pPr marL="342900" lvl="0" indent="-342900" algn="just">
              <a:lnSpc>
                <a:spcPct val="150000"/>
              </a:lnSpc>
              <a:buFont typeface="+mj-lt"/>
              <a:buAutoNum type="arabicPeriod"/>
            </a:pPr>
            <a:r>
              <a:rPr lang="en-GB" sz="1200" dirty="0"/>
              <a:t>Economic: Hybrid events need initial tech investment but can boost attendance and revenue, increasing total event income by up to 20% (</a:t>
            </a:r>
            <a:r>
              <a:rPr lang="en-GB" sz="1200" dirty="0" err="1"/>
              <a:t>Alfianto</a:t>
            </a:r>
            <a:r>
              <a:rPr lang="en-GB" sz="1200" dirty="0"/>
              <a:t> et al., 2025).</a:t>
            </a:r>
          </a:p>
          <a:p>
            <a:pPr marL="342900" lvl="0" indent="-342900" algn="just">
              <a:lnSpc>
                <a:spcPct val="150000"/>
              </a:lnSpc>
              <a:buFont typeface="+mj-lt"/>
              <a:buAutoNum type="arabicPeriod"/>
            </a:pPr>
            <a:r>
              <a:rPr lang="en-GB" sz="1200" dirty="0"/>
              <a:t>Social: Remote work and virtual collaboration have normalised hybrid participation, with 78% of events adopting hybrid models in 2023.</a:t>
            </a:r>
          </a:p>
          <a:p>
            <a:pPr marL="342900" lvl="0" indent="-342900" algn="just">
              <a:lnSpc>
                <a:spcPct val="150000"/>
              </a:lnSpc>
              <a:buFont typeface="+mj-lt"/>
              <a:buAutoNum type="arabicPeriod"/>
            </a:pPr>
            <a:r>
              <a:rPr lang="en-GB" sz="1200" dirty="0"/>
              <a:t>Technological: Hotels rely on strong digital infrastructure and cybersecurity, with 80% planning upgrades to Wi-Fi and event technology (</a:t>
            </a:r>
            <a:r>
              <a:rPr lang="en-GB" sz="1200" dirty="0" err="1"/>
              <a:t>Davronov</a:t>
            </a:r>
            <a:r>
              <a:rPr lang="en-GB" sz="1200" dirty="0"/>
              <a:t>, 2021).</a:t>
            </a:r>
            <a:endParaRPr lang="en-US" sz="1200" dirty="0"/>
          </a:p>
          <a:p>
            <a:pPr marL="342900" lvl="0" indent="-342900" algn="just">
              <a:lnSpc>
                <a:spcPct val="150000"/>
              </a:lnSpc>
              <a:buFont typeface="+mj-lt"/>
              <a:buAutoNum type="arabicPeriod"/>
            </a:pPr>
            <a:r>
              <a:rPr lang="en-GB" sz="1200" dirty="0"/>
              <a:t>Environmental: Hybrid events cut travel and carbon emissions, with 61% of planners noting environmental benefits from remote participation.</a:t>
            </a:r>
          </a:p>
          <a:p>
            <a:pPr marL="342900" lvl="0" indent="-342900" algn="just">
              <a:lnSpc>
                <a:spcPct val="150000"/>
              </a:lnSpc>
              <a:buFont typeface="+mj-lt"/>
              <a:buAutoNum type="arabicPeriod"/>
            </a:pPr>
            <a:r>
              <a:rPr lang="en-GB" sz="1200" dirty="0"/>
              <a:t>Legal: Digital events raise intellectual property and data ownership concerns, requiring clear hotel protocols for content and online material. </a:t>
            </a:r>
            <a:endParaRPr lang="en-US" dirty="0"/>
          </a:p>
        </p:txBody>
      </p:sp>
    </p:spTree>
    <p:extLst>
      <p:ext uri="{BB962C8B-B14F-4D97-AF65-F5344CB8AC3E}">
        <p14:creationId xmlns:p14="http://schemas.microsoft.com/office/powerpoint/2010/main" val="3934053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sp>
        <p:nvSpPr>
          <p:cNvPr id="475" name="Google Shape;475;p45"/>
          <p:cNvSpPr txBox="1">
            <a:spLocks noGrp="1"/>
          </p:cNvSpPr>
          <p:nvPr>
            <p:ph type="title" idx="2"/>
          </p:nvPr>
        </p:nvSpPr>
        <p:spPr>
          <a:xfrm>
            <a:off x="294358" y="316648"/>
            <a:ext cx="4578986" cy="768900"/>
          </a:xfrm>
          <a:prstGeom prst="rect">
            <a:avLst/>
          </a:prstGeom>
        </p:spPr>
        <p:txBody>
          <a:bodyPr spcFirstLastPara="1" wrap="square" lIns="91425" tIns="91425" rIns="91425" bIns="91425" anchor="b" anchorCtr="0">
            <a:noAutofit/>
          </a:bodyPr>
          <a:lstStyle/>
          <a:p>
            <a:pPr lvl="0"/>
            <a:r>
              <a:rPr lang="en-US" sz="3200" dirty="0">
                <a:latin typeface="+mj-lt"/>
              </a:rPr>
              <a:t>Industry Response </a:t>
            </a:r>
            <a:endParaRPr sz="3200" dirty="0">
              <a:latin typeface="+mj-lt"/>
            </a:endParaRPr>
          </a:p>
        </p:txBody>
      </p:sp>
      <p:sp>
        <p:nvSpPr>
          <p:cNvPr id="476" name="Google Shape;476;p45"/>
          <p:cNvSpPr txBox="1">
            <a:spLocks noGrp="1"/>
          </p:cNvSpPr>
          <p:nvPr>
            <p:ph type="subTitle" idx="3"/>
          </p:nvPr>
        </p:nvSpPr>
        <p:spPr>
          <a:xfrm>
            <a:off x="470650" y="1085548"/>
            <a:ext cx="7981372" cy="359400"/>
          </a:xfrm>
          <a:prstGeom prst="rect">
            <a:avLst/>
          </a:prstGeom>
        </p:spPr>
        <p:txBody>
          <a:bodyPr spcFirstLastPara="1" wrap="square" lIns="91425" tIns="91425" rIns="91425" bIns="91425" anchor="t" anchorCtr="0">
            <a:noAutofit/>
          </a:bodyPr>
          <a:lstStyle/>
          <a:p>
            <a:pPr algn="just">
              <a:lnSpc>
                <a:spcPct val="150000"/>
              </a:lnSpc>
              <a:buFont typeface="+mj-lt"/>
              <a:buAutoNum type="arabicPeriod"/>
            </a:pPr>
            <a:r>
              <a:rPr lang="en-US" dirty="0">
                <a:latin typeface="Arial" panose="020B0604020202020204" pitchFamily="34" charset="0"/>
                <a:cs typeface="Arial" panose="020B0604020202020204" pitchFamily="34" charset="0"/>
              </a:rPr>
              <a:t>The COVID-19 pandemic created an urgent situation where traditional MICE operations were no longer possible (Cooper and Hall, 2023).</a:t>
            </a:r>
          </a:p>
          <a:p>
            <a:pPr algn="just">
              <a:lnSpc>
                <a:spcPct val="150000"/>
              </a:lnSpc>
              <a:buFont typeface="+mj-lt"/>
              <a:buAutoNum type="arabicPeriod"/>
            </a:pPr>
            <a:r>
              <a:rPr lang="en-US" dirty="0">
                <a:latin typeface="Arial" panose="020B0604020202020204" pitchFamily="34" charset="0"/>
                <a:cs typeface="Arial" panose="020B0604020202020204" pitchFamily="34" charset="0"/>
              </a:rPr>
              <a:t>Hotels were tasked with maintaining business continuity while adapting to travel restrictions and health regulations.</a:t>
            </a:r>
          </a:p>
          <a:p>
            <a:pPr algn="just">
              <a:lnSpc>
                <a:spcPct val="150000"/>
              </a:lnSpc>
              <a:buFont typeface="+mj-lt"/>
              <a:buAutoNum type="arabicPeriod"/>
            </a:pPr>
            <a:r>
              <a:rPr lang="en-US" dirty="0">
                <a:latin typeface="Arial" panose="020B0604020202020204" pitchFamily="34" charset="0"/>
                <a:cs typeface="Arial" panose="020B0604020202020204" pitchFamily="34" charset="0"/>
              </a:rPr>
              <a:t>Many hotels responded by investing in hybrid event platforms, upgrading technology infrastructure and training staff in digital event management (Doran et al., 2024).</a:t>
            </a:r>
          </a:p>
          <a:p>
            <a:pPr algn="just">
              <a:lnSpc>
                <a:spcPct val="150000"/>
              </a:lnSpc>
              <a:buFont typeface="+mj-lt"/>
              <a:buAutoNum type="arabicPeriod"/>
            </a:pPr>
            <a:r>
              <a:rPr lang="en-US" dirty="0">
                <a:latin typeface="Arial" panose="020B0604020202020204" pitchFamily="34" charset="0"/>
                <a:cs typeface="Arial" panose="020B0604020202020204" pitchFamily="34" charset="0"/>
              </a:rPr>
              <a:t>As a result, hotels improved resilience and were able to reintroduce conferences in a new format.</a:t>
            </a:r>
          </a:p>
          <a:p>
            <a:pPr algn="just">
              <a:lnSpc>
                <a:spcPct val="150000"/>
              </a:lnSpc>
              <a:buFont typeface="+mj-lt"/>
              <a:buAutoNum type="arabicPeriod"/>
            </a:pPr>
            <a:r>
              <a:rPr lang="en-US" dirty="0">
                <a:latin typeface="Arial" panose="020B0604020202020204" pitchFamily="34" charset="0"/>
                <a:cs typeface="Arial" panose="020B0604020202020204" pitchFamily="34" charset="0"/>
              </a:rPr>
              <a:t>However, this transformation also increased operational complexity and exposed hotels to financial and technological risks.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03"/>
        <p:cNvGrpSpPr/>
        <p:nvPr/>
      </p:nvGrpSpPr>
      <p:grpSpPr>
        <a:xfrm>
          <a:off x="0" y="0"/>
          <a:ext cx="0" cy="0"/>
          <a:chOff x="0" y="0"/>
          <a:chExt cx="0" cy="0"/>
        </a:xfrm>
      </p:grpSpPr>
      <p:sp>
        <p:nvSpPr>
          <p:cNvPr id="508" name="Google Shape;508;p49"/>
          <p:cNvSpPr txBox="1">
            <a:spLocks noGrp="1"/>
          </p:cNvSpPr>
          <p:nvPr>
            <p:ph type="title"/>
          </p:nvPr>
        </p:nvSpPr>
        <p:spPr>
          <a:xfrm>
            <a:off x="2639624" y="0"/>
            <a:ext cx="4089300" cy="1055400"/>
          </a:xfrm>
          <a:prstGeom prst="rect">
            <a:avLst/>
          </a:prstGeom>
        </p:spPr>
        <p:txBody>
          <a:bodyPr spcFirstLastPara="1" wrap="square" lIns="91425" tIns="91425" rIns="91425" bIns="91425" anchor="b" anchorCtr="0">
            <a:noAutofit/>
          </a:bodyPr>
          <a:lstStyle/>
          <a:p>
            <a:pPr lvl="0"/>
            <a:r>
              <a:rPr lang="en-US" dirty="0"/>
              <a:t> </a:t>
            </a:r>
            <a:r>
              <a:rPr lang="en-US" sz="2800" dirty="0">
                <a:latin typeface="+mj-lt"/>
              </a:rPr>
              <a:t>Critical Evaluation </a:t>
            </a:r>
            <a:endParaRPr sz="2800" dirty="0">
              <a:latin typeface="+mj-lt"/>
            </a:endParaRPr>
          </a:p>
        </p:txBody>
      </p:sp>
      <p:sp>
        <p:nvSpPr>
          <p:cNvPr id="509" name="Google Shape;509;p49"/>
          <p:cNvSpPr txBox="1">
            <a:spLocks noGrp="1"/>
          </p:cNvSpPr>
          <p:nvPr>
            <p:ph type="subTitle" idx="1"/>
          </p:nvPr>
        </p:nvSpPr>
        <p:spPr>
          <a:xfrm>
            <a:off x="3748216" y="1144988"/>
            <a:ext cx="5099223" cy="2189472"/>
          </a:xfrm>
          <a:prstGeom prst="rect">
            <a:avLst/>
          </a:prstGeom>
        </p:spPr>
        <p:txBody>
          <a:bodyPr spcFirstLastPara="1" wrap="square" lIns="91425" tIns="91425" rIns="91425" bIns="91425" anchor="t" anchorCtr="0">
            <a:noAutofit/>
          </a:bodyPr>
          <a:lstStyle/>
          <a:p>
            <a:pPr algn="just">
              <a:lnSpc>
                <a:spcPct val="150000"/>
              </a:lnSpc>
            </a:pPr>
            <a:r>
              <a:rPr lang="en-GB" dirty="0">
                <a:latin typeface="+mj-lt"/>
              </a:rPr>
              <a:t>Hotels now manage complex digital infrastructures and hybrid systems, beyond traditional physical event spaces (Spherical Insights, 2023).</a:t>
            </a:r>
          </a:p>
          <a:p>
            <a:pPr lvl="0" algn="just">
              <a:lnSpc>
                <a:spcPct val="150000"/>
              </a:lnSpc>
            </a:pPr>
            <a:r>
              <a:rPr lang="en-GB" dirty="0">
                <a:latin typeface="+mj-lt"/>
              </a:rPr>
              <a:t>Continuous technology management training is required, increasing operational costs and complexity.</a:t>
            </a:r>
          </a:p>
          <a:p>
            <a:pPr lvl="0" algn="just">
              <a:lnSpc>
                <a:spcPct val="150000"/>
              </a:lnSpc>
            </a:pPr>
            <a:r>
              <a:rPr lang="en-GB" dirty="0">
                <a:latin typeface="+mj-lt"/>
              </a:rPr>
              <a:t>Hybrid events enhance accessibility but may reduce networking and personal interaction quality (</a:t>
            </a:r>
            <a:r>
              <a:rPr lang="en-GB" dirty="0" err="1">
                <a:latin typeface="+mj-lt"/>
              </a:rPr>
              <a:t>Ramely</a:t>
            </a:r>
            <a:r>
              <a:rPr lang="en-GB" dirty="0">
                <a:latin typeface="+mj-lt"/>
              </a:rPr>
              <a:t> et al., 2021).</a:t>
            </a:r>
          </a:p>
          <a:p>
            <a:pPr lvl="0" algn="just">
              <a:lnSpc>
                <a:spcPct val="150000"/>
              </a:lnSpc>
            </a:pPr>
            <a:r>
              <a:rPr lang="en-GB" dirty="0">
                <a:latin typeface="+mj-lt"/>
              </a:rPr>
              <a:t>Room night demand decreases, but alternative income streams arise from virtual participation fees.</a:t>
            </a:r>
          </a:p>
          <a:p>
            <a:pPr lvl="0" algn="just">
              <a:lnSpc>
                <a:spcPct val="150000"/>
              </a:lnSpc>
            </a:pPr>
            <a:r>
              <a:rPr lang="en-GB" dirty="0">
                <a:latin typeface="+mj-lt"/>
              </a:rPr>
              <a:t>It remains unclear whether hybrid MICE is a permanent transformation or a temporary crisis adaptation.</a:t>
            </a:r>
          </a:p>
        </p:txBody>
      </p:sp>
      <p:pic>
        <p:nvPicPr>
          <p:cNvPr id="2" name="Picture 1" descr="4 people in video conferencing meeting">
            <a:extLst>
              <a:ext uri="{FF2B5EF4-FFF2-40B4-BE49-F238E27FC236}">
                <a16:creationId xmlns:a16="http://schemas.microsoft.com/office/drawing/2014/main" id="{18194923-6B85-71E3-A6B0-30F19A63902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8941" y="1281372"/>
            <a:ext cx="3294985" cy="2580755"/>
          </a:xfrm>
          <a:prstGeom prst="rect">
            <a:avLst/>
          </a:prstGeom>
          <a:noFill/>
          <a:ln>
            <a:noFill/>
          </a:ln>
        </p:spPr>
      </p:pic>
      <p:sp>
        <p:nvSpPr>
          <p:cNvPr id="3" name="TextBox 2">
            <a:extLst>
              <a:ext uri="{FF2B5EF4-FFF2-40B4-BE49-F238E27FC236}">
                <a16:creationId xmlns:a16="http://schemas.microsoft.com/office/drawing/2014/main" id="{C84B4494-51B7-E0B6-EDCB-E5F2097B0D4D}"/>
              </a:ext>
            </a:extLst>
          </p:cNvPr>
          <p:cNvSpPr txBox="1"/>
          <p:nvPr/>
        </p:nvSpPr>
        <p:spPr>
          <a:xfrm>
            <a:off x="535459" y="4011827"/>
            <a:ext cx="3352800" cy="461665"/>
          </a:xfrm>
          <a:prstGeom prst="rect">
            <a:avLst/>
          </a:prstGeom>
          <a:noFill/>
        </p:spPr>
        <p:txBody>
          <a:bodyPr wrap="square" rtlCol="0">
            <a:spAutoFit/>
          </a:bodyPr>
          <a:lstStyle/>
          <a:p>
            <a:pPr algn="ctr"/>
            <a:r>
              <a:rPr lang="en-GB" sz="1200" dirty="0"/>
              <a:t>Hybrid Hotel Meeting</a:t>
            </a:r>
          </a:p>
          <a:p>
            <a:pPr algn="ctr"/>
            <a:r>
              <a:rPr lang="en-GB" sz="1200" dirty="0"/>
              <a:t>Source: (Logitech.com,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Google Shape;483;p46"/>
          <p:cNvSpPr txBox="1">
            <a:spLocks noGrp="1"/>
          </p:cNvSpPr>
          <p:nvPr>
            <p:ph type="title"/>
          </p:nvPr>
        </p:nvSpPr>
        <p:spPr>
          <a:xfrm>
            <a:off x="803564" y="293032"/>
            <a:ext cx="4191000" cy="1043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2800" dirty="0">
                <a:latin typeface="+mj-lt"/>
              </a:rPr>
              <a:t>Conclusion</a:t>
            </a:r>
            <a:endParaRPr sz="2800" dirty="0">
              <a:latin typeface="+mj-lt"/>
            </a:endParaRPr>
          </a:p>
        </p:txBody>
      </p:sp>
      <p:sp>
        <p:nvSpPr>
          <p:cNvPr id="484" name="Google Shape;484;p46"/>
          <p:cNvSpPr txBox="1">
            <a:spLocks noGrp="1"/>
          </p:cNvSpPr>
          <p:nvPr>
            <p:ph type="subTitle" idx="1"/>
          </p:nvPr>
        </p:nvSpPr>
        <p:spPr>
          <a:xfrm>
            <a:off x="1098559" y="1336732"/>
            <a:ext cx="7363515" cy="431100"/>
          </a:xfrm>
          <a:prstGeom prst="rect">
            <a:avLst/>
          </a:prstGeom>
        </p:spPr>
        <p:txBody>
          <a:bodyPr spcFirstLastPara="1" wrap="square" lIns="91425" tIns="91425" rIns="91425" bIns="91425" anchor="t" anchorCtr="0">
            <a:noAutofit/>
          </a:bodyPr>
          <a:lstStyle/>
          <a:p>
            <a:pPr marL="495300" indent="-342900" algn="just">
              <a:lnSpc>
                <a:spcPct val="150000"/>
              </a:lnSpc>
              <a:buSzPct val="90000"/>
              <a:buFont typeface="+mj-lt"/>
              <a:buAutoNum type="arabicPeriod"/>
            </a:pPr>
            <a:r>
              <a:rPr lang="en-US" sz="1200" dirty="0">
                <a:latin typeface="Arial" panose="020B0604020202020204" pitchFamily="34" charset="0"/>
                <a:cs typeface="Arial" panose="020B0604020202020204" pitchFamily="34" charset="0"/>
              </a:rPr>
              <a:t>Hybrid and digital MICE represents a significant structural transformation within the hotel and hospitality industry.</a:t>
            </a:r>
          </a:p>
          <a:p>
            <a:pPr marL="495300" indent="-342900" algn="just">
              <a:lnSpc>
                <a:spcPct val="150000"/>
              </a:lnSpc>
              <a:buSzPct val="90000"/>
              <a:buFont typeface="+mj-lt"/>
              <a:buAutoNum type="arabicPeriod"/>
            </a:pPr>
            <a:r>
              <a:rPr lang="en-US" sz="1200" dirty="0">
                <a:latin typeface="Arial" panose="020B0604020202020204" pitchFamily="34" charset="0"/>
                <a:cs typeface="Arial" panose="020B0604020202020204" pitchFamily="34" charset="0"/>
              </a:rPr>
              <a:t>This shift creates new strategic opportunities but also introduces operational and financial challenges.</a:t>
            </a:r>
          </a:p>
          <a:p>
            <a:pPr marL="495300" indent="-342900" algn="just">
              <a:lnSpc>
                <a:spcPct val="150000"/>
              </a:lnSpc>
              <a:buSzPct val="90000"/>
              <a:buFont typeface="+mj-lt"/>
              <a:buAutoNum type="arabicPeriod"/>
            </a:pPr>
            <a:r>
              <a:rPr lang="en-US" sz="1200" dirty="0">
                <a:latin typeface="Arial" panose="020B0604020202020204" pitchFamily="34" charset="0"/>
                <a:cs typeface="Arial" panose="020B0604020202020204" pitchFamily="34" charset="0"/>
              </a:rPr>
              <a:t>Hotels must carefully balance digital efficiency with high-quality guest experiences to remain competitive.</a:t>
            </a:r>
          </a:p>
          <a:p>
            <a:pPr marL="495300" indent="-342900" algn="just">
              <a:lnSpc>
                <a:spcPct val="150000"/>
              </a:lnSpc>
              <a:buSzPct val="90000"/>
              <a:buFont typeface="+mj-lt"/>
              <a:buAutoNum type="arabicPeriod"/>
            </a:pPr>
            <a:r>
              <a:rPr lang="en-US" sz="1200" dirty="0">
                <a:latin typeface="Arial" panose="020B0604020202020204" pitchFamily="34" charset="0"/>
                <a:cs typeface="Arial" panose="020B0604020202020204" pitchFamily="34" charset="0"/>
              </a:rPr>
              <a:t>Hybrid formats are not replacing traditional events completely but are becoming integrated into long-term business strategies.</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35"/>
          <p:cNvSpPr txBox="1">
            <a:spLocks noGrp="1"/>
          </p:cNvSpPr>
          <p:nvPr>
            <p:ph type="ctrTitle"/>
          </p:nvPr>
        </p:nvSpPr>
        <p:spPr>
          <a:xfrm>
            <a:off x="83126" y="654627"/>
            <a:ext cx="3771901" cy="538918"/>
          </a:xfrm>
          <a:prstGeom prst="rect">
            <a:avLst/>
          </a:prstGeom>
        </p:spPr>
        <p:txBody>
          <a:bodyPr spcFirstLastPara="1" wrap="square" lIns="91425" tIns="91425" rIns="91425" bIns="91425" anchor="b" anchorCtr="0">
            <a:noAutofit/>
          </a:bodyPr>
          <a:lstStyle/>
          <a:p>
            <a:r>
              <a:rPr lang="en-US" sz="2800" dirty="0">
                <a:latin typeface="+mj-lt"/>
              </a:rPr>
              <a:t>Recommendations</a:t>
            </a:r>
            <a:endParaRPr lang="en-US" sz="1100" dirty="0">
              <a:latin typeface="+mj-lt"/>
            </a:endParaRPr>
          </a:p>
        </p:txBody>
      </p:sp>
      <p:graphicFrame>
        <p:nvGraphicFramePr>
          <p:cNvPr id="4" name="Diagram 3">
            <a:extLst>
              <a:ext uri="{FF2B5EF4-FFF2-40B4-BE49-F238E27FC236}">
                <a16:creationId xmlns:a16="http://schemas.microsoft.com/office/drawing/2014/main" id="{4D71C76D-D208-4B1E-9F85-265FA3520E0F}"/>
              </a:ext>
            </a:extLst>
          </p:cNvPr>
          <p:cNvGraphicFramePr/>
          <p:nvPr>
            <p:extLst>
              <p:ext uri="{D42A27DB-BD31-4B8C-83A1-F6EECF244321}">
                <p14:modId xmlns:p14="http://schemas.microsoft.com/office/powerpoint/2010/main" val="437579594"/>
              </p:ext>
            </p:extLst>
          </p:nvPr>
        </p:nvGraphicFramePr>
        <p:xfrm>
          <a:off x="457288" y="1123098"/>
          <a:ext cx="8237261" cy="2859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399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40"/>
          <p:cNvSpPr txBox="1">
            <a:spLocks noGrp="1"/>
          </p:cNvSpPr>
          <p:nvPr>
            <p:ph type="title"/>
          </p:nvPr>
        </p:nvSpPr>
        <p:spPr>
          <a:xfrm>
            <a:off x="720000" y="251037"/>
            <a:ext cx="7704000" cy="572700"/>
          </a:xfrm>
          <a:prstGeom prst="rect">
            <a:avLst/>
          </a:prstGeom>
        </p:spPr>
        <p:txBody>
          <a:bodyPr spcFirstLastPara="1" wrap="square" lIns="91425" tIns="91425" rIns="91425" bIns="91425" anchor="t" anchorCtr="0">
            <a:noAutofit/>
          </a:bodyPr>
          <a:lstStyle/>
          <a:p>
            <a:r>
              <a:rPr lang="en-US" sz="2800" dirty="0">
                <a:latin typeface="+mj-lt"/>
              </a:rPr>
              <a:t>References</a:t>
            </a:r>
          </a:p>
        </p:txBody>
      </p:sp>
      <p:sp>
        <p:nvSpPr>
          <p:cNvPr id="378" name="Google Shape;378;p40"/>
          <p:cNvSpPr txBox="1">
            <a:spLocks noGrp="1"/>
          </p:cNvSpPr>
          <p:nvPr>
            <p:ph type="subTitle" idx="2"/>
          </p:nvPr>
        </p:nvSpPr>
        <p:spPr>
          <a:xfrm>
            <a:off x="83127" y="895805"/>
            <a:ext cx="8728364" cy="1763100"/>
          </a:xfrm>
          <a:prstGeom prst="rect">
            <a:avLst/>
          </a:prstGeom>
        </p:spPr>
        <p:txBody>
          <a:bodyPr spcFirstLastPara="1" wrap="square" lIns="91425" tIns="91425" rIns="91425" bIns="91425" anchor="t" anchorCtr="0">
            <a:noAutofit/>
          </a:bodyPr>
          <a:lstStyle/>
          <a:p>
            <a:r>
              <a:rPr lang="en-US" sz="900" dirty="0">
                <a:latin typeface="Arial" panose="020B0604020202020204" pitchFamily="34" charset="0"/>
                <a:cs typeface="Arial" panose="020B0604020202020204" pitchFamily="34" charset="0"/>
              </a:rPr>
              <a:t>‌</a:t>
            </a:r>
          </a:p>
        </p:txBody>
      </p:sp>
      <p:sp>
        <p:nvSpPr>
          <p:cNvPr id="2" name="TextBox 1">
            <a:extLst>
              <a:ext uri="{FF2B5EF4-FFF2-40B4-BE49-F238E27FC236}">
                <a16:creationId xmlns:a16="http://schemas.microsoft.com/office/drawing/2014/main" id="{C4918293-2D7C-E3E0-A5C7-4F8F95D2898A}"/>
              </a:ext>
            </a:extLst>
          </p:cNvPr>
          <p:cNvSpPr txBox="1"/>
          <p:nvPr/>
        </p:nvSpPr>
        <p:spPr>
          <a:xfrm>
            <a:off x="387458" y="702241"/>
            <a:ext cx="8424033" cy="4985980"/>
          </a:xfrm>
          <a:prstGeom prst="rect">
            <a:avLst/>
          </a:prstGeom>
          <a:noFill/>
        </p:spPr>
        <p:txBody>
          <a:bodyPr wrap="square" rtlCol="0">
            <a:spAutoFit/>
          </a:bodyPr>
          <a:lstStyle/>
          <a:p>
            <a:r>
              <a:rPr lang="en-US" sz="800" dirty="0" err="1"/>
              <a:t>Alfianto</a:t>
            </a:r>
            <a:r>
              <a:rPr lang="en-US" sz="800" dirty="0"/>
              <a:t>, M.A., Odoh, A.N., </a:t>
            </a:r>
            <a:r>
              <a:rPr lang="en-US" sz="800" dirty="0" err="1"/>
              <a:t>Bestama</a:t>
            </a:r>
            <a:r>
              <a:rPr lang="en-US" sz="800" dirty="0"/>
              <a:t>, M.A., and Putri, L. (2025). Business Strategy and Hybrid Models in Indonesia's Mice Industry Post Covid-19: Impacts, Policies, and Development Potential. </a:t>
            </a:r>
            <a:r>
              <a:rPr lang="en-US" sz="800" i="1" dirty="0"/>
              <a:t>Momentum Matrix: International Journal of Communication, Tourism, and Social Economic Trends</a:t>
            </a:r>
            <a:r>
              <a:rPr lang="en-US" sz="800" dirty="0"/>
              <a:t>, </a:t>
            </a:r>
            <a:r>
              <a:rPr lang="en-US" sz="800" i="1" dirty="0"/>
              <a:t>2</a:t>
            </a:r>
            <a:r>
              <a:rPr lang="en-US" sz="800" dirty="0"/>
              <a:t>(1), pp.40-51. </a:t>
            </a:r>
            <a:r>
              <a:rPr lang="en-US" sz="800" dirty="0" err="1"/>
              <a:t>doi</a:t>
            </a:r>
            <a:r>
              <a:rPr lang="en-US" sz="800" dirty="0"/>
              <a:t>: </a:t>
            </a:r>
            <a:r>
              <a:rPr lang="en-US" sz="800" u="sng" dirty="0">
                <a:hlinkClick r:id="rId3"/>
              </a:rPr>
              <a:t>https://doi.org/10.62951/momat.v2i1.167</a:t>
            </a:r>
            <a:r>
              <a:rPr lang="en-US" sz="800" dirty="0"/>
              <a:t> </a:t>
            </a:r>
            <a:endParaRPr lang="en-GB" sz="800" dirty="0"/>
          </a:p>
          <a:p>
            <a:r>
              <a:rPr lang="en-US" sz="800" dirty="0"/>
              <a:t>Anwar, F.A., Deliana, D. and </a:t>
            </a:r>
            <a:r>
              <a:rPr lang="en-US" sz="800" dirty="0" err="1"/>
              <a:t>Suyamto</a:t>
            </a:r>
            <a:r>
              <a:rPr lang="en-US" sz="800" dirty="0"/>
              <a:t>, S. (2024). Digital Transformation in the Hospitality Industry: Improving Efficiency and Guest Experience. </a:t>
            </a:r>
            <a:r>
              <a:rPr lang="en-US" sz="800" i="1" dirty="0"/>
              <a:t>International Journal of Management Science and Information Technology</a:t>
            </a:r>
            <a:r>
              <a:rPr lang="en-US" sz="800" dirty="0"/>
              <a:t>, [online] 4(2), pp.428–437. </a:t>
            </a:r>
            <a:r>
              <a:rPr lang="en-US" sz="800" dirty="0" err="1"/>
              <a:t>doi</a:t>
            </a:r>
            <a:r>
              <a:rPr lang="en-US" sz="800" dirty="0"/>
              <a:t>: </a:t>
            </a:r>
            <a:r>
              <a:rPr lang="en-US" sz="800" u="sng" dirty="0">
                <a:hlinkClick r:id="rId4"/>
              </a:rPr>
              <a:t>https://doi.org/10.35870/ijmsit.v4i2.3201</a:t>
            </a:r>
            <a:r>
              <a:rPr lang="en-US" sz="800" dirty="0"/>
              <a:t> </a:t>
            </a:r>
            <a:endParaRPr lang="en-GB" sz="800" dirty="0"/>
          </a:p>
          <a:p>
            <a:r>
              <a:rPr lang="en-US" sz="800" dirty="0"/>
              <a:t>Cooper, C. and Hall, C.M. (2023) </a:t>
            </a:r>
            <a:r>
              <a:rPr lang="en-US" sz="800" i="1" dirty="0"/>
              <a:t>Contemporary tourism</a:t>
            </a:r>
            <a:r>
              <a:rPr lang="en-US" sz="800" dirty="0"/>
              <a:t> : an international approach. 5th ed. Oxford: Goodfellow Publishers Limited. Available at: </a:t>
            </a:r>
            <a:r>
              <a:rPr lang="en-US" sz="800" u="sng" dirty="0">
                <a:hlinkClick r:id="rId5"/>
              </a:rPr>
              <a:t>https://www.torrossa.com/en/resources/an/5825829</a:t>
            </a:r>
            <a:r>
              <a:rPr lang="en-US" sz="800" dirty="0"/>
              <a:t>  [Accessed 2 Feb. 2026].</a:t>
            </a:r>
            <a:endParaRPr lang="en-GB" sz="800" dirty="0"/>
          </a:p>
          <a:p>
            <a:r>
              <a:rPr lang="en-US" sz="800" dirty="0" err="1"/>
              <a:t>Davronov</a:t>
            </a:r>
            <a:r>
              <a:rPr lang="en-US" sz="800" dirty="0"/>
              <a:t>, I.O. (2021). Economic importance of innovative technologies for improving hotel services. </a:t>
            </a:r>
            <a:r>
              <a:rPr lang="en-US" sz="800" i="1" dirty="0"/>
              <a:t>International Journal of Business, Technology, and Organizational Behavior (IJBTOB)</a:t>
            </a:r>
            <a:r>
              <a:rPr lang="en-US" sz="800" dirty="0"/>
              <a:t>, </a:t>
            </a:r>
            <a:r>
              <a:rPr lang="en-US" sz="800" i="1" dirty="0"/>
              <a:t>1</a:t>
            </a:r>
            <a:r>
              <a:rPr lang="en-US" sz="800" dirty="0"/>
              <a:t>(3), pp.169-175. </a:t>
            </a:r>
            <a:r>
              <a:rPr lang="en-US" sz="800" dirty="0" err="1"/>
              <a:t>doi</a:t>
            </a:r>
            <a:r>
              <a:rPr lang="en-US" sz="800" dirty="0"/>
              <a:t>: </a:t>
            </a:r>
            <a:r>
              <a:rPr lang="en-US" sz="800" u="sng" dirty="0">
                <a:hlinkClick r:id="rId6"/>
              </a:rPr>
              <a:t>https://doi.org/10.52218/ijbtob.v1i3.90</a:t>
            </a:r>
            <a:r>
              <a:rPr lang="en-US" sz="800" dirty="0"/>
              <a:t> </a:t>
            </a:r>
            <a:endParaRPr lang="en-GB" sz="800" dirty="0"/>
          </a:p>
          <a:p>
            <a:r>
              <a:rPr lang="en-US" sz="800" dirty="0"/>
              <a:t>Doran, A.L., Dutch, V., Warren, B., Watson, R.A., Murphy, K., Aldis, A., Cooper, I., Cockram, C., Harp, D., Morgane </a:t>
            </a:r>
            <a:r>
              <a:rPr lang="en-US" sz="800" dirty="0" err="1"/>
              <a:t>Desmau</a:t>
            </a:r>
            <a:r>
              <a:rPr lang="en-US" sz="800" dirty="0"/>
              <a:t> and Keppler, L. (2024). Planning virtual and hybrid events: steps to improve inclusion and accessibility. </a:t>
            </a:r>
            <a:r>
              <a:rPr lang="en-US" sz="800" i="1" dirty="0"/>
              <a:t>Geoscience Communication</a:t>
            </a:r>
            <a:r>
              <a:rPr lang="en-US" sz="800" dirty="0"/>
              <a:t>, [online] 7(4), pp.227–244. </a:t>
            </a:r>
            <a:r>
              <a:rPr lang="en-US" sz="800" dirty="0" err="1"/>
              <a:t>doi</a:t>
            </a:r>
            <a:r>
              <a:rPr lang="en-US" sz="800" dirty="0"/>
              <a:t>: </a:t>
            </a:r>
            <a:r>
              <a:rPr lang="en-US" sz="800" u="sng" dirty="0">
                <a:hlinkClick r:id="rId7"/>
              </a:rPr>
              <a:t>https://doi.org/10.5194/gc-7-227-2024</a:t>
            </a:r>
            <a:r>
              <a:rPr lang="en-US" sz="800" dirty="0"/>
              <a:t> </a:t>
            </a:r>
            <a:endParaRPr lang="en-GB" sz="800" dirty="0"/>
          </a:p>
          <a:p>
            <a:r>
              <a:rPr lang="en-US" sz="800" dirty="0"/>
              <a:t>Hussien, H. and Touni, R. (2022). The Role of Hybrid Events in Reviving the Hotel Industry in Egypt after the COVID-19 Pandemic: An Exploratory Study. </a:t>
            </a:r>
            <a:r>
              <a:rPr lang="en-US" sz="800" i="1" dirty="0"/>
              <a:t>International Journal of Heritage, Tourism, and Hospitality</a:t>
            </a:r>
            <a:r>
              <a:rPr lang="en-US" sz="800" dirty="0"/>
              <a:t>, [online] 16(1), pp.38–50. </a:t>
            </a:r>
            <a:r>
              <a:rPr lang="en-US" sz="800" dirty="0" err="1"/>
              <a:t>doi</a:t>
            </a:r>
            <a:r>
              <a:rPr lang="en-US" sz="800" dirty="0"/>
              <a:t>: </a:t>
            </a:r>
            <a:r>
              <a:rPr lang="en-US" sz="800" u="sng" dirty="0">
                <a:hlinkClick r:id="rId8"/>
              </a:rPr>
              <a:t>https://doi.org/10.21608/ijhth.2023.283502</a:t>
            </a:r>
            <a:r>
              <a:rPr lang="en-US" sz="800" dirty="0"/>
              <a:t>.</a:t>
            </a:r>
            <a:endParaRPr lang="en-GB" sz="800" dirty="0"/>
          </a:p>
          <a:p>
            <a:r>
              <a:rPr lang="en-US" sz="800" dirty="0"/>
              <a:t>Ke, W. (2024). Research on the Current Situation and Trend of Hotel and Live Streaming Development in the New Media Era. </a:t>
            </a:r>
            <a:r>
              <a:rPr lang="en-US" sz="800" i="1" dirty="0"/>
              <a:t>Proceedings Series</a:t>
            </a:r>
            <a:r>
              <a:rPr lang="en-US" sz="800" dirty="0"/>
              <a:t>, 2(1), p.140. </a:t>
            </a:r>
            <a:r>
              <a:rPr lang="en-US" sz="800" dirty="0" err="1"/>
              <a:t>doi</a:t>
            </a:r>
            <a:r>
              <a:rPr lang="en-US" sz="800" dirty="0"/>
              <a:t>: </a:t>
            </a:r>
            <a:r>
              <a:rPr lang="en-US" sz="800" u="sng" dirty="0">
                <a:hlinkClick r:id="rId9"/>
              </a:rPr>
              <a:t>https://doi.org/10.31058/j.ps.2024.20013</a:t>
            </a:r>
            <a:r>
              <a:rPr lang="en-US" sz="800" dirty="0"/>
              <a:t> </a:t>
            </a:r>
            <a:endParaRPr lang="en-GB" sz="800" dirty="0"/>
          </a:p>
          <a:p>
            <a:r>
              <a:rPr lang="en-US" sz="800" dirty="0"/>
              <a:t>Kumar, P. (2021). </a:t>
            </a:r>
            <a:r>
              <a:rPr lang="en-US" sz="800" i="1" dirty="0"/>
              <a:t>Hospitality and Tourism Information Technology</a:t>
            </a:r>
            <a:r>
              <a:rPr lang="en-US" sz="800" dirty="0"/>
              <a:t>. USF M3 Publishing, LLC. </a:t>
            </a:r>
            <a:r>
              <a:rPr lang="en-US" sz="800" dirty="0" err="1"/>
              <a:t>doi</a:t>
            </a:r>
            <a:r>
              <a:rPr lang="en-US" sz="800" dirty="0"/>
              <a:t>: </a:t>
            </a:r>
            <a:r>
              <a:rPr lang="en-US" sz="800" u="sng" dirty="0">
                <a:hlinkClick r:id="rId10"/>
              </a:rPr>
              <a:t>https://doi.org/10.5038/9781732127593</a:t>
            </a:r>
            <a:r>
              <a:rPr lang="en-US" sz="800" dirty="0"/>
              <a:t> </a:t>
            </a:r>
            <a:endParaRPr lang="en-GB" sz="800" dirty="0"/>
          </a:p>
          <a:p>
            <a:r>
              <a:rPr lang="en-US" sz="800" dirty="0" err="1"/>
              <a:t>Oranga</a:t>
            </a:r>
            <a:r>
              <a:rPr lang="en-US" sz="800" dirty="0"/>
              <a:t>, J. and </a:t>
            </a:r>
            <a:r>
              <a:rPr lang="en-US" sz="800" dirty="0" err="1"/>
              <a:t>Matere</a:t>
            </a:r>
            <a:r>
              <a:rPr lang="en-US" sz="800" dirty="0"/>
              <a:t>, A. (2023). Qualitative Research: Essence, Types and Advantages. </a:t>
            </a:r>
            <a:r>
              <a:rPr lang="en-US" sz="800" i="1" dirty="0" err="1"/>
              <a:t>OALib</a:t>
            </a:r>
            <a:r>
              <a:rPr lang="en-US" sz="800" dirty="0"/>
              <a:t>, [online] 10(12), pp.1–9. </a:t>
            </a:r>
            <a:r>
              <a:rPr lang="en-US" sz="800" dirty="0" err="1"/>
              <a:t>doi</a:t>
            </a:r>
            <a:r>
              <a:rPr lang="en-US" sz="800" dirty="0"/>
              <a:t>: </a:t>
            </a:r>
            <a:r>
              <a:rPr lang="en-US" sz="800" u="sng" dirty="0">
                <a:hlinkClick r:id="rId11"/>
              </a:rPr>
              <a:t>https://doi.org/10.4236/oalib.1111001</a:t>
            </a:r>
            <a:r>
              <a:rPr lang="en-US" sz="800" dirty="0"/>
              <a:t> </a:t>
            </a:r>
            <a:endParaRPr lang="en-GB" sz="800" dirty="0"/>
          </a:p>
          <a:p>
            <a:r>
              <a:rPr lang="en-US" sz="800" dirty="0"/>
              <a:t>Oteri, O.J., </a:t>
            </a:r>
            <a:r>
              <a:rPr lang="en-US" sz="800" dirty="0" err="1"/>
              <a:t>Onukwulu</a:t>
            </a:r>
            <a:r>
              <a:rPr lang="en-US" sz="800" dirty="0"/>
              <a:t>, E.C., Igwe, A.N., Mikki </a:t>
            </a:r>
            <a:r>
              <a:rPr lang="en-US" sz="800" dirty="0" err="1"/>
              <a:t>Ewim</a:t>
            </a:r>
            <a:r>
              <a:rPr lang="en-US" sz="800" dirty="0"/>
              <a:t>, C.P. -, Ibeh, A.I. and </a:t>
            </a:r>
            <a:r>
              <a:rPr lang="en-US" sz="800" dirty="0" err="1"/>
              <a:t>Sobowale</a:t>
            </a:r>
            <a:r>
              <a:rPr lang="en-US" sz="800" dirty="0"/>
              <a:t>, A. (2023). Cost Optimization in Logistics Product Management: Strategies for Operational Efficiency and Profitability. </a:t>
            </a:r>
            <a:r>
              <a:rPr lang="en-US" sz="800" i="1" dirty="0"/>
              <a:t>International Journal of Multidisciplinary Research and Growth Evaluation</a:t>
            </a:r>
            <a:r>
              <a:rPr lang="en-US" sz="800" dirty="0"/>
              <a:t>, [online] 4(1), pp.852–860. </a:t>
            </a:r>
            <a:r>
              <a:rPr lang="en-US" sz="800" dirty="0" err="1"/>
              <a:t>doi</a:t>
            </a:r>
            <a:r>
              <a:rPr lang="en-US" sz="800" dirty="0"/>
              <a:t>: </a:t>
            </a:r>
            <a:r>
              <a:rPr lang="en-US" sz="800" u="sng" dirty="0">
                <a:hlinkClick r:id="rId12"/>
              </a:rPr>
              <a:t>https://doi.org/10.54660/.ijmrge.2023.4.1-852-860</a:t>
            </a:r>
            <a:r>
              <a:rPr lang="en-US" sz="800" dirty="0"/>
              <a:t> </a:t>
            </a:r>
            <a:endParaRPr lang="en-GB" sz="800" dirty="0"/>
          </a:p>
          <a:p>
            <a:r>
              <a:rPr lang="en-US" sz="800" dirty="0"/>
              <a:t>Patterson, I. (2023). The importance of MICE services to the hotel industry and their value during the tourist low season. </a:t>
            </a:r>
            <a:r>
              <a:rPr lang="en-US" sz="800" i="1" dirty="0"/>
              <a:t>International Journal of Hospitality and Event Management</a:t>
            </a:r>
            <a:r>
              <a:rPr lang="en-US" sz="800" dirty="0"/>
              <a:t>, [online] 2(3/4), pp.292–310. Available at: </a:t>
            </a:r>
            <a:r>
              <a:rPr lang="en-US" sz="800" u="sng" dirty="0">
                <a:hlinkClick r:id="rId13"/>
              </a:rPr>
              <a:t>https://www.researchgate.net/publication/370341607_The_importance_of_MICE_services_to_the_hotel_industry_and_their_value_during_the_tourist_low_season</a:t>
            </a:r>
            <a:r>
              <a:rPr lang="en-US" sz="800" dirty="0"/>
              <a:t>  [Accessed 31 Jan. 2026].</a:t>
            </a:r>
            <a:endParaRPr lang="en-GB" sz="800" dirty="0"/>
          </a:p>
          <a:p>
            <a:r>
              <a:rPr lang="en-US" sz="800" dirty="0" err="1"/>
              <a:t>Ramely</a:t>
            </a:r>
            <a:r>
              <a:rPr lang="en-US" sz="800" dirty="0"/>
              <a:t>, A., Chiu, L.K., Talib, M.F.A. and </a:t>
            </a:r>
            <a:r>
              <a:rPr lang="en-US" sz="800" dirty="0" err="1"/>
              <a:t>Ramely</a:t>
            </a:r>
            <a:r>
              <a:rPr lang="en-US" sz="800" dirty="0"/>
              <a:t>, A. (2021). Virtual is vital: The strategies, design, and attendee engagement of virtual events. </a:t>
            </a:r>
            <a:r>
              <a:rPr lang="en-US" sz="800" i="1" dirty="0"/>
              <a:t>Asia-Pacific Journal of Innovation in Hospitality and Tourism</a:t>
            </a:r>
            <a:r>
              <a:rPr lang="en-US" sz="800" dirty="0"/>
              <a:t>, </a:t>
            </a:r>
            <a:r>
              <a:rPr lang="en-US" sz="800" i="1" dirty="0"/>
              <a:t>10</a:t>
            </a:r>
            <a:r>
              <a:rPr lang="en-US" sz="800" dirty="0"/>
              <a:t>(3), pp.463-477. Available at: </a:t>
            </a:r>
            <a:r>
              <a:rPr lang="en-US" sz="800" u="sng" dirty="0">
                <a:hlinkClick r:id="rId14"/>
              </a:rPr>
              <a:t>https://www.researchgate.net/publication/356909917_Virtual_is_Vital_The_Strategies_Design_and_Attendee_Engagement_of_Virtual_Events</a:t>
            </a:r>
            <a:r>
              <a:rPr lang="en-US" sz="800" dirty="0"/>
              <a:t> (Accessed: 2 February 2026).</a:t>
            </a:r>
            <a:endParaRPr lang="en-GB" sz="800" dirty="0"/>
          </a:p>
          <a:p>
            <a:r>
              <a:rPr lang="en-US" sz="800" dirty="0" err="1"/>
              <a:t>Ramely</a:t>
            </a:r>
            <a:r>
              <a:rPr lang="en-US" sz="800" dirty="0"/>
              <a:t>, A., Chiu, L.K., Talib, M.F.A. and </a:t>
            </a:r>
            <a:r>
              <a:rPr lang="en-US" sz="800" dirty="0" err="1"/>
              <a:t>Ramely</a:t>
            </a:r>
            <a:r>
              <a:rPr lang="en-US" sz="800" dirty="0"/>
              <a:t>, A. (2021). Virtual is vital: The strategies, design, and attendee engagement of virtual events. </a:t>
            </a:r>
            <a:r>
              <a:rPr lang="en-US" sz="800" i="1" dirty="0"/>
              <a:t>Asia-Pacific Journal of Innovation in Hospitality and Tourism</a:t>
            </a:r>
            <a:r>
              <a:rPr lang="en-US" sz="800" dirty="0"/>
              <a:t>, </a:t>
            </a:r>
            <a:r>
              <a:rPr lang="en-US" sz="800" i="1" dirty="0"/>
              <a:t>10</a:t>
            </a:r>
            <a:r>
              <a:rPr lang="en-US" sz="800" dirty="0"/>
              <a:t>(3), pp.463-477. Available at: </a:t>
            </a:r>
            <a:r>
              <a:rPr lang="en-US" sz="800" u="sng" dirty="0">
                <a:hlinkClick r:id="rId14"/>
              </a:rPr>
              <a:t>https://www.researchgate.net/publication/356909917_Virtual_is_Vital_The_Strategies_Design_and_Attendee_Engagement_of_Virtual_Events</a:t>
            </a:r>
            <a:r>
              <a:rPr lang="en-US" sz="800" dirty="0"/>
              <a:t> (Accessed: 2 February 2026).</a:t>
            </a:r>
            <a:endParaRPr lang="en-GB" sz="800" dirty="0"/>
          </a:p>
          <a:p>
            <a:r>
              <a:rPr lang="en-US" sz="800" dirty="0"/>
              <a:t>Spherical Insights. (2023). </a:t>
            </a:r>
            <a:r>
              <a:rPr lang="en-US" sz="800" i="1" dirty="0"/>
              <a:t>Global Data Protection Market Size, Share, Forecast 2023 - 2033</a:t>
            </a:r>
            <a:r>
              <a:rPr lang="en-US" sz="800" dirty="0"/>
              <a:t>. [online] Available at: </a:t>
            </a:r>
            <a:r>
              <a:rPr lang="en-US" sz="800" u="sng" dirty="0">
                <a:hlinkClick r:id="rId15"/>
              </a:rPr>
              <a:t>https://www.sphericalinsights.com/reports/data-protection-market</a:t>
            </a:r>
            <a:r>
              <a:rPr lang="en-US" sz="800" dirty="0"/>
              <a:t>  [Accessed 31 Jan. 2026].</a:t>
            </a:r>
            <a:endParaRPr lang="en-GB" sz="800" dirty="0"/>
          </a:p>
          <a:p>
            <a:r>
              <a:rPr lang="en-GB" sz="800" dirty="0"/>
              <a:t>Vasquez, J.P. (2024). </a:t>
            </a:r>
            <a:r>
              <a:rPr lang="en-GB" sz="800" i="1" dirty="0"/>
              <a:t>Trajectory - Digital Transformation for Large Organizations Demystified</a:t>
            </a:r>
            <a:r>
              <a:rPr lang="en-GB" sz="800" dirty="0"/>
              <a:t>. [online] Trajectory. Available at: </a:t>
            </a:r>
            <a:r>
              <a:rPr lang="en-GB" sz="800" u="sng" dirty="0">
                <a:hlinkClick r:id="rId16"/>
              </a:rPr>
              <a:t>https://trajectoryinc.com/blog/digital-transformation-for-large-organizations-demystified/</a:t>
            </a:r>
            <a:r>
              <a:rPr lang="en-GB" sz="800" dirty="0"/>
              <a:t> [Accessed 17 Feb. 2026].</a:t>
            </a:r>
          </a:p>
          <a:p>
            <a:r>
              <a:rPr lang="en-US" sz="800" dirty="0"/>
              <a:t>Wee, H., Kamarulzaman, N.D. and Anas, M.S. (2022). MICE Industry Survival: A Systematic Literature Review. </a:t>
            </a:r>
            <a:r>
              <a:rPr lang="en-US" sz="800" i="1" dirty="0"/>
              <a:t>International Journal of Academic Research in Business and Social Sciences</a:t>
            </a:r>
            <a:r>
              <a:rPr lang="en-US" sz="800" dirty="0"/>
              <a:t>, [online] 12(11). </a:t>
            </a:r>
            <a:r>
              <a:rPr lang="en-US" sz="800" dirty="0" err="1"/>
              <a:t>doi</a:t>
            </a:r>
            <a:r>
              <a:rPr lang="en-US" sz="800" dirty="0"/>
              <a:t>: </a:t>
            </a:r>
            <a:r>
              <a:rPr lang="en-US" sz="800" u="sng" dirty="0">
                <a:hlinkClick r:id="rId17"/>
              </a:rPr>
              <a:t>https://doi.org/10.6007/ijarbss/v12-i11/15622</a:t>
            </a:r>
            <a:r>
              <a:rPr lang="en-US" sz="800" dirty="0"/>
              <a:t> </a:t>
            </a:r>
          </a:p>
          <a:p>
            <a:r>
              <a:rPr lang="en-US" sz="800" dirty="0"/>
              <a:t>Logitech.com. (2023). Optimizing Hybrid Meetings with Logitech Conference Cameras. [online] Available at: https://www.logitech.com/en-us/business/resource-center/article/radisson-hybrid-meetings-conference-cameras.html [Accessed 17 Feb. 2026].</a:t>
            </a:r>
          </a:p>
          <a:p>
            <a:endParaRPr lang="en-US" sz="800" dirty="0"/>
          </a:p>
          <a:p>
            <a:r>
              <a:rPr lang="en-US" sz="800" dirty="0"/>
              <a:t>‌</a:t>
            </a:r>
            <a:endParaRPr lang="en-GB" sz="800" dirty="0"/>
          </a:p>
          <a:p>
            <a:endParaRPr lang="en-GB" dirty="0"/>
          </a:p>
        </p:txBody>
      </p:sp>
    </p:spTree>
    <p:extLst>
      <p:ext uri="{BB962C8B-B14F-4D97-AF65-F5344CB8AC3E}">
        <p14:creationId xmlns:p14="http://schemas.microsoft.com/office/powerpoint/2010/main" val="4269703333"/>
      </p:ext>
    </p:extLst>
  </p:cSld>
  <p:clrMapOvr>
    <a:masterClrMapping/>
  </p:clrMapOvr>
</p:sld>
</file>

<file path=ppt/theme/theme1.xml><?xml version="1.0" encoding="utf-8"?>
<a:theme xmlns:a="http://schemas.openxmlformats.org/drawingml/2006/main" name="Industrial Preliminary Project by Slidesgo">
  <a:themeElements>
    <a:clrScheme name="Simple Light">
      <a:dk1>
        <a:srgbClr val="202A41"/>
      </a:dk1>
      <a:lt1>
        <a:srgbClr val="FFFFFF"/>
      </a:lt1>
      <a:dk2>
        <a:srgbClr val="516988"/>
      </a:dk2>
      <a:lt2>
        <a:srgbClr val="D3E1F1"/>
      </a:lt2>
      <a:accent1>
        <a:srgbClr val="90ABCE"/>
      </a:accent1>
      <a:accent2>
        <a:srgbClr val="6E86A5"/>
      </a:accent2>
      <a:accent3>
        <a:srgbClr val="F5F4F3"/>
      </a:accent3>
      <a:accent4>
        <a:srgbClr val="FFFFFF"/>
      </a:accent4>
      <a:accent5>
        <a:srgbClr val="FFFFFF"/>
      </a:accent5>
      <a:accent6>
        <a:srgbClr val="FFFFFF"/>
      </a:accent6>
      <a:hlink>
        <a:srgbClr val="202A41"/>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200</TotalTime>
  <Words>4338</Words>
  <Application>Microsoft Office PowerPoint</Application>
  <PresentationFormat>On-screen Show (16:9)</PresentationFormat>
  <Paragraphs>121</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Times New Roman</vt:lpstr>
      <vt:lpstr>Nunito Light</vt:lpstr>
      <vt:lpstr>PT Sans</vt:lpstr>
      <vt:lpstr>Poppins</vt:lpstr>
      <vt:lpstr>Industrial Preliminary Project by Slidesgo</vt:lpstr>
      <vt:lpstr>Hybrid and Digital Transformation of MICE in the Hotel Industry CW2 – Conference Presentation Content</vt:lpstr>
      <vt:lpstr>Introduction</vt:lpstr>
      <vt:lpstr>Literature Review: Key Theories </vt:lpstr>
      <vt:lpstr>Literature Review: Academic Debate</vt:lpstr>
      <vt:lpstr>Methodology </vt:lpstr>
      <vt:lpstr>PESTLE Analysis Findings</vt:lpstr>
      <vt:lpstr>Industry Response </vt:lpstr>
      <vt:lpstr> Critical Evaluation </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Hybrid and Digital Transformation of MICE in the Hotel Industry CW2 – Conference Presentation Content</dc:title>
  <dc:creator>Emanuel Cogalniceanu</dc:creator>
  <cp:lastModifiedBy>Emanuel Cogalniceanu</cp:lastModifiedBy>
  <cp:revision>1245</cp:revision>
  <dcterms:modified xsi:type="dcterms:W3CDTF">2026-02-23T13:05:50Z</dcterms:modified>
</cp:coreProperties>
</file>