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2" r:id="rId6"/>
    <p:sldId id="263" r:id="rId7"/>
    <p:sldId id="272" r:id="rId8"/>
    <p:sldId id="277" r:id="rId9"/>
    <p:sldId id="278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98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1D0349-AB50-4A90-8D73-2D51F669E54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43230C0-F64D-4C07-84AF-F85EA7497527}">
      <dgm:prSet/>
      <dgm:spPr/>
      <dgm:t>
        <a:bodyPr/>
        <a:lstStyle/>
        <a:p>
          <a:r>
            <a:rPr lang="en-GB"/>
            <a:t>Theming</a:t>
          </a:r>
          <a:endParaRPr lang="en-US"/>
        </a:p>
      </dgm:t>
    </dgm:pt>
    <dgm:pt modelId="{D8171B0D-6B7F-49FE-B01D-ADD83A2C5C90}" type="parTrans" cxnId="{4D1C4C49-D9F2-4A40-8EBE-4CD2450D991D}">
      <dgm:prSet/>
      <dgm:spPr/>
      <dgm:t>
        <a:bodyPr/>
        <a:lstStyle/>
        <a:p>
          <a:endParaRPr lang="en-US"/>
        </a:p>
      </dgm:t>
    </dgm:pt>
    <dgm:pt modelId="{08900390-E324-489C-8841-91DD853AEDE1}" type="sibTrans" cxnId="{4D1C4C49-D9F2-4A40-8EBE-4CD2450D991D}">
      <dgm:prSet/>
      <dgm:spPr/>
      <dgm:t>
        <a:bodyPr/>
        <a:lstStyle/>
        <a:p>
          <a:endParaRPr lang="en-US"/>
        </a:p>
      </dgm:t>
    </dgm:pt>
    <dgm:pt modelId="{3E42885D-F841-40A2-9DB3-9C9A528A2E99}">
      <dgm:prSet/>
      <dgm:spPr/>
      <dgm:t>
        <a:bodyPr/>
        <a:lstStyle/>
        <a:p>
          <a:r>
            <a:rPr lang="en-GB"/>
            <a:t>Branding</a:t>
          </a:r>
          <a:endParaRPr lang="en-US"/>
        </a:p>
      </dgm:t>
    </dgm:pt>
    <dgm:pt modelId="{5C2FEE84-D57A-404A-A405-21BDC585F7E3}" type="parTrans" cxnId="{D10369CE-8D5E-4F84-A5BD-604F44D1AA97}">
      <dgm:prSet/>
      <dgm:spPr/>
      <dgm:t>
        <a:bodyPr/>
        <a:lstStyle/>
        <a:p>
          <a:endParaRPr lang="en-US"/>
        </a:p>
      </dgm:t>
    </dgm:pt>
    <dgm:pt modelId="{611F3E56-9CE4-4B25-AAEB-DE0CAC44BEA3}" type="sibTrans" cxnId="{D10369CE-8D5E-4F84-A5BD-604F44D1AA97}">
      <dgm:prSet/>
      <dgm:spPr/>
      <dgm:t>
        <a:bodyPr/>
        <a:lstStyle/>
        <a:p>
          <a:endParaRPr lang="en-US"/>
        </a:p>
      </dgm:t>
    </dgm:pt>
    <dgm:pt modelId="{C9D73DA1-6E79-4A73-8BDC-5F0BF86FEC76}">
      <dgm:prSet/>
      <dgm:spPr/>
      <dgm:t>
        <a:bodyPr/>
        <a:lstStyle/>
        <a:p>
          <a:r>
            <a:rPr lang="en-GB"/>
            <a:t>Interpretation</a:t>
          </a:r>
          <a:endParaRPr lang="en-US"/>
        </a:p>
      </dgm:t>
    </dgm:pt>
    <dgm:pt modelId="{BAFCFA1C-589D-4370-8FE3-AC2600E76254}" type="parTrans" cxnId="{C59EDE87-5A40-4EF7-A572-FA551F04CAF1}">
      <dgm:prSet/>
      <dgm:spPr/>
      <dgm:t>
        <a:bodyPr/>
        <a:lstStyle/>
        <a:p>
          <a:endParaRPr lang="en-US"/>
        </a:p>
      </dgm:t>
    </dgm:pt>
    <dgm:pt modelId="{25DADFAF-2BEE-4414-8080-C54826A1408B}" type="sibTrans" cxnId="{C59EDE87-5A40-4EF7-A572-FA551F04CAF1}">
      <dgm:prSet/>
      <dgm:spPr/>
      <dgm:t>
        <a:bodyPr/>
        <a:lstStyle/>
        <a:p>
          <a:endParaRPr lang="en-US"/>
        </a:p>
      </dgm:t>
    </dgm:pt>
    <dgm:pt modelId="{EDFCB3B4-C5EA-427B-9D47-604477954B11}">
      <dgm:prSet/>
      <dgm:spPr/>
      <dgm:t>
        <a:bodyPr/>
        <a:lstStyle/>
        <a:p>
          <a:r>
            <a:rPr lang="en-GB"/>
            <a:t>Immersive Tech – VR / AR</a:t>
          </a:r>
          <a:endParaRPr lang="en-US"/>
        </a:p>
      </dgm:t>
    </dgm:pt>
    <dgm:pt modelId="{2F11D82B-12A5-4819-8595-6A6A64E75F29}" type="parTrans" cxnId="{FE343E76-4EBC-44E7-BEC7-EA51F36123FE}">
      <dgm:prSet/>
      <dgm:spPr/>
      <dgm:t>
        <a:bodyPr/>
        <a:lstStyle/>
        <a:p>
          <a:endParaRPr lang="en-US"/>
        </a:p>
      </dgm:t>
    </dgm:pt>
    <dgm:pt modelId="{EA4C6A25-8D8F-4FB1-A89F-9278F0A68D9A}" type="sibTrans" cxnId="{FE343E76-4EBC-44E7-BEC7-EA51F36123FE}">
      <dgm:prSet/>
      <dgm:spPr/>
      <dgm:t>
        <a:bodyPr/>
        <a:lstStyle/>
        <a:p>
          <a:endParaRPr lang="en-US"/>
        </a:p>
      </dgm:t>
    </dgm:pt>
    <dgm:pt modelId="{E87F3B9A-E752-41D1-AFA2-162613FE71B4}">
      <dgm:prSet/>
      <dgm:spPr/>
      <dgm:t>
        <a:bodyPr/>
        <a:lstStyle/>
        <a:p>
          <a:r>
            <a:rPr lang="en-GB"/>
            <a:t>Story Telling </a:t>
          </a:r>
          <a:endParaRPr lang="en-US"/>
        </a:p>
      </dgm:t>
    </dgm:pt>
    <dgm:pt modelId="{749BCBFB-C9A5-47AD-912C-833353C111DB}" type="parTrans" cxnId="{74D24328-08D9-4E78-986A-728377614856}">
      <dgm:prSet/>
      <dgm:spPr/>
      <dgm:t>
        <a:bodyPr/>
        <a:lstStyle/>
        <a:p>
          <a:endParaRPr lang="en-US"/>
        </a:p>
      </dgm:t>
    </dgm:pt>
    <dgm:pt modelId="{B98CFC39-F5F6-45FB-A5B1-FA10B2B38E89}" type="sibTrans" cxnId="{74D24328-08D9-4E78-986A-728377614856}">
      <dgm:prSet/>
      <dgm:spPr/>
      <dgm:t>
        <a:bodyPr/>
        <a:lstStyle/>
        <a:p>
          <a:endParaRPr lang="en-US"/>
        </a:p>
      </dgm:t>
    </dgm:pt>
    <dgm:pt modelId="{33702B53-62ED-4870-98B5-44E327BE9249}">
      <dgm:prSet/>
      <dgm:spPr/>
      <dgm:t>
        <a:bodyPr/>
        <a:lstStyle/>
        <a:p>
          <a:r>
            <a:rPr lang="en-GB"/>
            <a:t>Culture &amp; Heritage  </a:t>
          </a:r>
          <a:endParaRPr lang="en-US"/>
        </a:p>
      </dgm:t>
    </dgm:pt>
    <dgm:pt modelId="{432993C9-37B4-4F5C-BB1B-B7011E644C2C}" type="parTrans" cxnId="{EA327066-FFD9-476B-B7A3-130199E8EDAC}">
      <dgm:prSet/>
      <dgm:spPr/>
      <dgm:t>
        <a:bodyPr/>
        <a:lstStyle/>
        <a:p>
          <a:endParaRPr lang="en-US"/>
        </a:p>
      </dgm:t>
    </dgm:pt>
    <dgm:pt modelId="{2BAF4671-B303-48F6-A6BF-35961F75B771}" type="sibTrans" cxnId="{EA327066-FFD9-476B-B7A3-130199E8EDAC}">
      <dgm:prSet/>
      <dgm:spPr/>
      <dgm:t>
        <a:bodyPr/>
        <a:lstStyle/>
        <a:p>
          <a:endParaRPr lang="en-US"/>
        </a:p>
      </dgm:t>
    </dgm:pt>
    <dgm:pt modelId="{4DBEEFB1-1920-4A87-A448-92FC7BB2EBC3}">
      <dgm:prSet/>
      <dgm:spPr/>
      <dgm:t>
        <a:bodyPr/>
        <a:lstStyle/>
        <a:p>
          <a:r>
            <a:rPr lang="en-GB"/>
            <a:t>Visitor Experience </a:t>
          </a:r>
          <a:endParaRPr lang="en-US"/>
        </a:p>
      </dgm:t>
    </dgm:pt>
    <dgm:pt modelId="{01644D60-3521-4E87-B8E4-95EBD24C32D2}" type="parTrans" cxnId="{B4127628-4870-4A5E-8508-2147F41E118F}">
      <dgm:prSet/>
      <dgm:spPr/>
      <dgm:t>
        <a:bodyPr/>
        <a:lstStyle/>
        <a:p>
          <a:endParaRPr lang="en-US"/>
        </a:p>
      </dgm:t>
    </dgm:pt>
    <dgm:pt modelId="{38907625-3182-4001-9434-781284C6F2B8}" type="sibTrans" cxnId="{B4127628-4870-4A5E-8508-2147F41E118F}">
      <dgm:prSet/>
      <dgm:spPr/>
      <dgm:t>
        <a:bodyPr/>
        <a:lstStyle/>
        <a:p>
          <a:endParaRPr lang="en-US"/>
        </a:p>
      </dgm:t>
    </dgm:pt>
    <dgm:pt modelId="{DF540413-805B-4B4A-8F9E-D6B5B12BBB5A}">
      <dgm:prSet/>
      <dgm:spPr/>
      <dgm:t>
        <a:bodyPr/>
        <a:lstStyle/>
        <a:p>
          <a:r>
            <a:rPr lang="en-GB"/>
            <a:t>Guest Service &amp; Staffing</a:t>
          </a:r>
          <a:endParaRPr lang="en-US"/>
        </a:p>
      </dgm:t>
    </dgm:pt>
    <dgm:pt modelId="{27E983D7-BF8D-484F-A793-13B5ABFB2F3F}" type="parTrans" cxnId="{3581BFFE-7731-447B-8290-9C920A1A613F}">
      <dgm:prSet/>
      <dgm:spPr/>
      <dgm:t>
        <a:bodyPr/>
        <a:lstStyle/>
        <a:p>
          <a:endParaRPr lang="en-US"/>
        </a:p>
      </dgm:t>
    </dgm:pt>
    <dgm:pt modelId="{92EC27A7-6702-4AE4-8B41-53A51FC53D00}" type="sibTrans" cxnId="{3581BFFE-7731-447B-8290-9C920A1A613F}">
      <dgm:prSet/>
      <dgm:spPr/>
      <dgm:t>
        <a:bodyPr/>
        <a:lstStyle/>
        <a:p>
          <a:endParaRPr lang="en-US"/>
        </a:p>
      </dgm:t>
    </dgm:pt>
    <dgm:pt modelId="{B4158CAE-2D0D-4D65-AF75-9F64A4E02933}" type="pres">
      <dgm:prSet presAssocID="{C31D0349-AB50-4A90-8D73-2D51F669E541}" presName="linear" presStyleCnt="0">
        <dgm:presLayoutVars>
          <dgm:animLvl val="lvl"/>
          <dgm:resizeHandles val="exact"/>
        </dgm:presLayoutVars>
      </dgm:prSet>
      <dgm:spPr/>
    </dgm:pt>
    <dgm:pt modelId="{A6BC5829-2A5A-4203-B62A-B31DA2C3D2A4}" type="pres">
      <dgm:prSet presAssocID="{243230C0-F64D-4C07-84AF-F85EA749752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771D901-79DB-4A74-B95E-F2130DDA4E76}" type="pres">
      <dgm:prSet presAssocID="{08900390-E324-489C-8841-91DD853AEDE1}" presName="spacer" presStyleCnt="0"/>
      <dgm:spPr/>
    </dgm:pt>
    <dgm:pt modelId="{A5D3BD51-B7EA-4204-A164-175451120566}" type="pres">
      <dgm:prSet presAssocID="{3E42885D-F841-40A2-9DB3-9C9A528A2E9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089946D-53AE-4F4D-BF1D-660D11543CEF}" type="pres">
      <dgm:prSet presAssocID="{611F3E56-9CE4-4B25-AAEB-DE0CAC44BEA3}" presName="spacer" presStyleCnt="0"/>
      <dgm:spPr/>
    </dgm:pt>
    <dgm:pt modelId="{19BD9F01-6A5B-4C02-A167-C069802CC28D}" type="pres">
      <dgm:prSet presAssocID="{C9D73DA1-6E79-4A73-8BDC-5F0BF86FEC7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8756F75-F3C3-47E7-91C2-979D3485B54C}" type="pres">
      <dgm:prSet presAssocID="{25DADFAF-2BEE-4414-8080-C54826A1408B}" presName="spacer" presStyleCnt="0"/>
      <dgm:spPr/>
    </dgm:pt>
    <dgm:pt modelId="{A53FAD95-F151-4F9A-9ABD-5570C965E462}" type="pres">
      <dgm:prSet presAssocID="{EDFCB3B4-C5EA-427B-9D47-604477954B1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CB4FC42-E5EF-43B9-97ED-B1EE0F8A3985}" type="pres">
      <dgm:prSet presAssocID="{EA4C6A25-8D8F-4FB1-A89F-9278F0A68D9A}" presName="spacer" presStyleCnt="0"/>
      <dgm:spPr/>
    </dgm:pt>
    <dgm:pt modelId="{998B2DC1-D8FF-4210-B673-08F9FB9116AA}" type="pres">
      <dgm:prSet presAssocID="{E87F3B9A-E752-41D1-AFA2-162613FE71B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F93336A8-E14D-49D2-8B59-84C0573F7635}" type="pres">
      <dgm:prSet presAssocID="{B98CFC39-F5F6-45FB-A5B1-FA10B2B38E89}" presName="spacer" presStyleCnt="0"/>
      <dgm:spPr/>
    </dgm:pt>
    <dgm:pt modelId="{D6E9DD4C-51D6-4586-BD5A-B4477ABAC1EF}" type="pres">
      <dgm:prSet presAssocID="{33702B53-62ED-4870-98B5-44E327BE924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95FAA5E-1FCD-4901-85DE-0D5FE9D6ACD1}" type="pres">
      <dgm:prSet presAssocID="{2BAF4671-B303-48F6-A6BF-35961F75B771}" presName="spacer" presStyleCnt="0"/>
      <dgm:spPr/>
    </dgm:pt>
    <dgm:pt modelId="{67B9F133-4AD7-4C14-8DE0-DA4A2BFA98C6}" type="pres">
      <dgm:prSet presAssocID="{4DBEEFB1-1920-4A87-A448-92FC7BB2EBC3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E6CE214-1C8E-48B4-BA36-7DD4DDD27320}" type="pres">
      <dgm:prSet presAssocID="{38907625-3182-4001-9434-781284C6F2B8}" presName="spacer" presStyleCnt="0"/>
      <dgm:spPr/>
    </dgm:pt>
    <dgm:pt modelId="{9B8FCAAB-9E3C-43A6-A5CA-7E8A93896E15}" type="pres">
      <dgm:prSet presAssocID="{DF540413-805B-4B4A-8F9E-D6B5B12BBB5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A09B40D-9533-4F8C-A273-61626C475614}" type="presOf" srcId="{DF540413-805B-4B4A-8F9E-D6B5B12BBB5A}" destId="{9B8FCAAB-9E3C-43A6-A5CA-7E8A93896E15}" srcOrd="0" destOrd="0" presId="urn:microsoft.com/office/officeart/2005/8/layout/vList2"/>
    <dgm:cxn modelId="{81C5F00E-E080-4328-8D30-2908D1873D38}" type="presOf" srcId="{4DBEEFB1-1920-4A87-A448-92FC7BB2EBC3}" destId="{67B9F133-4AD7-4C14-8DE0-DA4A2BFA98C6}" srcOrd="0" destOrd="0" presId="urn:microsoft.com/office/officeart/2005/8/layout/vList2"/>
    <dgm:cxn modelId="{8C898923-FFFC-48E5-9D52-3A655656473C}" type="presOf" srcId="{3E42885D-F841-40A2-9DB3-9C9A528A2E99}" destId="{A5D3BD51-B7EA-4204-A164-175451120566}" srcOrd="0" destOrd="0" presId="urn:microsoft.com/office/officeart/2005/8/layout/vList2"/>
    <dgm:cxn modelId="{74D24328-08D9-4E78-986A-728377614856}" srcId="{C31D0349-AB50-4A90-8D73-2D51F669E541}" destId="{E87F3B9A-E752-41D1-AFA2-162613FE71B4}" srcOrd="4" destOrd="0" parTransId="{749BCBFB-C9A5-47AD-912C-833353C111DB}" sibTransId="{B98CFC39-F5F6-45FB-A5B1-FA10B2B38E89}"/>
    <dgm:cxn modelId="{B4127628-4870-4A5E-8508-2147F41E118F}" srcId="{C31D0349-AB50-4A90-8D73-2D51F669E541}" destId="{4DBEEFB1-1920-4A87-A448-92FC7BB2EBC3}" srcOrd="6" destOrd="0" parTransId="{01644D60-3521-4E87-B8E4-95EBD24C32D2}" sibTransId="{38907625-3182-4001-9434-781284C6F2B8}"/>
    <dgm:cxn modelId="{EA327066-FFD9-476B-B7A3-130199E8EDAC}" srcId="{C31D0349-AB50-4A90-8D73-2D51F669E541}" destId="{33702B53-62ED-4870-98B5-44E327BE9249}" srcOrd="5" destOrd="0" parTransId="{432993C9-37B4-4F5C-BB1B-B7011E644C2C}" sibTransId="{2BAF4671-B303-48F6-A6BF-35961F75B771}"/>
    <dgm:cxn modelId="{2065E266-E158-4589-AC42-642B3E3BBCF4}" type="presOf" srcId="{C9D73DA1-6E79-4A73-8BDC-5F0BF86FEC76}" destId="{19BD9F01-6A5B-4C02-A167-C069802CC28D}" srcOrd="0" destOrd="0" presId="urn:microsoft.com/office/officeart/2005/8/layout/vList2"/>
    <dgm:cxn modelId="{4D1C4C49-D9F2-4A40-8EBE-4CD2450D991D}" srcId="{C31D0349-AB50-4A90-8D73-2D51F669E541}" destId="{243230C0-F64D-4C07-84AF-F85EA7497527}" srcOrd="0" destOrd="0" parTransId="{D8171B0D-6B7F-49FE-B01D-ADD83A2C5C90}" sibTransId="{08900390-E324-489C-8841-91DD853AEDE1}"/>
    <dgm:cxn modelId="{FE343E76-4EBC-44E7-BEC7-EA51F36123FE}" srcId="{C31D0349-AB50-4A90-8D73-2D51F669E541}" destId="{EDFCB3B4-C5EA-427B-9D47-604477954B11}" srcOrd="3" destOrd="0" parTransId="{2F11D82B-12A5-4819-8595-6A6A64E75F29}" sibTransId="{EA4C6A25-8D8F-4FB1-A89F-9278F0A68D9A}"/>
    <dgm:cxn modelId="{04D9FF58-E88A-4A26-B621-F4658C149817}" type="presOf" srcId="{243230C0-F64D-4C07-84AF-F85EA7497527}" destId="{A6BC5829-2A5A-4203-B62A-B31DA2C3D2A4}" srcOrd="0" destOrd="0" presId="urn:microsoft.com/office/officeart/2005/8/layout/vList2"/>
    <dgm:cxn modelId="{C59EDE87-5A40-4EF7-A572-FA551F04CAF1}" srcId="{C31D0349-AB50-4A90-8D73-2D51F669E541}" destId="{C9D73DA1-6E79-4A73-8BDC-5F0BF86FEC76}" srcOrd="2" destOrd="0" parTransId="{BAFCFA1C-589D-4370-8FE3-AC2600E76254}" sibTransId="{25DADFAF-2BEE-4414-8080-C54826A1408B}"/>
    <dgm:cxn modelId="{8819178A-5ED7-4E5D-921A-035A2F4B91C6}" type="presOf" srcId="{C31D0349-AB50-4A90-8D73-2D51F669E541}" destId="{B4158CAE-2D0D-4D65-AF75-9F64A4E02933}" srcOrd="0" destOrd="0" presId="urn:microsoft.com/office/officeart/2005/8/layout/vList2"/>
    <dgm:cxn modelId="{386A57A8-64C7-47D6-9A24-AAC9DFAA28C1}" type="presOf" srcId="{E87F3B9A-E752-41D1-AFA2-162613FE71B4}" destId="{998B2DC1-D8FF-4210-B673-08F9FB9116AA}" srcOrd="0" destOrd="0" presId="urn:microsoft.com/office/officeart/2005/8/layout/vList2"/>
    <dgm:cxn modelId="{D10369CE-8D5E-4F84-A5BD-604F44D1AA97}" srcId="{C31D0349-AB50-4A90-8D73-2D51F669E541}" destId="{3E42885D-F841-40A2-9DB3-9C9A528A2E99}" srcOrd="1" destOrd="0" parTransId="{5C2FEE84-D57A-404A-A405-21BDC585F7E3}" sibTransId="{611F3E56-9CE4-4B25-AAEB-DE0CAC44BEA3}"/>
    <dgm:cxn modelId="{50E87FFD-3105-435D-9C2A-E8320CDBF01B}" type="presOf" srcId="{EDFCB3B4-C5EA-427B-9D47-604477954B11}" destId="{A53FAD95-F151-4F9A-9ABD-5570C965E462}" srcOrd="0" destOrd="0" presId="urn:microsoft.com/office/officeart/2005/8/layout/vList2"/>
    <dgm:cxn modelId="{3581BFFE-7731-447B-8290-9C920A1A613F}" srcId="{C31D0349-AB50-4A90-8D73-2D51F669E541}" destId="{DF540413-805B-4B4A-8F9E-D6B5B12BBB5A}" srcOrd="7" destOrd="0" parTransId="{27E983D7-BF8D-484F-A793-13B5ABFB2F3F}" sibTransId="{92EC27A7-6702-4AE4-8B41-53A51FC53D00}"/>
    <dgm:cxn modelId="{7CBA8CFF-26FE-454D-8252-AA549DAB1898}" type="presOf" srcId="{33702B53-62ED-4870-98B5-44E327BE9249}" destId="{D6E9DD4C-51D6-4586-BD5A-B4477ABAC1EF}" srcOrd="0" destOrd="0" presId="urn:microsoft.com/office/officeart/2005/8/layout/vList2"/>
    <dgm:cxn modelId="{7B893662-409C-4F9D-8BF9-EF7144657DC1}" type="presParOf" srcId="{B4158CAE-2D0D-4D65-AF75-9F64A4E02933}" destId="{A6BC5829-2A5A-4203-B62A-B31DA2C3D2A4}" srcOrd="0" destOrd="0" presId="urn:microsoft.com/office/officeart/2005/8/layout/vList2"/>
    <dgm:cxn modelId="{09BC5307-643E-409C-AE34-87C11414F2B1}" type="presParOf" srcId="{B4158CAE-2D0D-4D65-AF75-9F64A4E02933}" destId="{C771D901-79DB-4A74-B95E-F2130DDA4E76}" srcOrd="1" destOrd="0" presId="urn:microsoft.com/office/officeart/2005/8/layout/vList2"/>
    <dgm:cxn modelId="{942033D1-2368-471E-8F76-863C11FA52FE}" type="presParOf" srcId="{B4158CAE-2D0D-4D65-AF75-9F64A4E02933}" destId="{A5D3BD51-B7EA-4204-A164-175451120566}" srcOrd="2" destOrd="0" presId="urn:microsoft.com/office/officeart/2005/8/layout/vList2"/>
    <dgm:cxn modelId="{53D81236-BF41-4C93-AA89-5FE0B4DBBFFD}" type="presParOf" srcId="{B4158CAE-2D0D-4D65-AF75-9F64A4E02933}" destId="{B089946D-53AE-4F4D-BF1D-660D11543CEF}" srcOrd="3" destOrd="0" presId="urn:microsoft.com/office/officeart/2005/8/layout/vList2"/>
    <dgm:cxn modelId="{15FE0E77-9E2D-41FD-BBBF-063C97804E29}" type="presParOf" srcId="{B4158CAE-2D0D-4D65-AF75-9F64A4E02933}" destId="{19BD9F01-6A5B-4C02-A167-C069802CC28D}" srcOrd="4" destOrd="0" presId="urn:microsoft.com/office/officeart/2005/8/layout/vList2"/>
    <dgm:cxn modelId="{C2762FFC-73B8-4811-97B8-64533108EDFA}" type="presParOf" srcId="{B4158CAE-2D0D-4D65-AF75-9F64A4E02933}" destId="{68756F75-F3C3-47E7-91C2-979D3485B54C}" srcOrd="5" destOrd="0" presId="urn:microsoft.com/office/officeart/2005/8/layout/vList2"/>
    <dgm:cxn modelId="{3525688C-73F2-4801-875C-D03B98566582}" type="presParOf" srcId="{B4158CAE-2D0D-4D65-AF75-9F64A4E02933}" destId="{A53FAD95-F151-4F9A-9ABD-5570C965E462}" srcOrd="6" destOrd="0" presId="urn:microsoft.com/office/officeart/2005/8/layout/vList2"/>
    <dgm:cxn modelId="{77BB3F84-D9C0-4268-B14A-7D1101A68E2E}" type="presParOf" srcId="{B4158CAE-2D0D-4D65-AF75-9F64A4E02933}" destId="{FCB4FC42-E5EF-43B9-97ED-B1EE0F8A3985}" srcOrd="7" destOrd="0" presId="urn:microsoft.com/office/officeart/2005/8/layout/vList2"/>
    <dgm:cxn modelId="{6E591DDF-158B-471C-8BA6-1DDD668B8B7D}" type="presParOf" srcId="{B4158CAE-2D0D-4D65-AF75-9F64A4E02933}" destId="{998B2DC1-D8FF-4210-B673-08F9FB9116AA}" srcOrd="8" destOrd="0" presId="urn:microsoft.com/office/officeart/2005/8/layout/vList2"/>
    <dgm:cxn modelId="{B8F06720-0B7F-4558-9091-C260CCD39BD0}" type="presParOf" srcId="{B4158CAE-2D0D-4D65-AF75-9F64A4E02933}" destId="{F93336A8-E14D-49D2-8B59-84C0573F7635}" srcOrd="9" destOrd="0" presId="urn:microsoft.com/office/officeart/2005/8/layout/vList2"/>
    <dgm:cxn modelId="{EB79D286-5AE2-4765-B373-4A0411E4DFEB}" type="presParOf" srcId="{B4158CAE-2D0D-4D65-AF75-9F64A4E02933}" destId="{D6E9DD4C-51D6-4586-BD5A-B4477ABAC1EF}" srcOrd="10" destOrd="0" presId="urn:microsoft.com/office/officeart/2005/8/layout/vList2"/>
    <dgm:cxn modelId="{BEF2C85C-8CBD-4F49-BF05-209B171B2ED3}" type="presParOf" srcId="{B4158CAE-2D0D-4D65-AF75-9F64A4E02933}" destId="{095FAA5E-1FCD-4901-85DE-0D5FE9D6ACD1}" srcOrd="11" destOrd="0" presId="urn:microsoft.com/office/officeart/2005/8/layout/vList2"/>
    <dgm:cxn modelId="{7C145070-8860-4B9C-B486-462AF446BE36}" type="presParOf" srcId="{B4158CAE-2D0D-4D65-AF75-9F64A4E02933}" destId="{67B9F133-4AD7-4C14-8DE0-DA4A2BFA98C6}" srcOrd="12" destOrd="0" presId="urn:microsoft.com/office/officeart/2005/8/layout/vList2"/>
    <dgm:cxn modelId="{7DAD44EA-ACB6-4CBD-BFFC-A9EA97E9F1B6}" type="presParOf" srcId="{B4158CAE-2D0D-4D65-AF75-9F64A4E02933}" destId="{4E6CE214-1C8E-48B4-BA36-7DD4DDD27320}" srcOrd="13" destOrd="0" presId="urn:microsoft.com/office/officeart/2005/8/layout/vList2"/>
    <dgm:cxn modelId="{D4FAAA05-78BB-46D7-A0BE-FC3316225553}" type="presParOf" srcId="{B4158CAE-2D0D-4D65-AF75-9F64A4E02933}" destId="{9B8FCAAB-9E3C-43A6-A5CA-7E8A93896E15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C5829-2A5A-4203-B62A-B31DA2C3D2A4}">
      <dsp:nvSpPr>
        <dsp:cNvPr id="0" name=""/>
        <dsp:cNvSpPr/>
      </dsp:nvSpPr>
      <dsp:spPr>
        <a:xfrm>
          <a:off x="0" y="11550"/>
          <a:ext cx="6900512" cy="623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Theming</a:t>
          </a:r>
          <a:endParaRPr lang="en-US" sz="2600" kern="1200"/>
        </a:p>
      </dsp:txBody>
      <dsp:txXfrm>
        <a:off x="30442" y="41992"/>
        <a:ext cx="6839628" cy="562726"/>
      </dsp:txXfrm>
    </dsp:sp>
    <dsp:sp modelId="{A5D3BD51-B7EA-4204-A164-175451120566}">
      <dsp:nvSpPr>
        <dsp:cNvPr id="0" name=""/>
        <dsp:cNvSpPr/>
      </dsp:nvSpPr>
      <dsp:spPr>
        <a:xfrm>
          <a:off x="0" y="710040"/>
          <a:ext cx="6900512" cy="623610"/>
        </a:xfrm>
        <a:prstGeom prst="round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Branding</a:t>
          </a:r>
          <a:endParaRPr lang="en-US" sz="2600" kern="1200"/>
        </a:p>
      </dsp:txBody>
      <dsp:txXfrm>
        <a:off x="30442" y="740482"/>
        <a:ext cx="6839628" cy="562726"/>
      </dsp:txXfrm>
    </dsp:sp>
    <dsp:sp modelId="{19BD9F01-6A5B-4C02-A167-C069802CC28D}">
      <dsp:nvSpPr>
        <dsp:cNvPr id="0" name=""/>
        <dsp:cNvSpPr/>
      </dsp:nvSpPr>
      <dsp:spPr>
        <a:xfrm>
          <a:off x="0" y="1408530"/>
          <a:ext cx="6900512" cy="623610"/>
        </a:xfrm>
        <a:prstGeom prst="round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Interpretation</a:t>
          </a:r>
          <a:endParaRPr lang="en-US" sz="2600" kern="1200"/>
        </a:p>
      </dsp:txBody>
      <dsp:txXfrm>
        <a:off x="30442" y="1438972"/>
        <a:ext cx="6839628" cy="562726"/>
      </dsp:txXfrm>
    </dsp:sp>
    <dsp:sp modelId="{A53FAD95-F151-4F9A-9ABD-5570C965E462}">
      <dsp:nvSpPr>
        <dsp:cNvPr id="0" name=""/>
        <dsp:cNvSpPr/>
      </dsp:nvSpPr>
      <dsp:spPr>
        <a:xfrm>
          <a:off x="0" y="2107020"/>
          <a:ext cx="6900512" cy="623610"/>
        </a:xfrm>
        <a:prstGeom prst="round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Immersive Tech – VR / AR</a:t>
          </a:r>
          <a:endParaRPr lang="en-US" sz="2600" kern="1200"/>
        </a:p>
      </dsp:txBody>
      <dsp:txXfrm>
        <a:off x="30442" y="2137462"/>
        <a:ext cx="6839628" cy="562726"/>
      </dsp:txXfrm>
    </dsp:sp>
    <dsp:sp modelId="{998B2DC1-D8FF-4210-B673-08F9FB9116AA}">
      <dsp:nvSpPr>
        <dsp:cNvPr id="0" name=""/>
        <dsp:cNvSpPr/>
      </dsp:nvSpPr>
      <dsp:spPr>
        <a:xfrm>
          <a:off x="0" y="2805510"/>
          <a:ext cx="6900512" cy="623610"/>
        </a:xfrm>
        <a:prstGeom prst="round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Story Telling </a:t>
          </a:r>
          <a:endParaRPr lang="en-US" sz="2600" kern="1200"/>
        </a:p>
      </dsp:txBody>
      <dsp:txXfrm>
        <a:off x="30442" y="2835952"/>
        <a:ext cx="6839628" cy="562726"/>
      </dsp:txXfrm>
    </dsp:sp>
    <dsp:sp modelId="{D6E9DD4C-51D6-4586-BD5A-B4477ABAC1EF}">
      <dsp:nvSpPr>
        <dsp:cNvPr id="0" name=""/>
        <dsp:cNvSpPr/>
      </dsp:nvSpPr>
      <dsp:spPr>
        <a:xfrm>
          <a:off x="0" y="3504000"/>
          <a:ext cx="6900512" cy="623610"/>
        </a:xfrm>
        <a:prstGeom prst="round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Culture &amp; Heritage  </a:t>
          </a:r>
          <a:endParaRPr lang="en-US" sz="2600" kern="1200"/>
        </a:p>
      </dsp:txBody>
      <dsp:txXfrm>
        <a:off x="30442" y="3534442"/>
        <a:ext cx="6839628" cy="562726"/>
      </dsp:txXfrm>
    </dsp:sp>
    <dsp:sp modelId="{67B9F133-4AD7-4C14-8DE0-DA4A2BFA98C6}">
      <dsp:nvSpPr>
        <dsp:cNvPr id="0" name=""/>
        <dsp:cNvSpPr/>
      </dsp:nvSpPr>
      <dsp:spPr>
        <a:xfrm>
          <a:off x="0" y="4202490"/>
          <a:ext cx="6900512" cy="623610"/>
        </a:xfrm>
        <a:prstGeom prst="round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Visitor Experience </a:t>
          </a:r>
          <a:endParaRPr lang="en-US" sz="2600" kern="1200"/>
        </a:p>
      </dsp:txBody>
      <dsp:txXfrm>
        <a:off x="30442" y="4232932"/>
        <a:ext cx="6839628" cy="562726"/>
      </dsp:txXfrm>
    </dsp:sp>
    <dsp:sp modelId="{9B8FCAAB-9E3C-43A6-A5CA-7E8A93896E15}">
      <dsp:nvSpPr>
        <dsp:cNvPr id="0" name=""/>
        <dsp:cNvSpPr/>
      </dsp:nvSpPr>
      <dsp:spPr>
        <a:xfrm>
          <a:off x="0" y="4900980"/>
          <a:ext cx="6900512" cy="6236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Guest Service &amp; Staffing</a:t>
          </a:r>
          <a:endParaRPr lang="en-US" sz="2600" kern="1200"/>
        </a:p>
      </dsp:txBody>
      <dsp:txXfrm>
        <a:off x="30442" y="4931422"/>
        <a:ext cx="6839628" cy="562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3404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4171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-58189"/>
            <a:ext cx="5251316" cy="159604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576" y="1463040"/>
            <a:ext cx="5785592" cy="5394959"/>
          </a:xfrm>
        </p:spPr>
        <p:txBody>
          <a:bodyPr>
            <a:normAutofit/>
          </a:bodyPr>
          <a:lstStyle/>
          <a:p>
            <a:r>
              <a:rPr lang="en-GB" sz="2000" b="1" dirty="0"/>
              <a:t>Final Session – Interactive – Overview &amp; Review</a:t>
            </a:r>
          </a:p>
          <a:p>
            <a:endParaRPr lang="en-GB" sz="2000" b="1" dirty="0"/>
          </a:p>
          <a:p>
            <a:r>
              <a:rPr lang="en-GB" sz="2000" b="1" dirty="0"/>
              <a:t>Iconic &amp; Flagship Attractions</a:t>
            </a:r>
          </a:p>
          <a:p>
            <a:endParaRPr lang="en-GB" sz="2000" b="1" dirty="0"/>
          </a:p>
          <a:p>
            <a:r>
              <a:rPr lang="en-GB" sz="2000" b="1" dirty="0"/>
              <a:t>Feasibility Study</a:t>
            </a:r>
          </a:p>
          <a:p>
            <a:endParaRPr lang="en-GB" sz="2000" b="1" dirty="0"/>
          </a:p>
          <a:p>
            <a:r>
              <a:rPr lang="en-GB" sz="2000" b="1" dirty="0"/>
              <a:t>Funding Bid Pitch</a:t>
            </a:r>
          </a:p>
          <a:p>
            <a:endParaRPr lang="en-GB" sz="2000" b="1" dirty="0"/>
          </a:p>
          <a:p>
            <a:r>
              <a:rPr lang="en-GB" sz="2000" b="1" dirty="0"/>
              <a:t>Interpretation Plan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B51B6B-2058-86BF-BC93-19114C923C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46" r="23246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ACE12-D90E-37B8-344A-49A864005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2913"/>
            <a:ext cx="6325737" cy="1639888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Generic Assignment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98332-CE74-335C-49CE-CBE2D669D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7" y="2312988"/>
            <a:ext cx="4916424" cy="3955290"/>
          </a:xfrm>
        </p:spPr>
        <p:txBody>
          <a:bodyPr>
            <a:normAutofit/>
          </a:bodyPr>
          <a:lstStyle/>
          <a:p>
            <a:r>
              <a:rPr lang="en-GB" sz="2000" b="1" dirty="0"/>
              <a:t>Structure </a:t>
            </a:r>
          </a:p>
          <a:p>
            <a:r>
              <a:rPr lang="en-GB" sz="2000" b="1" dirty="0"/>
              <a:t>Planning </a:t>
            </a:r>
          </a:p>
          <a:p>
            <a:r>
              <a:rPr lang="en-GB" sz="2000" b="1" dirty="0"/>
              <a:t>Tasks</a:t>
            </a:r>
          </a:p>
          <a:p>
            <a:r>
              <a:rPr lang="en-GB" sz="2000" b="1" dirty="0"/>
              <a:t>Research</a:t>
            </a:r>
          </a:p>
          <a:p>
            <a:r>
              <a:rPr lang="en-GB" sz="2000" b="1" dirty="0"/>
              <a:t>Analysis</a:t>
            </a:r>
          </a:p>
          <a:p>
            <a:r>
              <a:rPr lang="en-GB" sz="2000" b="1" dirty="0"/>
              <a:t>Presentation</a:t>
            </a:r>
          </a:p>
          <a:p>
            <a:r>
              <a:rPr lang="en-GB" sz="2000" b="1" dirty="0"/>
              <a:t>Proof Reading</a:t>
            </a:r>
          </a:p>
          <a:p>
            <a:r>
              <a:rPr lang="en-GB" sz="2000" b="1" dirty="0"/>
              <a:t>Reference List </a:t>
            </a:r>
          </a:p>
          <a:p>
            <a:r>
              <a:rPr lang="en-GB" sz="2000" b="1" dirty="0"/>
              <a:t>Referencing</a:t>
            </a:r>
          </a:p>
          <a:p>
            <a:endParaRPr lang="en-GB" sz="1700" b="1" dirty="0"/>
          </a:p>
          <a:p>
            <a:pPr marL="0" indent="0">
              <a:buNone/>
            </a:pPr>
            <a:endParaRPr lang="en-GB" sz="1700" b="1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D0B7289-120F-44DC-9769-2E096993B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5348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58468AF-8ABA-4771-9770-C8C79C0E6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88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 descr="Glasses on top of a book">
            <a:extLst>
              <a:ext uri="{FF2B5EF4-FFF2-40B4-BE49-F238E27FC236}">
                <a16:creationId xmlns:a16="http://schemas.microsoft.com/office/drawing/2014/main" id="{70C8569B-8168-5E52-B833-A3655FECFD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88" r="37520" b="-1"/>
          <a:stretch/>
        </p:blipFill>
        <p:spPr>
          <a:xfrm>
            <a:off x="6986049" y="10"/>
            <a:ext cx="5205951" cy="6857990"/>
          </a:xfrm>
          <a:custGeom>
            <a:avLst/>
            <a:gdLst/>
            <a:ahLst/>
            <a:cxnLst/>
            <a:rect l="l" t="t" r="r" b="b"/>
            <a:pathLst>
              <a:path w="520595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5205951" y="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30FFA19-9577-4BA8-B103-A75613F3F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2680522" cy="6858000"/>
          </a:xfrm>
          <a:custGeom>
            <a:avLst/>
            <a:gdLst>
              <a:gd name="connsiteX0" fmla="*/ 1057499 w 2680522"/>
              <a:gd name="connsiteY0" fmla="*/ 0 h 6858000"/>
              <a:gd name="connsiteX1" fmla="*/ 879731 w 2680522"/>
              <a:gd name="connsiteY1" fmla="*/ 0 h 6858000"/>
              <a:gd name="connsiteX2" fmla="*/ 901855 w 2680522"/>
              <a:gd name="connsiteY2" fmla="*/ 14997 h 6858000"/>
              <a:gd name="connsiteX3" fmla="*/ 2502754 w 2680522"/>
              <a:gd name="connsiteY3" fmla="*/ 3621656 h 6858000"/>
              <a:gd name="connsiteX4" fmla="*/ 628404 w 2680522"/>
              <a:gd name="connsiteY4" fmla="*/ 6374814 h 6858000"/>
              <a:gd name="connsiteX5" fmla="*/ 111756 w 2680522"/>
              <a:gd name="connsiteY5" fmla="*/ 6780599 h 6858000"/>
              <a:gd name="connsiteX6" fmla="*/ 0 w 2680522"/>
              <a:gd name="connsiteY6" fmla="*/ 6858000 h 6858000"/>
              <a:gd name="connsiteX7" fmla="*/ 177768 w 2680522"/>
              <a:gd name="connsiteY7" fmla="*/ 6858000 h 6858000"/>
              <a:gd name="connsiteX8" fmla="*/ 289524 w 2680522"/>
              <a:gd name="connsiteY8" fmla="*/ 6780599 h 6858000"/>
              <a:gd name="connsiteX9" fmla="*/ 806172 w 2680522"/>
              <a:gd name="connsiteY9" fmla="*/ 6374814 h 6858000"/>
              <a:gd name="connsiteX10" fmla="*/ 2680522 w 2680522"/>
              <a:gd name="connsiteY10" fmla="*/ 3621656 h 6858000"/>
              <a:gd name="connsiteX11" fmla="*/ 1079623 w 2680522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0522" h="6858000">
                <a:moveTo>
                  <a:pt x="1057499" y="0"/>
                </a:moveTo>
                <a:lnTo>
                  <a:pt x="879731" y="0"/>
                </a:lnTo>
                <a:lnTo>
                  <a:pt x="901855" y="14997"/>
                </a:lnTo>
                <a:cubicBezTo>
                  <a:pt x="1929018" y="754641"/>
                  <a:pt x="2502754" y="2093192"/>
                  <a:pt x="2502754" y="3621656"/>
                </a:cubicBezTo>
                <a:cubicBezTo>
                  <a:pt x="2502754" y="4969131"/>
                  <a:pt x="1574029" y="5602839"/>
                  <a:pt x="628404" y="6374814"/>
                </a:cubicBezTo>
                <a:cubicBezTo>
                  <a:pt x="456201" y="6515397"/>
                  <a:pt x="285574" y="6653108"/>
                  <a:pt x="111756" y="6780599"/>
                </a:cubicBezTo>
                <a:lnTo>
                  <a:pt x="0" y="6858000"/>
                </a:lnTo>
                <a:lnTo>
                  <a:pt x="177768" y="6858000"/>
                </a:lnTo>
                <a:lnTo>
                  <a:pt x="289524" y="6780599"/>
                </a:lnTo>
                <a:cubicBezTo>
                  <a:pt x="463342" y="6653108"/>
                  <a:pt x="633969" y="6515397"/>
                  <a:pt x="806172" y="6374814"/>
                </a:cubicBezTo>
                <a:cubicBezTo>
                  <a:pt x="1751797" y="5602839"/>
                  <a:pt x="2680522" y="4969131"/>
                  <a:pt x="2680522" y="3621656"/>
                </a:cubicBezTo>
                <a:cubicBezTo>
                  <a:pt x="2680522" y="2093192"/>
                  <a:pt x="2106786" y="754641"/>
                  <a:pt x="1079623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840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4409E-0921-AE64-8003-72FF18974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2887" y="-424070"/>
            <a:ext cx="7447722" cy="2312505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1"/>
                </a:solidFill>
              </a:rPr>
              <a:t>Game Changers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0668F-6266-9D3A-C341-9DDC2B62F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44" y="2014330"/>
            <a:ext cx="5983354" cy="5009322"/>
          </a:xfrm>
        </p:spPr>
        <p:txBody>
          <a:bodyPr anchor="ctr">
            <a:normAutofit fontScale="85000" lnSpcReduction="10000"/>
          </a:bodyPr>
          <a:lstStyle/>
          <a:p>
            <a:pPr marR="517525"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Visitors &amp; Community Benefit</a:t>
            </a:r>
          </a:p>
          <a:p>
            <a:pPr marR="517525"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Weidenfeld et al (2016), An attraction is defined as a flagship when it’s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517525"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“appeal is attributed to distinct qualities, including uniqueness, location, international reputation and outstanding attention, making it a must-see attraction and relatively large in size and economic impact.”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517525"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attraction is defined as iconic if it.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517525"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“serves as (a) universally recognised symbol or representation of (it’s) location or culture/heritage and invokes a powerful positive image among both tourists and local residents.”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Dice and pins on a board game">
            <a:extLst>
              <a:ext uri="{FF2B5EF4-FFF2-40B4-BE49-F238E27FC236}">
                <a16:creationId xmlns:a16="http://schemas.microsoft.com/office/drawing/2014/main" id="{A0F37605-9E74-A3B2-430C-917357E331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76" r="3478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6672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271A5-D09B-B4C2-1439-2B4AE9BF8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/>
              <a:t> Analysis – Feasibility, </a:t>
            </a:r>
            <a:r>
              <a:rPr lang="en-GB" sz="4000" dirty="0" err="1"/>
              <a:t>Strartegy</a:t>
            </a:r>
            <a:r>
              <a:rPr lang="en-GB" sz="4000" dirty="0"/>
              <a:t> or Bid Pitch!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BDBE6-8E7F-4C64-0E9C-2772FCABC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Content</a:t>
            </a:r>
          </a:p>
          <a:p>
            <a:r>
              <a:rPr lang="en-GB" sz="2000" dirty="0"/>
              <a:t>Images</a:t>
            </a:r>
          </a:p>
          <a:p>
            <a:r>
              <a:rPr lang="en-GB" sz="2000" dirty="0"/>
              <a:t>Impact</a:t>
            </a:r>
          </a:p>
          <a:p>
            <a:r>
              <a:rPr lang="en-GB" sz="2000" dirty="0"/>
              <a:t>Presentation Skills</a:t>
            </a:r>
          </a:p>
          <a:p>
            <a:r>
              <a:rPr lang="en-GB" sz="2000" dirty="0"/>
              <a:t>Professional</a:t>
            </a:r>
          </a:p>
          <a:p>
            <a:r>
              <a:rPr lang="en-GB" sz="2000" dirty="0"/>
              <a:t>Use of Immersive Opportunity</a:t>
            </a:r>
          </a:p>
          <a:p>
            <a:r>
              <a:rPr lang="en-GB" sz="2000" dirty="0"/>
              <a:t>Analysis</a:t>
            </a:r>
          </a:p>
          <a:p>
            <a:endParaRPr lang="en-GB" sz="2000" dirty="0"/>
          </a:p>
          <a:p>
            <a:r>
              <a:rPr lang="en-GB" sz="2000" dirty="0"/>
              <a:t>Attention to detail</a:t>
            </a:r>
          </a:p>
          <a:p>
            <a:r>
              <a:rPr lang="en-GB" sz="2000" dirty="0"/>
              <a:t>Spell Check! See title</a:t>
            </a:r>
          </a:p>
          <a:p>
            <a:r>
              <a:rPr lang="en-GB" sz="2000" dirty="0"/>
              <a:t>Quality – Images &amp; videos working</a:t>
            </a:r>
          </a:p>
          <a:p>
            <a:r>
              <a:rPr lang="en-GB" sz="2000" dirty="0"/>
              <a:t>Link to Aim &amp; Objective</a:t>
            </a:r>
          </a:p>
          <a:p>
            <a:r>
              <a:rPr lang="en-GB" sz="2000" dirty="0"/>
              <a:t>Who are </a:t>
            </a:r>
            <a:r>
              <a:rPr lang="en-GB" sz="2000"/>
              <a:t>you presenting to!</a:t>
            </a:r>
            <a:endParaRPr lang="en-GB" sz="2000" dirty="0"/>
          </a:p>
        </p:txBody>
      </p:sp>
      <p:pic>
        <p:nvPicPr>
          <p:cNvPr id="1026" name="Picture 2" descr="12 Welsh walks that uncover legends, waterfalls, nature ...">
            <a:extLst>
              <a:ext uri="{FF2B5EF4-FFF2-40B4-BE49-F238E27FC236}">
                <a16:creationId xmlns:a16="http://schemas.microsoft.com/office/drawing/2014/main" id="{3DAFDB2C-4F49-6AE7-F5B2-33C2580D37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10"/>
          <a:stretch/>
        </p:blipFill>
        <p:spPr bwMode="auto">
          <a:xfrm>
            <a:off x="5183500" y="1904282"/>
            <a:ext cx="6170299" cy="422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205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9516451-B648-C80D-2042-C332D4D5BF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588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4F90B-3C97-A8D3-B09E-3C10E37C8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Feasibility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1DECE-443D-24AC-94B1-9A16E7E9B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Assignment Brief</a:t>
            </a:r>
          </a:p>
          <a:p>
            <a:r>
              <a:rPr lang="en-GB" sz="2000"/>
              <a:t>Task</a:t>
            </a:r>
          </a:p>
          <a:p>
            <a:r>
              <a:rPr lang="en-GB" sz="2000"/>
              <a:t>Guidance</a:t>
            </a:r>
          </a:p>
          <a:p>
            <a:r>
              <a:rPr lang="en-GB" sz="2000"/>
              <a:t>Research</a:t>
            </a:r>
          </a:p>
          <a:p>
            <a:r>
              <a:rPr lang="en-GB" sz="2000"/>
              <a:t>Investigate</a:t>
            </a:r>
          </a:p>
          <a:p>
            <a:r>
              <a:rPr lang="en-GB" sz="2000"/>
              <a:t>Evaluate</a:t>
            </a:r>
          </a:p>
          <a:p>
            <a:r>
              <a:rPr lang="en-GB" sz="2000"/>
              <a:t>Conclusions</a:t>
            </a:r>
          </a:p>
          <a:p>
            <a:r>
              <a:rPr lang="en-GB" sz="2000"/>
              <a:t>Recs</a:t>
            </a:r>
          </a:p>
        </p:txBody>
      </p:sp>
    </p:spTree>
    <p:extLst>
      <p:ext uri="{BB962C8B-B14F-4D97-AF65-F5344CB8AC3E}">
        <p14:creationId xmlns:p14="http://schemas.microsoft.com/office/powerpoint/2010/main" val="2284416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F719E-55C6-14DE-BF9A-79F72D1D5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589721"/>
            <a:ext cx="12079357" cy="1775791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Feasibility Study – Investigate is it Feasible &amp; Viable?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B2566-13AD-3A3A-5419-9C8928036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5252"/>
            <a:ext cx="10515600" cy="54017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Introduction – Scene Set then Analyse using theory and underpinning subject specific research</a:t>
            </a:r>
          </a:p>
          <a:p>
            <a:r>
              <a:rPr lang="en-GB" dirty="0"/>
              <a:t>Viability – Market Research</a:t>
            </a:r>
          </a:p>
          <a:p>
            <a:r>
              <a:rPr lang="en-GB" dirty="0"/>
              <a:t>Location/site selection/access</a:t>
            </a:r>
          </a:p>
          <a:p>
            <a:r>
              <a:rPr lang="en-GB" dirty="0"/>
              <a:t>Attraction</a:t>
            </a:r>
          </a:p>
          <a:p>
            <a:r>
              <a:rPr lang="en-GB" dirty="0"/>
              <a:t>Aims and Objectives</a:t>
            </a:r>
          </a:p>
          <a:p>
            <a:r>
              <a:rPr lang="en-GB" dirty="0"/>
              <a:t>Funding/return on investment/Costings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Tourism Development/ Sports Development</a:t>
            </a:r>
          </a:p>
          <a:p>
            <a:r>
              <a:rPr lang="en-GB" dirty="0"/>
              <a:t>Community Use v Tourism</a:t>
            </a:r>
          </a:p>
          <a:p>
            <a:r>
              <a:rPr lang="en-GB" dirty="0"/>
              <a:t>Interpretation/Theming/Branding</a:t>
            </a:r>
          </a:p>
          <a:p>
            <a:r>
              <a:rPr lang="en-GB" dirty="0"/>
              <a:t>Target Market /Visitor Profile</a:t>
            </a:r>
          </a:p>
          <a:p>
            <a:r>
              <a:rPr lang="en-GB" dirty="0"/>
              <a:t>Visitor Numbers/Footfall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SWOT</a:t>
            </a:r>
          </a:p>
          <a:p>
            <a:r>
              <a:rPr lang="en-GB" dirty="0"/>
              <a:t>PEST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85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71B0B-9757-4A8B-ADED-59E904C3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Funding Bid Pitch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40780-4D10-0B6C-85C2-8CB5B31C2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212" y="2743200"/>
            <a:ext cx="5295496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Aims &amp; Objectives  </a:t>
            </a:r>
          </a:p>
          <a:p>
            <a:r>
              <a:rPr lang="en-GB" sz="2000" dirty="0"/>
              <a:t> International Visitors &amp; Community Benefit</a:t>
            </a:r>
          </a:p>
          <a:p>
            <a:r>
              <a:rPr lang="en-GB" sz="2000" dirty="0"/>
              <a:t>Sales Pitch – To attract Funding</a:t>
            </a:r>
          </a:p>
          <a:p>
            <a:r>
              <a:rPr lang="en-GB" sz="2000" dirty="0"/>
              <a:t>Funding Options </a:t>
            </a:r>
          </a:p>
          <a:p>
            <a:r>
              <a:rPr lang="en-GB" sz="2000" dirty="0"/>
              <a:t>Financial Returns</a:t>
            </a:r>
          </a:p>
          <a:p>
            <a:r>
              <a:rPr lang="en-GB" sz="2000" dirty="0"/>
              <a:t>Impacts</a:t>
            </a:r>
          </a:p>
          <a:p>
            <a:r>
              <a:rPr lang="en-GB" sz="2000" dirty="0"/>
              <a:t>Economic Benefits</a:t>
            </a:r>
          </a:p>
          <a:p>
            <a:r>
              <a:rPr lang="en-GB" sz="2000" dirty="0"/>
              <a:t>Visitor Numbers</a:t>
            </a:r>
          </a:p>
          <a:p>
            <a:r>
              <a:rPr lang="en-GB" sz="2000" dirty="0"/>
              <a:t>Project Goal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3BEDAA-FE85-8188-9F22-CA3B7144B8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430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618C1-0E08-B02D-76EF-700BBAF3F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 dirty="0"/>
              <a:t>Attraction Interpretation Strategy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40BEAA-C2F6-EC6A-EED9-E0EEC2CA18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7872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5557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E1D51-BEA7-B992-AF86-F2CCAAA0F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Marking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2E045-127C-F8CD-5158-23A7FBC88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4351338"/>
          </a:xfrm>
        </p:spPr>
        <p:txBody>
          <a:bodyPr/>
          <a:lstStyle/>
          <a:p>
            <a:r>
              <a:rPr lang="en-GB" b="1" dirty="0"/>
              <a:t>Engagement with Lit - </a:t>
            </a:r>
            <a:r>
              <a:rPr lang="en-GB" dirty="0"/>
              <a:t>25 + (min 10 academic Sources</a:t>
            </a:r>
          </a:p>
          <a:p>
            <a:r>
              <a:rPr lang="en-GB" b="1" dirty="0"/>
              <a:t>Knowledge &amp; Understanding </a:t>
            </a:r>
            <a:r>
              <a:rPr lang="en-GB" dirty="0"/>
              <a:t>– Academic Theory – Flagship / Iconic, Immersive / Story telling / Theming</a:t>
            </a:r>
          </a:p>
          <a:p>
            <a:r>
              <a:rPr lang="en-GB" b="1" dirty="0"/>
              <a:t>Cognitive &amp; Intellectual - </a:t>
            </a:r>
            <a:r>
              <a:rPr lang="en-GB" dirty="0"/>
              <a:t>Discuss, Analyse, Investigate, Critical Arguments</a:t>
            </a:r>
          </a:p>
          <a:p>
            <a:r>
              <a:rPr lang="en-GB" b="1" dirty="0"/>
              <a:t>Practical Skills – </a:t>
            </a:r>
            <a:r>
              <a:rPr lang="en-GB" dirty="0"/>
              <a:t>HLAM – Strategic </a:t>
            </a:r>
            <a:r>
              <a:rPr lang="en-GB" dirty="0" err="1"/>
              <a:t>Mgt</a:t>
            </a:r>
            <a:r>
              <a:rPr lang="en-GB" dirty="0"/>
              <a:t>, Subject Specific Issues, Unbiased &amp; Independent to reach clear </a:t>
            </a:r>
            <a:r>
              <a:rPr lang="en-GB" dirty="0" err="1"/>
              <a:t>concs</a:t>
            </a:r>
            <a:r>
              <a:rPr lang="en-GB" dirty="0"/>
              <a:t> &amp; recs</a:t>
            </a:r>
          </a:p>
          <a:p>
            <a:r>
              <a:rPr lang="en-GB" b="1" dirty="0"/>
              <a:t>Transferable Skills – </a:t>
            </a:r>
            <a:r>
              <a:rPr lang="en-GB" dirty="0"/>
              <a:t>Professional, Well presented, High Impact, Well Researched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477620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399</Words>
  <Application>Microsoft Office PowerPoint</Application>
  <PresentationFormat>Widescreen</PresentationFormat>
  <Paragraphs>95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Meiryo</vt:lpstr>
      <vt:lpstr>Arial</vt:lpstr>
      <vt:lpstr>Calibri</vt:lpstr>
      <vt:lpstr>Calibri Light</vt:lpstr>
      <vt:lpstr>Office Theme</vt:lpstr>
      <vt:lpstr>PowerPoint Presentation</vt:lpstr>
      <vt:lpstr>Today’s Session</vt:lpstr>
      <vt:lpstr>Generic Assignment Feedback</vt:lpstr>
      <vt:lpstr>Game Changers</vt:lpstr>
      <vt:lpstr> Analysis – Feasibility, Strartegy or Bid Pitch!</vt:lpstr>
      <vt:lpstr>Feasibility Study</vt:lpstr>
      <vt:lpstr>Feasibility Study – Investigate is it Feasible &amp; Viable?</vt:lpstr>
      <vt:lpstr>Funding Bid Pitch</vt:lpstr>
      <vt:lpstr>Attraction Interpretation Strategy</vt:lpstr>
      <vt:lpstr>Marking Criteria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2026-01-11T17:02:20Z</dcterms:modified>
</cp:coreProperties>
</file>