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handoutMasterIdLst>
    <p:handoutMasterId r:id="rId11"/>
  </p:handoutMasterIdLst>
  <p:sldIdLst>
    <p:sldId id="270" r:id="rId2"/>
    <p:sldId id="275" r:id="rId3"/>
    <p:sldId id="271" r:id="rId4"/>
    <p:sldId id="272" r:id="rId5"/>
    <p:sldId id="273" r:id="rId6"/>
    <p:sldId id="258" r:id="rId7"/>
    <p:sldId id="261" r:id="rId8"/>
    <p:sldId id="266" r:id="rId9"/>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3250" autoAdjust="0"/>
  </p:normalViewPr>
  <p:slideViewPr>
    <p:cSldViewPr>
      <p:cViewPr varScale="1">
        <p:scale>
          <a:sx n="54" d="100"/>
          <a:sy n="54" d="100"/>
        </p:scale>
        <p:origin x="1380" y="78"/>
      </p:cViewPr>
      <p:guideLst>
        <p:guide pos="3839"/>
        <p:guide orient="horz" pos="2160"/>
      </p:guideLst>
    </p:cSldViewPr>
  </p:slideViewPr>
  <p:notesTextViewPr>
    <p:cViewPr>
      <p:scale>
        <a:sx n="1" d="1"/>
        <a:sy n="1" d="1"/>
      </p:scale>
      <p:origin x="0" y="0"/>
    </p:cViewPr>
  </p:notesTextViewPr>
  <p:notesViewPr>
    <p:cSldViewPr showGuides="1">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handoutMaster" Target="handoutMasters/handout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C8CEC3D-96F7-401F-9673-3EE7F75C9C5B}" type="datetimeFigureOut">
              <a:rPr lang="en-US"/>
              <a:t>11/5/2024</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98ED8CD-4E4C-49AC-BDC6-2963BA49E54F}" type="slidenum">
              <a:rPr/>
              <a:t>‹#›</a:t>
            </a:fld>
            <a:endParaRPr/>
          </a:p>
        </p:txBody>
      </p:sp>
    </p:spTree>
    <p:extLst>
      <p:ext uri="{BB962C8B-B14F-4D97-AF65-F5344CB8AC3E}">
        <p14:creationId xmlns:p14="http://schemas.microsoft.com/office/powerpoint/2010/main" val="343417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32BCF4-D26D-4DAF-9F57-FE1E61FE7935}" type="datetimeFigureOut">
              <a:rPr lang="en-US"/>
              <a:t>11/5/2024</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B91549-43BF-425A-AF25-75262019208C}" type="slidenum">
              <a:rPr/>
              <a:t>‹#›</a:t>
            </a:fld>
            <a:endParaRPr/>
          </a:p>
        </p:txBody>
      </p:sp>
    </p:spTree>
    <p:extLst>
      <p:ext uri="{BB962C8B-B14F-4D97-AF65-F5344CB8AC3E}">
        <p14:creationId xmlns:p14="http://schemas.microsoft.com/office/powerpoint/2010/main" val="4239286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2"/>
                </a:solidFill>
                <a:effectLst/>
                <a:latin typeface="Arial" panose="020B0604020202020204" pitchFamily="34" charset="0"/>
                <a:ea typeface="+mn-ea"/>
                <a:cs typeface="Arial" panose="020B0604020202020204" pitchFamily="34" charset="0"/>
              </a:rPr>
              <a:t>The effectiveness of a robust business idea can be </a:t>
            </a:r>
            <a:r>
              <a:rPr lang="en-GB" sz="1200" b="0" i="0" u="none" strike="noStrike" kern="1200" noProof="0" dirty="0">
                <a:solidFill>
                  <a:schemeClr val="tx2"/>
                </a:solidFill>
                <a:effectLst/>
                <a:latin typeface="Arial" panose="020B0604020202020204" pitchFamily="34" charset="0"/>
                <a:ea typeface="+mn-ea"/>
                <a:cs typeface="Arial" panose="020B0604020202020204" pitchFamily="34" charset="0"/>
              </a:rPr>
              <a:t>analysed</a:t>
            </a:r>
            <a:r>
              <a:rPr lang="en-US" sz="1200" b="0" i="0" u="none" strike="noStrike" kern="1200" dirty="0">
                <a:solidFill>
                  <a:schemeClr val="tx2"/>
                </a:solidFill>
                <a:effectLst/>
                <a:latin typeface="Arial" panose="020B0604020202020204" pitchFamily="34" charset="0"/>
                <a:ea typeface="+mn-ea"/>
                <a:cs typeface="Arial" panose="020B0604020202020204" pitchFamily="34" charset="0"/>
              </a:rPr>
              <a:t> through the response of the target customer with further analysis of their specific requirements (</a:t>
            </a:r>
            <a:r>
              <a:rPr lang="en-US" sz="1200" b="0" i="0" u="none" strike="noStrike" kern="1200" dirty="0" err="1">
                <a:solidFill>
                  <a:schemeClr val="tx2"/>
                </a:solidFill>
                <a:effectLst/>
                <a:latin typeface="Arial" panose="020B0604020202020204" pitchFamily="34" charset="0"/>
                <a:ea typeface="+mn-ea"/>
                <a:cs typeface="Arial" panose="020B0604020202020204" pitchFamily="34" charset="0"/>
              </a:rPr>
              <a:t>Rajaratne</a:t>
            </a:r>
            <a:r>
              <a:rPr lang="en-US" sz="1200" b="0" i="0" u="none" strike="noStrike" kern="1200" dirty="0">
                <a:solidFill>
                  <a:schemeClr val="tx2"/>
                </a:solidFill>
                <a:effectLst/>
                <a:latin typeface="Arial" panose="020B0604020202020204" pitchFamily="34" charset="0"/>
                <a:ea typeface="+mn-ea"/>
                <a:cs typeface="Arial" panose="020B0604020202020204" pitchFamily="34" charset="0"/>
              </a:rPr>
              <a:t>, 2024, p. 12). I think this proposed business plan holds critical productiveness that reflects its versatility in the healthcare industry in the UK. I believe the introduction of such a product will increase the diagnosis process of elderly patients. The analysis of the objectives of the proposed business idea has made me believe that this is truly an iconic product that can elevate the output of the medical industry in the UK. I think the introduction of this product will also provide benefits to medical professionals regarding the observation of patients.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5FB91549-43BF-425A-AF25-75262019208C}" type="slidenum">
              <a:rPr lang="en-GB" smtClean="0"/>
              <a:t>2</a:t>
            </a:fld>
            <a:endParaRPr lang="en-GB"/>
          </a:p>
        </p:txBody>
      </p:sp>
    </p:spTree>
    <p:extLst>
      <p:ext uri="{BB962C8B-B14F-4D97-AF65-F5344CB8AC3E}">
        <p14:creationId xmlns:p14="http://schemas.microsoft.com/office/powerpoint/2010/main" val="41775924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2"/>
                </a:solidFill>
                <a:effectLst/>
                <a:latin typeface="Arial" panose="020B0604020202020204" pitchFamily="34" charset="0"/>
                <a:ea typeface="+mn-ea"/>
                <a:cs typeface="Arial" panose="020B0604020202020204" pitchFamily="34" charset="0"/>
              </a:rPr>
              <a:t>I believe the initiation of this product in the medical industry in the UK will help with the diagnosis of illnesses and critical medical conditions. I think the prognosis of this device will also increase the identification rate of illnesses along with prompt doctor appointments and treatment suggestions. The objective of the business idea has helped me to comprehend the requirement of the technology in the medical industry in the UK and how it can help to rejuvenate the treatment process.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5FB91549-43BF-425A-AF25-75262019208C}" type="slidenum">
              <a:rPr lang="en-GB" smtClean="0"/>
              <a:t>3</a:t>
            </a:fld>
            <a:endParaRPr lang="en-GB"/>
          </a:p>
        </p:txBody>
      </p:sp>
    </p:spTree>
    <p:extLst>
      <p:ext uri="{BB962C8B-B14F-4D97-AF65-F5344CB8AC3E}">
        <p14:creationId xmlns:p14="http://schemas.microsoft.com/office/powerpoint/2010/main" val="16109675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2"/>
                </a:solidFill>
                <a:effectLst/>
                <a:latin typeface="Arial" panose="020B0604020202020204" pitchFamily="34" charset="0"/>
                <a:ea typeface="+mn-ea"/>
                <a:cs typeface="Arial" panose="020B0604020202020204" pitchFamily="34" charset="0"/>
              </a:rPr>
              <a:t>I think the selection of both ownership style and legal format for the proposed business will assist in the procedure of proper establishment of the business plan. I believe the opted legal format for the proposed business will maintain the transparency of the business and its product among its target customers while providing effective services through innovation.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5FB91549-43BF-425A-AF25-75262019208C}" type="slidenum">
              <a:rPr lang="en-GB" smtClean="0"/>
              <a:t>4</a:t>
            </a:fld>
            <a:endParaRPr lang="en-GB"/>
          </a:p>
        </p:txBody>
      </p:sp>
    </p:spTree>
    <p:extLst>
      <p:ext uri="{BB962C8B-B14F-4D97-AF65-F5344CB8AC3E}">
        <p14:creationId xmlns:p14="http://schemas.microsoft.com/office/powerpoint/2010/main" val="2710432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2"/>
                </a:solidFill>
                <a:effectLst/>
                <a:latin typeface="Arial" panose="020B0604020202020204" pitchFamily="34" charset="0"/>
                <a:ea typeface="+mn-ea"/>
                <a:cs typeface="Arial" panose="020B0604020202020204" pitchFamily="34" charset="0"/>
              </a:rPr>
              <a:t>The decision of a democratic management structure for the proposed business has made me </a:t>
            </a:r>
            <a:r>
              <a:rPr lang="en-US" sz="1200" b="0" i="0" u="none" strike="noStrike" kern="1200" dirty="0" err="1">
                <a:solidFill>
                  <a:schemeClr val="tx2"/>
                </a:solidFill>
                <a:effectLst/>
                <a:latin typeface="Arial" panose="020B0604020202020204" pitchFamily="34" charset="0"/>
                <a:ea typeface="+mn-ea"/>
                <a:cs typeface="Arial" panose="020B0604020202020204" pitchFamily="34" charset="0"/>
              </a:rPr>
              <a:t>realise</a:t>
            </a:r>
            <a:r>
              <a:rPr lang="en-US" sz="1200" b="0" i="0" u="none" strike="noStrike" kern="1200" dirty="0">
                <a:solidFill>
                  <a:schemeClr val="tx2"/>
                </a:solidFill>
                <a:effectLst/>
                <a:latin typeface="Arial" panose="020B0604020202020204" pitchFamily="34" charset="0"/>
                <a:ea typeface="+mn-ea"/>
                <a:cs typeface="Arial" panose="020B0604020202020204" pitchFamily="34" charset="0"/>
              </a:rPr>
              <a:t> the significance of the decision-making process and the input of different perspectives from several stakeholders. I think this management structure will help the proposed business to establish itself more prominently in the medical industry in the UK.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5FB91549-43BF-425A-AF25-75262019208C}" type="slidenum">
              <a:rPr lang="en-GB" smtClean="0"/>
              <a:t>5</a:t>
            </a:fld>
            <a:endParaRPr lang="en-GB"/>
          </a:p>
        </p:txBody>
      </p:sp>
    </p:spTree>
    <p:extLst>
      <p:ext uri="{BB962C8B-B14F-4D97-AF65-F5344CB8AC3E}">
        <p14:creationId xmlns:p14="http://schemas.microsoft.com/office/powerpoint/2010/main" val="3678077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2"/>
                </a:solidFill>
                <a:effectLst/>
                <a:latin typeface="Arial" panose="020B0604020202020204" pitchFamily="34" charset="0"/>
                <a:ea typeface="+mn-ea"/>
                <a:cs typeface="Arial" panose="020B0604020202020204" pitchFamily="34" charset="0"/>
              </a:rPr>
              <a:t>The analysis of the SWOT model for the proposed business idea has helped me </a:t>
            </a:r>
            <a:r>
              <a:rPr lang="en-US" sz="1200" b="0" i="0" u="none" strike="noStrike" kern="1200" dirty="0" err="1">
                <a:solidFill>
                  <a:schemeClr val="tx2"/>
                </a:solidFill>
                <a:effectLst/>
                <a:latin typeface="Arial" panose="020B0604020202020204" pitchFamily="34" charset="0"/>
                <a:ea typeface="+mn-ea"/>
                <a:cs typeface="Arial" panose="020B0604020202020204" pitchFamily="34" charset="0"/>
              </a:rPr>
              <a:t>realise</a:t>
            </a:r>
            <a:r>
              <a:rPr lang="en-US" sz="1200" b="0" i="0" u="none" strike="noStrike" kern="1200" dirty="0">
                <a:solidFill>
                  <a:schemeClr val="tx2"/>
                </a:solidFill>
                <a:effectLst/>
                <a:latin typeface="Arial" panose="020B0604020202020204" pitchFamily="34" charset="0"/>
                <a:ea typeface="+mn-ea"/>
                <a:cs typeface="Arial" panose="020B0604020202020204" pitchFamily="34" charset="0"/>
              </a:rPr>
              <a:t> it is essential to evaluate each aspect before the implementation of the business plan. According to </a:t>
            </a:r>
            <a:r>
              <a:rPr lang="en-US" sz="1200" b="0" i="0" u="none" strike="noStrike" kern="1200" dirty="0" err="1">
                <a:solidFill>
                  <a:schemeClr val="tx2"/>
                </a:solidFill>
                <a:effectLst/>
                <a:latin typeface="Arial" panose="020B0604020202020204" pitchFamily="34" charset="0"/>
                <a:ea typeface="+mn-ea"/>
                <a:cs typeface="Arial" panose="020B0604020202020204" pitchFamily="34" charset="0"/>
              </a:rPr>
              <a:t>Kulkov</a:t>
            </a:r>
            <a:r>
              <a:rPr lang="en-US" sz="1200" b="0" i="0" u="none" strike="noStrike" kern="1200" dirty="0">
                <a:solidFill>
                  <a:schemeClr val="tx2"/>
                </a:solidFill>
                <a:effectLst/>
                <a:latin typeface="Arial" panose="020B0604020202020204" pitchFamily="34" charset="0"/>
                <a:ea typeface="+mn-ea"/>
                <a:cs typeface="Arial" panose="020B0604020202020204" pitchFamily="34" charset="0"/>
              </a:rPr>
              <a:t> (2023, p. 3), analysis of different elements projects the success criteria for a proposed business and how it will be acquired within the target market. I believe the analysis of these characteristics will increase the anticipatory growth of the product in the medical industry in the UK.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5FB91549-43BF-425A-AF25-75262019208C}" type="slidenum">
              <a:rPr lang="en-GB" smtClean="0"/>
              <a:t>6</a:t>
            </a:fld>
            <a:endParaRPr lang="en-GB"/>
          </a:p>
        </p:txBody>
      </p:sp>
    </p:spTree>
    <p:extLst>
      <p:ext uri="{BB962C8B-B14F-4D97-AF65-F5344CB8AC3E}">
        <p14:creationId xmlns:p14="http://schemas.microsoft.com/office/powerpoint/2010/main" val="1298737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2"/>
                </a:solidFill>
                <a:effectLst/>
                <a:latin typeface="Arial" panose="020B0604020202020204" pitchFamily="34" charset="0"/>
                <a:ea typeface="+mn-ea"/>
                <a:cs typeface="Arial" panose="020B0604020202020204" pitchFamily="34" charset="0"/>
              </a:rPr>
              <a:t>As per the above analysis the breakdown of the budget highlights the increase in profitable growth of the product. Profit in the first month is resting at £1500 whereas the profit is increasing in the fourth month by £3263. Profit of the eight month is projected to be at £6545 which is anticipated to increase by £9968. This showcase the profitable growth of the proposed business idea within its target market and industry, hence proving the credibility of the product. </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5FB91549-43BF-425A-AF25-75262019208C}" type="slidenum">
              <a:rPr lang="en-GB" smtClean="0"/>
              <a:t>7</a:t>
            </a:fld>
            <a:endParaRPr lang="en-GB"/>
          </a:p>
        </p:txBody>
      </p:sp>
    </p:spTree>
    <p:extLst>
      <p:ext uri="{BB962C8B-B14F-4D97-AF65-F5344CB8AC3E}">
        <p14:creationId xmlns:p14="http://schemas.microsoft.com/office/powerpoint/2010/main" val="11893131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B91549-43BF-425A-AF25-75262019208C}" type="slidenum">
              <a:rPr lang="en-GB" smtClean="0"/>
              <a:t>8</a:t>
            </a:fld>
            <a:endParaRPr lang="en-GB"/>
          </a:p>
        </p:txBody>
      </p:sp>
    </p:spTree>
    <p:extLst>
      <p:ext uri="{BB962C8B-B14F-4D97-AF65-F5344CB8AC3E}">
        <p14:creationId xmlns:p14="http://schemas.microsoft.com/office/powerpoint/2010/main" val="4216757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pic>
        <p:nvPicPr>
          <p:cNvPr id="5" name="Picture 4" descr="Looking up to clouds and blue sky surrounded by glass-walled buildings"/>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4873625" y="0"/>
            <a:ext cx="7315200" cy="6858001"/>
          </a:xfrm>
          <a:prstGeom prst="rect">
            <a:avLst/>
          </a:prstGeom>
        </p:spPr>
      </p:pic>
      <p:sp>
        <p:nvSpPr>
          <p:cNvPr id="2" name="Title 1"/>
          <p:cNvSpPr>
            <a:spLocks noGrp="1"/>
          </p:cNvSpPr>
          <p:nvPr>
            <p:ph type="ctrTitle"/>
          </p:nvPr>
        </p:nvSpPr>
        <p:spPr>
          <a:xfrm>
            <a:off x="608013" y="685801"/>
            <a:ext cx="3962400" cy="4724399"/>
          </a:xfrm>
        </p:spPr>
        <p:txBody>
          <a:bodyPr>
            <a:normAutofit/>
          </a:bodyPr>
          <a:lstStyle>
            <a:lvl1pPr>
              <a:defRPr sz="4800"/>
            </a:lvl1pPr>
          </a:lstStyle>
          <a:p>
            <a:r>
              <a:rPr lang="en-US"/>
              <a:t>Click to edit Master title style</a:t>
            </a:r>
            <a:endParaRPr/>
          </a:p>
        </p:txBody>
      </p:sp>
      <p:sp>
        <p:nvSpPr>
          <p:cNvPr id="3" name="Subtitle 2"/>
          <p:cNvSpPr>
            <a:spLocks noGrp="1"/>
          </p:cNvSpPr>
          <p:nvPr>
            <p:ph type="subTitle" idx="1"/>
          </p:nvPr>
        </p:nvSpPr>
        <p:spPr>
          <a:xfrm>
            <a:off x="608013" y="5410200"/>
            <a:ext cx="3962400" cy="7620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8" name="Date Placeholder 7"/>
          <p:cNvSpPr>
            <a:spLocks noGrp="1"/>
          </p:cNvSpPr>
          <p:nvPr>
            <p:ph type="dt" sz="half" idx="10"/>
          </p:nvPr>
        </p:nvSpPr>
        <p:spPr/>
        <p:txBody>
          <a:bodyPr/>
          <a:lstStyle/>
          <a:p>
            <a:fld id="{81C93FC7-9D1A-468B-98DB-D1E8D74418D9}" type="datetimeFigureOut">
              <a:rPr lang="en-US"/>
              <a:pPr/>
              <a:t>11/5/2024</a:t>
            </a:fld>
            <a:endParaRPr/>
          </a:p>
        </p:txBody>
      </p:sp>
      <p:sp>
        <p:nvSpPr>
          <p:cNvPr id="9" name="Footer Placeholder 8"/>
          <p:cNvSpPr>
            <a:spLocks noGrp="1"/>
          </p:cNvSpPr>
          <p:nvPr>
            <p:ph type="ftr" sz="quarter" idx="11"/>
          </p:nvPr>
        </p:nvSpPr>
        <p:spPr/>
        <p:txBody>
          <a:bodyPr/>
          <a:lstStyle/>
          <a:p>
            <a:r>
              <a:rPr lang="en-US" dirty="0"/>
              <a:t>Add a footer</a:t>
            </a:r>
          </a:p>
        </p:txBody>
      </p:sp>
      <p:sp>
        <p:nvSpPr>
          <p:cNvPr id="10" name="Slide Number Placeholder 9"/>
          <p:cNvSpPr>
            <a:spLocks noGrp="1"/>
          </p:cNvSpPr>
          <p:nvPr>
            <p:ph type="sldNum" sz="quarter" idx="12"/>
          </p:nvPr>
        </p:nvSpPr>
        <p:spPr/>
        <p:txBody>
          <a:bodyPr/>
          <a:lstStyle/>
          <a:p>
            <a:fld id="{A3F31473-23EB-4724-8B59-FE6D21D89FA4}" type="slidenum">
              <a:rPr/>
              <a:pPr/>
              <a:t>‹#›</a:t>
            </a:fld>
            <a:endParaRPr/>
          </a:p>
        </p:txBody>
      </p:sp>
    </p:spTree>
    <p:extLst>
      <p:ext uri="{BB962C8B-B14F-4D97-AF65-F5344CB8AC3E}">
        <p14:creationId xmlns:p14="http://schemas.microsoft.com/office/powerpoint/2010/main" val="273483955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1C93FC7-9D1A-468B-98DB-D1E8D74418D9}" type="datetimeFigureOut">
              <a:rPr lang="en-US"/>
              <a:t>11/5/2024</a:t>
            </a:fld>
            <a:endParaRPr/>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3137862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8013" y="2590800"/>
            <a:ext cx="8229599" cy="2819400"/>
          </a:xfrm>
        </p:spPr>
        <p:txBody>
          <a:bodyPr anchor="b">
            <a:normAutofit/>
          </a:bodyPr>
          <a:lstStyle>
            <a:lvl1pPr algn="l">
              <a:defRPr sz="4800" b="0" cap="none" baseline="0"/>
            </a:lvl1pPr>
          </a:lstStyle>
          <a:p>
            <a:r>
              <a:rPr lang="en-US"/>
              <a:t>Click to edit Master title style</a:t>
            </a:r>
            <a:endParaRPr/>
          </a:p>
        </p:txBody>
      </p:sp>
      <p:sp>
        <p:nvSpPr>
          <p:cNvPr id="3" name="Text Placeholder 2"/>
          <p:cNvSpPr>
            <a:spLocks noGrp="1"/>
          </p:cNvSpPr>
          <p:nvPr>
            <p:ph type="body" idx="1"/>
          </p:nvPr>
        </p:nvSpPr>
        <p:spPr>
          <a:xfrm>
            <a:off x="606425" y="5410200"/>
            <a:ext cx="8231187" cy="762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81C93FC7-9D1A-468B-98DB-D1E8D74418D9}" type="datetimeFigureOut">
              <a:rPr lang="en-US"/>
              <a:pPr/>
              <a:t>11/5/2024</a:t>
            </a:fld>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9" name="Slide Number Placeholder 8"/>
          <p:cNvSpPr>
            <a:spLocks noGrp="1"/>
          </p:cNvSpPr>
          <p:nvPr>
            <p:ph type="sldNum" sz="quarter" idx="12"/>
          </p:nvPr>
        </p:nvSpPr>
        <p:spPr/>
        <p:txBody>
          <a:bodyPr/>
          <a:lstStyle/>
          <a:p>
            <a:fld id="{A3F31473-23EB-4724-8B59-FE6D21D89FA4}" type="slidenum">
              <a:rPr/>
              <a:pPr/>
              <a:t>‹#›</a:t>
            </a:fld>
            <a:endParaRPr/>
          </a:p>
        </p:txBody>
      </p:sp>
    </p:spTree>
    <p:extLst>
      <p:ext uri="{BB962C8B-B14F-4D97-AF65-F5344CB8AC3E}">
        <p14:creationId xmlns:p14="http://schemas.microsoft.com/office/powerpoint/2010/main" val="3225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93813" y="685800"/>
            <a:ext cx="5029200"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551614" y="685800"/>
            <a:ext cx="5029199"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81C93FC7-9D1A-468B-98DB-D1E8D74418D9}" type="datetimeFigureOut">
              <a:rPr lang="en-US"/>
              <a:t>11/5/2024</a:t>
            </a:fld>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7" name="Slide Number Placeholder 6"/>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3897013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93664" y="685800"/>
            <a:ext cx="5029200" cy="990600"/>
          </a:xfrm>
        </p:spPr>
        <p:txBody>
          <a:bodyPr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3664" y="1676400"/>
            <a:ext cx="502920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551613" y="685800"/>
            <a:ext cx="5029200" cy="990600"/>
          </a:xfrm>
        </p:spPr>
        <p:txBody>
          <a:bodyPr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50025" y="1676400"/>
            <a:ext cx="502920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81C93FC7-9D1A-468B-98DB-D1E8D74418D9}" type="datetimeFigureOut">
              <a:rPr lang="en-US"/>
              <a:t>11/5/2024</a:t>
            </a:fld>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9" name="Slide Number Placeholder 8"/>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513096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81C93FC7-9D1A-468B-98DB-D1E8D74418D9}" type="datetimeFigureOut">
              <a:rPr lang="en-US"/>
              <a:t>11/5/2024</a:t>
            </a:fld>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5" name="Slide Number Placeholder 4"/>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3134428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C93FC7-9D1A-468B-98DB-D1E8D74418D9}" type="datetimeFigureOut">
              <a:rPr lang="en-US"/>
              <a:t>11/5/2024</a:t>
            </a:fld>
            <a:endParaRPr/>
          </a:p>
        </p:txBody>
      </p:sp>
      <p:sp>
        <p:nvSpPr>
          <p:cNvPr id="3" name="Footer Placeholder 2"/>
          <p:cNvSpPr>
            <a:spLocks noGrp="1"/>
          </p:cNvSpPr>
          <p:nvPr>
            <p:ph type="ftr" sz="quarter" idx="11"/>
          </p:nvPr>
        </p:nvSpPr>
        <p:spPr/>
        <p:txBody>
          <a:bodyPr/>
          <a:lstStyle/>
          <a:p>
            <a:r>
              <a:rPr lang="en-US" dirty="0"/>
              <a:t>Add a footer</a:t>
            </a:r>
            <a:endParaRPr dirty="0"/>
          </a:p>
        </p:txBody>
      </p:sp>
      <p:sp>
        <p:nvSpPr>
          <p:cNvPr id="4" name="Slide Number Placeholder 3"/>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19103118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724400"/>
          </a:xfrm>
        </p:spPr>
        <p:txBody>
          <a:bodyPr anchor="b">
            <a:noAutofit/>
          </a:bodyPr>
          <a:lstStyle>
            <a:lvl1pPr algn="l">
              <a:defRPr sz="3600" b="0"/>
            </a:lvl1pPr>
          </a:lstStyle>
          <a:p>
            <a:r>
              <a:rPr lang="en-US"/>
              <a:t>Click to edit Master title style</a:t>
            </a:r>
            <a:endParaRPr/>
          </a:p>
        </p:txBody>
      </p:sp>
      <p:sp>
        <p:nvSpPr>
          <p:cNvPr id="3" name="Content Placeholder 2"/>
          <p:cNvSpPr>
            <a:spLocks noGrp="1"/>
          </p:cNvSpPr>
          <p:nvPr>
            <p:ph idx="1"/>
          </p:nvPr>
        </p:nvSpPr>
        <p:spPr>
          <a:xfrm>
            <a:off x="4875212" y="685800"/>
            <a:ext cx="6704171" cy="5486400"/>
          </a:xfrm>
        </p:spPr>
        <p:txBody>
          <a:bodyPr>
            <a:normAutofit/>
          </a:bodyPr>
          <a:lstStyle>
            <a:lvl1pPr>
              <a:defRPr sz="2800"/>
            </a:lvl1pPr>
            <a:lvl2pPr>
              <a:defRPr sz="2400"/>
            </a:lvl2pPr>
            <a:lvl3pPr>
              <a:defRPr sz="2000"/>
            </a:lvl3pPr>
            <a:lvl4pPr>
              <a:defRPr sz="1800"/>
            </a:lvl4pPr>
            <a:lvl5pPr>
              <a:defRPr sz="1800"/>
            </a:lvl5pPr>
            <a:lvl6pPr>
              <a:defRPr sz="1800" baseline="0"/>
            </a:lvl6pPr>
            <a:lvl7pPr>
              <a:defRPr sz="1800" baseline="0"/>
            </a:lvl7pPr>
            <a:lvl8pPr>
              <a:defRPr sz="1800" baseline="0"/>
            </a:lvl8pPr>
            <a:lvl9pPr>
              <a:defRPr sz="18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08013" y="5410200"/>
            <a:ext cx="3962400" cy="762000"/>
          </a:xfrm>
        </p:spPr>
        <p:txBody>
          <a:bodyPr>
            <a:normAutofit/>
          </a:bodyPr>
          <a:lstStyle>
            <a:lvl1pPr marL="0" indent="0">
              <a:spcBef>
                <a:spcPts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C93FC7-9D1A-468B-98DB-D1E8D74418D9}" type="datetimeFigureOut">
              <a:rPr lang="en-US"/>
              <a:t>11/5/2024</a:t>
            </a:fld>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7" name="Slide Number Placeholder 6"/>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2234726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724400"/>
          </a:xfrm>
        </p:spPr>
        <p:txBody>
          <a:bodyPr anchor="b">
            <a:normAutofit/>
          </a:bodyPr>
          <a:lstStyle>
            <a:lvl1pPr algn="l">
              <a:defRPr sz="36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4875213" y="685800"/>
            <a:ext cx="6705600" cy="5486400"/>
          </a:xfrm>
          <a:ln w="63500">
            <a:solidFill>
              <a:schemeClr val="bg1"/>
            </a:solidFill>
            <a:miter lim="800000"/>
          </a:ln>
        </p:spPr>
        <p:txBody>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08013" y="5410200"/>
            <a:ext cx="3962400" cy="762000"/>
          </a:xfrm>
        </p:spPr>
        <p:txBody>
          <a:bodyPr>
            <a:normAutofit/>
          </a:bodyPr>
          <a:lstStyle>
            <a:lvl1pPr marL="0" indent="0">
              <a:spcBef>
                <a:spcPts val="0"/>
              </a:spcBef>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C93FC7-9D1A-468B-98DB-D1E8D74418D9}" type="datetimeFigureOut">
              <a:rPr lang="en-US"/>
              <a:t>11/5/2024</a:t>
            </a:fld>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7" name="Slide Number Placeholder 6"/>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3352041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1C93FC7-9D1A-468B-98DB-D1E8D74418D9}" type="datetimeFigureOut">
              <a:rPr lang="en-US"/>
              <a:t>11/5/2024</a:t>
            </a:fld>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6" name="Slide Number Placeholder 5"/>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2176294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285412" y="685800"/>
            <a:ext cx="1295401"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608012" y="685800"/>
            <a:ext cx="9474253" cy="5486400"/>
          </a:xfrm>
        </p:spPr>
        <p:txBody>
          <a:bodyPr vert="eaVert"/>
          <a:lstStyle>
            <a:lvl5pPr>
              <a:defRPr/>
            </a:lvl5pPr>
            <a:lvl6pPr>
              <a:defRPr/>
            </a:lvl6pPr>
            <a:lvl7pPr>
              <a:defRPr/>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1C93FC7-9D1A-468B-98DB-D1E8D74418D9}" type="datetimeFigureOut">
              <a:rPr lang="en-US"/>
              <a:t>11/5/2024</a:t>
            </a:fld>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6" name="Slide Number Placeholder 5"/>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3850052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441" y="5105400"/>
            <a:ext cx="10971372" cy="10668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93813" y="685800"/>
            <a:ext cx="10287000" cy="419099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609441" y="6356351"/>
            <a:ext cx="2844059" cy="365125"/>
          </a:xfrm>
          <a:prstGeom prst="rect">
            <a:avLst/>
          </a:prstGeom>
        </p:spPr>
        <p:txBody>
          <a:bodyPr vert="horz" lIns="91440" tIns="45720" rIns="91440" bIns="45720" rtlCol="0" anchor="ctr"/>
          <a:lstStyle>
            <a:lvl1pPr algn="l">
              <a:defRPr sz="1200">
                <a:solidFill>
                  <a:schemeClr val="tx2">
                    <a:lumMod val="65000"/>
                    <a:lumOff val="35000"/>
                  </a:schemeClr>
                </a:solidFill>
              </a:defRPr>
            </a:lvl1pPr>
          </a:lstStyle>
          <a:p>
            <a:fld id="{81C93FC7-9D1A-468B-98DB-D1E8D74418D9}" type="datetimeFigureOut">
              <a:rPr lang="en-US" smtClean="0"/>
              <a:pPr/>
              <a:t>11/5/2024</a:t>
            </a:fld>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200">
                <a:solidFill>
                  <a:schemeClr val="tx2">
                    <a:lumMod val="65000"/>
                    <a:lumOff val="35000"/>
                  </a:schemeClr>
                </a:solidFill>
              </a:defRPr>
            </a:lvl1pPr>
          </a:lstStyle>
          <a:p>
            <a:r>
              <a:rPr lang="en-US" dirty="0"/>
              <a:t>Add a footer</a:t>
            </a:r>
          </a:p>
        </p:txBody>
      </p:sp>
      <p:sp>
        <p:nvSpPr>
          <p:cNvPr id="6" name="Slide Number Placeholder 5"/>
          <p:cNvSpPr>
            <a:spLocks noGrp="1"/>
          </p:cNvSpPr>
          <p:nvPr>
            <p:ph type="sldNum" sz="quarter" idx="4"/>
          </p:nvPr>
        </p:nvSpPr>
        <p:spPr>
          <a:xfrm>
            <a:off x="8735325" y="6356351"/>
            <a:ext cx="2844059" cy="365125"/>
          </a:xfrm>
          <a:prstGeom prst="rect">
            <a:avLst/>
          </a:prstGeom>
        </p:spPr>
        <p:txBody>
          <a:bodyPr vert="horz" lIns="91440" tIns="45720" rIns="91440" bIns="45720" rtlCol="0" anchor="ctr"/>
          <a:lstStyle>
            <a:lvl1pPr algn="r">
              <a:defRPr sz="1200">
                <a:solidFill>
                  <a:schemeClr val="tx2">
                    <a:lumMod val="65000"/>
                    <a:lumOff val="35000"/>
                  </a:schemeClr>
                </a:solidFill>
              </a:defRPr>
            </a:lvl1pPr>
          </a:lstStyle>
          <a:p>
            <a:fld id="{A3F31473-23EB-4724-8B59-FE6D21D89FA4}" type="slidenum">
              <a:rPr lang="en-US" smtClean="0"/>
              <a:pPr/>
              <a:t>‹#›</a:t>
            </a:fld>
            <a:endParaRPr lang="en-US"/>
          </a:p>
        </p:txBody>
      </p:sp>
    </p:spTree>
    <p:extLst>
      <p:ext uri="{BB962C8B-B14F-4D97-AF65-F5344CB8AC3E}">
        <p14:creationId xmlns:p14="http://schemas.microsoft.com/office/powerpoint/2010/main" val="3449289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0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tx1"/>
        </a:buClr>
        <a:buSzPct val="80000"/>
        <a:buFont typeface="Arial" pitchFamily="34" charset="0"/>
        <a:buChar char="•"/>
        <a:defRPr sz="2800" kern="1200">
          <a:solidFill>
            <a:schemeClr val="tx1"/>
          </a:solidFill>
          <a:latin typeface="+mn-lt"/>
          <a:ea typeface="+mn-ea"/>
          <a:cs typeface="+mn-cs"/>
        </a:defRPr>
      </a:lvl1pPr>
      <a:lvl2pPr marL="615950" indent="-285750" algn="l" defTabSz="914400" rtl="0" eaLnBrk="1" latinLnBrk="0" hangingPunct="1">
        <a:lnSpc>
          <a:spcPct val="90000"/>
        </a:lnSpc>
        <a:spcBef>
          <a:spcPts val="600"/>
        </a:spcBef>
        <a:buSzPct val="80000"/>
        <a:buFont typeface="Corbel" pitchFamily="34" charset="0"/>
        <a:buChar char="–"/>
        <a:defRPr sz="2400" kern="1200">
          <a:solidFill>
            <a:schemeClr val="tx1"/>
          </a:solidFill>
          <a:latin typeface="+mn-lt"/>
          <a:ea typeface="+mn-ea"/>
          <a:cs typeface="+mn-cs"/>
        </a:defRPr>
      </a:lvl2pPr>
      <a:lvl3pPr marL="996696"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3pPr>
      <a:lvl4pPr marL="1380744" indent="-283464" algn="l" defTabSz="914400" rtl="0" eaLnBrk="1" latinLnBrk="0" hangingPunct="1">
        <a:lnSpc>
          <a:spcPct val="90000"/>
        </a:lnSpc>
        <a:spcBef>
          <a:spcPts val="600"/>
        </a:spcBef>
        <a:buFont typeface="Corbel" pitchFamily="34" charset="0"/>
        <a:buChar char="–"/>
        <a:defRPr sz="1800" kern="1200">
          <a:solidFill>
            <a:schemeClr val="tx1"/>
          </a:solidFill>
          <a:latin typeface="+mn-lt"/>
          <a:ea typeface="+mn-ea"/>
          <a:cs typeface="+mn-cs"/>
        </a:defRPr>
      </a:lvl4pPr>
      <a:lvl5pPr marL="1764792"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5pPr>
      <a:lvl6pPr marL="2148840"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6pPr>
      <a:lvl7pPr marL="2532888" indent="-228600" algn="l" defTabSz="914400" rtl="0" eaLnBrk="1" latinLnBrk="0" hangingPunct="1">
        <a:lnSpc>
          <a:spcPct val="90000"/>
        </a:lnSpc>
        <a:spcBef>
          <a:spcPts val="600"/>
        </a:spcBef>
        <a:buSzPct val="80000"/>
        <a:buFont typeface="Arial" pitchFamily="34" charset="0"/>
        <a:buChar char="•"/>
        <a:defRPr sz="1800" kern="1200" baseline="0">
          <a:solidFill>
            <a:schemeClr val="tx1"/>
          </a:solidFill>
          <a:latin typeface="+mn-lt"/>
          <a:ea typeface="+mn-ea"/>
          <a:cs typeface="+mn-cs"/>
        </a:defRPr>
      </a:lvl7pPr>
      <a:lvl8pPr marL="2916936"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8pPr>
      <a:lvl9pPr marL="3300984" indent="-228600" algn="l" defTabSz="914400" rtl="0" eaLnBrk="1" latinLnBrk="0" hangingPunct="1">
        <a:lnSpc>
          <a:spcPct val="90000"/>
        </a:lnSpc>
        <a:spcBef>
          <a:spcPts val="600"/>
        </a:spcBef>
        <a:buSzPct val="80000"/>
        <a:buFont typeface="Arial" pitchFamily="34" charset="0"/>
        <a:buChar char="•"/>
        <a:defRPr sz="18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jp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5.png" /></Relationships>
</file>

<file path=ppt/slides/_rels/slide3.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7.png" /></Relationships>
</file>

<file path=ppt/slides/_rels/slide4.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3.xml" /><Relationship Id="rId1" Type="http://schemas.openxmlformats.org/officeDocument/2006/relationships/slideLayout" Target="../slideLayouts/slideLayout4.xml" /><Relationship Id="rId4" Type="http://schemas.openxmlformats.org/officeDocument/2006/relationships/image" Target="../media/image9.png" /></Relationships>
</file>

<file path=ppt/slides/_rels/slide5.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4.xml" /><Relationship Id="rId1" Type="http://schemas.openxmlformats.org/officeDocument/2006/relationships/slideLayout" Target="../slideLayouts/slideLayout4.xml" /><Relationship Id="rId4" Type="http://schemas.openxmlformats.org/officeDocument/2006/relationships/image" Target="../media/image11.png"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6.xml" /><Relationship Id="rId1" Type="http://schemas.openxmlformats.org/officeDocument/2006/relationships/slideLayout" Target="../slideLayouts/slideLayout5.xml" /><Relationship Id="rId4" Type="http://schemas.openxmlformats.org/officeDocument/2006/relationships/image" Target="../media/image13.png" /></Relationships>
</file>

<file path=ppt/slides/_rels/slide8.xml.rels><?xml version="1.0" encoding="UTF-8" standalone="yes"?>
<Relationships xmlns="http://schemas.openxmlformats.org/package/2006/relationships"><Relationship Id="rId8" Type="http://schemas.openxmlformats.org/officeDocument/2006/relationships/hyperlink" Target="https://doi.org/10.1007/978-981-97-6180-7_15" TargetMode="External" /><Relationship Id="rId3" Type="http://schemas.openxmlformats.org/officeDocument/2006/relationships/hyperlink" Target="https://doi.org/10.1186/s13731-024-00408-1" TargetMode="External" /><Relationship Id="rId7" Type="http://schemas.openxmlformats.org/officeDocument/2006/relationships/hyperlink" Target="https://doi.org/10.1080/13691066.2022.2161969" TargetMode="External" /><Relationship Id="rId2" Type="http://schemas.openxmlformats.org/officeDocument/2006/relationships/notesSlide" Target="../notesSlides/notesSlide7.xml" /><Relationship Id="rId1" Type="http://schemas.openxmlformats.org/officeDocument/2006/relationships/slideLayout" Target="../slideLayouts/slideLayout6.xml" /><Relationship Id="rId6" Type="http://schemas.openxmlformats.org/officeDocument/2006/relationships/hyperlink" Target="https://doi.org/10.1016/j.jik.2023.100365" TargetMode="External" /><Relationship Id="rId5" Type="http://schemas.openxmlformats.org/officeDocument/2006/relationships/hyperlink" Target="https://doi.org/10.1108/IJEBR-04-2021-0304" TargetMode="External" /><Relationship Id="rId4" Type="http://schemas.openxmlformats.org/officeDocument/2006/relationships/hyperlink" Target="https://doi.org/10.1108/VJIKMS-04-2021-0060"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2000"/>
            <a:lum/>
          </a:blip>
          <a:srcRect/>
          <a:stretch>
            <a:fillRect t="-19000" b="-19000"/>
          </a:stretch>
        </a:blipFill>
        <a:effectLst/>
      </p:bgPr>
    </p:bg>
    <p:spTree>
      <p:nvGrpSpPr>
        <p:cNvPr id="1" name=""/>
        <p:cNvGrpSpPr/>
        <p:nvPr/>
      </p:nvGrpSpPr>
      <p:grpSpPr>
        <a:xfrm>
          <a:off x="0" y="0"/>
          <a:ext cx="0" cy="0"/>
          <a:chOff x="0" y="0"/>
          <a:chExt cx="0" cy="0"/>
        </a:xfrm>
      </p:grpSpPr>
      <p:pic>
        <p:nvPicPr>
          <p:cNvPr id="1026" name="Picture 2" descr="https://lh7-rt.googleusercontent.com/docsz/AD_4nXc1nObjlhUhyGUv_cLuZI846zHDquS96yhJV_tftEpte_9sd_xmIK2JwRnpmDfh4CeuOt_KjWKjYE9uWCgFvb2GddXRuSTI1g_5uuamgZ1iOreK5CjIC56GbvEafZ4gjrz7Yeh4gyxM1mnMAwy8_8tQaOo?key=FT0NFnA3YOHqatdHzUaR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8268" y="908720"/>
            <a:ext cx="1981200" cy="75247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81844" y="1988840"/>
            <a:ext cx="10297144" cy="3416320"/>
          </a:xfrm>
          <a:prstGeom prst="rect">
            <a:avLst/>
          </a:prstGeom>
        </p:spPr>
        <p:txBody>
          <a:bodyPr wrap="square">
            <a:spAutoFit/>
          </a:bodyPr>
          <a:lstStyle/>
          <a:p>
            <a:pPr algn="ctr">
              <a:lnSpc>
                <a:spcPct val="150000"/>
              </a:lnSpc>
            </a:pPr>
            <a:r>
              <a:rPr lang="en-GB" sz="2400" b="1" dirty="0">
                <a:solidFill>
                  <a:srgbClr val="000000"/>
                </a:solidFill>
                <a:latin typeface="Arial" panose="020B0604020202020204" pitchFamily="34" charset="0"/>
              </a:rPr>
              <a:t>Business Plan for Entrepreneurship</a:t>
            </a:r>
          </a:p>
          <a:p>
            <a:pPr algn="ctr">
              <a:lnSpc>
                <a:spcPct val="150000"/>
              </a:lnSpc>
            </a:pPr>
            <a:r>
              <a:rPr lang="en-US" sz="2400" b="1" dirty="0">
                <a:solidFill>
                  <a:srgbClr val="000000"/>
                </a:solidFill>
                <a:latin typeface="Arial" panose="020B0604020202020204" pitchFamily="34" charset="0"/>
              </a:rPr>
              <a:t>Introducing a Nano technological-based gadget </a:t>
            </a:r>
            <a:r>
              <a:rPr lang="en-US" sz="2400" b="1" dirty="0" err="1">
                <a:solidFill>
                  <a:srgbClr val="000000"/>
                </a:solidFill>
                <a:latin typeface="Arial" panose="020B0604020202020204" pitchFamily="34" charset="0"/>
              </a:rPr>
              <a:t>Vitaro</a:t>
            </a:r>
            <a:r>
              <a:rPr lang="en-US" sz="2400" b="1" dirty="0">
                <a:solidFill>
                  <a:srgbClr val="000000"/>
                </a:solidFill>
                <a:latin typeface="Arial" panose="020B0604020202020204" pitchFamily="34" charset="0"/>
              </a:rPr>
              <a:t> by BKC pharmaceutical group for SOS healthcare services for the elderly group.</a:t>
            </a:r>
            <a:endParaRPr lang="en-GB" sz="2400" b="1" dirty="0">
              <a:solidFill>
                <a:srgbClr val="000000"/>
              </a:solidFill>
              <a:latin typeface="Arial" panose="020B0604020202020204" pitchFamily="34" charset="0"/>
            </a:endParaRPr>
          </a:p>
          <a:p>
            <a:pPr algn="ctr">
              <a:lnSpc>
                <a:spcPct val="150000"/>
              </a:lnSpc>
            </a:pPr>
            <a:r>
              <a:rPr lang="en-GB" sz="2400" b="1" dirty="0">
                <a:solidFill>
                  <a:srgbClr val="000000"/>
                </a:solidFill>
                <a:latin typeface="Arial" panose="020B0604020202020204" pitchFamily="34" charset="0"/>
              </a:rPr>
              <a:t>Student Name: </a:t>
            </a:r>
            <a:r>
              <a:rPr lang="ro-RO" sz="2400" b="1" dirty="0">
                <a:solidFill>
                  <a:srgbClr val="000000"/>
                </a:solidFill>
                <a:latin typeface="Arial" panose="020B0604020202020204" pitchFamily="34" charset="0"/>
              </a:rPr>
              <a:t>Bogdan </a:t>
            </a:r>
            <a:r>
              <a:rPr lang="ro-RO" sz="2400" b="1" dirty="0" err="1">
                <a:solidFill>
                  <a:srgbClr val="000000"/>
                </a:solidFill>
                <a:latin typeface="Arial" panose="020B0604020202020204" pitchFamily="34" charset="0"/>
              </a:rPr>
              <a:t>Pacuraru</a:t>
            </a:r>
            <a:r>
              <a:rPr lang="ro-RO" sz="2400" b="1" dirty="0">
                <a:solidFill>
                  <a:srgbClr val="000000"/>
                </a:solidFill>
                <a:latin typeface="Arial" panose="020B0604020202020204" pitchFamily="34" charset="0"/>
              </a:rPr>
              <a:t> </a:t>
            </a:r>
            <a:endParaRPr lang="en-GB" sz="2400" b="1" dirty="0">
              <a:solidFill>
                <a:srgbClr val="000000"/>
              </a:solidFill>
              <a:latin typeface="Arial" panose="020B0604020202020204" pitchFamily="34" charset="0"/>
            </a:endParaRPr>
          </a:p>
          <a:p>
            <a:pPr algn="ctr">
              <a:lnSpc>
                <a:spcPct val="150000"/>
              </a:lnSpc>
            </a:pPr>
            <a:r>
              <a:rPr lang="en-GB" sz="2400" b="1" dirty="0">
                <a:solidFill>
                  <a:srgbClr val="000000"/>
                </a:solidFill>
                <a:latin typeface="Arial" panose="020B0604020202020204" pitchFamily="34" charset="0"/>
              </a:rPr>
              <a:t>Student ID: </a:t>
            </a:r>
            <a:r>
              <a:rPr lang="ro-RO" sz="2400" b="1" dirty="0">
                <a:solidFill>
                  <a:srgbClr val="000000"/>
                </a:solidFill>
                <a:latin typeface="Arial" panose="020B0604020202020204" pitchFamily="34" charset="0"/>
              </a:rPr>
              <a:t>2245496 </a:t>
            </a:r>
            <a:endParaRPr lang="en-GB" sz="2400" dirty="0"/>
          </a:p>
        </p:txBody>
      </p:sp>
    </p:spTree>
    <p:extLst>
      <p:ext uri="{BB962C8B-B14F-4D97-AF65-F5344CB8AC3E}">
        <p14:creationId xmlns:p14="http://schemas.microsoft.com/office/powerpoint/2010/main" val="1126723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014292" y="548680"/>
            <a:ext cx="1976823" cy="461665"/>
          </a:xfrm>
          <a:prstGeom prst="rect">
            <a:avLst/>
          </a:prstGeom>
        </p:spPr>
        <p:txBody>
          <a:bodyPr wrap="none">
            <a:spAutoFit/>
          </a:bodyPr>
          <a:lstStyle/>
          <a:p>
            <a:pPr algn="ctr"/>
            <a:r>
              <a:rPr lang="en-GB" sz="2400" b="1" dirty="0">
                <a:solidFill>
                  <a:srgbClr val="000000"/>
                </a:solidFill>
                <a:latin typeface="Arial" panose="020B0604020202020204" pitchFamily="34" charset="0"/>
              </a:rPr>
              <a:t>Introduction</a:t>
            </a:r>
            <a:endParaRPr lang="en-GB" sz="2400" dirty="0"/>
          </a:p>
        </p:txBody>
      </p:sp>
      <p:sp>
        <p:nvSpPr>
          <p:cNvPr id="2" name="Rectangle 1"/>
          <p:cNvSpPr/>
          <p:nvPr/>
        </p:nvSpPr>
        <p:spPr>
          <a:xfrm>
            <a:off x="921562" y="1484784"/>
            <a:ext cx="10501442" cy="2031325"/>
          </a:xfrm>
          <a:prstGeom prst="rect">
            <a:avLst/>
          </a:prstGeom>
        </p:spPr>
        <p:txBody>
          <a:bodyPr wrap="square">
            <a:spAutoFit/>
          </a:bodyPr>
          <a:lstStyle/>
          <a:p>
            <a:pPr algn="just">
              <a:lnSpc>
                <a:spcPct val="150000"/>
              </a:lnSpc>
            </a:pPr>
            <a:r>
              <a:rPr lang="en-US" sz="1200" dirty="0">
                <a:solidFill>
                  <a:srgbClr val="000000"/>
                </a:solidFill>
                <a:latin typeface="Arial" panose="020B0604020202020204" pitchFamily="34" charset="0"/>
                <a:cs typeface="Arial" panose="020B0604020202020204" pitchFamily="34" charset="0"/>
              </a:rPr>
              <a:t>The proposition of a robust business plan before the implementation of the business idea into action provides a robust competitive advantage regarding the proliferation of the offered product and its respective services (</a:t>
            </a:r>
            <a:r>
              <a:rPr lang="en-US" sz="1200" dirty="0" err="1">
                <a:solidFill>
                  <a:srgbClr val="222222"/>
                </a:solidFill>
                <a:latin typeface="Arial" panose="020B0604020202020204" pitchFamily="34" charset="0"/>
                <a:cs typeface="Arial" panose="020B0604020202020204" pitchFamily="34" charset="0"/>
              </a:rPr>
              <a:t>Latifi</a:t>
            </a:r>
            <a:r>
              <a:rPr lang="en-US" sz="1200" dirty="0">
                <a:solidFill>
                  <a:srgbClr val="222222"/>
                </a:solidFill>
                <a:latin typeface="Arial" panose="020B0604020202020204" pitchFamily="34" charset="0"/>
                <a:cs typeface="Arial" panose="020B0604020202020204" pitchFamily="34" charset="0"/>
              </a:rPr>
              <a:t> </a:t>
            </a:r>
            <a:r>
              <a:rPr lang="en-US" sz="1200" i="1" dirty="0">
                <a:solidFill>
                  <a:srgbClr val="222222"/>
                </a:solidFill>
                <a:latin typeface="Arial" panose="020B0604020202020204" pitchFamily="34" charset="0"/>
                <a:cs typeface="Arial" panose="020B0604020202020204" pitchFamily="34" charset="0"/>
              </a:rPr>
              <a:t>et al., </a:t>
            </a:r>
            <a:r>
              <a:rPr lang="en-US" sz="1200" dirty="0">
                <a:solidFill>
                  <a:srgbClr val="222222"/>
                </a:solidFill>
                <a:latin typeface="Arial" panose="020B0604020202020204" pitchFamily="34" charset="0"/>
                <a:cs typeface="Arial" panose="020B0604020202020204" pitchFamily="34" charset="0"/>
              </a:rPr>
              <a:t>2024, p. 7</a:t>
            </a:r>
            <a:r>
              <a:rPr lang="en-US" sz="1200" dirty="0">
                <a:solidFill>
                  <a:srgbClr val="000000"/>
                </a:solidFill>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algn="just">
              <a:lnSpc>
                <a:spcPct val="150000"/>
              </a:lnSpc>
            </a:pPr>
            <a:r>
              <a:rPr lang="en-US" sz="1200" dirty="0">
                <a:solidFill>
                  <a:srgbClr val="000000"/>
                </a:solidFill>
                <a:latin typeface="Arial" panose="020B0604020202020204" pitchFamily="34" charset="0"/>
                <a:cs typeface="Arial" panose="020B0604020202020204" pitchFamily="34" charset="0"/>
              </a:rPr>
              <a:t>The following analysis will focus on the introduction of a nanotechnology-based gadget known as </a:t>
            </a:r>
            <a:r>
              <a:rPr lang="en-US" sz="1200" dirty="0" err="1">
                <a:solidFill>
                  <a:srgbClr val="000000"/>
                </a:solidFill>
                <a:latin typeface="Arial" panose="020B0604020202020204" pitchFamily="34" charset="0"/>
                <a:cs typeface="Arial" panose="020B0604020202020204" pitchFamily="34" charset="0"/>
              </a:rPr>
              <a:t>Vitaro</a:t>
            </a:r>
            <a:r>
              <a:rPr lang="en-US" sz="1200" dirty="0">
                <a:solidFill>
                  <a:srgbClr val="000000"/>
                </a:solidFill>
                <a:latin typeface="Arial" panose="020B0604020202020204" pitchFamily="34" charset="0"/>
                <a:cs typeface="Arial" panose="020B0604020202020204" pitchFamily="34" charset="0"/>
              </a:rPr>
              <a:t> BKC pharmaceutical group which will provide SOS services to the elderly population in the UK dealing with critical health issues. </a:t>
            </a:r>
            <a:endParaRPr lang="en-US" sz="1200" dirty="0">
              <a:latin typeface="Arial" panose="020B0604020202020204" pitchFamily="34" charset="0"/>
              <a:cs typeface="Arial" panose="020B0604020202020204" pitchFamily="34" charset="0"/>
            </a:endParaRPr>
          </a:p>
          <a:p>
            <a:pPr algn="just">
              <a:lnSpc>
                <a:spcPct val="150000"/>
              </a:lnSpc>
            </a:pPr>
            <a:r>
              <a:rPr lang="en-US" sz="1200" dirty="0">
                <a:solidFill>
                  <a:srgbClr val="000000"/>
                </a:solidFill>
                <a:latin typeface="Arial" panose="020B0604020202020204" pitchFamily="34" charset="0"/>
                <a:cs typeface="Arial" panose="020B0604020202020204" pitchFamily="34" charset="0"/>
              </a:rPr>
              <a:t>The analysis of this business idea will be evaluated through an overview of the business proposal, the effectiveness of the product, legal requirements for the business along with management of the company. </a:t>
            </a:r>
            <a:endParaRPr lang="en-US" sz="1200" dirty="0">
              <a:latin typeface="Arial" panose="020B0604020202020204" pitchFamily="34" charset="0"/>
              <a:cs typeface="Arial" panose="020B0604020202020204" pitchFamily="34" charset="0"/>
            </a:endParaRPr>
          </a:p>
          <a:p>
            <a:pPr algn="just">
              <a:lnSpc>
                <a:spcPct val="150000"/>
              </a:lnSpc>
            </a:pPr>
            <a:r>
              <a:rPr lang="en-US" sz="1200" dirty="0">
                <a:solidFill>
                  <a:srgbClr val="000000"/>
                </a:solidFill>
                <a:latin typeface="Arial" panose="020B0604020202020204" pitchFamily="34" charset="0"/>
                <a:cs typeface="Arial" panose="020B0604020202020204" pitchFamily="34" charset="0"/>
              </a:rPr>
              <a:t>Following this, the analysis will also withhold the elaboration of the business proposal through a robust SWOT analysis, and cash flow forecast. </a:t>
            </a:r>
            <a:endParaRPr lang="en-US" sz="12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1557908" y="3717032"/>
            <a:ext cx="4130824" cy="2753883"/>
          </a:xfrm>
          <a:prstGeom prst="rect">
            <a:avLst/>
          </a:prstGeom>
        </p:spPr>
      </p:pic>
      <p:pic>
        <p:nvPicPr>
          <p:cNvPr id="5" name="Picture 4"/>
          <p:cNvPicPr>
            <a:picLocks noChangeAspect="1"/>
          </p:cNvPicPr>
          <p:nvPr/>
        </p:nvPicPr>
        <p:blipFill>
          <a:blip r:embed="rId4"/>
          <a:stretch>
            <a:fillRect/>
          </a:stretch>
        </p:blipFill>
        <p:spPr>
          <a:xfrm>
            <a:off x="6382444" y="3669552"/>
            <a:ext cx="4130824" cy="2848842"/>
          </a:xfrm>
          <a:prstGeom prst="rect">
            <a:avLst/>
          </a:prstGeom>
        </p:spPr>
      </p:pic>
    </p:spTree>
    <p:extLst>
      <p:ext uri="{BB962C8B-B14F-4D97-AF65-F5344CB8AC3E}">
        <p14:creationId xmlns:p14="http://schemas.microsoft.com/office/powerpoint/2010/main" val="2654858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962174" y="548680"/>
            <a:ext cx="8081059" cy="461665"/>
          </a:xfrm>
          <a:prstGeom prst="rect">
            <a:avLst/>
          </a:prstGeom>
        </p:spPr>
        <p:txBody>
          <a:bodyPr wrap="none">
            <a:spAutoFit/>
          </a:bodyPr>
          <a:lstStyle/>
          <a:p>
            <a:pPr algn="ctr"/>
            <a:r>
              <a:rPr lang="en-US" sz="2400" b="1" dirty="0">
                <a:latin typeface="Arial" panose="020B0604020202020204" pitchFamily="34" charset="0"/>
                <a:cs typeface="Arial" panose="020B0604020202020204" pitchFamily="34" charset="0"/>
              </a:rPr>
              <a:t>Overview of the business idea, product and/or service</a:t>
            </a:r>
            <a:endParaRPr lang="en-GB" sz="2400" dirty="0">
              <a:latin typeface="Arial" panose="020B0604020202020204" pitchFamily="34" charset="0"/>
              <a:cs typeface="Arial" panose="020B0604020202020204" pitchFamily="34" charset="0"/>
            </a:endParaRPr>
          </a:p>
        </p:txBody>
      </p:sp>
      <p:sp>
        <p:nvSpPr>
          <p:cNvPr id="2" name="Rectangle 1"/>
          <p:cNvSpPr/>
          <p:nvPr/>
        </p:nvSpPr>
        <p:spPr>
          <a:xfrm>
            <a:off x="6310436" y="1556792"/>
            <a:ext cx="4940697" cy="2862322"/>
          </a:xfrm>
          <a:prstGeom prst="rect">
            <a:avLst/>
          </a:prstGeom>
        </p:spPr>
        <p:txBody>
          <a:bodyPr wrap="square">
            <a:spAutoFit/>
          </a:bodyPr>
          <a:lstStyle/>
          <a:p>
            <a:pPr algn="just">
              <a:lnSpc>
                <a:spcPct val="150000"/>
              </a:lnSpc>
            </a:pPr>
            <a:r>
              <a:rPr lang="en-US" sz="1200" dirty="0">
                <a:solidFill>
                  <a:srgbClr val="000000"/>
                </a:solidFill>
                <a:latin typeface="Arial" panose="020B0604020202020204" pitchFamily="34" charset="0"/>
                <a:cs typeface="Arial" panose="020B0604020202020204" pitchFamily="34" charset="0"/>
              </a:rPr>
              <a:t>The criticality of a business idea derives after the market analysis based on current situations and client preferences that identify prospective gaps which can be filled with innovative products and services (</a:t>
            </a:r>
            <a:r>
              <a:rPr lang="en-US" sz="1200" dirty="0" err="1">
                <a:solidFill>
                  <a:srgbClr val="222222"/>
                </a:solidFill>
                <a:latin typeface="Arial" panose="020B0604020202020204" pitchFamily="34" charset="0"/>
                <a:cs typeface="Arial" panose="020B0604020202020204" pitchFamily="34" charset="0"/>
              </a:rPr>
              <a:t>Bardales</a:t>
            </a:r>
            <a:r>
              <a:rPr lang="en-US" sz="1200" dirty="0">
                <a:solidFill>
                  <a:srgbClr val="222222"/>
                </a:solidFill>
                <a:latin typeface="Arial" panose="020B0604020202020204" pitchFamily="34" charset="0"/>
                <a:cs typeface="Arial" panose="020B0604020202020204" pitchFamily="34" charset="0"/>
              </a:rPr>
              <a:t>-Cárdenas </a:t>
            </a:r>
            <a:r>
              <a:rPr lang="en-US" sz="1200" i="1" dirty="0">
                <a:solidFill>
                  <a:srgbClr val="222222"/>
                </a:solidFill>
                <a:latin typeface="Arial" panose="020B0604020202020204" pitchFamily="34" charset="0"/>
                <a:cs typeface="Arial" panose="020B0604020202020204" pitchFamily="34" charset="0"/>
              </a:rPr>
              <a:t>et al.,</a:t>
            </a:r>
            <a:r>
              <a:rPr lang="en-US" sz="1200" dirty="0">
                <a:solidFill>
                  <a:srgbClr val="222222"/>
                </a:solidFill>
                <a:latin typeface="Arial" panose="020B0604020202020204" pitchFamily="34" charset="0"/>
                <a:cs typeface="Arial" panose="020B0604020202020204" pitchFamily="34" charset="0"/>
              </a:rPr>
              <a:t> 2024, p. 8</a:t>
            </a:r>
            <a:r>
              <a:rPr lang="en-US" sz="1200" dirty="0">
                <a:solidFill>
                  <a:srgbClr val="000000"/>
                </a:solidFill>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algn="just">
              <a:lnSpc>
                <a:spcPct val="150000"/>
              </a:lnSpc>
            </a:pPr>
            <a:r>
              <a:rPr lang="en-US" sz="1200" dirty="0">
                <a:solidFill>
                  <a:srgbClr val="000000"/>
                </a:solidFill>
                <a:latin typeface="Arial" panose="020B0604020202020204" pitchFamily="34" charset="0"/>
                <a:cs typeface="Arial" panose="020B0604020202020204" pitchFamily="34" charset="0"/>
              </a:rPr>
              <a:t>To introduce </a:t>
            </a:r>
            <a:r>
              <a:rPr lang="en-US" sz="1200" dirty="0" err="1">
                <a:solidFill>
                  <a:srgbClr val="000000"/>
                </a:solidFill>
                <a:latin typeface="Arial" panose="020B0604020202020204" pitchFamily="34" charset="0"/>
                <a:cs typeface="Arial" panose="020B0604020202020204" pitchFamily="34" charset="0"/>
              </a:rPr>
              <a:t>Vitaro</a:t>
            </a:r>
            <a:r>
              <a:rPr lang="en-US" sz="1200" dirty="0">
                <a:solidFill>
                  <a:srgbClr val="000000"/>
                </a:solidFill>
                <a:latin typeface="Arial" panose="020B0604020202020204" pitchFamily="34" charset="0"/>
                <a:cs typeface="Arial" panose="020B0604020202020204" pitchFamily="34" charset="0"/>
              </a:rPr>
              <a:t> in the pharmaceutical industry to provide SOS services, especially for the elderly age group</a:t>
            </a:r>
            <a:endParaRPr lang="en-US" sz="1200" dirty="0">
              <a:latin typeface="Arial" panose="020B0604020202020204" pitchFamily="34" charset="0"/>
              <a:cs typeface="Arial" panose="020B0604020202020204" pitchFamily="34" charset="0"/>
            </a:endParaRPr>
          </a:p>
          <a:p>
            <a:pPr algn="just">
              <a:lnSpc>
                <a:spcPct val="150000"/>
              </a:lnSpc>
            </a:pPr>
            <a:r>
              <a:rPr lang="en-US" sz="1200" dirty="0">
                <a:solidFill>
                  <a:srgbClr val="000000"/>
                </a:solidFill>
                <a:latin typeface="Arial" panose="020B0604020202020204" pitchFamily="34" charset="0"/>
                <a:cs typeface="Arial" panose="020B0604020202020204" pitchFamily="34" charset="0"/>
              </a:rPr>
              <a:t>To increase the market share and value of </a:t>
            </a:r>
            <a:r>
              <a:rPr lang="en-US" sz="1200" dirty="0" err="1">
                <a:solidFill>
                  <a:srgbClr val="000000"/>
                </a:solidFill>
                <a:latin typeface="Arial" panose="020B0604020202020204" pitchFamily="34" charset="0"/>
                <a:cs typeface="Arial" panose="020B0604020202020204" pitchFamily="34" charset="0"/>
              </a:rPr>
              <a:t>Vitaro</a:t>
            </a:r>
            <a:r>
              <a:rPr lang="en-US" sz="1200" dirty="0">
                <a:solidFill>
                  <a:srgbClr val="000000"/>
                </a:solidFill>
                <a:latin typeface="Arial" panose="020B0604020202020204" pitchFamily="34" charset="0"/>
                <a:cs typeface="Arial" panose="020B0604020202020204" pitchFamily="34" charset="0"/>
              </a:rPr>
              <a:t> by nearly 10% more than the current situation</a:t>
            </a:r>
            <a:endParaRPr lang="en-US" sz="1200" dirty="0">
              <a:latin typeface="Arial" panose="020B0604020202020204" pitchFamily="34" charset="0"/>
              <a:cs typeface="Arial" panose="020B0604020202020204" pitchFamily="34" charset="0"/>
            </a:endParaRPr>
          </a:p>
          <a:p>
            <a:pPr algn="just">
              <a:lnSpc>
                <a:spcPct val="150000"/>
              </a:lnSpc>
            </a:pPr>
            <a:r>
              <a:rPr lang="en-US" sz="1200" dirty="0">
                <a:solidFill>
                  <a:srgbClr val="000000"/>
                </a:solidFill>
                <a:latin typeface="Arial" panose="020B0604020202020204" pitchFamily="34" charset="0"/>
                <a:cs typeface="Arial" panose="020B0604020202020204" pitchFamily="34" charset="0"/>
              </a:rPr>
              <a:t>To develop business rates along with sales rates of more than 10-15% in the upcoming years   </a:t>
            </a:r>
            <a:endParaRPr lang="en-US" sz="12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6382444" y="4509120"/>
            <a:ext cx="4833894" cy="2123475"/>
          </a:xfrm>
          <a:prstGeom prst="rect">
            <a:avLst/>
          </a:prstGeom>
        </p:spPr>
      </p:pic>
      <p:pic>
        <p:nvPicPr>
          <p:cNvPr id="4" name="Picture 3"/>
          <p:cNvPicPr>
            <a:picLocks noChangeAspect="1"/>
          </p:cNvPicPr>
          <p:nvPr/>
        </p:nvPicPr>
        <p:blipFill>
          <a:blip r:embed="rId4"/>
          <a:stretch>
            <a:fillRect/>
          </a:stretch>
        </p:blipFill>
        <p:spPr>
          <a:xfrm>
            <a:off x="765820" y="1412776"/>
            <a:ext cx="5328592" cy="5219819"/>
          </a:xfrm>
          <a:prstGeom prst="rect">
            <a:avLst/>
          </a:prstGeom>
        </p:spPr>
      </p:pic>
    </p:spTree>
    <p:extLst>
      <p:ext uri="{BB962C8B-B14F-4D97-AF65-F5344CB8AC3E}">
        <p14:creationId xmlns:p14="http://schemas.microsoft.com/office/powerpoint/2010/main" val="2655166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4107794" y="548680"/>
            <a:ext cx="3789820" cy="461665"/>
          </a:xfrm>
          <a:prstGeom prst="rect">
            <a:avLst/>
          </a:prstGeom>
        </p:spPr>
        <p:txBody>
          <a:bodyPr wrap="none">
            <a:spAutoFit/>
          </a:bodyPr>
          <a:lstStyle/>
          <a:p>
            <a:pPr algn="ctr"/>
            <a:r>
              <a:rPr lang="en-GB" sz="2400" b="1" dirty="0">
                <a:latin typeface="Arial" panose="020B0604020202020204" pitchFamily="34" charset="0"/>
                <a:cs typeface="Arial" panose="020B0604020202020204" pitchFamily="34" charset="0"/>
              </a:rPr>
              <a:t>Ownership, Legal format</a:t>
            </a:r>
            <a:endParaRPr lang="en-GB" sz="2400" dirty="0">
              <a:latin typeface="Arial" panose="020B0604020202020204" pitchFamily="34" charset="0"/>
              <a:cs typeface="Arial" panose="020B0604020202020204" pitchFamily="34" charset="0"/>
            </a:endParaRPr>
          </a:p>
        </p:txBody>
      </p:sp>
      <p:sp>
        <p:nvSpPr>
          <p:cNvPr id="2" name="Rectangle 1"/>
          <p:cNvSpPr/>
          <p:nvPr/>
        </p:nvSpPr>
        <p:spPr>
          <a:xfrm>
            <a:off x="909836" y="4581128"/>
            <a:ext cx="10441160" cy="1754326"/>
          </a:xfrm>
          <a:prstGeom prst="rect">
            <a:avLst/>
          </a:prstGeom>
        </p:spPr>
        <p:txBody>
          <a:bodyPr wrap="square">
            <a:spAutoFit/>
          </a:bodyPr>
          <a:lstStyle/>
          <a:p>
            <a:pPr algn="just">
              <a:lnSpc>
                <a:spcPct val="150000"/>
              </a:lnSpc>
            </a:pPr>
            <a:r>
              <a:rPr lang="en-US" sz="1200" dirty="0">
                <a:solidFill>
                  <a:srgbClr val="000000"/>
                </a:solidFill>
                <a:latin typeface="Arial" panose="020B0604020202020204" pitchFamily="34" charset="0"/>
                <a:cs typeface="Arial" panose="020B0604020202020204" pitchFamily="34" charset="0"/>
              </a:rPr>
              <a:t>Any business owner needs to comprehend a robust ownership style along with a successful legal format that provides a competitive edge to the proposed business product and its services (</a:t>
            </a:r>
            <a:r>
              <a:rPr lang="en-US" sz="1200" dirty="0">
                <a:solidFill>
                  <a:srgbClr val="222222"/>
                </a:solidFill>
                <a:latin typeface="Arial" panose="020B0604020202020204" pitchFamily="34" charset="0"/>
                <a:cs typeface="Arial" panose="020B0604020202020204" pitchFamily="34" charset="0"/>
              </a:rPr>
              <a:t>Dal Mas </a:t>
            </a:r>
            <a:r>
              <a:rPr lang="en-US" sz="1200" i="1" dirty="0">
                <a:solidFill>
                  <a:srgbClr val="222222"/>
                </a:solidFill>
                <a:latin typeface="Arial" panose="020B0604020202020204" pitchFamily="34" charset="0"/>
                <a:cs typeface="Arial" panose="020B0604020202020204" pitchFamily="34" charset="0"/>
              </a:rPr>
              <a:t>et al.,</a:t>
            </a:r>
            <a:r>
              <a:rPr lang="en-US" sz="1200" dirty="0">
                <a:solidFill>
                  <a:srgbClr val="222222"/>
                </a:solidFill>
                <a:latin typeface="Arial" panose="020B0604020202020204" pitchFamily="34" charset="0"/>
                <a:cs typeface="Arial" panose="020B0604020202020204" pitchFamily="34" charset="0"/>
              </a:rPr>
              <a:t> 2023, p. 2</a:t>
            </a:r>
            <a:r>
              <a:rPr lang="en-US" sz="1200" dirty="0">
                <a:solidFill>
                  <a:srgbClr val="000000"/>
                </a:solidFill>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algn="just">
              <a:lnSpc>
                <a:spcPct val="150000"/>
              </a:lnSpc>
            </a:pPr>
            <a:r>
              <a:rPr lang="en-US" sz="1200" dirty="0">
                <a:solidFill>
                  <a:srgbClr val="000000"/>
                </a:solidFill>
                <a:latin typeface="Arial" panose="020B0604020202020204" pitchFamily="34" charset="0"/>
                <a:cs typeface="Arial" panose="020B0604020202020204" pitchFamily="34" charset="0"/>
              </a:rPr>
              <a:t>The ownership structure for the proposed business idea of </a:t>
            </a:r>
            <a:r>
              <a:rPr lang="en-US" sz="1200" dirty="0" err="1">
                <a:solidFill>
                  <a:srgbClr val="000000"/>
                </a:solidFill>
                <a:latin typeface="Arial" panose="020B0604020202020204" pitchFamily="34" charset="0"/>
                <a:cs typeface="Arial" panose="020B0604020202020204" pitchFamily="34" charset="0"/>
              </a:rPr>
              <a:t>Vitaro</a:t>
            </a:r>
            <a:r>
              <a:rPr lang="en-US" sz="1200" dirty="0">
                <a:solidFill>
                  <a:srgbClr val="000000"/>
                </a:solidFill>
                <a:latin typeface="Arial" panose="020B0604020202020204" pitchFamily="34" charset="0"/>
                <a:cs typeface="Arial" panose="020B0604020202020204" pitchFamily="34" charset="0"/>
              </a:rPr>
              <a:t> will be implemented as a partnership business structure through which the profits of the company will be shared and distributed evenly among its partners. </a:t>
            </a:r>
            <a:endParaRPr lang="en-US" sz="1200" dirty="0">
              <a:latin typeface="Arial" panose="020B0604020202020204" pitchFamily="34" charset="0"/>
              <a:cs typeface="Arial" panose="020B0604020202020204" pitchFamily="34" charset="0"/>
            </a:endParaRPr>
          </a:p>
          <a:p>
            <a:pPr algn="just">
              <a:lnSpc>
                <a:spcPct val="150000"/>
              </a:lnSpc>
            </a:pPr>
            <a:r>
              <a:rPr lang="en-US" sz="1200" dirty="0">
                <a:solidFill>
                  <a:srgbClr val="000000"/>
                </a:solidFill>
                <a:latin typeface="Arial" panose="020B0604020202020204" pitchFamily="34" charset="0"/>
                <a:cs typeface="Arial" panose="020B0604020202020204" pitchFamily="34" charset="0"/>
              </a:rPr>
              <a:t>The legal format for the proposed business product will be selected to be a business partnership which will include legal agreements, settlements, ownership interest, partner responsibilities, and administrative procedures.</a:t>
            </a:r>
            <a:endParaRPr lang="en-US" sz="12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rotWithShape="1">
          <a:blip r:embed="rId3"/>
          <a:srcRect b="12051"/>
          <a:stretch/>
        </p:blipFill>
        <p:spPr>
          <a:xfrm>
            <a:off x="1341884" y="1477838"/>
            <a:ext cx="4536504" cy="2887266"/>
          </a:xfrm>
          <a:prstGeom prst="rect">
            <a:avLst/>
          </a:prstGeom>
        </p:spPr>
      </p:pic>
      <p:pic>
        <p:nvPicPr>
          <p:cNvPr id="4" name="Picture 3"/>
          <p:cNvPicPr>
            <a:picLocks noChangeAspect="1"/>
          </p:cNvPicPr>
          <p:nvPr/>
        </p:nvPicPr>
        <p:blipFill>
          <a:blip r:embed="rId4"/>
          <a:stretch>
            <a:fillRect/>
          </a:stretch>
        </p:blipFill>
        <p:spPr>
          <a:xfrm>
            <a:off x="6166420" y="1477838"/>
            <a:ext cx="4838328" cy="2887266"/>
          </a:xfrm>
          <a:prstGeom prst="rect">
            <a:avLst/>
          </a:prstGeom>
        </p:spPr>
      </p:pic>
    </p:spTree>
    <p:extLst>
      <p:ext uri="{BB962C8B-B14F-4D97-AF65-F5344CB8AC3E}">
        <p14:creationId xmlns:p14="http://schemas.microsoft.com/office/powerpoint/2010/main" val="981825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3790400" y="548680"/>
            <a:ext cx="4424609" cy="461665"/>
          </a:xfrm>
          <a:prstGeom prst="rect">
            <a:avLst/>
          </a:prstGeom>
        </p:spPr>
        <p:txBody>
          <a:bodyPr wrap="none">
            <a:spAutoFit/>
          </a:bodyPr>
          <a:lstStyle/>
          <a:p>
            <a:pPr algn="ctr"/>
            <a:r>
              <a:rPr lang="en-GB" sz="2400" b="1" dirty="0">
                <a:latin typeface="Arial" panose="020B0604020202020204" pitchFamily="34" charset="0"/>
                <a:cs typeface="Arial" panose="020B0604020202020204" pitchFamily="34" charset="0"/>
              </a:rPr>
              <a:t>Management of the company</a:t>
            </a:r>
            <a:endParaRPr lang="en-GB" sz="2400" dirty="0">
              <a:latin typeface="Arial" panose="020B0604020202020204" pitchFamily="34" charset="0"/>
              <a:cs typeface="Arial" panose="020B0604020202020204" pitchFamily="34" charset="0"/>
            </a:endParaRPr>
          </a:p>
        </p:txBody>
      </p:sp>
      <p:sp>
        <p:nvSpPr>
          <p:cNvPr id="2" name="Rectangle 1"/>
          <p:cNvSpPr/>
          <p:nvPr/>
        </p:nvSpPr>
        <p:spPr>
          <a:xfrm>
            <a:off x="863159" y="1412776"/>
            <a:ext cx="5447277" cy="2308324"/>
          </a:xfrm>
          <a:prstGeom prst="rect">
            <a:avLst/>
          </a:prstGeom>
        </p:spPr>
        <p:txBody>
          <a:bodyPr wrap="square">
            <a:spAutoFit/>
          </a:bodyPr>
          <a:lstStyle/>
          <a:p>
            <a:pPr algn="just">
              <a:lnSpc>
                <a:spcPct val="150000"/>
              </a:lnSpc>
            </a:pPr>
            <a:r>
              <a:rPr lang="en-US" sz="1200" dirty="0">
                <a:solidFill>
                  <a:srgbClr val="000000"/>
                </a:solidFill>
                <a:latin typeface="Arial" panose="020B0604020202020204" pitchFamily="34" charset="0"/>
                <a:cs typeface="Arial" panose="020B0604020202020204" pitchFamily="34" charset="0"/>
              </a:rPr>
              <a:t>The involvement of management and administration is considered the primary facilitator for any innovative business that helps with the expansion of the proposed business idea and its respective product (</a:t>
            </a:r>
            <a:r>
              <a:rPr lang="en-US" sz="1200" dirty="0" err="1">
                <a:solidFill>
                  <a:srgbClr val="222222"/>
                </a:solidFill>
                <a:latin typeface="Arial" panose="020B0604020202020204" pitchFamily="34" charset="0"/>
                <a:cs typeface="Arial" panose="020B0604020202020204" pitchFamily="34" charset="0"/>
              </a:rPr>
              <a:t>Kulkov</a:t>
            </a:r>
            <a:r>
              <a:rPr lang="en-US" sz="1200" dirty="0">
                <a:solidFill>
                  <a:srgbClr val="222222"/>
                </a:solidFill>
                <a:latin typeface="Arial" panose="020B0604020202020204" pitchFamily="34" charset="0"/>
                <a:cs typeface="Arial" panose="020B0604020202020204" pitchFamily="34" charset="0"/>
              </a:rPr>
              <a:t> </a:t>
            </a:r>
            <a:r>
              <a:rPr lang="en-US" sz="1200" i="1" dirty="0">
                <a:solidFill>
                  <a:srgbClr val="222222"/>
                </a:solidFill>
                <a:latin typeface="Arial" panose="020B0604020202020204" pitchFamily="34" charset="0"/>
                <a:cs typeface="Arial" panose="020B0604020202020204" pitchFamily="34" charset="0"/>
              </a:rPr>
              <a:t>et al.,</a:t>
            </a:r>
            <a:r>
              <a:rPr lang="en-US" sz="1200" dirty="0">
                <a:solidFill>
                  <a:srgbClr val="222222"/>
                </a:solidFill>
                <a:latin typeface="Arial" panose="020B0604020202020204" pitchFamily="34" charset="0"/>
                <a:cs typeface="Arial" panose="020B0604020202020204" pitchFamily="34" charset="0"/>
              </a:rPr>
              <a:t> 2023, p. 2</a:t>
            </a:r>
            <a:r>
              <a:rPr lang="en-US" sz="1200" dirty="0">
                <a:solidFill>
                  <a:srgbClr val="000000"/>
                </a:solidFill>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algn="just">
              <a:lnSpc>
                <a:spcPct val="150000"/>
              </a:lnSpc>
            </a:pPr>
            <a:r>
              <a:rPr lang="en-US" sz="1200" dirty="0">
                <a:solidFill>
                  <a:srgbClr val="000000"/>
                </a:solidFill>
                <a:latin typeface="Arial" panose="020B0604020202020204" pitchFamily="34" charset="0"/>
                <a:cs typeface="Arial" panose="020B0604020202020204" pitchFamily="34" charset="0"/>
              </a:rPr>
              <a:t>Given the prospects of </a:t>
            </a:r>
            <a:r>
              <a:rPr lang="en-US" sz="1200" dirty="0" err="1">
                <a:solidFill>
                  <a:srgbClr val="000000"/>
                </a:solidFill>
                <a:latin typeface="Arial" panose="020B0604020202020204" pitchFamily="34" charset="0"/>
                <a:cs typeface="Arial" panose="020B0604020202020204" pitchFamily="34" charset="0"/>
              </a:rPr>
              <a:t>Vitaro</a:t>
            </a:r>
            <a:r>
              <a:rPr lang="en-US" sz="1200" dirty="0">
                <a:solidFill>
                  <a:srgbClr val="000000"/>
                </a:solidFill>
                <a:latin typeface="Arial" panose="020B0604020202020204" pitchFamily="34" charset="0"/>
                <a:cs typeface="Arial" panose="020B0604020202020204" pitchFamily="34" charset="0"/>
              </a:rPr>
              <a:t>, the selective management structure of the company will be democratic. </a:t>
            </a:r>
            <a:endParaRPr lang="en-US" sz="1200" dirty="0">
              <a:latin typeface="Arial" panose="020B0604020202020204" pitchFamily="34" charset="0"/>
              <a:cs typeface="Arial" panose="020B0604020202020204" pitchFamily="34" charset="0"/>
            </a:endParaRPr>
          </a:p>
          <a:p>
            <a:pPr algn="just">
              <a:lnSpc>
                <a:spcPct val="150000"/>
              </a:lnSpc>
            </a:pPr>
            <a:r>
              <a:rPr lang="en-US" sz="1200" dirty="0">
                <a:solidFill>
                  <a:srgbClr val="000000"/>
                </a:solidFill>
                <a:latin typeface="Arial" panose="020B0604020202020204" pitchFamily="34" charset="0"/>
                <a:cs typeface="Arial" panose="020B0604020202020204" pitchFamily="34" charset="0"/>
              </a:rPr>
              <a:t>This will help the involved members and employees to seek out and understand each other's perspective which will be reciprocated through the integration of the product and its respective updates. </a:t>
            </a:r>
            <a:endParaRPr lang="en-US" sz="12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6526460" y="1412776"/>
            <a:ext cx="4940027" cy="5005353"/>
          </a:xfrm>
          <a:prstGeom prst="rect">
            <a:avLst/>
          </a:prstGeom>
        </p:spPr>
      </p:pic>
      <p:pic>
        <p:nvPicPr>
          <p:cNvPr id="4" name="Picture 3"/>
          <p:cNvPicPr>
            <a:picLocks noChangeAspect="1"/>
          </p:cNvPicPr>
          <p:nvPr/>
        </p:nvPicPr>
        <p:blipFill>
          <a:blip r:embed="rId4"/>
          <a:stretch>
            <a:fillRect/>
          </a:stretch>
        </p:blipFill>
        <p:spPr>
          <a:xfrm>
            <a:off x="864008" y="3724394"/>
            <a:ext cx="5518435" cy="2693735"/>
          </a:xfrm>
          <a:prstGeom prst="rect">
            <a:avLst/>
          </a:prstGeom>
        </p:spPr>
      </p:pic>
    </p:spTree>
    <p:extLst>
      <p:ext uri="{BB962C8B-B14F-4D97-AF65-F5344CB8AC3E}">
        <p14:creationId xmlns:p14="http://schemas.microsoft.com/office/powerpoint/2010/main" val="3488869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16402" y="548680"/>
            <a:ext cx="9972603" cy="461665"/>
          </a:xfrm>
          <a:prstGeom prst="rect">
            <a:avLst/>
          </a:prstGeom>
        </p:spPr>
        <p:txBody>
          <a:bodyPr wrap="none">
            <a:spAutoFit/>
          </a:bodyPr>
          <a:lstStyle/>
          <a:p>
            <a:pPr algn="ctr"/>
            <a:r>
              <a:rPr lang="en-US" sz="2400" b="1" dirty="0">
                <a:latin typeface="Arial" panose="020B0604020202020204" pitchFamily="34" charset="0"/>
                <a:cs typeface="Arial" panose="020B0604020202020204" pitchFamily="34" charset="0"/>
              </a:rPr>
              <a:t>Evaluation of the business idea by using the SWOT analysis model</a:t>
            </a:r>
            <a:endParaRPr lang="en-GB" sz="2400" dirty="0">
              <a:latin typeface="Arial" panose="020B0604020202020204" pitchFamily="34" charset="0"/>
              <a:cs typeface="Arial" panose="020B0604020202020204" pitchFamily="34" charset="0"/>
            </a:endParaRPr>
          </a:p>
        </p:txBody>
      </p:sp>
      <p:graphicFrame>
        <p:nvGraphicFramePr>
          <p:cNvPr id="3" name="Table 2"/>
          <p:cNvGraphicFramePr>
            <a:graphicFrameLocks noGrp="1"/>
          </p:cNvGraphicFramePr>
          <p:nvPr>
            <p:extLst>
              <p:ext uri="{D42A27DB-BD31-4B8C-83A1-F6EECF244321}">
                <p14:modId xmlns:p14="http://schemas.microsoft.com/office/powerpoint/2010/main" val="69926401"/>
              </p:ext>
            </p:extLst>
          </p:nvPr>
        </p:nvGraphicFramePr>
        <p:xfrm>
          <a:off x="1269876" y="1556792"/>
          <a:ext cx="9577064" cy="4176464"/>
        </p:xfrm>
        <a:graphic>
          <a:graphicData uri="http://schemas.openxmlformats.org/drawingml/2006/table">
            <a:tbl>
              <a:tblPr>
                <a:tableStyleId>{5C22544A-7EE6-4342-B048-85BDC9FD1C3A}</a:tableStyleId>
              </a:tblPr>
              <a:tblGrid>
                <a:gridCol w="4788532">
                  <a:extLst>
                    <a:ext uri="{9D8B030D-6E8A-4147-A177-3AD203B41FA5}">
                      <a16:colId xmlns:a16="http://schemas.microsoft.com/office/drawing/2014/main" val="20000"/>
                    </a:ext>
                  </a:extLst>
                </a:gridCol>
                <a:gridCol w="4788532">
                  <a:extLst>
                    <a:ext uri="{9D8B030D-6E8A-4147-A177-3AD203B41FA5}">
                      <a16:colId xmlns:a16="http://schemas.microsoft.com/office/drawing/2014/main" val="20001"/>
                    </a:ext>
                  </a:extLst>
                </a:gridCol>
              </a:tblGrid>
              <a:tr h="1824763">
                <a:tc>
                  <a:txBody>
                    <a:bodyPr/>
                    <a:lstStyle/>
                    <a:p>
                      <a:pPr algn="ctr">
                        <a:lnSpc>
                          <a:spcPct val="150000"/>
                        </a:lnSpc>
                        <a:spcAft>
                          <a:spcPts val="0"/>
                        </a:spcAft>
                      </a:pPr>
                      <a:r>
                        <a:rPr lang="en-GB" sz="1200" b="1" dirty="0">
                          <a:effectLst/>
                          <a:latin typeface="Arial" panose="020B0604020202020204" pitchFamily="34" charset="0"/>
                          <a:cs typeface="Arial" panose="020B0604020202020204" pitchFamily="34" charset="0"/>
                        </a:rPr>
                        <a:t>Strengths </a:t>
                      </a:r>
                    </a:p>
                    <a:p>
                      <a:pPr algn="just">
                        <a:lnSpc>
                          <a:spcPct val="150000"/>
                        </a:lnSpc>
                        <a:spcAft>
                          <a:spcPts val="0"/>
                        </a:spcAft>
                      </a:pPr>
                      <a:r>
                        <a:rPr lang="en-GB" sz="1200" dirty="0">
                          <a:effectLst/>
                          <a:latin typeface="Arial" panose="020B0604020202020204" pitchFamily="34" charset="0"/>
                          <a:cs typeface="Arial" panose="020B0604020202020204" pitchFamily="34" charset="0"/>
                        </a:rPr>
                        <a:t>The innovative features of the product that will help to identify illness at an early stage are considered the primary sturdiness </a:t>
                      </a:r>
                      <a:endParaRPr lang="en-GB" sz="12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spcAft>
                          <a:spcPts val="0"/>
                        </a:spcAft>
                      </a:pPr>
                      <a:r>
                        <a:rPr lang="en-GB" sz="1200" b="1" dirty="0">
                          <a:effectLst/>
                          <a:latin typeface="Arial" panose="020B0604020202020204" pitchFamily="34" charset="0"/>
                          <a:cs typeface="Arial" panose="020B0604020202020204" pitchFamily="34" charset="0"/>
                        </a:rPr>
                        <a:t>Weaknesses </a:t>
                      </a:r>
                    </a:p>
                    <a:p>
                      <a:pPr algn="just">
                        <a:lnSpc>
                          <a:spcPct val="150000"/>
                        </a:lnSpc>
                        <a:spcAft>
                          <a:spcPts val="0"/>
                        </a:spcAft>
                      </a:pPr>
                      <a:r>
                        <a:rPr lang="en-GB" sz="1200" dirty="0">
                          <a:effectLst/>
                          <a:latin typeface="Arial" panose="020B0604020202020204" pitchFamily="34" charset="0"/>
                          <a:cs typeface="Arial" panose="020B0604020202020204" pitchFamily="34" charset="0"/>
                        </a:rPr>
                        <a:t>The lack of resources for the technical integration of the product is considered the initial weakness of the proposed business idea</a:t>
                      </a:r>
                      <a:endParaRPr lang="en-GB" sz="12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0"/>
                  </a:ext>
                </a:extLst>
              </a:tr>
              <a:tr h="2351701">
                <a:tc>
                  <a:txBody>
                    <a:bodyPr/>
                    <a:lstStyle/>
                    <a:p>
                      <a:pPr algn="ctr">
                        <a:lnSpc>
                          <a:spcPct val="150000"/>
                        </a:lnSpc>
                        <a:spcAft>
                          <a:spcPts val="0"/>
                        </a:spcAft>
                      </a:pPr>
                      <a:r>
                        <a:rPr lang="en-GB" sz="1200" b="1" dirty="0">
                          <a:effectLst/>
                          <a:latin typeface="Arial" panose="020B0604020202020204" pitchFamily="34" charset="0"/>
                          <a:cs typeface="Arial" panose="020B0604020202020204" pitchFamily="34" charset="0"/>
                        </a:rPr>
                        <a:t>Threats </a:t>
                      </a:r>
                    </a:p>
                    <a:p>
                      <a:pPr algn="just">
                        <a:lnSpc>
                          <a:spcPct val="150000"/>
                        </a:lnSpc>
                        <a:spcAft>
                          <a:spcPts val="0"/>
                        </a:spcAft>
                      </a:pPr>
                      <a:r>
                        <a:rPr lang="en-GB" sz="1200" dirty="0">
                          <a:effectLst/>
                          <a:latin typeface="Arial" panose="020B0604020202020204" pitchFamily="34" charset="0"/>
                          <a:cs typeface="Arial" panose="020B0604020202020204" pitchFamily="34" charset="0"/>
                        </a:rPr>
                        <a:t>Increasing competition in the market is an essential threat that can fluctuate the sales of the product</a:t>
                      </a:r>
                      <a:endParaRPr lang="en-GB" sz="12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spcAft>
                          <a:spcPts val="0"/>
                        </a:spcAft>
                      </a:pPr>
                      <a:r>
                        <a:rPr lang="en-GB" sz="1200" b="1" dirty="0">
                          <a:effectLst/>
                          <a:latin typeface="Arial" panose="020B0604020202020204" pitchFamily="34" charset="0"/>
                          <a:cs typeface="Arial" panose="020B0604020202020204" pitchFamily="34" charset="0"/>
                        </a:rPr>
                        <a:t>Opportunities </a:t>
                      </a:r>
                    </a:p>
                    <a:p>
                      <a:pPr algn="just">
                        <a:lnSpc>
                          <a:spcPct val="150000"/>
                        </a:lnSpc>
                        <a:spcAft>
                          <a:spcPts val="0"/>
                        </a:spcAft>
                      </a:pPr>
                      <a:r>
                        <a:rPr lang="en-GB" sz="1200" dirty="0">
                          <a:effectLst/>
                          <a:latin typeface="Arial" panose="020B0604020202020204" pitchFamily="34" charset="0"/>
                          <a:cs typeface="Arial" panose="020B0604020202020204" pitchFamily="34" charset="0"/>
                        </a:rPr>
                        <a:t>There is a lack of innovative products such as </a:t>
                      </a:r>
                      <a:r>
                        <a:rPr lang="en-GB" sz="1200" dirty="0" err="1">
                          <a:effectLst/>
                          <a:latin typeface="Arial" panose="020B0604020202020204" pitchFamily="34" charset="0"/>
                          <a:cs typeface="Arial" panose="020B0604020202020204" pitchFamily="34" charset="0"/>
                        </a:rPr>
                        <a:t>Vitaro</a:t>
                      </a:r>
                      <a:r>
                        <a:rPr lang="en-GB" sz="1200" dirty="0">
                          <a:effectLst/>
                          <a:latin typeface="Arial" panose="020B0604020202020204" pitchFamily="34" charset="0"/>
                          <a:cs typeface="Arial" panose="020B0604020202020204" pitchFamily="34" charset="0"/>
                        </a:rPr>
                        <a:t> in the medical industry in the UK which provides robust opportunities for the proliferation of the business idea</a:t>
                      </a:r>
                      <a:endParaRPr lang="en-GB" sz="12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23498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4542208" y="548680"/>
            <a:ext cx="2920992" cy="461665"/>
          </a:xfrm>
          <a:prstGeom prst="rect">
            <a:avLst/>
          </a:prstGeom>
        </p:spPr>
        <p:txBody>
          <a:bodyPr wrap="none">
            <a:spAutoFit/>
          </a:bodyPr>
          <a:lstStyle/>
          <a:p>
            <a:pPr algn="ctr"/>
            <a:r>
              <a:rPr lang="en-GB" sz="2400" b="1" dirty="0">
                <a:latin typeface="Arial" panose="020B0604020202020204" pitchFamily="34" charset="0"/>
                <a:cs typeface="Arial" panose="020B0604020202020204" pitchFamily="34" charset="0"/>
              </a:rPr>
              <a:t>Cash flow forecast</a:t>
            </a:r>
            <a:endParaRPr lang="en-GB" sz="2400" dirty="0">
              <a:latin typeface="Arial" panose="020B0604020202020204" pitchFamily="34" charset="0"/>
              <a:cs typeface="Arial" panose="020B0604020202020204" pitchFamily="34" charset="0"/>
            </a:endParaRPr>
          </a:p>
        </p:txBody>
      </p:sp>
      <p:pic>
        <p:nvPicPr>
          <p:cNvPr id="2050" name="Picture 2" descr="https://lh7-rt.googleusercontent.com/docsz/AD_4nXcy99oBv0gbNHTIqx8ARSeXWPzJKiO-RgnMjr5OruoakcACMuIEhAYIOdGXs5D5fl3RNyYZ5_hFJj6dgjWKknVsca8pOq16GMM9U3xc4IUOhcDYq8fWoXoLyzvL1n8nmQ8JpPWYlzpSXSng0tqGzBNgWLK_?key=FT0NFnA3YOHqatdHzUaR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788" y="2780928"/>
            <a:ext cx="5400600" cy="126526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s://lh7-rt.googleusercontent.com/docsz/AD_4nXe3wMh5Z9cFLbknmMs_4AFWsOZByKpOSCKh5R5mMBeSq7E3p1th9e_6MH9KG-IwkwdconpQbith3BKm-hMZv_bQZnZIpRA1CDyZPXT4dH5bXFkoKW2xKGV5buJs_P1YRO5GOYoG0lS5U6D1p3d76lg8hHAD?key=FT0NFnA3YOHqatdHzUaR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6563" y="1412296"/>
            <a:ext cx="5450457" cy="439296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7750596" y="5949280"/>
            <a:ext cx="2417650" cy="335156"/>
          </a:xfrm>
          <a:prstGeom prst="rect">
            <a:avLst/>
          </a:prstGeom>
        </p:spPr>
        <p:txBody>
          <a:bodyPr wrap="none">
            <a:spAutoFit/>
          </a:bodyPr>
          <a:lstStyle/>
          <a:p>
            <a:pPr algn="ctr">
              <a:lnSpc>
                <a:spcPct val="150000"/>
              </a:lnSpc>
              <a:spcAft>
                <a:spcPts val="0"/>
              </a:spcAft>
            </a:pPr>
            <a:r>
              <a:rPr lang="en-GB" sz="1200" b="1" dirty="0">
                <a:latin typeface="Arial" panose="020B0604020202020204" pitchFamily="34" charset="0"/>
                <a:ea typeface="Times New Roman" panose="02020603050405020304" pitchFamily="18" charset="0"/>
                <a:cs typeface="Arial" panose="020B0604020202020204" pitchFamily="34" charset="0"/>
              </a:rPr>
              <a:t>Figure 1: Cash flow statement </a:t>
            </a:r>
            <a:endParaRPr lang="en-GB" sz="12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9636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014292" y="548680"/>
            <a:ext cx="2307042" cy="461665"/>
          </a:xfrm>
          <a:prstGeom prst="rect">
            <a:avLst/>
          </a:prstGeom>
        </p:spPr>
        <p:txBody>
          <a:bodyPr wrap="none">
            <a:spAutoFit/>
          </a:bodyPr>
          <a:lstStyle/>
          <a:p>
            <a:r>
              <a:rPr lang="en-GB" sz="2400" b="1" dirty="0">
                <a:latin typeface="Arial" panose="020B0604020202020204" pitchFamily="34" charset="0"/>
                <a:cs typeface="Arial" panose="020B0604020202020204" pitchFamily="34" charset="0"/>
              </a:rPr>
              <a:t>Reference List</a:t>
            </a:r>
            <a:endParaRPr lang="en-GB" sz="2400" dirty="0">
              <a:latin typeface="Arial" panose="020B0604020202020204" pitchFamily="34" charset="0"/>
              <a:cs typeface="Arial" panose="020B0604020202020204" pitchFamily="34" charset="0"/>
            </a:endParaRPr>
          </a:p>
        </p:txBody>
      </p:sp>
      <p:sp>
        <p:nvSpPr>
          <p:cNvPr id="2" name="Rectangle 1"/>
          <p:cNvSpPr/>
          <p:nvPr/>
        </p:nvSpPr>
        <p:spPr>
          <a:xfrm>
            <a:off x="477788" y="1340768"/>
            <a:ext cx="11089232" cy="4646850"/>
          </a:xfrm>
          <a:prstGeom prst="rect">
            <a:avLst/>
          </a:prstGeom>
        </p:spPr>
        <p:txBody>
          <a:bodyPr wrap="square">
            <a:spAutoFit/>
          </a:bodyPr>
          <a:lstStyle/>
          <a:p>
            <a:pPr algn="just">
              <a:lnSpc>
                <a:spcPct val="150000"/>
              </a:lnSpc>
              <a:spcBef>
                <a:spcPts val="1200"/>
              </a:spcBef>
              <a:spcAft>
                <a:spcPts val="1200"/>
              </a:spcAft>
            </a:pPr>
            <a:r>
              <a:rPr lang="en-GB" sz="1100" dirty="0" err="1">
                <a:solidFill>
                  <a:srgbClr val="222222"/>
                </a:solidFill>
                <a:latin typeface="Arial" panose="020B0604020202020204" pitchFamily="34" charset="0"/>
                <a:cs typeface="Arial" panose="020B0604020202020204" pitchFamily="34" charset="0"/>
              </a:rPr>
              <a:t>Bardales</a:t>
            </a:r>
            <a:r>
              <a:rPr lang="en-GB" sz="1100" dirty="0">
                <a:solidFill>
                  <a:srgbClr val="222222"/>
                </a:solidFill>
                <a:latin typeface="Arial" panose="020B0604020202020204" pitchFamily="34" charset="0"/>
                <a:cs typeface="Arial" panose="020B0604020202020204" pitchFamily="34" charset="0"/>
              </a:rPr>
              <a:t>-Cárdenas, M., Cervantes-Ramón, E.F., Gonzales-Figueroa, I.K. and </a:t>
            </a:r>
            <a:r>
              <a:rPr lang="en-GB" sz="1100" dirty="0" err="1">
                <a:solidFill>
                  <a:srgbClr val="222222"/>
                </a:solidFill>
                <a:latin typeface="Arial" panose="020B0604020202020204" pitchFamily="34" charset="0"/>
                <a:cs typeface="Arial" panose="020B0604020202020204" pitchFamily="34" charset="0"/>
              </a:rPr>
              <a:t>Farro</a:t>
            </a:r>
            <a:r>
              <a:rPr lang="en-GB" sz="1100" dirty="0">
                <a:solidFill>
                  <a:srgbClr val="222222"/>
                </a:solidFill>
                <a:latin typeface="Arial" panose="020B0604020202020204" pitchFamily="34" charset="0"/>
                <a:cs typeface="Arial" panose="020B0604020202020204" pitchFamily="34" charset="0"/>
              </a:rPr>
              <a:t>-Ruiz, L.M., 2024. Entrepreneurship skills in university students to improve local economic development. </a:t>
            </a:r>
            <a:r>
              <a:rPr lang="en-GB" sz="1100" i="1" dirty="0">
                <a:solidFill>
                  <a:srgbClr val="000000"/>
                </a:solidFill>
                <a:latin typeface="Arial" panose="020B0604020202020204" pitchFamily="34" charset="0"/>
                <a:cs typeface="Arial" panose="020B0604020202020204" pitchFamily="34" charset="0"/>
              </a:rPr>
              <a:t>Journal of Innovation and Entrepreneurship</a:t>
            </a:r>
            <a:r>
              <a:rPr lang="en-GB" sz="1100" dirty="0">
                <a:solidFill>
                  <a:srgbClr val="000000"/>
                </a:solidFill>
                <a:latin typeface="Arial" panose="020B0604020202020204" pitchFamily="34" charset="0"/>
                <a:cs typeface="Arial" panose="020B0604020202020204" pitchFamily="34" charset="0"/>
              </a:rPr>
              <a:t>, </a:t>
            </a:r>
            <a:r>
              <a:rPr lang="en-GB" sz="1100" i="1" dirty="0">
                <a:solidFill>
                  <a:srgbClr val="000000"/>
                </a:solidFill>
                <a:latin typeface="Arial" panose="020B0604020202020204" pitchFamily="34" charset="0"/>
                <a:cs typeface="Arial" panose="020B0604020202020204" pitchFamily="34" charset="0"/>
              </a:rPr>
              <a:t>13</a:t>
            </a:r>
            <a:r>
              <a:rPr lang="en-GB" sz="1100" dirty="0">
                <a:solidFill>
                  <a:srgbClr val="000000"/>
                </a:solidFill>
                <a:latin typeface="Arial" panose="020B0604020202020204" pitchFamily="34" charset="0"/>
                <a:cs typeface="Arial" panose="020B0604020202020204" pitchFamily="34" charset="0"/>
              </a:rPr>
              <a:t>(1), p.55. Available at:</a:t>
            </a:r>
            <a:r>
              <a:rPr lang="en-GB" sz="1100" dirty="0">
                <a:solidFill>
                  <a:srgbClr val="000000"/>
                </a:solidFill>
                <a:latin typeface="Arial" panose="020B0604020202020204" pitchFamily="34" charset="0"/>
                <a:cs typeface="Arial" panose="020B0604020202020204" pitchFamily="34" charset="0"/>
                <a:hlinkClick r:id="rId3"/>
              </a:rPr>
              <a:t> </a:t>
            </a:r>
            <a:r>
              <a:rPr lang="en-GB" sz="1100" u="sng" dirty="0">
                <a:solidFill>
                  <a:srgbClr val="1155CC"/>
                </a:solidFill>
                <a:latin typeface="Arial" panose="020B0604020202020204" pitchFamily="34" charset="0"/>
                <a:cs typeface="Arial" panose="020B0604020202020204" pitchFamily="34" charset="0"/>
                <a:hlinkClick r:id="rId3"/>
              </a:rPr>
              <a:t>https://doi.org/10.1186/s13731-024-00408-1</a:t>
            </a:r>
            <a:r>
              <a:rPr lang="en-GB" sz="1100" dirty="0">
                <a:solidFill>
                  <a:srgbClr val="000000"/>
                </a:solidFill>
                <a:latin typeface="Arial" panose="020B0604020202020204" pitchFamily="34" charset="0"/>
                <a:cs typeface="Arial" panose="020B0604020202020204" pitchFamily="34" charset="0"/>
              </a:rPr>
              <a:t> (Accessed: 26 September 2024)</a:t>
            </a:r>
            <a:endParaRPr lang="en-GB" sz="1100" dirty="0">
              <a:latin typeface="Arial" panose="020B0604020202020204" pitchFamily="34" charset="0"/>
              <a:cs typeface="Arial" panose="020B0604020202020204" pitchFamily="34" charset="0"/>
            </a:endParaRPr>
          </a:p>
          <a:p>
            <a:pPr algn="just">
              <a:lnSpc>
                <a:spcPct val="150000"/>
              </a:lnSpc>
              <a:spcBef>
                <a:spcPts val="1200"/>
              </a:spcBef>
              <a:spcAft>
                <a:spcPts val="1200"/>
              </a:spcAft>
            </a:pPr>
            <a:r>
              <a:rPr lang="en-GB" sz="1100" dirty="0">
                <a:solidFill>
                  <a:srgbClr val="222222"/>
                </a:solidFill>
                <a:latin typeface="Arial" panose="020B0604020202020204" pitchFamily="34" charset="0"/>
                <a:cs typeface="Arial" panose="020B0604020202020204" pitchFamily="34" charset="0"/>
              </a:rPr>
              <a:t>Dal Mas, F., </a:t>
            </a:r>
            <a:r>
              <a:rPr lang="en-GB" sz="1100" dirty="0" err="1">
                <a:solidFill>
                  <a:srgbClr val="222222"/>
                </a:solidFill>
                <a:latin typeface="Arial" panose="020B0604020202020204" pitchFamily="34" charset="0"/>
                <a:cs typeface="Arial" panose="020B0604020202020204" pitchFamily="34" charset="0"/>
              </a:rPr>
              <a:t>Massaro</a:t>
            </a:r>
            <a:r>
              <a:rPr lang="en-GB" sz="1100" dirty="0">
                <a:solidFill>
                  <a:srgbClr val="222222"/>
                </a:solidFill>
                <a:latin typeface="Arial" panose="020B0604020202020204" pitchFamily="34" charset="0"/>
                <a:cs typeface="Arial" panose="020B0604020202020204" pitchFamily="34" charset="0"/>
              </a:rPr>
              <a:t>, M., </a:t>
            </a:r>
            <a:r>
              <a:rPr lang="en-GB" sz="1100" dirty="0" err="1">
                <a:solidFill>
                  <a:srgbClr val="222222"/>
                </a:solidFill>
                <a:latin typeface="Arial" panose="020B0604020202020204" pitchFamily="34" charset="0"/>
                <a:cs typeface="Arial" panose="020B0604020202020204" pitchFamily="34" charset="0"/>
              </a:rPr>
              <a:t>Paoloni</a:t>
            </a:r>
            <a:r>
              <a:rPr lang="en-GB" sz="1100" dirty="0">
                <a:solidFill>
                  <a:srgbClr val="222222"/>
                </a:solidFill>
                <a:latin typeface="Arial" panose="020B0604020202020204" pitchFamily="34" charset="0"/>
                <a:cs typeface="Arial" panose="020B0604020202020204" pitchFamily="34" charset="0"/>
              </a:rPr>
              <a:t>, P. and </a:t>
            </a:r>
            <a:r>
              <a:rPr lang="en-GB" sz="1100" dirty="0" err="1">
                <a:solidFill>
                  <a:srgbClr val="222222"/>
                </a:solidFill>
                <a:latin typeface="Arial" panose="020B0604020202020204" pitchFamily="34" charset="0"/>
                <a:cs typeface="Arial" panose="020B0604020202020204" pitchFamily="34" charset="0"/>
              </a:rPr>
              <a:t>Kianto</a:t>
            </a:r>
            <a:r>
              <a:rPr lang="en-GB" sz="1100" dirty="0">
                <a:solidFill>
                  <a:srgbClr val="222222"/>
                </a:solidFill>
                <a:latin typeface="Arial" panose="020B0604020202020204" pitchFamily="34" charset="0"/>
                <a:cs typeface="Arial" panose="020B0604020202020204" pitchFamily="34" charset="0"/>
              </a:rPr>
              <a:t>, A., 2023. Translating knowledge in new entrepreneurial ventures: the role of business plan development. </a:t>
            </a:r>
            <a:r>
              <a:rPr lang="en-GB" sz="1100" i="1" dirty="0">
                <a:solidFill>
                  <a:srgbClr val="000000"/>
                </a:solidFill>
                <a:latin typeface="Arial" panose="020B0604020202020204" pitchFamily="34" charset="0"/>
                <a:cs typeface="Arial" panose="020B0604020202020204" pitchFamily="34" charset="0"/>
              </a:rPr>
              <a:t>VINE Journal of Information and Knowledge Management Systems</a:t>
            </a:r>
            <a:r>
              <a:rPr lang="en-GB" sz="1100" dirty="0">
                <a:solidFill>
                  <a:srgbClr val="000000"/>
                </a:solidFill>
                <a:latin typeface="Arial" panose="020B0604020202020204" pitchFamily="34" charset="0"/>
                <a:cs typeface="Arial" panose="020B0604020202020204" pitchFamily="34" charset="0"/>
              </a:rPr>
              <a:t>, </a:t>
            </a:r>
            <a:r>
              <a:rPr lang="en-GB" sz="1100" i="1" dirty="0">
                <a:solidFill>
                  <a:srgbClr val="000000"/>
                </a:solidFill>
                <a:latin typeface="Arial" panose="020B0604020202020204" pitchFamily="34" charset="0"/>
                <a:cs typeface="Arial" panose="020B0604020202020204" pitchFamily="34" charset="0"/>
              </a:rPr>
              <a:t>53</a:t>
            </a:r>
            <a:r>
              <a:rPr lang="en-GB" sz="1100" dirty="0">
                <a:solidFill>
                  <a:srgbClr val="000000"/>
                </a:solidFill>
                <a:latin typeface="Arial" panose="020B0604020202020204" pitchFamily="34" charset="0"/>
                <a:cs typeface="Arial" panose="020B0604020202020204" pitchFamily="34" charset="0"/>
              </a:rPr>
              <a:t>(6), pp.1159-1177. Available at:</a:t>
            </a:r>
            <a:r>
              <a:rPr lang="en-GB" sz="1100" dirty="0">
                <a:solidFill>
                  <a:srgbClr val="000000"/>
                </a:solidFill>
                <a:latin typeface="Arial" panose="020B0604020202020204" pitchFamily="34" charset="0"/>
                <a:cs typeface="Arial" panose="020B0604020202020204" pitchFamily="34" charset="0"/>
                <a:hlinkClick r:id="rId4"/>
              </a:rPr>
              <a:t> </a:t>
            </a:r>
            <a:r>
              <a:rPr lang="en-GB" sz="1100" u="sng" dirty="0">
                <a:solidFill>
                  <a:srgbClr val="1155CC"/>
                </a:solidFill>
                <a:latin typeface="Arial" panose="020B0604020202020204" pitchFamily="34" charset="0"/>
                <a:cs typeface="Arial" panose="020B0604020202020204" pitchFamily="34" charset="0"/>
                <a:hlinkClick r:id="rId4"/>
              </a:rPr>
              <a:t>https://doi.org/10.1108/VJIKMS-04-2021-0060</a:t>
            </a:r>
            <a:r>
              <a:rPr lang="en-GB" sz="1100" dirty="0">
                <a:solidFill>
                  <a:srgbClr val="000000"/>
                </a:solidFill>
                <a:latin typeface="Arial" panose="020B0604020202020204" pitchFamily="34" charset="0"/>
                <a:cs typeface="Arial" panose="020B0604020202020204" pitchFamily="34" charset="0"/>
              </a:rPr>
              <a:t> (Accessed: 26 September 2024)</a:t>
            </a:r>
            <a:endParaRPr lang="en-GB" sz="1100" dirty="0">
              <a:latin typeface="Arial" panose="020B0604020202020204" pitchFamily="34" charset="0"/>
              <a:cs typeface="Arial" panose="020B0604020202020204" pitchFamily="34" charset="0"/>
            </a:endParaRPr>
          </a:p>
          <a:p>
            <a:pPr algn="just">
              <a:lnSpc>
                <a:spcPct val="150000"/>
              </a:lnSpc>
              <a:spcBef>
                <a:spcPts val="1200"/>
              </a:spcBef>
              <a:spcAft>
                <a:spcPts val="1200"/>
              </a:spcAft>
            </a:pPr>
            <a:r>
              <a:rPr lang="en-GB" sz="1100" dirty="0" err="1">
                <a:solidFill>
                  <a:srgbClr val="222222"/>
                </a:solidFill>
                <a:latin typeface="Arial" panose="020B0604020202020204" pitchFamily="34" charset="0"/>
                <a:cs typeface="Arial" panose="020B0604020202020204" pitchFamily="34" charset="0"/>
              </a:rPr>
              <a:t>Kulkov</a:t>
            </a:r>
            <a:r>
              <a:rPr lang="en-GB" sz="1100" dirty="0">
                <a:solidFill>
                  <a:srgbClr val="222222"/>
                </a:solidFill>
                <a:latin typeface="Arial" panose="020B0604020202020204" pitchFamily="34" charset="0"/>
                <a:cs typeface="Arial" panose="020B0604020202020204" pitchFamily="34" charset="0"/>
              </a:rPr>
              <a:t>, I., 2023. Next-generation business models for artificial intelligence start-ups in the healthcare industry. </a:t>
            </a:r>
            <a:r>
              <a:rPr lang="en-GB" sz="1100" i="1" dirty="0">
                <a:solidFill>
                  <a:srgbClr val="000000"/>
                </a:solidFill>
                <a:latin typeface="Arial" panose="020B0604020202020204" pitchFamily="34" charset="0"/>
                <a:cs typeface="Arial" panose="020B0604020202020204" pitchFamily="34" charset="0"/>
              </a:rPr>
              <a:t>International Journal of Entrepreneurial </a:t>
            </a:r>
            <a:r>
              <a:rPr lang="en-GB" sz="1100" i="1" dirty="0" err="1">
                <a:solidFill>
                  <a:srgbClr val="000000"/>
                </a:solidFill>
                <a:latin typeface="Arial" panose="020B0604020202020204" pitchFamily="34" charset="0"/>
                <a:cs typeface="Arial" panose="020B0604020202020204" pitchFamily="34" charset="0"/>
              </a:rPr>
              <a:t>Behavior</a:t>
            </a:r>
            <a:r>
              <a:rPr lang="en-GB" sz="1100" i="1" dirty="0">
                <a:solidFill>
                  <a:srgbClr val="000000"/>
                </a:solidFill>
                <a:latin typeface="Arial" panose="020B0604020202020204" pitchFamily="34" charset="0"/>
                <a:cs typeface="Arial" panose="020B0604020202020204" pitchFamily="34" charset="0"/>
              </a:rPr>
              <a:t> &amp; Research</a:t>
            </a:r>
            <a:r>
              <a:rPr lang="en-GB" sz="1100" dirty="0">
                <a:solidFill>
                  <a:srgbClr val="000000"/>
                </a:solidFill>
                <a:latin typeface="Arial" panose="020B0604020202020204" pitchFamily="34" charset="0"/>
                <a:cs typeface="Arial" panose="020B0604020202020204" pitchFamily="34" charset="0"/>
              </a:rPr>
              <a:t>, </a:t>
            </a:r>
            <a:r>
              <a:rPr lang="en-GB" sz="1100" i="1" dirty="0">
                <a:solidFill>
                  <a:srgbClr val="000000"/>
                </a:solidFill>
                <a:latin typeface="Arial" panose="020B0604020202020204" pitchFamily="34" charset="0"/>
                <a:cs typeface="Arial" panose="020B0604020202020204" pitchFamily="34" charset="0"/>
              </a:rPr>
              <a:t>29</a:t>
            </a:r>
            <a:r>
              <a:rPr lang="en-GB" sz="1100" dirty="0">
                <a:solidFill>
                  <a:srgbClr val="000000"/>
                </a:solidFill>
                <a:latin typeface="Arial" panose="020B0604020202020204" pitchFamily="34" charset="0"/>
                <a:cs typeface="Arial" panose="020B0604020202020204" pitchFamily="34" charset="0"/>
              </a:rPr>
              <a:t>(4), pp.860-885. Available at:</a:t>
            </a:r>
            <a:r>
              <a:rPr lang="en-GB" sz="1100" dirty="0">
                <a:solidFill>
                  <a:srgbClr val="000000"/>
                </a:solidFill>
                <a:latin typeface="Arial" panose="020B0604020202020204" pitchFamily="34" charset="0"/>
                <a:cs typeface="Arial" panose="020B0604020202020204" pitchFamily="34" charset="0"/>
                <a:hlinkClick r:id="rId5"/>
              </a:rPr>
              <a:t> </a:t>
            </a:r>
            <a:r>
              <a:rPr lang="en-GB" sz="1100" u="sng" dirty="0">
                <a:solidFill>
                  <a:srgbClr val="1155CC"/>
                </a:solidFill>
                <a:latin typeface="Arial" panose="020B0604020202020204" pitchFamily="34" charset="0"/>
                <a:cs typeface="Arial" panose="020B0604020202020204" pitchFamily="34" charset="0"/>
                <a:hlinkClick r:id="rId5"/>
              </a:rPr>
              <a:t>https://doi.org/10.1108/IJEBR-04-2021-0304</a:t>
            </a:r>
            <a:r>
              <a:rPr lang="en-GB" sz="1100" dirty="0">
                <a:solidFill>
                  <a:srgbClr val="000000"/>
                </a:solidFill>
                <a:latin typeface="Arial" panose="020B0604020202020204" pitchFamily="34" charset="0"/>
                <a:cs typeface="Arial" panose="020B0604020202020204" pitchFamily="34" charset="0"/>
              </a:rPr>
              <a:t> (Accessed: 26 September 2024)</a:t>
            </a:r>
            <a:endParaRPr lang="en-GB" sz="1100" dirty="0">
              <a:latin typeface="Arial" panose="020B0604020202020204" pitchFamily="34" charset="0"/>
              <a:cs typeface="Arial" panose="020B0604020202020204" pitchFamily="34" charset="0"/>
            </a:endParaRPr>
          </a:p>
          <a:p>
            <a:pPr algn="just">
              <a:lnSpc>
                <a:spcPct val="150000"/>
              </a:lnSpc>
              <a:spcBef>
                <a:spcPts val="1200"/>
              </a:spcBef>
              <a:spcAft>
                <a:spcPts val="1200"/>
              </a:spcAft>
            </a:pPr>
            <a:r>
              <a:rPr lang="en-GB" sz="1100" dirty="0" err="1">
                <a:solidFill>
                  <a:srgbClr val="222222"/>
                </a:solidFill>
                <a:latin typeface="Arial" panose="020B0604020202020204" pitchFamily="34" charset="0"/>
                <a:cs typeface="Arial" panose="020B0604020202020204" pitchFamily="34" charset="0"/>
              </a:rPr>
              <a:t>Kulkov</a:t>
            </a:r>
            <a:r>
              <a:rPr lang="en-GB" sz="1100" dirty="0">
                <a:solidFill>
                  <a:srgbClr val="222222"/>
                </a:solidFill>
                <a:latin typeface="Arial" panose="020B0604020202020204" pitchFamily="34" charset="0"/>
                <a:cs typeface="Arial" panose="020B0604020202020204" pitchFamily="34" charset="0"/>
              </a:rPr>
              <a:t>, I., </a:t>
            </a:r>
            <a:r>
              <a:rPr lang="en-GB" sz="1100" dirty="0" err="1">
                <a:solidFill>
                  <a:srgbClr val="222222"/>
                </a:solidFill>
                <a:latin typeface="Arial" panose="020B0604020202020204" pitchFamily="34" charset="0"/>
                <a:cs typeface="Arial" panose="020B0604020202020204" pitchFamily="34" charset="0"/>
              </a:rPr>
              <a:t>Ivanova-Gongne</a:t>
            </a:r>
            <a:r>
              <a:rPr lang="en-GB" sz="1100" dirty="0">
                <a:solidFill>
                  <a:srgbClr val="222222"/>
                </a:solidFill>
                <a:latin typeface="Arial" panose="020B0604020202020204" pitchFamily="34" charset="0"/>
                <a:cs typeface="Arial" panose="020B0604020202020204" pitchFamily="34" charset="0"/>
              </a:rPr>
              <a:t>, M., </a:t>
            </a:r>
            <a:r>
              <a:rPr lang="en-GB" sz="1100" dirty="0" err="1">
                <a:solidFill>
                  <a:srgbClr val="222222"/>
                </a:solidFill>
                <a:latin typeface="Arial" panose="020B0604020202020204" pitchFamily="34" charset="0"/>
                <a:cs typeface="Arial" panose="020B0604020202020204" pitchFamily="34" charset="0"/>
              </a:rPr>
              <a:t>Bertello</a:t>
            </a:r>
            <a:r>
              <a:rPr lang="en-GB" sz="1100" dirty="0">
                <a:solidFill>
                  <a:srgbClr val="222222"/>
                </a:solidFill>
                <a:latin typeface="Arial" panose="020B0604020202020204" pitchFamily="34" charset="0"/>
                <a:cs typeface="Arial" panose="020B0604020202020204" pitchFamily="34" charset="0"/>
              </a:rPr>
              <a:t>, A., </a:t>
            </a:r>
            <a:r>
              <a:rPr lang="en-GB" sz="1100" dirty="0" err="1">
                <a:solidFill>
                  <a:srgbClr val="222222"/>
                </a:solidFill>
                <a:latin typeface="Arial" panose="020B0604020202020204" pitchFamily="34" charset="0"/>
                <a:cs typeface="Arial" panose="020B0604020202020204" pitchFamily="34" charset="0"/>
              </a:rPr>
              <a:t>Makkonen</a:t>
            </a:r>
            <a:r>
              <a:rPr lang="en-GB" sz="1100" dirty="0">
                <a:solidFill>
                  <a:srgbClr val="222222"/>
                </a:solidFill>
                <a:latin typeface="Arial" panose="020B0604020202020204" pitchFamily="34" charset="0"/>
                <a:cs typeface="Arial" panose="020B0604020202020204" pitchFamily="34" charset="0"/>
              </a:rPr>
              <a:t>, H., </a:t>
            </a:r>
            <a:r>
              <a:rPr lang="en-GB" sz="1100" dirty="0" err="1">
                <a:solidFill>
                  <a:srgbClr val="222222"/>
                </a:solidFill>
                <a:latin typeface="Arial" panose="020B0604020202020204" pitchFamily="34" charset="0"/>
                <a:cs typeface="Arial" panose="020B0604020202020204" pitchFamily="34" charset="0"/>
              </a:rPr>
              <a:t>Kulkova</a:t>
            </a:r>
            <a:r>
              <a:rPr lang="en-GB" sz="1100" dirty="0">
                <a:solidFill>
                  <a:srgbClr val="222222"/>
                </a:solidFill>
                <a:latin typeface="Arial" panose="020B0604020202020204" pitchFamily="34" charset="0"/>
                <a:cs typeface="Arial" panose="020B0604020202020204" pitchFamily="34" charset="0"/>
              </a:rPr>
              <a:t>, J., </a:t>
            </a:r>
            <a:r>
              <a:rPr lang="en-GB" sz="1100" dirty="0" err="1">
                <a:solidFill>
                  <a:srgbClr val="222222"/>
                </a:solidFill>
                <a:latin typeface="Arial" panose="020B0604020202020204" pitchFamily="34" charset="0"/>
                <a:cs typeface="Arial" panose="020B0604020202020204" pitchFamily="34" charset="0"/>
              </a:rPr>
              <a:t>Rohrbeck</a:t>
            </a:r>
            <a:r>
              <a:rPr lang="en-GB" sz="1100" dirty="0">
                <a:solidFill>
                  <a:srgbClr val="222222"/>
                </a:solidFill>
                <a:latin typeface="Arial" panose="020B0604020202020204" pitchFamily="34" charset="0"/>
                <a:cs typeface="Arial" panose="020B0604020202020204" pitchFamily="34" charset="0"/>
              </a:rPr>
              <a:t>, R. and Ferraris, A., 2023. Technology entrepreneurship in healthcare: Challenges and opportunities for value creation. </a:t>
            </a:r>
            <a:r>
              <a:rPr lang="en-GB" sz="1100" i="1" dirty="0">
                <a:solidFill>
                  <a:srgbClr val="000000"/>
                </a:solidFill>
                <a:latin typeface="Arial" panose="020B0604020202020204" pitchFamily="34" charset="0"/>
                <a:cs typeface="Arial" panose="020B0604020202020204" pitchFamily="34" charset="0"/>
              </a:rPr>
              <a:t>Journal of Innovation &amp; Knowledge</a:t>
            </a:r>
            <a:r>
              <a:rPr lang="en-GB" sz="1100" dirty="0">
                <a:solidFill>
                  <a:srgbClr val="000000"/>
                </a:solidFill>
                <a:latin typeface="Arial" panose="020B0604020202020204" pitchFamily="34" charset="0"/>
                <a:cs typeface="Arial" panose="020B0604020202020204" pitchFamily="34" charset="0"/>
              </a:rPr>
              <a:t>, </a:t>
            </a:r>
            <a:r>
              <a:rPr lang="en-GB" sz="1100" i="1" dirty="0">
                <a:solidFill>
                  <a:srgbClr val="000000"/>
                </a:solidFill>
                <a:latin typeface="Arial" panose="020B0604020202020204" pitchFamily="34" charset="0"/>
                <a:cs typeface="Arial" panose="020B0604020202020204" pitchFamily="34" charset="0"/>
              </a:rPr>
              <a:t>8</a:t>
            </a:r>
            <a:r>
              <a:rPr lang="en-GB" sz="1100" dirty="0">
                <a:solidFill>
                  <a:srgbClr val="000000"/>
                </a:solidFill>
                <a:latin typeface="Arial" panose="020B0604020202020204" pitchFamily="34" charset="0"/>
                <a:cs typeface="Arial" panose="020B0604020202020204" pitchFamily="34" charset="0"/>
              </a:rPr>
              <a:t>(2), p.100365. Available at:</a:t>
            </a:r>
            <a:r>
              <a:rPr lang="en-GB" sz="1100" dirty="0">
                <a:solidFill>
                  <a:srgbClr val="000000"/>
                </a:solidFill>
                <a:latin typeface="Arial" panose="020B0604020202020204" pitchFamily="34" charset="0"/>
                <a:cs typeface="Arial" panose="020B0604020202020204" pitchFamily="34" charset="0"/>
                <a:hlinkClick r:id="rId6"/>
              </a:rPr>
              <a:t> </a:t>
            </a:r>
            <a:r>
              <a:rPr lang="en-GB" sz="1100" u="sng" dirty="0">
                <a:solidFill>
                  <a:srgbClr val="1155CC"/>
                </a:solidFill>
                <a:latin typeface="Arial" panose="020B0604020202020204" pitchFamily="34" charset="0"/>
                <a:cs typeface="Arial" panose="020B0604020202020204" pitchFamily="34" charset="0"/>
                <a:hlinkClick r:id="rId6"/>
              </a:rPr>
              <a:t>https://doi.org/10.1016/j.jik.2023.100365</a:t>
            </a:r>
            <a:r>
              <a:rPr lang="en-GB" sz="1100" dirty="0">
                <a:solidFill>
                  <a:srgbClr val="000000"/>
                </a:solidFill>
                <a:latin typeface="Arial" panose="020B0604020202020204" pitchFamily="34" charset="0"/>
                <a:cs typeface="Arial" panose="020B0604020202020204" pitchFamily="34" charset="0"/>
              </a:rPr>
              <a:t> (Accessed: 26 September 2024)</a:t>
            </a:r>
            <a:endParaRPr lang="en-GB" sz="1100" dirty="0">
              <a:latin typeface="Arial" panose="020B0604020202020204" pitchFamily="34" charset="0"/>
              <a:cs typeface="Arial" panose="020B0604020202020204" pitchFamily="34" charset="0"/>
            </a:endParaRPr>
          </a:p>
          <a:p>
            <a:pPr algn="just">
              <a:lnSpc>
                <a:spcPct val="150000"/>
              </a:lnSpc>
              <a:spcBef>
                <a:spcPts val="1200"/>
              </a:spcBef>
              <a:spcAft>
                <a:spcPts val="1200"/>
              </a:spcAft>
            </a:pPr>
            <a:r>
              <a:rPr lang="en-GB" sz="1100" dirty="0" err="1">
                <a:solidFill>
                  <a:srgbClr val="222222"/>
                </a:solidFill>
                <a:latin typeface="Arial" panose="020B0604020202020204" pitchFamily="34" charset="0"/>
                <a:cs typeface="Arial" panose="020B0604020202020204" pitchFamily="34" charset="0"/>
              </a:rPr>
              <a:t>Latifi</a:t>
            </a:r>
            <a:r>
              <a:rPr lang="en-GB" sz="1100" dirty="0">
                <a:solidFill>
                  <a:srgbClr val="222222"/>
                </a:solidFill>
                <a:latin typeface="Arial" panose="020B0604020202020204" pitchFamily="34" charset="0"/>
                <a:cs typeface="Arial" panose="020B0604020202020204" pitchFamily="34" charset="0"/>
              </a:rPr>
              <a:t>, G., </a:t>
            </a:r>
            <a:r>
              <a:rPr lang="en-GB" sz="1100" dirty="0" err="1">
                <a:solidFill>
                  <a:srgbClr val="222222"/>
                </a:solidFill>
                <a:latin typeface="Arial" panose="020B0604020202020204" pitchFamily="34" charset="0"/>
                <a:cs typeface="Arial" panose="020B0604020202020204" pitchFamily="34" charset="0"/>
              </a:rPr>
              <a:t>Grilli</a:t>
            </a:r>
            <a:r>
              <a:rPr lang="en-GB" sz="1100" dirty="0">
                <a:solidFill>
                  <a:srgbClr val="222222"/>
                </a:solidFill>
                <a:latin typeface="Arial" panose="020B0604020202020204" pitchFamily="34" charset="0"/>
                <a:cs typeface="Arial" panose="020B0604020202020204" pitchFamily="34" charset="0"/>
              </a:rPr>
              <a:t>, L. and Herrmann, A.M., 2024. Does writing a business plan still matter for searching and obtaining external equity finance?. </a:t>
            </a:r>
            <a:r>
              <a:rPr lang="en-GB" sz="1100" i="1" dirty="0">
                <a:solidFill>
                  <a:srgbClr val="000000"/>
                </a:solidFill>
                <a:latin typeface="Arial" panose="020B0604020202020204" pitchFamily="34" charset="0"/>
                <a:cs typeface="Arial" panose="020B0604020202020204" pitchFamily="34" charset="0"/>
              </a:rPr>
              <a:t>Venture Capital</a:t>
            </a:r>
            <a:r>
              <a:rPr lang="en-GB" sz="1100" dirty="0">
                <a:solidFill>
                  <a:srgbClr val="000000"/>
                </a:solidFill>
                <a:latin typeface="Arial" panose="020B0604020202020204" pitchFamily="34" charset="0"/>
                <a:cs typeface="Arial" panose="020B0604020202020204" pitchFamily="34" charset="0"/>
              </a:rPr>
              <a:t>, </a:t>
            </a:r>
            <a:r>
              <a:rPr lang="en-GB" sz="1100" i="1" dirty="0">
                <a:solidFill>
                  <a:srgbClr val="000000"/>
                </a:solidFill>
                <a:latin typeface="Arial" panose="020B0604020202020204" pitchFamily="34" charset="0"/>
                <a:cs typeface="Arial" panose="020B0604020202020204" pitchFamily="34" charset="0"/>
              </a:rPr>
              <a:t>26</a:t>
            </a:r>
            <a:r>
              <a:rPr lang="en-GB" sz="1100" dirty="0">
                <a:solidFill>
                  <a:srgbClr val="000000"/>
                </a:solidFill>
                <a:latin typeface="Arial" panose="020B0604020202020204" pitchFamily="34" charset="0"/>
                <a:cs typeface="Arial" panose="020B0604020202020204" pitchFamily="34" charset="0"/>
              </a:rPr>
              <a:t>(1), pp.47-73. Available at:</a:t>
            </a:r>
            <a:r>
              <a:rPr lang="en-GB" sz="1100" dirty="0">
                <a:solidFill>
                  <a:srgbClr val="000000"/>
                </a:solidFill>
                <a:latin typeface="Arial" panose="020B0604020202020204" pitchFamily="34" charset="0"/>
                <a:cs typeface="Arial" panose="020B0604020202020204" pitchFamily="34" charset="0"/>
                <a:hlinkClick r:id="rId7"/>
              </a:rPr>
              <a:t> </a:t>
            </a:r>
            <a:r>
              <a:rPr lang="en-GB" sz="1100" u="sng" dirty="0">
                <a:solidFill>
                  <a:srgbClr val="1155CC"/>
                </a:solidFill>
                <a:latin typeface="Arial" panose="020B0604020202020204" pitchFamily="34" charset="0"/>
                <a:cs typeface="Arial" panose="020B0604020202020204" pitchFamily="34" charset="0"/>
                <a:hlinkClick r:id="rId7"/>
              </a:rPr>
              <a:t>https://doi.org/10.1080/13691066.2022.2161969</a:t>
            </a:r>
            <a:r>
              <a:rPr lang="en-GB" sz="1100" dirty="0">
                <a:solidFill>
                  <a:srgbClr val="000000"/>
                </a:solidFill>
                <a:latin typeface="Arial" panose="020B0604020202020204" pitchFamily="34" charset="0"/>
                <a:cs typeface="Arial" panose="020B0604020202020204" pitchFamily="34" charset="0"/>
              </a:rPr>
              <a:t> (Accessed: 26 September 2024)</a:t>
            </a:r>
            <a:endParaRPr lang="en-GB" sz="1100" dirty="0">
              <a:latin typeface="Arial" panose="020B0604020202020204" pitchFamily="34" charset="0"/>
              <a:cs typeface="Arial" panose="020B0604020202020204" pitchFamily="34" charset="0"/>
            </a:endParaRPr>
          </a:p>
          <a:p>
            <a:pPr algn="just">
              <a:lnSpc>
                <a:spcPct val="150000"/>
              </a:lnSpc>
              <a:spcBef>
                <a:spcPts val="1200"/>
              </a:spcBef>
              <a:spcAft>
                <a:spcPts val="1200"/>
              </a:spcAft>
            </a:pPr>
            <a:r>
              <a:rPr lang="en-GB" sz="1100" dirty="0" err="1">
                <a:solidFill>
                  <a:srgbClr val="222222"/>
                </a:solidFill>
                <a:latin typeface="Arial" panose="020B0604020202020204" pitchFamily="34" charset="0"/>
                <a:cs typeface="Arial" panose="020B0604020202020204" pitchFamily="34" charset="0"/>
              </a:rPr>
              <a:t>Rajaratne</a:t>
            </a:r>
            <a:r>
              <a:rPr lang="en-GB" sz="1100" dirty="0">
                <a:solidFill>
                  <a:srgbClr val="222222"/>
                </a:solidFill>
                <a:latin typeface="Arial" panose="020B0604020202020204" pitchFamily="34" charset="0"/>
                <a:cs typeface="Arial" panose="020B0604020202020204" pitchFamily="34" charset="0"/>
              </a:rPr>
              <a:t>, M., 2024. Entrepreneurship Development Programs. In </a:t>
            </a:r>
            <a:r>
              <a:rPr lang="en-GB" sz="1100" i="1" dirty="0">
                <a:solidFill>
                  <a:srgbClr val="000000"/>
                </a:solidFill>
                <a:latin typeface="Arial" panose="020B0604020202020204" pitchFamily="34" charset="0"/>
                <a:cs typeface="Arial" panose="020B0604020202020204" pitchFamily="34" charset="0"/>
              </a:rPr>
              <a:t>Concepts, Processes and Practice of Entrepreneurship: A Primer on Innovation and Venture Creation</a:t>
            </a:r>
            <a:r>
              <a:rPr lang="en-GB" sz="1100" dirty="0">
                <a:solidFill>
                  <a:srgbClr val="000000"/>
                </a:solidFill>
                <a:latin typeface="Arial" panose="020B0604020202020204" pitchFamily="34" charset="0"/>
                <a:cs typeface="Arial" panose="020B0604020202020204" pitchFamily="34" charset="0"/>
              </a:rPr>
              <a:t> (pp. 399-425). Singapore: Springer Nature Singapore. Available at:</a:t>
            </a:r>
            <a:r>
              <a:rPr lang="en-GB" sz="1100" dirty="0">
                <a:solidFill>
                  <a:srgbClr val="000000"/>
                </a:solidFill>
                <a:latin typeface="Arial" panose="020B0604020202020204" pitchFamily="34" charset="0"/>
                <a:cs typeface="Arial" panose="020B0604020202020204" pitchFamily="34" charset="0"/>
                <a:hlinkClick r:id="rId8"/>
              </a:rPr>
              <a:t> </a:t>
            </a:r>
            <a:r>
              <a:rPr lang="en-GB" sz="1100" u="sng" dirty="0">
                <a:solidFill>
                  <a:srgbClr val="1155CC"/>
                </a:solidFill>
                <a:latin typeface="Arial" panose="020B0604020202020204" pitchFamily="34" charset="0"/>
                <a:cs typeface="Arial" panose="020B0604020202020204" pitchFamily="34" charset="0"/>
                <a:hlinkClick r:id="rId8"/>
              </a:rPr>
              <a:t>https://doi.org/10.1007/978-981-97-6180-7_15</a:t>
            </a:r>
            <a:r>
              <a:rPr lang="en-GB" sz="1100" dirty="0">
                <a:solidFill>
                  <a:srgbClr val="000000"/>
                </a:solidFill>
                <a:latin typeface="Arial" panose="020B0604020202020204" pitchFamily="34" charset="0"/>
                <a:cs typeface="Arial" panose="020B0604020202020204" pitchFamily="34" charset="0"/>
              </a:rPr>
              <a:t> (Accessed: 26 September 2024)</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4490377"/>
      </p:ext>
    </p:extLst>
  </p:cSld>
  <p:clrMapOvr>
    <a:masterClrMapping/>
  </p:clrMapOvr>
</p:sld>
</file>

<file path=ppt/theme/theme1.xml><?xml version="1.0" encoding="utf-8"?>
<a:theme xmlns:a="http://schemas.openxmlformats.org/drawingml/2006/main" name="Marketing 16x9">
  <a:themeElements>
    <a:clrScheme name="Marketing_16x9">
      <a:dk1>
        <a:srgbClr val="404040"/>
      </a:dk1>
      <a:lt1>
        <a:sysClr val="window" lastClr="FFFFFF"/>
      </a:lt1>
      <a:dk2>
        <a:srgbClr val="000000"/>
      </a:dk2>
      <a:lt2>
        <a:srgbClr val="A1C1DE"/>
      </a:lt2>
      <a:accent1>
        <a:srgbClr val="39527B"/>
      </a:accent1>
      <a:accent2>
        <a:srgbClr val="528DC2"/>
      </a:accent2>
      <a:accent3>
        <a:srgbClr val="7EA939"/>
      </a:accent3>
      <a:accent4>
        <a:srgbClr val="30AEAB"/>
      </a:accent4>
      <a:accent5>
        <a:srgbClr val="31A962"/>
      </a:accent5>
      <a:accent6>
        <a:srgbClr val="78648E"/>
      </a:accent6>
      <a:hlink>
        <a:srgbClr val="7EA939"/>
      </a:hlink>
      <a:folHlink>
        <a:srgbClr val="7F7F7F"/>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flip="none" rotWithShape="1">
          <a:gsLst>
            <a:gs pos="0">
              <a:schemeClr val="phClr">
                <a:lumMod val="20000"/>
                <a:lumOff val="80000"/>
              </a:schemeClr>
            </a:gs>
            <a:gs pos="58000">
              <a:schemeClr val="phClr">
                <a:lumMod val="40000"/>
                <a:lumOff val="60000"/>
              </a:schemeClr>
            </a:gs>
            <a:gs pos="100000">
              <a:schemeClr val="phClr"/>
            </a:gs>
          </a:gsLst>
          <a:lin ang="14400000" scaled="0"/>
          <a:tileRect/>
        </a:gradFill>
        <a:gradFill flip="none" rotWithShape="1">
          <a:gsLst>
            <a:gs pos="0">
              <a:schemeClr val="phClr">
                <a:lumMod val="20000"/>
                <a:lumOff val="80000"/>
              </a:schemeClr>
            </a:gs>
            <a:gs pos="58000">
              <a:schemeClr val="phClr">
                <a:lumMod val="40000"/>
                <a:lumOff val="60000"/>
              </a:schemeClr>
            </a:gs>
            <a:gs pos="100000">
              <a:schemeClr val="phClr"/>
            </a:gs>
          </a:gsLst>
          <a:lin ang="17400000" scaled="0"/>
          <a:tileRect/>
        </a:gradFill>
      </a:bgFillStyleLst>
    </a:fmtScheme>
  </a:themeElements>
  <a:objectDefaults/>
  <a:extraClrSchemeLst/>
  <a:extLst>
    <a:ext uri="{05A4C25C-085E-4340-85A3-A5531E510DB2}">
      <thm15:themeFamily xmlns:thm15="http://schemas.microsoft.com/office/thememl/2012/main" name="Business marketing glass cube presentation (widescreen).potx" id="{454792B9-F7C6-4CDD-89A0-89451A081408}" vid="{E847D748-0CA0-4BC8-838F-3216ECA80016}"/>
    </a:ext>
  </a:extLst>
</a:theme>
</file>

<file path=ppt/theme/theme2.xml><?xml version="1.0" encoding="utf-8"?>
<a:theme xmlns:a="http://schemas.openxmlformats.org/drawingml/2006/main" name="Office Theme">
  <a:themeElements>
    <a:clrScheme name="Marketing_16x9">
      <a:dk1>
        <a:srgbClr val="404040"/>
      </a:dk1>
      <a:lt1>
        <a:sysClr val="window" lastClr="FFFFFF"/>
      </a:lt1>
      <a:dk2>
        <a:srgbClr val="000000"/>
      </a:dk2>
      <a:lt2>
        <a:srgbClr val="A1C1DE"/>
      </a:lt2>
      <a:accent1>
        <a:srgbClr val="39527B"/>
      </a:accent1>
      <a:accent2>
        <a:srgbClr val="528DC2"/>
      </a:accent2>
      <a:accent3>
        <a:srgbClr val="7EA939"/>
      </a:accent3>
      <a:accent4>
        <a:srgbClr val="30AEAB"/>
      </a:accent4>
      <a:accent5>
        <a:srgbClr val="31A962"/>
      </a:accent5>
      <a:accent6>
        <a:srgbClr val="78648E"/>
      </a:accent6>
      <a:hlink>
        <a:srgbClr val="7EA939"/>
      </a:hlink>
      <a:folHlink>
        <a:srgbClr val="7F7F7F"/>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flip="none" rotWithShape="1">
          <a:gsLst>
            <a:gs pos="0">
              <a:schemeClr val="phClr">
                <a:lumMod val="20000"/>
                <a:lumOff val="80000"/>
              </a:schemeClr>
            </a:gs>
            <a:gs pos="58000">
              <a:schemeClr val="phClr">
                <a:lumMod val="40000"/>
                <a:lumOff val="60000"/>
              </a:schemeClr>
            </a:gs>
            <a:gs pos="100000">
              <a:schemeClr val="phClr"/>
            </a:gs>
          </a:gsLst>
          <a:lin ang="14400000" scaled="0"/>
          <a:tileRect/>
        </a:gradFill>
        <a:gradFill flip="none" rotWithShape="1">
          <a:gsLst>
            <a:gs pos="0">
              <a:schemeClr val="phClr">
                <a:lumMod val="20000"/>
                <a:lumOff val="80000"/>
              </a:schemeClr>
            </a:gs>
            <a:gs pos="58000">
              <a:schemeClr val="phClr">
                <a:lumMod val="40000"/>
                <a:lumOff val="60000"/>
              </a:schemeClr>
            </a:gs>
            <a:gs pos="100000">
              <a:schemeClr val="phClr"/>
            </a:gs>
          </a:gsLst>
          <a:lin ang="17400000" scaled="0"/>
          <a:tileRect/>
        </a:gradFill>
      </a:bgFillStyleLst>
    </a:fmtScheme>
  </a:themeElements>
  <a:objectDefaults/>
  <a:extraClrSchemeLst/>
</a:theme>
</file>

<file path=ppt/theme/theme3.xml><?xml version="1.0" encoding="utf-8"?>
<a:theme xmlns:a="http://schemas.openxmlformats.org/drawingml/2006/main" name="Office Theme">
  <a:themeElements>
    <a:clrScheme name="Marketing_16x9">
      <a:dk1>
        <a:srgbClr val="404040"/>
      </a:dk1>
      <a:lt1>
        <a:sysClr val="window" lastClr="FFFFFF"/>
      </a:lt1>
      <a:dk2>
        <a:srgbClr val="000000"/>
      </a:dk2>
      <a:lt2>
        <a:srgbClr val="A1C1DE"/>
      </a:lt2>
      <a:accent1>
        <a:srgbClr val="39527B"/>
      </a:accent1>
      <a:accent2>
        <a:srgbClr val="528DC2"/>
      </a:accent2>
      <a:accent3>
        <a:srgbClr val="7EA939"/>
      </a:accent3>
      <a:accent4>
        <a:srgbClr val="30AEAB"/>
      </a:accent4>
      <a:accent5>
        <a:srgbClr val="31A962"/>
      </a:accent5>
      <a:accent6>
        <a:srgbClr val="78648E"/>
      </a:accent6>
      <a:hlink>
        <a:srgbClr val="7EA939"/>
      </a:hlink>
      <a:folHlink>
        <a:srgbClr val="7F7F7F"/>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flip="none" rotWithShape="1">
          <a:gsLst>
            <a:gs pos="0">
              <a:schemeClr val="phClr">
                <a:lumMod val="20000"/>
                <a:lumOff val="80000"/>
              </a:schemeClr>
            </a:gs>
            <a:gs pos="58000">
              <a:schemeClr val="phClr">
                <a:lumMod val="40000"/>
                <a:lumOff val="60000"/>
              </a:schemeClr>
            </a:gs>
            <a:gs pos="100000">
              <a:schemeClr val="phClr"/>
            </a:gs>
          </a:gsLst>
          <a:lin ang="14400000" scaled="0"/>
          <a:tileRect/>
        </a:gradFill>
        <a:gradFill flip="none" rotWithShape="1">
          <a:gsLst>
            <a:gs pos="0">
              <a:schemeClr val="phClr">
                <a:lumMod val="20000"/>
                <a:lumOff val="80000"/>
              </a:schemeClr>
            </a:gs>
            <a:gs pos="58000">
              <a:schemeClr val="phClr">
                <a:lumMod val="40000"/>
                <a:lumOff val="60000"/>
              </a:schemeClr>
            </a:gs>
            <a:gs pos="100000">
              <a:schemeClr val="phClr"/>
            </a:gs>
          </a:gsLst>
          <a:lin ang="17400000" scaled="0"/>
          <a:tileRect/>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marketing glass cube presentation (widescreen)</Template>
  <TotalTime>33</TotalTime>
  <Words>1152</Words>
  <Application>Microsoft Office PowerPoint</Application>
  <PresentationFormat>Particularizare</PresentationFormat>
  <Paragraphs>53</Paragraphs>
  <Slides>8</Slides>
  <Notes>7</Notes>
  <HiddenSlides>0</HiddenSlides>
  <MMClips>0</MMClips>
  <ScaleCrop>false</ScaleCrop>
  <HeadingPairs>
    <vt:vector size="4" baseType="variant">
      <vt:variant>
        <vt:lpstr>Temă</vt:lpstr>
      </vt:variant>
      <vt:variant>
        <vt:i4>1</vt:i4>
      </vt:variant>
      <vt:variant>
        <vt:lpstr>Titluri diapozitive</vt:lpstr>
      </vt:variant>
      <vt:variant>
        <vt:i4>8</vt:i4>
      </vt:variant>
    </vt:vector>
  </HeadingPairs>
  <TitlesOfParts>
    <vt:vector size="9" baseType="lpstr">
      <vt:lpstr>Marketing 16x9</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cp:lastModifiedBy>Violeta Pacuraru</cp:lastModifiedBy>
  <cp:revision>1</cp:revision>
  <dcterms:created xsi:type="dcterms:W3CDTF">2024-09-26T05:08:12Z</dcterms:created>
  <dcterms:modified xsi:type="dcterms:W3CDTF">2024-11-05T16:39:27Z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