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7" r:id="rId2"/>
    <p:sldId id="281" r:id="rId3"/>
    <p:sldId id="313" r:id="rId4"/>
    <p:sldId id="301" r:id="rId5"/>
    <p:sldId id="302" r:id="rId6"/>
    <p:sldId id="303" r:id="rId7"/>
    <p:sldId id="304" r:id="rId8"/>
    <p:sldId id="305" r:id="rId9"/>
    <p:sldId id="316" r:id="rId10"/>
    <p:sldId id="314" r:id="rId11"/>
    <p:sldId id="306" r:id="rId12"/>
    <p:sldId id="307" r:id="rId13"/>
    <p:sldId id="308" r:id="rId14"/>
    <p:sldId id="309" r:id="rId15"/>
    <p:sldId id="310" r:id="rId16"/>
    <p:sldId id="312" r:id="rId17"/>
    <p:sldId id="311" r:id="rId18"/>
    <p:sldId id="315" r:id="rId19"/>
    <p:sldId id="300" r:id="rId20"/>
    <p:sldId id="279" r:id="rId21"/>
    <p:sldId id="280" r:id="rId22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Session%20Recap%20&#8211;%20Inclusive%20Education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catalogue/" TargetMode="External"/><Relationship Id="rId2" Type="http://schemas.openxmlformats.org/officeDocument/2006/relationships/hyperlink" Target="https://www.google.co.uk/search?q=social+and+medical+models&amp;oq=social+and+medical+models&amp;aqs=chrome..69i57j0j69i60j0l3.16415j0j8&amp;sourceid=chrome&amp;ie=UTF-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hyperlink" Target="Creating%20Inclusive%20Cultures%20discussion%20notes%20-.docx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hyperlink" Target="Producing%20Inclusive%20Policies%20discussion%20notes-.docx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hyperlink" Target="Evolving%20Inclusive%20Practices%20discussion%20notes%20-.docx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Session%204/Session%203%20Recap.docx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Writing%20a%20Social%20Story%20discussion%20notes.docx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hyperlink" Target="Social%20Stories%20-%20Two%20Examples.pptx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consultations/education/draft-aln-and-education-tribunal-wales-bill/?lang=en" TargetMode="External"/><Relationship Id="rId2" Type="http://schemas.openxmlformats.org/officeDocument/2006/relationships/hyperlink" Target="http://www.unesco.org/education/pdf/SALAMA_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topics/educationandskills/schoolshome/pupilsupport/inclusionpupilsupportguidance/?lang=en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budsman.org.uk/__data/assets/pdf_file/0019/33337/FDN-218144-Introduction-to-the-Social-and-Medical-Models-of-Disability.pdf" TargetMode="External"/><Relationship Id="rId2" Type="http://schemas.openxmlformats.org/officeDocument/2006/relationships/hyperlink" Target="https://assemblyinbrief.wordpress.com/2015/10/14/committee-to-carry-out-pre-legislative-scrutiny-of-draft-aln-bill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ope.org.uk/support/professionals/learning-together/inclusive-learning/schools" TargetMode="External"/><Relationship Id="rId2" Type="http://schemas.openxmlformats.org/officeDocument/2006/relationships/hyperlink" Target="http://webarchive.nationalarchives.gov.uk/+/http:/www.cabinetoffice.gov.uk/media/cabinetoffice/strategy/assets/disabilit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definition-of-disability-under-equality-act-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315" y="5072510"/>
            <a:ext cx="8712968" cy="89153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SJSI5017: Equality and Disability in Education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600212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990" y="51719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20781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7975" y="626404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94308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7960" y="2542592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717034"/>
            <a:ext cx="1728190" cy="17281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674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Skills – Locating Sources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5516" y="2420888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Let us assume that you wish to find some information on the social and medical models of disability.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You search the internet for </a:t>
            </a:r>
            <a:r>
              <a:rPr lang="en-GB" sz="2800" dirty="0" smtClean="0">
                <a:hlinkClick r:id="rId2"/>
              </a:rPr>
              <a:t>social and medical models</a:t>
            </a:r>
            <a:r>
              <a:rPr lang="en-GB" sz="2800" dirty="0" smtClean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You then search for </a:t>
            </a:r>
            <a:r>
              <a:rPr lang="en-GB" sz="2800" dirty="0" smtClean="0">
                <a:hlinkClick r:id="rId2"/>
              </a:rPr>
              <a:t>scholarly articles</a:t>
            </a:r>
            <a:r>
              <a:rPr lang="en-GB" sz="2800" dirty="0" smtClean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Now try the same search in the </a:t>
            </a:r>
            <a:r>
              <a:rPr lang="en-GB" sz="2800" dirty="0" smtClean="0">
                <a:hlinkClick r:id="rId3"/>
              </a:rPr>
              <a:t>University Library</a:t>
            </a:r>
            <a:r>
              <a:rPr lang="en-GB" sz="2800" dirty="0" smtClean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You can now reference an Academic Journal that you have sourced through the library rather than the internet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268760"/>
            <a:ext cx="1036483" cy="1036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18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 txBox="1">
            <a:spLocks/>
          </p:cNvSpPr>
          <p:nvPr/>
        </p:nvSpPr>
        <p:spPr>
          <a:xfrm>
            <a:off x="683568" y="2420888"/>
            <a:ext cx="7920880" cy="23248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 smtClean="0"/>
              <a:t>Inclusive Strategies</a:t>
            </a:r>
          </a:p>
          <a:p>
            <a:r>
              <a:rPr lang="en-GB" sz="4000" dirty="0" smtClean="0"/>
              <a:t>Early Intervention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404664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Putting it into Practice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91518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Index for inclusion</a:t>
            </a:r>
            <a:endParaRPr lang="en-GB" dirty="0"/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181744" y="1124744"/>
            <a:ext cx="8350696" cy="28289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Inclusion is a shared enterprise</a:t>
            </a:r>
          </a:p>
          <a:p>
            <a:r>
              <a:rPr lang="en-GB" sz="2800" dirty="0" smtClean="0"/>
              <a:t>Promotion of learning, participation and combating discrimination</a:t>
            </a:r>
          </a:p>
          <a:p>
            <a:r>
              <a:rPr lang="en-GB" sz="2800" dirty="0" smtClean="0"/>
              <a:t>Ongoing tasks</a:t>
            </a:r>
          </a:p>
          <a:p>
            <a:r>
              <a:rPr lang="en-GB" sz="2800" dirty="0" smtClean="0"/>
              <a:t>Reflecting on and reducing barriers we and others have created and are continuing to create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012160" y="508518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Booth and </a:t>
            </a:r>
            <a:r>
              <a:rPr lang="en-GB" dirty="0" err="1"/>
              <a:t>Ainscow</a:t>
            </a:r>
            <a:r>
              <a:rPr lang="en-GB" dirty="0"/>
              <a:t> </a:t>
            </a:r>
            <a:r>
              <a:rPr lang="en-GB" dirty="0" smtClean="0"/>
              <a:t>2011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117204"/>
            <a:ext cx="2001840" cy="2674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99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Index for inclusion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9424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95536" y="162880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Dimension A - Creating Inclusive Cultures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234888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 pairs or small groups look at the Indicators for Dimension A: Creating inclusive cultures</a:t>
            </a:r>
            <a:endParaRPr lang="en-GB" sz="2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2502167"/>
            <a:ext cx="566793" cy="56679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51520" y="3318083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Using the self evaluation sheet consider how your chosen settings meets these indicators</a:t>
            </a:r>
            <a:endParaRPr lang="en-GB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471370"/>
            <a:ext cx="566793" cy="56679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51520" y="425418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Discuss any common themes or issues that you can identify</a:t>
            </a:r>
            <a:endParaRPr lang="en-GB" sz="2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4311877"/>
            <a:ext cx="624655" cy="62465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51520" y="511828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Feedback to your tutor</a:t>
            </a:r>
            <a:endParaRPr lang="en-GB" sz="2400" dirty="0"/>
          </a:p>
        </p:txBody>
      </p:sp>
      <p:pic>
        <p:nvPicPr>
          <p:cNvPr id="15" name="Picture 14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967" y="5179753"/>
            <a:ext cx="553504" cy="55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57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Index for inclusion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9424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95536" y="162880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Dimension B - Producing Inclusive Policies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234888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 pairs or small groups look at the Indicators for Dimension B: Creating inclusive policies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51520" y="3318083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Using the self evaluation sheet consider how your chosen settings meets these indicators</a:t>
            </a:r>
            <a:endParaRPr lang="en-GB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471370"/>
            <a:ext cx="566793" cy="56679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51520" y="425418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Discuss any common themes or issues that you can identify</a:t>
            </a:r>
            <a:endParaRPr lang="en-GB" sz="2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4311877"/>
            <a:ext cx="624655" cy="62465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51520" y="511828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Feedback to your tutor</a:t>
            </a:r>
            <a:endParaRPr lang="en-GB" sz="2400" dirty="0"/>
          </a:p>
        </p:txBody>
      </p:sp>
      <p:pic>
        <p:nvPicPr>
          <p:cNvPr id="15" name="Picture 14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967" y="5179753"/>
            <a:ext cx="553504" cy="55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654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Index for inclusion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9424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95536" y="162880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Dimension C - Evolving Inclusive Practices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234888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 pairs or small groups look at the Indicators for Dimension C: Evolving inclusive practices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51520" y="3318083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Using the self evaluation sheet consider how your chosen settings meets these indicators</a:t>
            </a:r>
            <a:endParaRPr lang="en-GB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471370"/>
            <a:ext cx="566793" cy="56679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51520" y="425418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Discuss any common themes or issues that you can identify</a:t>
            </a:r>
            <a:endParaRPr lang="en-GB" sz="2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4311877"/>
            <a:ext cx="624655" cy="62465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51520" y="511828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Feedback to your tutor</a:t>
            </a:r>
            <a:endParaRPr lang="en-GB" sz="2400" dirty="0"/>
          </a:p>
        </p:txBody>
      </p:sp>
      <p:pic>
        <p:nvPicPr>
          <p:cNvPr id="15" name="Picture 14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967" y="5179753"/>
            <a:ext cx="553504" cy="55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98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315" y="5072510"/>
            <a:ext cx="8712968" cy="89153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SJSI5017: Equality and Disability in Education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600212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990" y="51719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20781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7975" y="626404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94308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7960" y="2542592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8776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717034"/>
            <a:ext cx="1728190" cy="17281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6588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Early Intervention</a:t>
            </a: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659076" y="1536192"/>
            <a:ext cx="8233404" cy="28289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Conventional wisdom indicates that Special Educational Needs and Additional Learning Needs should be identified as early as possible </a:t>
            </a:r>
          </a:p>
          <a:p>
            <a:r>
              <a:rPr lang="en-GB" dirty="0" smtClean="0"/>
              <a:t>Low key interventions minimise ‘difference’</a:t>
            </a:r>
          </a:p>
          <a:p>
            <a:r>
              <a:rPr lang="en-GB" dirty="0" smtClean="0"/>
              <a:t>Careful monitoring of progress </a:t>
            </a:r>
          </a:p>
          <a:p>
            <a:r>
              <a:rPr lang="en-GB" dirty="0" smtClean="0"/>
              <a:t>At whatever age and stage of schooling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5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Pupils with recording difficulties:</a:t>
            </a:r>
            <a:endParaRPr lang="en-GB" sz="3200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741234" y="2060848"/>
            <a:ext cx="7634808" cy="23042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Use pictures rather than words to record information -  diagrams or story boards</a:t>
            </a:r>
          </a:p>
          <a:p>
            <a:r>
              <a:rPr lang="en-US" dirty="0" smtClean="0"/>
              <a:t>Use bullet points instead of full sentences</a:t>
            </a:r>
          </a:p>
          <a:p>
            <a:r>
              <a:rPr lang="en-US" dirty="0" smtClean="0"/>
              <a:t>Try brainstorming or mind mapping for recording ideas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55976" y="5229200"/>
            <a:ext cx="402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Box of ideas </a:t>
            </a:r>
            <a:r>
              <a:rPr lang="en-US" sz="2400" dirty="0" smtClean="0"/>
              <a:t>(2010)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116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Pupils with co-ordination difficulties:</a:t>
            </a:r>
            <a:endParaRPr lang="en-GB" sz="3200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741234" y="2060848"/>
            <a:ext cx="7634808" cy="23042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Encourage the use of cognitive strategies e.g. goal setting, self monitoring, problem-solving activities </a:t>
            </a:r>
          </a:p>
          <a:p>
            <a:r>
              <a:rPr lang="en-US" dirty="0"/>
              <a:t>Break down tasks into smaller units to be learned e.g. the different components in learning to bat in a game of </a:t>
            </a:r>
            <a:r>
              <a:rPr lang="en-US" dirty="0" err="1"/>
              <a:t>rounders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355976" y="5229200"/>
            <a:ext cx="402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Movement Matters (2012)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6900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Pupils with dyslexia:</a:t>
            </a:r>
            <a:endParaRPr lang="en-GB" sz="3200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741234" y="1916832"/>
            <a:ext cx="7634808" cy="23042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Make expectations high for their intellectual stimulation but reasonable for their written </a:t>
            </a:r>
            <a:r>
              <a:rPr lang="en-GB" sz="2400" dirty="0"/>
              <a:t>response</a:t>
            </a:r>
          </a:p>
          <a:p>
            <a:r>
              <a:rPr lang="en-US" sz="2400" dirty="0"/>
              <a:t>Where possible, use multi-sensory methods of learning so that information is most effectively absorbed and </a:t>
            </a:r>
            <a:r>
              <a:rPr lang="en-US" sz="2400" dirty="0" smtClean="0"/>
              <a:t>stored</a:t>
            </a:r>
          </a:p>
          <a:p>
            <a:r>
              <a:rPr lang="en-US" sz="2400" dirty="0"/>
              <a:t>Give guidance about how to tackle tasks systematically</a:t>
            </a:r>
          </a:p>
          <a:p>
            <a:r>
              <a:rPr lang="en-US" sz="2400" dirty="0"/>
              <a:t>Watch out for signs of falling confidence and self-esteem</a:t>
            </a:r>
          </a:p>
          <a:p>
            <a:r>
              <a:rPr lang="en-US" sz="2400" dirty="0"/>
              <a:t>Help them understand the text they are reading</a:t>
            </a:r>
          </a:p>
          <a:p>
            <a:r>
              <a:rPr lang="en-US" sz="2400" dirty="0"/>
              <a:t>Don’t overload them with </a:t>
            </a:r>
            <a:r>
              <a:rPr lang="en-US" sz="2400" dirty="0" smtClean="0"/>
              <a:t>instructions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0433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Pupils with autism:</a:t>
            </a:r>
            <a:endParaRPr lang="en-GB" sz="3200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741234" y="1916832"/>
            <a:ext cx="7634808" cy="23042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Social Stories</a:t>
            </a:r>
          </a:p>
          <a:p>
            <a:pPr marL="68580" indent="0">
              <a:buNone/>
            </a:pPr>
            <a:r>
              <a:rPr lang="en-US" sz="2800" dirty="0"/>
              <a:t> Short descriptions of a particular situation, event or activity, which include specific information about what to expect in that situation and why. </a:t>
            </a:r>
            <a:endParaRPr lang="en-GB" sz="2800" dirty="0"/>
          </a:p>
          <a:p>
            <a:r>
              <a:rPr lang="en-GB" sz="2800" dirty="0"/>
              <a:t>Comic strip conversations</a:t>
            </a:r>
          </a:p>
          <a:p>
            <a:pPr marL="68580" indent="0">
              <a:buNone/>
            </a:pPr>
            <a:r>
              <a:rPr lang="en-US" sz="2800" dirty="0"/>
              <a:t>Simple visual representations of the different levels of communication in a conversation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07904" y="558924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National Autistic Society </a:t>
            </a:r>
            <a:r>
              <a:rPr lang="en-US" sz="2400" dirty="0" smtClean="0"/>
              <a:t>(2014)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8516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44624"/>
            <a:ext cx="7799124" cy="86409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83671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Speech and language difficulties:</a:t>
            </a:r>
            <a:endParaRPr lang="en-GB" sz="3200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323528" y="1484784"/>
            <a:ext cx="8568952" cy="23042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Pupils know and understand what is expected in the lesson – what they are going to learn but also how they should behave. So the rules for talking and working are made </a:t>
            </a:r>
            <a:r>
              <a:rPr lang="en-US" sz="2400" dirty="0" smtClean="0"/>
              <a:t>clear</a:t>
            </a:r>
          </a:p>
          <a:p>
            <a:r>
              <a:rPr lang="en-US" sz="2400" dirty="0"/>
              <a:t>Staff will carefully explain new words and ideas, and check pupils have understood. </a:t>
            </a:r>
          </a:p>
          <a:p>
            <a:r>
              <a:rPr lang="en-US" sz="2400" dirty="0"/>
              <a:t>They use charts, pictures, gestures – anything that helps pupils really understand</a:t>
            </a:r>
          </a:p>
          <a:p>
            <a:r>
              <a:rPr lang="en-US" sz="2400" dirty="0"/>
              <a:t>Pupils are encouraged to ask questions when they don't understand – the classroom is 'asking friendly'</a:t>
            </a:r>
          </a:p>
          <a:p>
            <a:r>
              <a:rPr lang="en-US" sz="2400" dirty="0"/>
              <a:t>At the end of the lesson, pupils will know how they have done, and how they can make this better</a:t>
            </a:r>
          </a:p>
          <a:p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580112" y="602128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ICan</a:t>
            </a:r>
            <a:r>
              <a:rPr lang="en-US" sz="2400" dirty="0"/>
              <a:t> </a:t>
            </a:r>
            <a:r>
              <a:rPr lang="en-US" sz="2400" dirty="0" smtClean="0"/>
              <a:t>2014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5488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Learning Task </a:t>
            </a:r>
            <a:r>
              <a:rPr lang="en-GB" sz="3200" b="1" dirty="0" smtClean="0"/>
              <a:t> </a:t>
            </a:r>
            <a:r>
              <a:rPr lang="en-GB" sz="3200" b="1" dirty="0" smtClean="0"/>
              <a:t>(if time allows)</a:t>
            </a:r>
            <a:endParaRPr lang="en-GB" sz="3200" b="1" dirty="0"/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741234" y="1916832"/>
            <a:ext cx="7634808" cy="10081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Look at the handout ‘How to Write a Social Story’</a:t>
            </a: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88535" y="1858932"/>
            <a:ext cx="846536" cy="824111"/>
          </a:xfrm>
          <a:prstGeom prst="rect">
            <a:avLst/>
          </a:prstGeom>
        </p:spPr>
      </p:pic>
      <p:sp>
        <p:nvSpPr>
          <p:cNvPr id="8" name="Content Placeholder 3"/>
          <p:cNvSpPr txBox="1">
            <a:spLocks/>
          </p:cNvSpPr>
          <p:nvPr/>
        </p:nvSpPr>
        <p:spPr>
          <a:xfrm>
            <a:off x="741234" y="2852936"/>
            <a:ext cx="7634808" cy="10081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If time allows, try to write a social story which </a:t>
            </a:r>
            <a:r>
              <a:rPr lang="en-GB" sz="2800" dirty="0" smtClean="0"/>
              <a:t>explains  washing </a:t>
            </a:r>
            <a:r>
              <a:rPr lang="en-GB" sz="2800" dirty="0" smtClean="0"/>
              <a:t>our hands after using the toilet</a:t>
            </a:r>
            <a:endParaRPr lang="en-US" sz="2800" dirty="0"/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753616" y="4005064"/>
            <a:ext cx="7634808" cy="10081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Your social story is aimed at a seven year old boy who is of above average ability but finds it difficult to pay attention. His interests are rugby and fishing.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7807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8" grpId="0" build="p"/>
      <p:bldP spid="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659076" y="274638"/>
            <a:ext cx="779912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Examples of Early Intervention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Learning Task </a:t>
            </a:r>
            <a:r>
              <a:rPr lang="en-GB" sz="3200" b="1" dirty="0" smtClean="0"/>
              <a:t> </a:t>
            </a:r>
            <a:r>
              <a:rPr lang="en-GB" sz="3200" b="1" dirty="0" smtClean="0"/>
              <a:t>(if time allows)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198884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How easy did you find this task?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4398203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Are there any issues or challenges that you would like to highlight?</a:t>
            </a:r>
            <a:endParaRPr lang="en-GB" sz="2400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5272837"/>
            <a:ext cx="1036483" cy="103648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15616" y="2636912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Here are two examples of how this might be approached.</a:t>
            </a:r>
            <a:endParaRPr lang="en-GB" sz="2400" dirty="0"/>
          </a:p>
        </p:txBody>
      </p:sp>
      <p:pic>
        <p:nvPicPr>
          <p:cNvPr id="8" name="Picture 7">
            <a:hlinkClick r:id="rId4" action="ppaction://hlinkpres?slideindex=1&amp;slidetitle=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154" y="3611159"/>
            <a:ext cx="617612" cy="613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3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5" name="Content Placeholder 5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3733800"/>
          </a:xfrm>
        </p:spPr>
        <p:txBody>
          <a:bodyPr>
            <a:noAutofit/>
          </a:bodyPr>
          <a:lstStyle/>
          <a:p>
            <a:r>
              <a:rPr lang="en-US" sz="2000" dirty="0"/>
              <a:t>Booth, T. and </a:t>
            </a:r>
            <a:r>
              <a:rPr lang="en-US" sz="2000" dirty="0" err="1"/>
              <a:t>Ainscow</a:t>
            </a:r>
            <a:r>
              <a:rPr lang="en-US" sz="2000" dirty="0"/>
              <a:t>, M. (2011) </a:t>
            </a:r>
            <a:r>
              <a:rPr lang="en-US" sz="2000" i="1" dirty="0"/>
              <a:t>Index for Inclusion: developing learning and participation in schools</a:t>
            </a:r>
            <a:r>
              <a:rPr lang="en-US" sz="2000" dirty="0"/>
              <a:t>, Bristol: CSIE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UNESCO ( 1994) The Salamanca Statement and Framework for Action on Special Educational Needs. </a:t>
            </a:r>
            <a:r>
              <a:rPr lang="en-US" sz="2000" dirty="0"/>
              <a:t>Available at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www.unesco.org/education/pdf/SALAMA_E.PDF</a:t>
            </a:r>
            <a:r>
              <a:rPr lang="en-US" sz="2000" dirty="0" smtClean="0"/>
              <a:t> ( Accessed January 5th 2017)</a:t>
            </a:r>
          </a:p>
          <a:p>
            <a:r>
              <a:rPr lang="en-GB" sz="2000" dirty="0" smtClean="0"/>
              <a:t>Wales: Department for Education, Lifelong Learning and Skills ( 2006) </a:t>
            </a:r>
            <a:r>
              <a:rPr lang="en-GB" sz="2000" i="1" dirty="0" smtClean="0"/>
              <a:t>Inclusion and Pupil Support</a:t>
            </a:r>
            <a:r>
              <a:rPr lang="en-GB" sz="2000" dirty="0" smtClean="0"/>
              <a:t>, Cardiff: Welsh Assembly Government</a:t>
            </a:r>
          </a:p>
          <a:p>
            <a:r>
              <a:rPr lang="en-GB" sz="2000" dirty="0" smtClean="0"/>
              <a:t>Wales: Department for Education and Skills ( 2015)</a:t>
            </a:r>
            <a:r>
              <a:rPr lang="en-GB" sz="2000" i="1" dirty="0"/>
              <a:t> Draft Additional Learning Needs and Education Tribunal ( Wales) </a:t>
            </a:r>
            <a:r>
              <a:rPr lang="en-GB" sz="2000" i="1" dirty="0" smtClean="0"/>
              <a:t>Bill, </a:t>
            </a:r>
            <a:r>
              <a:rPr lang="en-GB" sz="2000" dirty="0" smtClean="0"/>
              <a:t>Cardiff:  Welsh Government. </a:t>
            </a:r>
            <a:r>
              <a:rPr lang="en-GB" sz="2000" dirty="0"/>
              <a:t>Available at </a:t>
            </a:r>
            <a:r>
              <a:rPr lang="en-GB" sz="2000" dirty="0">
                <a:hlinkClick r:id="rId3"/>
              </a:rPr>
              <a:t>http://gov.wales/consultations/education/draft-aln-and-education-tribunal-wales-bill/?</a:t>
            </a:r>
            <a:r>
              <a:rPr lang="en-GB" sz="2000" dirty="0" smtClean="0">
                <a:hlinkClick r:id="rId3"/>
              </a:rPr>
              <a:t>lang=en</a:t>
            </a:r>
            <a:r>
              <a:rPr lang="en-GB" sz="2000" dirty="0" smtClean="0"/>
              <a:t> ( Accessed January 5th 2017)</a:t>
            </a:r>
          </a:p>
          <a:p>
            <a:r>
              <a:rPr lang="en-GB" sz="2000" dirty="0" smtClean="0"/>
              <a:t>Wales: Department for Education and Skills (2016) </a:t>
            </a:r>
            <a:r>
              <a:rPr lang="en-GB" sz="2000" i="1" dirty="0" smtClean="0"/>
              <a:t>Inclusion and Pupil Support, </a:t>
            </a:r>
            <a:r>
              <a:rPr lang="en-GB" sz="2000" dirty="0" smtClean="0"/>
              <a:t>Cardiff: Welsh Assembly Government Available </a:t>
            </a:r>
            <a:r>
              <a:rPr lang="en-GB" sz="2000" dirty="0"/>
              <a:t>at </a:t>
            </a:r>
            <a:r>
              <a:rPr lang="en-GB" sz="2000" dirty="0">
                <a:hlinkClick r:id="rId4"/>
              </a:rPr>
              <a:t>http://gov.wales/topics/educationandskills/schoolshome/pupilsupport/inclusionpupilsupportguidance/?</a:t>
            </a:r>
            <a:r>
              <a:rPr lang="en-GB" sz="2000" dirty="0" smtClean="0">
                <a:hlinkClick r:id="rId4"/>
              </a:rPr>
              <a:t>lang=en</a:t>
            </a:r>
            <a:r>
              <a:rPr lang="en-GB" sz="2000" dirty="0" smtClean="0"/>
              <a:t> (Accessed January 5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2017)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4916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66738"/>
            <a:ext cx="8229600" cy="4525963"/>
          </a:xfrm>
        </p:spPr>
        <p:txBody>
          <a:bodyPr>
            <a:noAutofit/>
          </a:bodyPr>
          <a:lstStyle/>
          <a:p>
            <a:r>
              <a:rPr lang="en-US" sz="1800" dirty="0" smtClean="0"/>
              <a:t>Barnes C, (2007) </a:t>
            </a:r>
            <a:r>
              <a:rPr lang="en-US" sz="1800" i="1" dirty="0" smtClean="0"/>
              <a:t>Disability and Higher Education: Shaping the Future, Conference Presentation, Centre for Disability Studies </a:t>
            </a:r>
            <a:endParaRPr lang="en-US" sz="1800" dirty="0" smtClean="0"/>
          </a:p>
          <a:p>
            <a:r>
              <a:rPr lang="en-US" sz="1800" dirty="0" smtClean="0"/>
              <a:t>Booth T &amp; </a:t>
            </a:r>
            <a:r>
              <a:rPr lang="en-US" sz="1800" dirty="0" err="1" smtClean="0"/>
              <a:t>Ainscow</a:t>
            </a:r>
            <a:r>
              <a:rPr lang="en-US" sz="1800" dirty="0" smtClean="0"/>
              <a:t>. M, (2002) </a:t>
            </a:r>
            <a:r>
              <a:rPr lang="en-US" sz="1800" i="1" dirty="0" smtClean="0"/>
              <a:t>Index for Inclusion Bristol: </a:t>
            </a:r>
            <a:r>
              <a:rPr lang="en-US" sz="1800" i="1" dirty="0" err="1" smtClean="0"/>
              <a:t>CSIE</a:t>
            </a:r>
            <a:r>
              <a:rPr lang="en-US" sz="1800" i="1" dirty="0" smtClean="0"/>
              <a:t> </a:t>
            </a:r>
          </a:p>
          <a:p>
            <a:r>
              <a:rPr lang="en-US" sz="1800" dirty="0" err="1" smtClean="0"/>
              <a:t>Dauncey</a:t>
            </a:r>
            <a:r>
              <a:rPr lang="en-US" sz="1800" dirty="0" smtClean="0"/>
              <a:t>, M (2015) </a:t>
            </a:r>
            <a:r>
              <a:rPr lang="en-GB" sz="1800" i="1" dirty="0"/>
              <a:t>Committee to carry out pre-legislative scrutiny of Draft ALN </a:t>
            </a:r>
            <a:r>
              <a:rPr lang="en-GB" sz="1800" i="1" dirty="0" smtClean="0"/>
              <a:t>Bill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https://assemblyinbrief.wordpress.com/2015/10/14/committee-to-carry-out-pre-legislative-scrutiny-of-draft-aln-bill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[Accessed 28/10/2016]</a:t>
            </a:r>
            <a:endParaRPr lang="en-US" sz="1800" i="1" dirty="0" smtClean="0"/>
          </a:p>
          <a:p>
            <a:r>
              <a:rPr lang="en-US" sz="1800" dirty="0" smtClean="0"/>
              <a:t>Larkin, M (2011) </a:t>
            </a:r>
            <a:r>
              <a:rPr lang="en-US" sz="1800" i="1" dirty="0" smtClean="0"/>
              <a:t>Vulnerable Groups in Health and Social Care</a:t>
            </a:r>
            <a:r>
              <a:rPr lang="en-US" sz="1800" dirty="0" smtClean="0"/>
              <a:t>, London: Sage</a:t>
            </a:r>
          </a:p>
          <a:p>
            <a:r>
              <a:rPr lang="en-US" sz="1800" dirty="0" smtClean="0"/>
              <a:t>National Assembly for Wales (2015) </a:t>
            </a:r>
            <a:r>
              <a:rPr lang="en-GB" sz="1800" i="1" dirty="0" smtClean="0"/>
              <a:t>Special </a:t>
            </a:r>
            <a:r>
              <a:rPr lang="en-GB" sz="1800" i="1" dirty="0"/>
              <a:t>Educational Needs (SEN)/Additional Learning Needs (ALN) in Wales </a:t>
            </a:r>
            <a:r>
              <a:rPr lang="en-GB" sz="1800" dirty="0" smtClean="0"/>
              <a:t>Cardiff: June 2015</a:t>
            </a:r>
          </a:p>
          <a:p>
            <a:r>
              <a:rPr lang="en-US" sz="1800" dirty="0" smtClean="0"/>
              <a:t>Parliamentary and Health Service Ombudsman  (No Date) </a:t>
            </a:r>
            <a:r>
              <a:rPr lang="en-US" sz="1800" i="1" dirty="0" smtClean="0"/>
              <a:t>Introduction to the Social and Medical Models of Disability </a:t>
            </a:r>
            <a:r>
              <a:rPr lang="en-US" sz="1800" dirty="0"/>
              <a:t>Available at </a:t>
            </a:r>
            <a:r>
              <a:rPr lang="en-US" sz="1800" dirty="0">
                <a:hlinkClick r:id="rId3"/>
              </a:rPr>
              <a:t>http://www.ombudsman.org.uk/__</a:t>
            </a:r>
            <a:r>
              <a:rPr lang="en-US" sz="1800" dirty="0" smtClean="0">
                <a:hlinkClick r:id="rId3"/>
              </a:rPr>
              <a:t>data/assets/pdf_file/0019/33337/FDN-218144-Introduction-to-the-Social-and-Medical-Models-of-Disability.pdf</a:t>
            </a:r>
            <a:r>
              <a:rPr lang="en-US" sz="1800" dirty="0" smtClean="0"/>
              <a:t> [Accessed 12/11/2016]</a:t>
            </a:r>
            <a:endParaRPr lang="en-US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References </a:t>
            </a:r>
            <a:r>
              <a:rPr lang="en-US" sz="4400" dirty="0" smtClean="0">
                <a:effectLst/>
              </a:rPr>
              <a:t/>
            </a:r>
            <a:br>
              <a:rPr lang="en-US" sz="4400" dirty="0" smtClean="0">
                <a:effectLst/>
              </a:rPr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Prime Minister’s Strategy Unit (2005) </a:t>
            </a:r>
            <a:r>
              <a:rPr lang="en-GB" sz="2000" i="1" dirty="0"/>
              <a:t>Improving the life chances of disabled people </a:t>
            </a:r>
            <a:r>
              <a:rPr lang="en-GB" sz="2000" dirty="0"/>
              <a:t>Available at </a:t>
            </a:r>
            <a:r>
              <a:rPr lang="en-GB" sz="2000" dirty="0">
                <a:hlinkClick r:id="rId2"/>
              </a:rPr>
              <a:t>http://webarchive.nationalarchives.gov.uk/+/http:/www.cabinetoffice.gov.uk/media/cabinetoffice/strategy/assets/disability.pdf</a:t>
            </a:r>
            <a:r>
              <a:rPr lang="en-GB" sz="2000" dirty="0"/>
              <a:t> [Accessed 28/10/2016</a:t>
            </a:r>
            <a:r>
              <a:rPr lang="en-GB" sz="2000" dirty="0" smtClean="0"/>
              <a:t>]</a:t>
            </a:r>
            <a:endParaRPr lang="en-US" sz="2000" dirty="0" smtClean="0"/>
          </a:p>
          <a:p>
            <a:r>
              <a:rPr lang="en-US" sz="2000" dirty="0" err="1" smtClean="0"/>
              <a:t>Rieser</a:t>
            </a:r>
            <a:r>
              <a:rPr lang="en-US" sz="2000" dirty="0" smtClean="0"/>
              <a:t> R, (2002) </a:t>
            </a:r>
            <a:r>
              <a:rPr lang="en-US" sz="2000" i="1" dirty="0" smtClean="0"/>
              <a:t>Everybody In: Good Practice in the Identification and Inclusion of Disabled Children and those with SEN, London: Disability, Equality and Education &amp; UK Disability for European Affairs </a:t>
            </a:r>
          </a:p>
          <a:p>
            <a:r>
              <a:rPr lang="en-US" sz="2000" dirty="0" smtClean="0"/>
              <a:t>SCOPE (No Date) </a:t>
            </a:r>
            <a:r>
              <a:rPr lang="en-US" sz="2000" i="1" dirty="0" smtClean="0"/>
              <a:t>Inclusive Learning</a:t>
            </a:r>
            <a:r>
              <a:rPr lang="en-US" sz="2000" dirty="0"/>
              <a:t> Available at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www.scope.org.uk/support/professionals/learning-together/inclusive-learning/schools</a:t>
            </a:r>
            <a:r>
              <a:rPr lang="en-US" sz="2000" dirty="0" smtClean="0"/>
              <a:t> [Accessed 28/10/2016]</a:t>
            </a:r>
          </a:p>
          <a:p>
            <a:r>
              <a:rPr lang="en-US" sz="2000" dirty="0" smtClean="0"/>
              <a:t>UK</a:t>
            </a:r>
            <a:r>
              <a:rPr lang="en-US" sz="2000" dirty="0"/>
              <a:t> </a:t>
            </a:r>
            <a:r>
              <a:rPr lang="en-US" sz="2000" dirty="0" smtClean="0"/>
              <a:t>Government (updated 2016) ‘Definition of disability under the Equality Act’ Available at </a:t>
            </a:r>
            <a:r>
              <a:rPr lang="en-US" sz="2000" dirty="0" smtClean="0">
                <a:hlinkClick r:id="rId4"/>
              </a:rPr>
              <a:t>https://www.gov.uk/definition-of-disability-under-equality-act-2010</a:t>
            </a:r>
            <a:r>
              <a:rPr lang="en-US" sz="2000" dirty="0" smtClean="0"/>
              <a:t>  [Accessed 28/10/2106] </a:t>
            </a:r>
          </a:p>
          <a:p>
            <a:r>
              <a:rPr lang="en-US" sz="2000" dirty="0" smtClean="0"/>
              <a:t>Welsh Government (2011) </a:t>
            </a:r>
            <a:r>
              <a:rPr lang="en-US" sz="2000" i="1" dirty="0" smtClean="0"/>
              <a:t>Prevalence of disability in Wales, 2007-2010</a:t>
            </a:r>
            <a:r>
              <a:rPr lang="en-US" sz="2000" dirty="0" smtClean="0"/>
              <a:t>, Cardiff: Welsh Government</a:t>
            </a:r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900" dirty="0" smtClean="0">
                <a:effectLst/>
              </a:rPr>
              <a:t>References </a:t>
            </a:r>
            <a:br>
              <a:rPr lang="en-US" sz="4900" dirty="0" smtClean="0">
                <a:effectLst/>
              </a:rPr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1079</TotalTime>
  <Words>1203</Words>
  <Application>Microsoft Office PowerPoint</Application>
  <PresentationFormat>On-screen Show (4:3)</PresentationFormat>
  <Paragraphs>114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UWTSD PPT Template (lectures)</vt:lpstr>
      <vt:lpstr>SJSI5017: Equality and Disability in Education</vt:lpstr>
      <vt:lpstr>Recap of last session</vt:lpstr>
      <vt:lpstr>Study Skills – Locating 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SJSI5017: Equality and Disability in Education</vt:lpstr>
      <vt:lpstr>Recap of last session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 References  </vt:lpstr>
      <vt:lpstr>  References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57</cp:revision>
  <cp:lastPrinted>2016-11-12T10:46:07Z</cp:lastPrinted>
  <dcterms:created xsi:type="dcterms:W3CDTF">2016-10-28T11:34:04Z</dcterms:created>
  <dcterms:modified xsi:type="dcterms:W3CDTF">2017-10-22T11:40:24Z</dcterms:modified>
</cp:coreProperties>
</file>