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2" r:id="rId1"/>
  </p:sldMasterIdLst>
  <p:notesMasterIdLst>
    <p:notesMasterId r:id="rId48"/>
  </p:notesMasterIdLst>
  <p:handoutMasterIdLst>
    <p:handoutMasterId r:id="rId49"/>
  </p:handoutMasterIdLst>
  <p:sldIdLst>
    <p:sldId id="304" r:id="rId2"/>
    <p:sldId id="302" r:id="rId3"/>
    <p:sldId id="292" r:id="rId4"/>
    <p:sldId id="294" r:id="rId5"/>
    <p:sldId id="297" r:id="rId6"/>
    <p:sldId id="306" r:id="rId7"/>
    <p:sldId id="296" r:id="rId8"/>
    <p:sldId id="298" r:id="rId9"/>
    <p:sldId id="305" r:id="rId10"/>
    <p:sldId id="308" r:id="rId11"/>
    <p:sldId id="310" r:id="rId12"/>
    <p:sldId id="311" r:id="rId13"/>
    <p:sldId id="312" r:id="rId14"/>
    <p:sldId id="313" r:id="rId15"/>
    <p:sldId id="314" r:id="rId16"/>
    <p:sldId id="315" r:id="rId17"/>
    <p:sldId id="316" r:id="rId18"/>
    <p:sldId id="317" r:id="rId19"/>
    <p:sldId id="318" r:id="rId20"/>
    <p:sldId id="319" r:id="rId21"/>
    <p:sldId id="320" r:id="rId22"/>
    <p:sldId id="321" r:id="rId23"/>
    <p:sldId id="322" r:id="rId24"/>
    <p:sldId id="323" r:id="rId25"/>
    <p:sldId id="324" r:id="rId26"/>
    <p:sldId id="325" r:id="rId27"/>
    <p:sldId id="326" r:id="rId28"/>
    <p:sldId id="327" r:id="rId29"/>
    <p:sldId id="328" r:id="rId30"/>
    <p:sldId id="329" r:id="rId31"/>
    <p:sldId id="330" r:id="rId32"/>
    <p:sldId id="331" r:id="rId33"/>
    <p:sldId id="332" r:id="rId34"/>
    <p:sldId id="333" r:id="rId35"/>
    <p:sldId id="334" r:id="rId36"/>
    <p:sldId id="335" r:id="rId37"/>
    <p:sldId id="336" r:id="rId38"/>
    <p:sldId id="337" r:id="rId39"/>
    <p:sldId id="338" r:id="rId40"/>
    <p:sldId id="339" r:id="rId41"/>
    <p:sldId id="340" r:id="rId42"/>
    <p:sldId id="341" r:id="rId43"/>
    <p:sldId id="342" r:id="rId44"/>
    <p:sldId id="343" r:id="rId45"/>
    <p:sldId id="344" r:id="rId46"/>
    <p:sldId id="345" r:id="rId47"/>
  </p:sldIdLst>
  <p:sldSz cx="9144000" cy="6858000" type="screen4x3"/>
  <p:notesSz cx="6797675" cy="987425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autoAdjust="0"/>
    <p:restoredTop sz="94660" autoAdjust="0"/>
  </p:normalViewPr>
  <p:slideViewPr>
    <p:cSldViewPr>
      <p:cViewPr>
        <p:scale>
          <a:sx n="66" d="100"/>
          <a:sy n="66" d="100"/>
        </p:scale>
        <p:origin x="-1044"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46400" cy="49371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defRPr sz="1200">
                <a:latin typeface="Tahoma" pitchFamily="34" charset="0"/>
              </a:defRPr>
            </a:lvl1pPr>
          </a:lstStyle>
          <a:p>
            <a:pPr>
              <a:defRPr/>
            </a:pPr>
            <a:endParaRPr lang="en-US"/>
          </a:p>
        </p:txBody>
      </p:sp>
      <p:sp>
        <p:nvSpPr>
          <p:cNvPr id="4099" name="Rectangle 3"/>
          <p:cNvSpPr>
            <a:spLocks noGrp="1" noChangeArrowheads="1"/>
          </p:cNvSpPr>
          <p:nvPr>
            <p:ph type="dt" sz="quarter" idx="1"/>
          </p:nvPr>
        </p:nvSpPr>
        <p:spPr bwMode="auto">
          <a:xfrm>
            <a:off x="3851275" y="0"/>
            <a:ext cx="2946400" cy="49371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a:defRPr sz="1200">
                <a:latin typeface="Tahoma" pitchFamily="34" charset="0"/>
              </a:defRPr>
            </a:lvl1pPr>
          </a:lstStyle>
          <a:p>
            <a:pPr>
              <a:defRPr/>
            </a:pPr>
            <a:endParaRPr lang="en-US"/>
          </a:p>
        </p:txBody>
      </p:sp>
      <p:sp>
        <p:nvSpPr>
          <p:cNvPr id="4100" name="Rectangle 4"/>
          <p:cNvSpPr>
            <a:spLocks noGrp="1" noChangeArrowheads="1"/>
          </p:cNvSpPr>
          <p:nvPr>
            <p:ph type="ftr" sz="quarter" idx="2"/>
          </p:nvPr>
        </p:nvSpPr>
        <p:spPr bwMode="auto">
          <a:xfrm>
            <a:off x="0" y="9380538"/>
            <a:ext cx="2946400" cy="493712"/>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defRPr sz="1200">
                <a:latin typeface="Tahoma" pitchFamily="34" charset="0"/>
              </a:defRPr>
            </a:lvl1pPr>
          </a:lstStyle>
          <a:p>
            <a:pPr>
              <a:defRPr/>
            </a:pPr>
            <a:endParaRPr lang="en-US"/>
          </a:p>
        </p:txBody>
      </p:sp>
      <p:sp>
        <p:nvSpPr>
          <p:cNvPr id="4101" name="Rectangle 5"/>
          <p:cNvSpPr>
            <a:spLocks noGrp="1" noChangeArrowheads="1"/>
          </p:cNvSpPr>
          <p:nvPr>
            <p:ph type="sldNum" sz="quarter" idx="3"/>
          </p:nvPr>
        </p:nvSpPr>
        <p:spPr bwMode="auto">
          <a:xfrm>
            <a:off x="3851275" y="9380538"/>
            <a:ext cx="2946400" cy="493712"/>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a:defRPr sz="1200">
                <a:latin typeface="Tahoma" pitchFamily="34" charset="0"/>
              </a:defRPr>
            </a:lvl1pPr>
          </a:lstStyle>
          <a:p>
            <a:pPr>
              <a:defRPr/>
            </a:pPr>
            <a:fld id="{E6E743B8-0D0E-47F3-9145-A3739908A0A9}" type="slidenum">
              <a:rPr lang="en-US"/>
              <a:pPr>
                <a:defRPr/>
              </a:pPr>
              <a:t>‹#›</a:t>
            </a:fld>
            <a:endParaRPr lang="en-US"/>
          </a:p>
        </p:txBody>
      </p:sp>
    </p:spTree>
    <p:extLst>
      <p:ext uri="{BB962C8B-B14F-4D97-AF65-F5344CB8AC3E}">
        <p14:creationId xmlns:p14="http://schemas.microsoft.com/office/powerpoint/2010/main" val="31047597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46400" cy="49371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defRPr sz="1200">
                <a:latin typeface="Times New Roman" pitchFamily="18" charset="0"/>
              </a:defRPr>
            </a:lvl1pPr>
          </a:lstStyle>
          <a:p>
            <a:pPr>
              <a:defRPr/>
            </a:pPr>
            <a:endParaRPr lang="en-US"/>
          </a:p>
        </p:txBody>
      </p:sp>
      <p:sp>
        <p:nvSpPr>
          <p:cNvPr id="2051" name="Rectangle 3"/>
          <p:cNvSpPr>
            <a:spLocks noGrp="1" noChangeArrowheads="1"/>
          </p:cNvSpPr>
          <p:nvPr>
            <p:ph type="dt" idx="1"/>
          </p:nvPr>
        </p:nvSpPr>
        <p:spPr bwMode="auto">
          <a:xfrm>
            <a:off x="3851275" y="0"/>
            <a:ext cx="2946400" cy="49371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a:defRPr sz="1200">
                <a:latin typeface="Times New Roman" pitchFamily="18" charset="0"/>
              </a:defRPr>
            </a:lvl1pPr>
          </a:lstStyle>
          <a:p>
            <a:pPr>
              <a:defRPr/>
            </a:pPr>
            <a:endParaRPr lang="en-US"/>
          </a:p>
        </p:txBody>
      </p:sp>
      <p:sp>
        <p:nvSpPr>
          <p:cNvPr id="17412" name="Rectangle 4"/>
          <p:cNvSpPr>
            <a:spLocks noGrp="1" noRot="1" noChangeAspect="1" noChangeArrowheads="1" noTextEdit="1"/>
          </p:cNvSpPr>
          <p:nvPr>
            <p:ph type="sldImg" idx="2"/>
          </p:nvPr>
        </p:nvSpPr>
        <p:spPr bwMode="auto">
          <a:xfrm>
            <a:off x="933450" y="742950"/>
            <a:ext cx="4932363" cy="3698875"/>
          </a:xfrm>
          <a:prstGeom prst="rect">
            <a:avLst/>
          </a:prstGeom>
          <a:noFill/>
          <a:ln w="12699">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53" name="Rectangle 5"/>
          <p:cNvSpPr>
            <a:spLocks noGrp="1" noChangeArrowheads="1"/>
          </p:cNvSpPr>
          <p:nvPr>
            <p:ph type="body" sz="quarter" idx="3"/>
          </p:nvPr>
        </p:nvSpPr>
        <p:spPr bwMode="auto">
          <a:xfrm>
            <a:off x="906463" y="4691063"/>
            <a:ext cx="4984750" cy="4443412"/>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9380538"/>
            <a:ext cx="2946400" cy="493712"/>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defRPr sz="1200">
                <a:latin typeface="Times New Roman" pitchFamily="18" charset="0"/>
              </a:defRPr>
            </a:lvl1pPr>
          </a:lstStyle>
          <a:p>
            <a:pPr>
              <a:defRPr/>
            </a:pPr>
            <a:endParaRPr lang="en-US"/>
          </a:p>
        </p:txBody>
      </p:sp>
      <p:sp>
        <p:nvSpPr>
          <p:cNvPr id="2055" name="Rectangle 7"/>
          <p:cNvSpPr>
            <a:spLocks noGrp="1" noChangeArrowheads="1"/>
          </p:cNvSpPr>
          <p:nvPr>
            <p:ph type="sldNum" sz="quarter" idx="5"/>
          </p:nvPr>
        </p:nvSpPr>
        <p:spPr bwMode="auto">
          <a:xfrm>
            <a:off x="3851275" y="9380538"/>
            <a:ext cx="2946400" cy="493712"/>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a:defRPr sz="1200">
                <a:latin typeface="Times New Roman" pitchFamily="18" charset="0"/>
              </a:defRPr>
            </a:lvl1pPr>
          </a:lstStyle>
          <a:p>
            <a:pPr>
              <a:defRPr/>
            </a:pPr>
            <a:fld id="{368D076B-DF4F-4CDD-AA6B-E94797413CA7}" type="slidenum">
              <a:rPr lang="en-US"/>
              <a:pPr>
                <a:defRPr/>
              </a:pPr>
              <a:t>‹#›</a:t>
            </a:fld>
            <a:endParaRPr lang="en-US"/>
          </a:p>
        </p:txBody>
      </p:sp>
    </p:spTree>
    <p:extLst>
      <p:ext uri="{BB962C8B-B14F-4D97-AF65-F5344CB8AC3E}">
        <p14:creationId xmlns:p14="http://schemas.microsoft.com/office/powerpoint/2010/main" val="96307455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66D218E-0F97-43F3-A81B-384C2D356CBC}" type="slidenum">
              <a:rPr lang="en-US" altLang="en-US" smtClean="0">
                <a:latin typeface="Times New Roman" pitchFamily="18" charset="0"/>
              </a:rPr>
              <a:pPr eaLnBrk="1" hangingPunct="1"/>
              <a:t>3</a:t>
            </a:fld>
            <a:endParaRPr lang="en-US" altLang="en-US" smtClean="0">
              <a:latin typeface="Times New Roman" pitchFamily="18" charset="0"/>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C70031-A30E-4232-A7E4-39C12C75F5A4}" type="slidenum">
              <a:rPr lang="en-US" altLang="en-US" smtClean="0">
                <a:latin typeface="Times New Roman" pitchFamily="18" charset="0"/>
              </a:rPr>
              <a:pPr eaLnBrk="1" hangingPunct="1"/>
              <a:t>4</a:t>
            </a:fld>
            <a:endParaRPr lang="en-US" altLang="en-US" smtClean="0">
              <a:latin typeface="Times New Roman" pitchFamily="18" charset="0"/>
            </a:endParaRPr>
          </a:p>
        </p:txBody>
      </p:sp>
      <p:sp>
        <p:nvSpPr>
          <p:cNvPr id="24579" name="Rectangle 2"/>
          <p:cNvSpPr>
            <a:spLocks noGrp="1" noRot="1" noChangeAspect="1" noChangeArrowheads="1" noTextEdit="1"/>
          </p:cNvSpPr>
          <p:nvPr>
            <p:ph type="sldImg"/>
          </p:nvPr>
        </p:nvSpPr>
        <p:spPr>
          <a:solidFill>
            <a:srgbClr val="FFFFFF"/>
          </a:solidFill>
          <a:ln/>
        </p:spPr>
      </p:sp>
      <p:sp>
        <p:nvSpPr>
          <p:cNvPr id="245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AB3AA74-8E7C-4BB8-B9E3-8DDA0A4DD321}" type="slidenum">
              <a:rPr lang="en-US" altLang="en-US" smtClean="0">
                <a:latin typeface="Times New Roman" pitchFamily="18" charset="0"/>
              </a:rPr>
              <a:pPr eaLnBrk="1" hangingPunct="1"/>
              <a:t>5</a:t>
            </a:fld>
            <a:endParaRPr lang="en-US" altLang="en-US" smtClean="0">
              <a:latin typeface="Times New Roman" pitchFamily="18" charset="0"/>
            </a:endParaRPr>
          </a:p>
        </p:txBody>
      </p:sp>
      <p:sp>
        <p:nvSpPr>
          <p:cNvPr id="25603" name="Rectangle 2"/>
          <p:cNvSpPr>
            <a:spLocks noGrp="1" noRot="1" noChangeAspect="1" noChangeArrowheads="1" noTextEdit="1"/>
          </p:cNvSpPr>
          <p:nvPr>
            <p:ph type="sldImg"/>
          </p:nvPr>
        </p:nvSpPr>
        <p:spPr>
          <a:solidFill>
            <a:srgbClr val="FFFFFF"/>
          </a:solidFill>
          <a:ln/>
        </p:spPr>
      </p:sp>
      <p:sp>
        <p:nvSpPr>
          <p:cNvPr id="2560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A268766-E45F-4529-A7A9-24B597E75F57}" type="slidenum">
              <a:rPr lang="en-US" altLang="en-US" smtClean="0">
                <a:latin typeface="Times New Roman" pitchFamily="18" charset="0"/>
              </a:rPr>
              <a:pPr eaLnBrk="1" hangingPunct="1"/>
              <a:t>7</a:t>
            </a:fld>
            <a:endParaRPr lang="en-US" altLang="en-US" smtClean="0">
              <a:latin typeface="Times New Roman" pitchFamily="18" charset="0"/>
            </a:endParaRPr>
          </a:p>
        </p:txBody>
      </p:sp>
      <p:sp>
        <p:nvSpPr>
          <p:cNvPr id="27651" name="Rectangle 2"/>
          <p:cNvSpPr>
            <a:spLocks noGrp="1" noRot="1" noChangeAspect="1" noChangeArrowheads="1" noTextEdit="1"/>
          </p:cNvSpPr>
          <p:nvPr>
            <p:ph type="sldImg"/>
          </p:nvPr>
        </p:nvSpPr>
        <p:spPr>
          <a:solidFill>
            <a:srgbClr val="FFFFFF"/>
          </a:solidFill>
          <a:ln/>
        </p:spPr>
      </p:sp>
      <p:sp>
        <p:nvSpPr>
          <p:cNvPr id="2765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A5E0EE3-AFFF-467E-BAFE-DB1D4AD798DD}" type="slidenum">
              <a:rPr lang="en-US" altLang="en-US" smtClean="0">
                <a:latin typeface="Times New Roman" pitchFamily="18" charset="0"/>
              </a:rPr>
              <a:pPr eaLnBrk="1" hangingPunct="1"/>
              <a:t>8</a:t>
            </a:fld>
            <a:endParaRPr lang="en-US" altLang="en-US" smtClean="0">
              <a:latin typeface="Times New Roman" pitchFamily="18" charset="0"/>
            </a:endParaRPr>
          </a:p>
        </p:txBody>
      </p:sp>
      <p:sp>
        <p:nvSpPr>
          <p:cNvPr id="28675" name="Rectangle 2"/>
          <p:cNvSpPr>
            <a:spLocks noGrp="1" noRot="1" noChangeAspect="1" noChangeArrowheads="1" noTextEdit="1"/>
          </p:cNvSpPr>
          <p:nvPr>
            <p:ph type="sldImg"/>
          </p:nvPr>
        </p:nvSpPr>
        <p:spPr>
          <a:solidFill>
            <a:srgbClr val="FFFFFF"/>
          </a:solidFill>
          <a:ln/>
        </p:spPr>
      </p:sp>
      <p:sp>
        <p:nvSpPr>
          <p:cNvPr id="2867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50319BB-6117-4F60-B80D-1BA655AB05A4}" type="slidenum">
              <a:rPr lang="en-US" smtClean="0">
                <a:latin typeface="Times New Roman" pitchFamily="18" charset="0"/>
              </a:rPr>
              <a:pPr eaLnBrk="1" hangingPunct="1"/>
              <a:t>10</a:t>
            </a:fld>
            <a:endParaRPr lang="en-US" smtClean="0">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8D615D0-DDE8-4D3C-BB83-F422BDFF1099}" type="slidenum">
              <a:rPr lang="en-GB" smtClean="0"/>
              <a:pPr/>
              <a:t>12</a:t>
            </a:fld>
            <a:endParaRPr lang="en-GB" smtClean="0"/>
          </a:p>
        </p:txBody>
      </p:sp>
      <p:sp>
        <p:nvSpPr>
          <p:cNvPr id="28675" name="Rectangle 2"/>
          <p:cNvSpPr>
            <a:spLocks noGrp="1" noRot="1" noChangeAspect="1" noChangeArrowheads="1" noTextEdit="1"/>
          </p:cNvSpPr>
          <p:nvPr>
            <p:ph type="sldImg"/>
          </p:nvPr>
        </p:nvSpPr>
        <p:spPr>
          <a:xfrm>
            <a:off x="933450" y="742950"/>
            <a:ext cx="4930775" cy="3698875"/>
          </a:xfrm>
          <a:solidFill>
            <a:srgbClr val="FFFFFF"/>
          </a:solidFill>
          <a:ln w="12700" cap="flat"/>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90AA5B7-AF48-467E-B9FA-9C69C0CEAACF}" type="slidenum">
              <a:rPr lang="en-GB" smtClean="0"/>
              <a:pPr/>
              <a:t>17</a:t>
            </a:fld>
            <a:endParaRPr lang="en-GB" smtClean="0"/>
          </a:p>
        </p:txBody>
      </p:sp>
      <p:sp>
        <p:nvSpPr>
          <p:cNvPr id="29699" name="Rectangle 2"/>
          <p:cNvSpPr>
            <a:spLocks noGrp="1" noRot="1" noChangeAspect="1" noChangeArrowheads="1" noTextEdit="1"/>
          </p:cNvSpPr>
          <p:nvPr>
            <p:ph type="sldImg"/>
          </p:nvPr>
        </p:nvSpPr>
        <p:spPr>
          <a:xfrm>
            <a:off x="933450" y="742950"/>
            <a:ext cx="4930775" cy="3698875"/>
          </a:xfrm>
          <a:solidFill>
            <a:srgbClr val="FFFFFF"/>
          </a:solidFill>
          <a:ln w="12700" cap="flat"/>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BEEF5FED-A081-4B80-BF34-4EE88542BA97}" type="slidenum">
              <a:rPr lang="en-GB" smtClean="0"/>
              <a:pPr/>
              <a:t>18</a:t>
            </a:fld>
            <a:endParaRPr lang="en-GB" smtClean="0"/>
          </a:p>
        </p:txBody>
      </p:sp>
      <p:sp>
        <p:nvSpPr>
          <p:cNvPr id="36867" name="Rectangle 2"/>
          <p:cNvSpPr>
            <a:spLocks noGrp="1" noRot="1" noChangeAspect="1" noChangeArrowheads="1" noTextEdit="1"/>
          </p:cNvSpPr>
          <p:nvPr>
            <p:ph type="sldImg"/>
          </p:nvPr>
        </p:nvSpPr>
        <p:spPr>
          <a:xfrm>
            <a:off x="933450" y="742950"/>
            <a:ext cx="4930775" cy="3698875"/>
          </a:xfrm>
          <a:solidFill>
            <a:srgbClr val="FFFFFF"/>
          </a:solidFill>
          <a:ln w="12700"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GB" smtClean="0"/>
          </a:p>
          <a:p>
            <a:pPr eaLnBrk="1" hangingPunct="1"/>
            <a:r>
              <a:rPr lang="en-GB" smtClean="0"/>
              <a:t> </a:t>
            </a:r>
          </a:p>
          <a:p>
            <a:pPr eaLnBrk="1" hangingPunct="1"/>
            <a:r>
              <a:rPr lang="en-GB" smtClean="0"/>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6793DD7-EAF3-4B42-8EA9-340C4F912438}" type="slidenum">
              <a:rPr lang="en-GB" altLang="en-US" smtClean="0">
                <a:latin typeface="Times New Roman" pitchFamily="18" charset="0"/>
              </a:rPr>
              <a:pPr eaLnBrk="1" hangingPunct="1"/>
              <a:t>23</a:t>
            </a:fld>
            <a:endParaRPr lang="en-GB" altLang="en-US" smtClean="0">
              <a:latin typeface="Times New Roman" pitchFamily="18" charset="0"/>
            </a:endParaRPr>
          </a:p>
        </p:txBody>
      </p:sp>
      <p:sp>
        <p:nvSpPr>
          <p:cNvPr id="29699" name="Rectangle 2"/>
          <p:cNvSpPr>
            <a:spLocks noChangeArrowheads="1" noTextEdit="1"/>
          </p:cNvSpPr>
          <p:nvPr>
            <p:ph type="sldImg"/>
          </p:nvPr>
        </p:nvSpPr>
        <p:spPr>
          <a:ln cap="flat"/>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CBA189B-5C1B-4981-A7D8-E08DD01CBF89}" type="slidenum">
              <a:rPr lang="en-GB" altLang="en-US" smtClean="0">
                <a:latin typeface="Times New Roman" pitchFamily="18" charset="0"/>
              </a:rPr>
              <a:pPr eaLnBrk="1" hangingPunct="1"/>
              <a:t>24</a:t>
            </a:fld>
            <a:endParaRPr lang="en-GB" altLang="en-US" smtClean="0">
              <a:latin typeface="Times New Roman" pitchFamily="18" charset="0"/>
            </a:endParaRPr>
          </a:p>
        </p:txBody>
      </p:sp>
      <p:sp>
        <p:nvSpPr>
          <p:cNvPr id="30723" name="Rectangle 2"/>
          <p:cNvSpPr>
            <a:spLocks noChangeArrowheads="1" noTextEdit="1"/>
          </p:cNvSpPr>
          <p:nvPr>
            <p:ph type="sldImg"/>
          </p:nvPr>
        </p:nvSpPr>
        <p:spPr>
          <a:solidFill>
            <a:srgbClr val="FFFFFF"/>
          </a:solidFill>
          <a:ln/>
        </p:spPr>
      </p:sp>
      <p:sp>
        <p:nvSpPr>
          <p:cNvPr id="3072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085D0A0-F7E0-41FC-A43A-2435C0FA725F}" type="slidenum">
              <a:rPr lang="en-GB" altLang="en-US" smtClean="0">
                <a:latin typeface="Times New Roman" pitchFamily="18" charset="0"/>
              </a:rPr>
              <a:pPr eaLnBrk="1" hangingPunct="1"/>
              <a:t>25</a:t>
            </a:fld>
            <a:endParaRPr lang="en-GB" altLang="en-US" smtClean="0">
              <a:latin typeface="Times New Roman" pitchFamily="18" charset="0"/>
            </a:endParaRPr>
          </a:p>
        </p:txBody>
      </p:sp>
      <p:sp>
        <p:nvSpPr>
          <p:cNvPr id="31747" name="Rectangle 2"/>
          <p:cNvSpPr>
            <a:spLocks noChangeArrowheads="1" noTextEdit="1"/>
          </p:cNvSpPr>
          <p:nvPr>
            <p:ph type="sldImg"/>
          </p:nvPr>
        </p:nvSpPr>
        <p:spPr>
          <a:solidFill>
            <a:srgbClr val="FFFFFF"/>
          </a:solidFill>
          <a:ln/>
        </p:spPr>
      </p:sp>
      <p:sp>
        <p:nvSpPr>
          <p:cNvPr id="3174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174122A-7F52-4643-B298-694F40CA88D4}" type="slidenum">
              <a:rPr lang="en-GB" altLang="en-US" smtClean="0">
                <a:latin typeface="Times New Roman" pitchFamily="18" charset="0"/>
              </a:rPr>
              <a:pPr eaLnBrk="1" hangingPunct="1"/>
              <a:t>26</a:t>
            </a:fld>
            <a:endParaRPr lang="en-GB" altLang="en-US" smtClean="0">
              <a:latin typeface="Times New Roman" pitchFamily="18" charset="0"/>
            </a:endParaRPr>
          </a:p>
        </p:txBody>
      </p:sp>
      <p:sp>
        <p:nvSpPr>
          <p:cNvPr id="32771" name="Rectangle 2"/>
          <p:cNvSpPr>
            <a:spLocks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357BC8-10E5-4E98-B399-AD5800BB8C46}" type="slidenum">
              <a:rPr lang="en-GB" altLang="en-US" smtClean="0">
                <a:latin typeface="Times New Roman" pitchFamily="18" charset="0"/>
              </a:rPr>
              <a:pPr eaLnBrk="1" hangingPunct="1"/>
              <a:t>27</a:t>
            </a:fld>
            <a:endParaRPr lang="en-GB" altLang="en-US" smtClean="0">
              <a:latin typeface="Times New Roman" pitchFamily="18" charset="0"/>
            </a:endParaRPr>
          </a:p>
        </p:txBody>
      </p:sp>
      <p:sp>
        <p:nvSpPr>
          <p:cNvPr id="33795" name="Rectangle 2"/>
          <p:cNvSpPr>
            <a:spLocks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2CD394E-2BC9-4FB1-8DB9-AF3CACE0007F}" type="slidenum">
              <a:rPr lang="en-GB" altLang="en-US" smtClean="0">
                <a:latin typeface="Times New Roman" pitchFamily="18" charset="0"/>
              </a:rPr>
              <a:pPr eaLnBrk="1" hangingPunct="1"/>
              <a:t>30</a:t>
            </a:fld>
            <a:endParaRPr lang="en-GB" altLang="en-US" smtClean="0">
              <a:latin typeface="Times New Roman" pitchFamily="18" charset="0"/>
            </a:endParaRPr>
          </a:p>
        </p:txBody>
      </p:sp>
      <p:sp>
        <p:nvSpPr>
          <p:cNvPr id="34819" name="Rectangle 2"/>
          <p:cNvSpPr>
            <a:spLocks noChangeArrowheads="1" noTextEdit="1"/>
          </p:cNvSpPr>
          <p:nvPr>
            <p:ph type="sldImg"/>
          </p:nvPr>
        </p:nvSpPr>
        <p:spPr>
          <a:ln cap="flat"/>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472BCF8-E49D-456C-A9D0-EE7F011D8DD6}" type="slidenum">
              <a:rPr lang="en-GB" altLang="en-US" smtClean="0">
                <a:latin typeface="Times New Roman" pitchFamily="18" charset="0"/>
              </a:rPr>
              <a:pPr eaLnBrk="1" hangingPunct="1"/>
              <a:t>31</a:t>
            </a:fld>
            <a:endParaRPr lang="en-GB" altLang="en-US" smtClean="0">
              <a:latin typeface="Times New Roman" pitchFamily="18" charset="0"/>
            </a:endParaRPr>
          </a:p>
        </p:txBody>
      </p:sp>
      <p:sp>
        <p:nvSpPr>
          <p:cNvPr id="35843" name="Rectangle 2"/>
          <p:cNvSpPr>
            <a:spLocks noChangeArrowheads="1" noTextEdit="1"/>
          </p:cNvSpPr>
          <p:nvPr>
            <p:ph type="sldImg"/>
          </p:nvPr>
        </p:nvSpPr>
        <p:spPr>
          <a:ln cap="flat"/>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114F5DF-82F2-4353-8D73-9A774CC682C9}" type="slidenum">
              <a:rPr lang="en-GB" altLang="en-US" smtClean="0">
                <a:latin typeface="Times New Roman" pitchFamily="18" charset="0"/>
              </a:rPr>
              <a:pPr eaLnBrk="1" hangingPunct="1"/>
              <a:t>32</a:t>
            </a:fld>
            <a:endParaRPr lang="en-GB" altLang="en-US" smtClean="0">
              <a:latin typeface="Times New Roman" pitchFamily="18" charset="0"/>
            </a:endParaRPr>
          </a:p>
        </p:txBody>
      </p:sp>
      <p:sp>
        <p:nvSpPr>
          <p:cNvPr id="36867" name="Rectangle 2"/>
          <p:cNvSpPr>
            <a:spLocks noChangeArrowheads="1" noTextEdit="1"/>
          </p:cNvSpPr>
          <p:nvPr>
            <p:ph type="sldImg"/>
          </p:nvPr>
        </p:nvSpPr>
        <p:spPr>
          <a:ln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F6D897A-55F9-4A24-B519-7CDEEB957D16}" type="slidenum">
              <a:rPr lang="en-GB" altLang="en-US" smtClean="0">
                <a:latin typeface="Times New Roman" pitchFamily="18" charset="0"/>
              </a:rPr>
              <a:pPr eaLnBrk="1" hangingPunct="1"/>
              <a:t>33</a:t>
            </a:fld>
            <a:endParaRPr lang="en-GB" altLang="en-US" smtClean="0">
              <a:latin typeface="Times New Roman" pitchFamily="18" charset="0"/>
            </a:endParaRPr>
          </a:p>
        </p:txBody>
      </p:sp>
      <p:sp>
        <p:nvSpPr>
          <p:cNvPr id="37891" name="Rectangle 2"/>
          <p:cNvSpPr>
            <a:spLocks noChangeArrowheads="1" noTextEdit="1"/>
          </p:cNvSpPr>
          <p:nvPr>
            <p:ph type="sldImg"/>
          </p:nvPr>
        </p:nvSpPr>
        <p:spPr>
          <a:solidFill>
            <a:srgbClr val="FFFFFF"/>
          </a:solidFill>
          <a:ln cap="flat"/>
        </p:spPr>
      </p:sp>
      <p:sp>
        <p:nvSpPr>
          <p:cNvPr id="37892"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2FDC7D0-9191-4C3E-8B64-54975AB49877}" type="slidenum">
              <a:rPr lang="en-GB" altLang="en-US" smtClean="0">
                <a:latin typeface="Times New Roman" pitchFamily="18" charset="0"/>
              </a:rPr>
              <a:pPr eaLnBrk="1" hangingPunct="1"/>
              <a:t>34</a:t>
            </a:fld>
            <a:endParaRPr lang="en-GB" altLang="en-US" smtClean="0">
              <a:latin typeface="Times New Roman" pitchFamily="18" charset="0"/>
            </a:endParaRPr>
          </a:p>
        </p:txBody>
      </p:sp>
      <p:sp>
        <p:nvSpPr>
          <p:cNvPr id="38915" name="Rectangle 2"/>
          <p:cNvSpPr>
            <a:spLocks noChangeArrowheads="1" noTextEdit="1"/>
          </p:cNvSpPr>
          <p:nvPr>
            <p:ph type="sldImg"/>
          </p:nvPr>
        </p:nvSpPr>
        <p:spPr>
          <a:solidFill>
            <a:srgbClr val="FFFFFF"/>
          </a:solidFill>
          <a:ln cap="flat"/>
        </p:spPr>
      </p:sp>
      <p:sp>
        <p:nvSpPr>
          <p:cNvPr id="38916"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A157143-AD97-4057-919A-B590950660CA}" type="slidenum">
              <a:rPr lang="en-GB" altLang="en-US" smtClean="0">
                <a:latin typeface="Times New Roman" pitchFamily="18" charset="0"/>
              </a:rPr>
              <a:pPr eaLnBrk="1" hangingPunct="1"/>
              <a:t>35</a:t>
            </a:fld>
            <a:endParaRPr lang="en-GB" altLang="en-US" smtClean="0">
              <a:latin typeface="Times New Roman" pitchFamily="18" charset="0"/>
            </a:endParaRPr>
          </a:p>
        </p:txBody>
      </p:sp>
      <p:sp>
        <p:nvSpPr>
          <p:cNvPr id="39939" name="Rectangle 2"/>
          <p:cNvSpPr>
            <a:spLocks noChangeArrowheads="1" noTextEdit="1"/>
          </p:cNvSpPr>
          <p:nvPr>
            <p:ph type="sldImg"/>
          </p:nvPr>
        </p:nvSpPr>
        <p:spPr>
          <a:solidFill>
            <a:srgbClr val="FFFFFF"/>
          </a:solidFill>
          <a:ln cap="flat"/>
        </p:spPr>
      </p:sp>
      <p:sp>
        <p:nvSpPr>
          <p:cNvPr id="39940"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44CD0CF-BFAA-4339-8659-BC1459EDF566}" type="slidenum">
              <a:rPr lang="en-GB" altLang="en-US" smtClean="0">
                <a:latin typeface="Times New Roman" pitchFamily="18" charset="0"/>
              </a:rPr>
              <a:pPr eaLnBrk="1" hangingPunct="1"/>
              <a:t>36</a:t>
            </a:fld>
            <a:endParaRPr lang="en-GB" altLang="en-US" smtClean="0">
              <a:latin typeface="Times New Roman" pitchFamily="18" charset="0"/>
            </a:endParaRPr>
          </a:p>
        </p:txBody>
      </p:sp>
      <p:sp>
        <p:nvSpPr>
          <p:cNvPr id="40963" name="Rectangle 2"/>
          <p:cNvSpPr>
            <a:spLocks noChangeArrowheads="1" noTextEdit="1"/>
          </p:cNvSpPr>
          <p:nvPr>
            <p:ph type="sldImg"/>
          </p:nvPr>
        </p:nvSpPr>
        <p:spPr>
          <a:solidFill>
            <a:srgbClr val="FFFFFF"/>
          </a:solidFill>
          <a:ln/>
        </p:spPr>
      </p:sp>
      <p:sp>
        <p:nvSpPr>
          <p:cNvPr id="4096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FD56D18-117F-4C34-862A-5271B264851B}" type="slidenum">
              <a:rPr lang="en-GB" altLang="en-US" smtClean="0">
                <a:latin typeface="Times New Roman" pitchFamily="18" charset="0"/>
              </a:rPr>
              <a:pPr eaLnBrk="1" hangingPunct="1"/>
              <a:t>37</a:t>
            </a:fld>
            <a:endParaRPr lang="en-GB" altLang="en-US" smtClean="0">
              <a:latin typeface="Times New Roman" pitchFamily="18" charset="0"/>
            </a:endParaRPr>
          </a:p>
        </p:txBody>
      </p:sp>
      <p:sp>
        <p:nvSpPr>
          <p:cNvPr id="41987" name="Rectangle 2"/>
          <p:cNvSpPr>
            <a:spLocks noChangeArrowheads="1" noTextEdit="1"/>
          </p:cNvSpPr>
          <p:nvPr>
            <p:ph type="sldImg"/>
          </p:nvPr>
        </p:nvSpPr>
        <p:spPr>
          <a:solidFill>
            <a:srgbClr val="FFFFFF"/>
          </a:solidFill>
          <a:ln/>
        </p:spPr>
      </p:sp>
      <p:sp>
        <p:nvSpPr>
          <p:cNvPr id="41988"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6EB4A04-0862-460A-9585-7E7816E9829F}" type="slidenum">
              <a:rPr lang="en-GB" altLang="en-US" smtClean="0">
                <a:latin typeface="Times New Roman" pitchFamily="18" charset="0"/>
              </a:rPr>
              <a:pPr eaLnBrk="1" hangingPunct="1"/>
              <a:t>38</a:t>
            </a:fld>
            <a:endParaRPr lang="en-GB" altLang="en-US" smtClean="0">
              <a:latin typeface="Times New Roman" pitchFamily="18" charset="0"/>
            </a:endParaRPr>
          </a:p>
        </p:txBody>
      </p:sp>
      <p:sp>
        <p:nvSpPr>
          <p:cNvPr id="43011" name="Rectangle 2"/>
          <p:cNvSpPr>
            <a:spLocks noChangeArrowheads="1" noTextEdit="1"/>
          </p:cNvSpPr>
          <p:nvPr>
            <p:ph type="sldImg"/>
          </p:nvPr>
        </p:nvSpPr>
        <p:spPr>
          <a:solidFill>
            <a:srgbClr val="FFFFFF"/>
          </a:solidFill>
          <a:ln cap="flat"/>
        </p:spPr>
      </p:sp>
      <p:sp>
        <p:nvSpPr>
          <p:cNvPr id="43012"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21EDE60-7EAD-4C07-B954-02153B3472D6}" type="slidenum">
              <a:rPr lang="en-GB" altLang="en-US" smtClean="0">
                <a:latin typeface="Times New Roman" pitchFamily="18" charset="0"/>
              </a:rPr>
              <a:pPr eaLnBrk="1" hangingPunct="1"/>
              <a:t>39</a:t>
            </a:fld>
            <a:endParaRPr lang="en-GB" altLang="en-US" smtClean="0">
              <a:latin typeface="Times New Roman" pitchFamily="18" charset="0"/>
            </a:endParaRPr>
          </a:p>
        </p:txBody>
      </p:sp>
      <p:sp>
        <p:nvSpPr>
          <p:cNvPr id="44035" name="Rectangle 2"/>
          <p:cNvSpPr>
            <a:spLocks noChangeArrowheads="1" noTextEdit="1"/>
          </p:cNvSpPr>
          <p:nvPr>
            <p:ph type="sldImg"/>
          </p:nvPr>
        </p:nvSpPr>
        <p:spPr>
          <a:ln cap="flat"/>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0D7A99E-D45E-4ABA-9A94-BE0860EBA918}" type="slidenum">
              <a:rPr lang="en-GB" altLang="en-US" smtClean="0">
                <a:latin typeface="Times New Roman" pitchFamily="18" charset="0"/>
              </a:rPr>
              <a:pPr eaLnBrk="1" hangingPunct="1"/>
              <a:t>40</a:t>
            </a:fld>
            <a:endParaRPr lang="en-GB" altLang="en-US" smtClean="0">
              <a:latin typeface="Times New Roman" pitchFamily="18" charset="0"/>
            </a:endParaRPr>
          </a:p>
        </p:txBody>
      </p:sp>
      <p:sp>
        <p:nvSpPr>
          <p:cNvPr id="45059" name="Rectangle 2"/>
          <p:cNvSpPr>
            <a:spLocks noChangeArrowheads="1" noTextEdit="1"/>
          </p:cNvSpPr>
          <p:nvPr>
            <p:ph type="sldImg"/>
          </p:nvPr>
        </p:nvSpPr>
        <p:spPr>
          <a:ln cap="flat"/>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F9A764A-8463-4B8B-9F1D-C264560718F7}" type="slidenum">
              <a:rPr lang="en-GB" altLang="en-US" smtClean="0">
                <a:latin typeface="Times New Roman" pitchFamily="18" charset="0"/>
              </a:rPr>
              <a:pPr eaLnBrk="1" hangingPunct="1"/>
              <a:t>41</a:t>
            </a:fld>
            <a:endParaRPr lang="en-GB" altLang="en-US" smtClean="0">
              <a:latin typeface="Times New Roman" pitchFamily="18" charset="0"/>
            </a:endParaRPr>
          </a:p>
        </p:txBody>
      </p:sp>
      <p:sp>
        <p:nvSpPr>
          <p:cNvPr id="46083" name="Rectangle 2"/>
          <p:cNvSpPr>
            <a:spLocks noChangeArrowheads="1" noTextEdit="1"/>
          </p:cNvSpPr>
          <p:nvPr>
            <p:ph type="sldImg"/>
          </p:nvPr>
        </p:nvSpPr>
        <p:spPr>
          <a:ln cap="flat"/>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1FEC629-8B67-4BFF-88FD-BBDDDE772ED6}" type="slidenum">
              <a:rPr lang="en-GB" altLang="en-US" smtClean="0">
                <a:latin typeface="Times New Roman" pitchFamily="18" charset="0"/>
              </a:rPr>
              <a:pPr eaLnBrk="1" hangingPunct="1"/>
              <a:t>42</a:t>
            </a:fld>
            <a:endParaRPr lang="en-GB" altLang="en-US" smtClean="0">
              <a:latin typeface="Times New Roman" pitchFamily="18" charset="0"/>
            </a:endParaRPr>
          </a:p>
        </p:txBody>
      </p:sp>
      <p:sp>
        <p:nvSpPr>
          <p:cNvPr id="47107" name="Rectangle 2"/>
          <p:cNvSpPr>
            <a:spLocks noChangeArrowheads="1" noTextEdit="1"/>
          </p:cNvSpPr>
          <p:nvPr>
            <p:ph type="sldImg"/>
          </p:nvPr>
        </p:nvSpPr>
        <p:spPr>
          <a:ln cap="flat"/>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149AA6D-B068-45CB-B55E-9F2F0CDCBE1A}" type="slidenum">
              <a:rPr lang="en-GB" altLang="en-US" smtClean="0">
                <a:latin typeface="Times New Roman" pitchFamily="18" charset="0"/>
              </a:rPr>
              <a:pPr eaLnBrk="1" hangingPunct="1"/>
              <a:t>43</a:t>
            </a:fld>
            <a:endParaRPr lang="en-GB" altLang="en-US" smtClean="0">
              <a:latin typeface="Times New Roman" pitchFamily="18" charset="0"/>
            </a:endParaRPr>
          </a:p>
        </p:txBody>
      </p:sp>
      <p:sp>
        <p:nvSpPr>
          <p:cNvPr id="48131" name="Rectangle 2"/>
          <p:cNvSpPr>
            <a:spLocks noChangeArrowheads="1" noTextEdit="1"/>
          </p:cNvSpPr>
          <p:nvPr>
            <p:ph type="sldImg"/>
          </p:nvPr>
        </p:nvSpPr>
        <p:spPr>
          <a:ln cap="flat"/>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CAD316-E94E-4897-AFE5-9E097FEFE130}" type="slidenum">
              <a:rPr lang="en-GB" altLang="en-US" smtClean="0">
                <a:latin typeface="Times New Roman" pitchFamily="18" charset="0"/>
              </a:rPr>
              <a:pPr eaLnBrk="1" hangingPunct="1"/>
              <a:t>44</a:t>
            </a:fld>
            <a:endParaRPr lang="en-GB" altLang="en-US" smtClean="0">
              <a:latin typeface="Times New Roman" pitchFamily="18" charset="0"/>
            </a:endParaRPr>
          </a:p>
        </p:txBody>
      </p:sp>
      <p:sp>
        <p:nvSpPr>
          <p:cNvPr id="49155" name="Rectangle 2"/>
          <p:cNvSpPr>
            <a:spLocks noChangeArrowheads="1" noTextEdit="1"/>
          </p:cNvSpPr>
          <p:nvPr>
            <p:ph type="sldImg"/>
          </p:nvPr>
        </p:nvSpPr>
        <p:spPr>
          <a:ln cap="flat"/>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7C3FE63-9BDD-4855-8577-278ABAC1C74C}" type="slidenum">
              <a:rPr lang="en-GB" altLang="en-US" smtClean="0">
                <a:latin typeface="Times New Roman" pitchFamily="18" charset="0"/>
              </a:rPr>
              <a:pPr eaLnBrk="1" hangingPunct="1"/>
              <a:t>46</a:t>
            </a:fld>
            <a:endParaRPr lang="en-GB" altLang="en-US" smtClean="0">
              <a:latin typeface="Times New Roman" pitchFamily="18" charset="0"/>
            </a:endParaRPr>
          </a:p>
        </p:txBody>
      </p:sp>
      <p:sp>
        <p:nvSpPr>
          <p:cNvPr id="50179" name="Rectangle 2"/>
          <p:cNvSpPr>
            <a:spLocks noChangeArrowheads="1" noTextEdit="1"/>
          </p:cNvSpPr>
          <p:nvPr>
            <p:ph type="sldImg"/>
          </p:nvPr>
        </p:nvSpPr>
        <p:spPr>
          <a:ln cap="flat"/>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Entrepreneurship - week 1</a:t>
            </a:r>
            <a:endParaRPr lang="en-GB"/>
          </a:p>
        </p:txBody>
      </p:sp>
      <p:sp>
        <p:nvSpPr>
          <p:cNvPr id="6" name="Slide Number Placeholder 5"/>
          <p:cNvSpPr>
            <a:spLocks noGrp="1"/>
          </p:cNvSpPr>
          <p:nvPr>
            <p:ph type="sldNum" sz="quarter" idx="12"/>
          </p:nvPr>
        </p:nvSpPr>
        <p:spPr/>
        <p:txBody>
          <a:bodyPr/>
          <a:lstStyle/>
          <a:p>
            <a:pPr>
              <a:defRPr/>
            </a:pPr>
            <a:fld id="{0E2B2AD4-3D3D-4A39-B356-18C730FA6BEC}" type="slidenum">
              <a:rPr lang="en-GB" smtClean="0"/>
              <a:pPr>
                <a:defRPr/>
              </a:pPr>
              <a:t>‹#›</a:t>
            </a:fld>
            <a:endParaRPr lang="en-GB"/>
          </a:p>
        </p:txBody>
      </p:sp>
    </p:spTree>
    <p:extLst>
      <p:ext uri="{BB962C8B-B14F-4D97-AF65-F5344CB8AC3E}">
        <p14:creationId xmlns:p14="http://schemas.microsoft.com/office/powerpoint/2010/main" val="3653865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Entrepreneurship - week 1</a:t>
            </a:r>
            <a:endParaRPr lang="en-GB"/>
          </a:p>
        </p:txBody>
      </p:sp>
      <p:sp>
        <p:nvSpPr>
          <p:cNvPr id="6" name="Slide Number Placeholder 5"/>
          <p:cNvSpPr>
            <a:spLocks noGrp="1"/>
          </p:cNvSpPr>
          <p:nvPr>
            <p:ph type="sldNum" sz="quarter" idx="12"/>
          </p:nvPr>
        </p:nvSpPr>
        <p:spPr/>
        <p:txBody>
          <a:bodyPr/>
          <a:lstStyle/>
          <a:p>
            <a:pPr>
              <a:defRPr/>
            </a:pPr>
            <a:fld id="{DA04B41B-7E98-4437-8C12-34833FB8432F}" type="slidenum">
              <a:rPr lang="en-GB" smtClean="0"/>
              <a:pPr>
                <a:defRPr/>
              </a:pPr>
              <a:t>‹#›</a:t>
            </a:fld>
            <a:endParaRPr lang="en-GB"/>
          </a:p>
        </p:txBody>
      </p:sp>
    </p:spTree>
    <p:extLst>
      <p:ext uri="{BB962C8B-B14F-4D97-AF65-F5344CB8AC3E}">
        <p14:creationId xmlns:p14="http://schemas.microsoft.com/office/powerpoint/2010/main" val="825991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Entrepreneurship - week 1</a:t>
            </a:r>
            <a:endParaRPr lang="en-GB"/>
          </a:p>
        </p:txBody>
      </p:sp>
      <p:sp>
        <p:nvSpPr>
          <p:cNvPr id="6" name="Slide Number Placeholder 5"/>
          <p:cNvSpPr>
            <a:spLocks noGrp="1"/>
          </p:cNvSpPr>
          <p:nvPr>
            <p:ph type="sldNum" sz="quarter" idx="12"/>
          </p:nvPr>
        </p:nvSpPr>
        <p:spPr/>
        <p:txBody>
          <a:bodyPr/>
          <a:lstStyle/>
          <a:p>
            <a:pPr>
              <a:defRPr/>
            </a:pPr>
            <a:fld id="{DC2FA99A-9016-48CE-A98D-2A7E18860804}" type="slidenum">
              <a:rPr lang="en-GB" smtClean="0"/>
              <a:pPr>
                <a:defRPr/>
              </a:pPr>
              <a:t>‹#›</a:t>
            </a:fld>
            <a:endParaRPr lang="en-GB"/>
          </a:p>
        </p:txBody>
      </p:sp>
    </p:spTree>
    <p:extLst>
      <p:ext uri="{BB962C8B-B14F-4D97-AF65-F5344CB8AC3E}">
        <p14:creationId xmlns:p14="http://schemas.microsoft.com/office/powerpoint/2010/main" val="977564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Entrepreneurship - week 1</a:t>
            </a:r>
            <a:endParaRPr lang="en-GB"/>
          </a:p>
        </p:txBody>
      </p:sp>
      <p:sp>
        <p:nvSpPr>
          <p:cNvPr id="7" name="Slide Number Placeholder 6"/>
          <p:cNvSpPr>
            <a:spLocks noGrp="1"/>
          </p:cNvSpPr>
          <p:nvPr>
            <p:ph type="sldNum" sz="quarter" idx="12"/>
          </p:nvPr>
        </p:nvSpPr>
        <p:spPr/>
        <p:txBody>
          <a:bodyPr/>
          <a:lstStyle/>
          <a:p>
            <a:pPr>
              <a:defRPr/>
            </a:pPr>
            <a:fld id="{42E9C269-E347-4BD9-BE6D-071F079B7689}" type="slidenum">
              <a:rPr lang="en-GB" smtClean="0"/>
              <a:pPr>
                <a:defRPr/>
              </a:pPr>
              <a:t>‹#›</a:t>
            </a:fld>
            <a:endParaRPr lang="en-GB"/>
          </a:p>
        </p:txBody>
      </p:sp>
    </p:spTree>
    <p:extLst>
      <p:ext uri="{BB962C8B-B14F-4D97-AF65-F5344CB8AC3E}">
        <p14:creationId xmlns:p14="http://schemas.microsoft.com/office/powerpoint/2010/main" val="885851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Entrepreneurship - week 1</a:t>
            </a:r>
            <a:endParaRPr lang="en-GB"/>
          </a:p>
        </p:txBody>
      </p:sp>
      <p:sp>
        <p:nvSpPr>
          <p:cNvPr id="9" name="Slide Number Placeholder 8"/>
          <p:cNvSpPr>
            <a:spLocks noGrp="1"/>
          </p:cNvSpPr>
          <p:nvPr>
            <p:ph type="sldNum" sz="quarter" idx="12"/>
          </p:nvPr>
        </p:nvSpPr>
        <p:spPr/>
        <p:txBody>
          <a:bodyPr/>
          <a:lstStyle/>
          <a:p>
            <a:pPr>
              <a:defRPr/>
            </a:pPr>
            <a:fld id="{E03399C9-44F8-4450-9B32-EB27B04A5D4D}" type="slidenum">
              <a:rPr lang="en-GB" smtClean="0"/>
              <a:pPr>
                <a:defRPr/>
              </a:pPr>
              <a:t>‹#›</a:t>
            </a:fld>
            <a:endParaRPr lang="en-GB"/>
          </a:p>
        </p:txBody>
      </p:sp>
    </p:spTree>
    <p:extLst>
      <p:ext uri="{BB962C8B-B14F-4D97-AF65-F5344CB8AC3E}">
        <p14:creationId xmlns:p14="http://schemas.microsoft.com/office/powerpoint/2010/main" val="74497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smtClean="0"/>
              <a:t>Entrepreneurship - week 1</a:t>
            </a:r>
            <a:endParaRPr lang="en-GB"/>
          </a:p>
        </p:txBody>
      </p:sp>
      <p:sp>
        <p:nvSpPr>
          <p:cNvPr id="5" name="Slide Number Placeholder 4"/>
          <p:cNvSpPr>
            <a:spLocks noGrp="1"/>
          </p:cNvSpPr>
          <p:nvPr>
            <p:ph type="sldNum" sz="quarter" idx="12"/>
          </p:nvPr>
        </p:nvSpPr>
        <p:spPr/>
        <p:txBody>
          <a:bodyPr/>
          <a:lstStyle/>
          <a:p>
            <a:pPr>
              <a:defRPr/>
            </a:pPr>
            <a:fld id="{962002C5-811D-4A0F-A403-B98B16EDF4E6}" type="slidenum">
              <a:rPr lang="en-GB" smtClean="0"/>
              <a:pPr>
                <a:defRPr/>
              </a:pPr>
              <a:t>‹#›</a:t>
            </a:fld>
            <a:endParaRPr lang="en-GB"/>
          </a:p>
        </p:txBody>
      </p:sp>
    </p:spTree>
    <p:extLst>
      <p:ext uri="{BB962C8B-B14F-4D97-AF65-F5344CB8AC3E}">
        <p14:creationId xmlns:p14="http://schemas.microsoft.com/office/powerpoint/2010/main" val="2392598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smtClean="0"/>
              <a:t>Entrepreneurship - week 1</a:t>
            </a:r>
            <a:endParaRPr lang="en-GB"/>
          </a:p>
        </p:txBody>
      </p:sp>
      <p:sp>
        <p:nvSpPr>
          <p:cNvPr id="4" name="Slide Number Placeholder 3"/>
          <p:cNvSpPr>
            <a:spLocks noGrp="1"/>
          </p:cNvSpPr>
          <p:nvPr>
            <p:ph type="sldNum" sz="quarter" idx="12"/>
          </p:nvPr>
        </p:nvSpPr>
        <p:spPr/>
        <p:txBody>
          <a:bodyPr/>
          <a:lstStyle/>
          <a:p>
            <a:pPr>
              <a:defRPr/>
            </a:pPr>
            <a:fld id="{8EABB7EE-F8B4-4169-8239-9789A2ABC8FF}" type="slidenum">
              <a:rPr lang="en-GB" smtClean="0"/>
              <a:pPr>
                <a:defRPr/>
              </a:pPr>
              <a:t>‹#›</a:t>
            </a:fld>
            <a:endParaRPr lang="en-GB"/>
          </a:p>
        </p:txBody>
      </p:sp>
    </p:spTree>
    <p:extLst>
      <p:ext uri="{BB962C8B-B14F-4D97-AF65-F5344CB8AC3E}">
        <p14:creationId xmlns:p14="http://schemas.microsoft.com/office/powerpoint/2010/main" val="937544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Entrepreneurship - week 1</a:t>
            </a:r>
            <a:endParaRPr lang="en-GB"/>
          </a:p>
        </p:txBody>
      </p:sp>
      <p:sp>
        <p:nvSpPr>
          <p:cNvPr id="7" name="Slide Number Placeholder 6"/>
          <p:cNvSpPr>
            <a:spLocks noGrp="1"/>
          </p:cNvSpPr>
          <p:nvPr>
            <p:ph type="sldNum" sz="quarter" idx="12"/>
          </p:nvPr>
        </p:nvSpPr>
        <p:spPr/>
        <p:txBody>
          <a:bodyPr/>
          <a:lstStyle/>
          <a:p>
            <a:pPr>
              <a:defRPr/>
            </a:pPr>
            <a:fld id="{526F707E-DBB3-42F4-88DE-955F5D2389C6}" type="slidenum">
              <a:rPr lang="en-GB" smtClean="0"/>
              <a:pPr>
                <a:defRPr/>
              </a:pPr>
              <a:t>‹#›</a:t>
            </a:fld>
            <a:endParaRPr lang="en-GB"/>
          </a:p>
        </p:txBody>
      </p:sp>
    </p:spTree>
    <p:extLst>
      <p:ext uri="{BB962C8B-B14F-4D97-AF65-F5344CB8AC3E}">
        <p14:creationId xmlns:p14="http://schemas.microsoft.com/office/powerpoint/2010/main" val="841236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Entrepreneurship - week 1</a:t>
            </a:r>
            <a:endParaRPr lang="en-GB"/>
          </a:p>
        </p:txBody>
      </p:sp>
      <p:sp>
        <p:nvSpPr>
          <p:cNvPr id="7" name="Slide Number Placeholder 6"/>
          <p:cNvSpPr>
            <a:spLocks noGrp="1"/>
          </p:cNvSpPr>
          <p:nvPr>
            <p:ph type="sldNum" sz="quarter" idx="12"/>
          </p:nvPr>
        </p:nvSpPr>
        <p:spPr/>
        <p:txBody>
          <a:bodyPr/>
          <a:lstStyle/>
          <a:p>
            <a:pPr>
              <a:defRPr/>
            </a:pPr>
            <a:fld id="{38D4BD1C-9D32-4853-A87E-D9420015242B}" type="slidenum">
              <a:rPr lang="en-GB" smtClean="0"/>
              <a:pPr>
                <a:defRPr/>
              </a:pPr>
              <a:t>‹#›</a:t>
            </a:fld>
            <a:endParaRPr lang="en-GB"/>
          </a:p>
        </p:txBody>
      </p:sp>
    </p:spTree>
    <p:extLst>
      <p:ext uri="{BB962C8B-B14F-4D97-AF65-F5344CB8AC3E}">
        <p14:creationId xmlns:p14="http://schemas.microsoft.com/office/powerpoint/2010/main" val="3012009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Entrepreneurship - week 1</a:t>
            </a:r>
            <a:endParaRPr lang="en-GB"/>
          </a:p>
        </p:txBody>
      </p:sp>
      <p:sp>
        <p:nvSpPr>
          <p:cNvPr id="6" name="Slide Number Placeholder 5"/>
          <p:cNvSpPr>
            <a:spLocks noGrp="1"/>
          </p:cNvSpPr>
          <p:nvPr>
            <p:ph type="sldNum" sz="quarter" idx="12"/>
          </p:nvPr>
        </p:nvSpPr>
        <p:spPr/>
        <p:txBody>
          <a:bodyPr/>
          <a:lstStyle/>
          <a:p>
            <a:pPr>
              <a:defRPr/>
            </a:pPr>
            <a:fld id="{4185A4AE-8B90-4626-8AF2-F04429FE1A17}" type="slidenum">
              <a:rPr lang="en-GB" smtClean="0"/>
              <a:pPr>
                <a:defRPr/>
              </a:pPr>
              <a:t>‹#›</a:t>
            </a:fld>
            <a:endParaRPr lang="en-GB"/>
          </a:p>
        </p:txBody>
      </p:sp>
    </p:spTree>
    <p:extLst>
      <p:ext uri="{BB962C8B-B14F-4D97-AF65-F5344CB8AC3E}">
        <p14:creationId xmlns:p14="http://schemas.microsoft.com/office/powerpoint/2010/main" val="1856896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Entrepreneurship - week 1</a:t>
            </a:r>
            <a:endParaRPr lang="en-GB"/>
          </a:p>
        </p:txBody>
      </p:sp>
      <p:sp>
        <p:nvSpPr>
          <p:cNvPr id="6" name="Slide Number Placeholder 5"/>
          <p:cNvSpPr>
            <a:spLocks noGrp="1"/>
          </p:cNvSpPr>
          <p:nvPr>
            <p:ph type="sldNum" sz="quarter" idx="12"/>
          </p:nvPr>
        </p:nvSpPr>
        <p:spPr/>
        <p:txBody>
          <a:bodyPr/>
          <a:lstStyle/>
          <a:p>
            <a:pPr>
              <a:defRPr/>
            </a:pPr>
            <a:fld id="{339C85E4-F572-4C28-92C3-64B18A4E926F}" type="slidenum">
              <a:rPr lang="en-GB" smtClean="0"/>
              <a:pPr>
                <a:defRPr/>
              </a:pPr>
              <a:t>‹#›</a:t>
            </a:fld>
            <a:endParaRPr lang="en-GB"/>
          </a:p>
        </p:txBody>
      </p:sp>
    </p:spTree>
    <p:extLst>
      <p:ext uri="{BB962C8B-B14F-4D97-AF65-F5344CB8AC3E}">
        <p14:creationId xmlns:p14="http://schemas.microsoft.com/office/powerpoint/2010/main" val="1758668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smtClean="0"/>
              <a:t>Entrepreneurship - week 1</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A9C1B08C-CB3B-43FC-8E1A-C1621ABF15F0}" type="slidenum">
              <a:rPr lang="en-GB" smtClean="0"/>
              <a:pPr>
                <a:defRPr/>
              </a:pPr>
              <a:t>‹#›</a:t>
            </a:fld>
            <a:endParaRPr lang="en-GB"/>
          </a:p>
        </p:txBody>
      </p:sp>
    </p:spTree>
    <p:extLst>
      <p:ext uri="{BB962C8B-B14F-4D97-AF65-F5344CB8AC3E}">
        <p14:creationId xmlns:p14="http://schemas.microsoft.com/office/powerpoint/2010/main" val="335028082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ctrTitle"/>
          </p:nvPr>
        </p:nvSpPr>
        <p:spPr/>
        <p:txBody>
          <a:bodyPr/>
          <a:lstStyle/>
          <a:p>
            <a:pPr eaLnBrk="1" hangingPunct="1"/>
            <a:r>
              <a:rPr lang="en-GB" altLang="en-US" sz="3600" b="1" dirty="0" smtClean="0"/>
              <a:t>SBUS5109 Entrepreneurship</a:t>
            </a:r>
            <a:br>
              <a:rPr lang="en-GB" altLang="en-US" sz="3600" b="1" dirty="0" smtClean="0"/>
            </a:br>
            <a:endParaRPr lang="en-US" altLang="en-US" sz="3600" b="1" dirty="0" smtClean="0"/>
          </a:p>
        </p:txBody>
      </p:sp>
      <p:sp>
        <p:nvSpPr>
          <p:cNvPr id="3075" name="Rectangle 5"/>
          <p:cNvSpPr>
            <a:spLocks noGrp="1" noChangeArrowheads="1"/>
          </p:cNvSpPr>
          <p:nvPr>
            <p:ph type="subTitle" idx="1"/>
          </p:nvPr>
        </p:nvSpPr>
        <p:spPr/>
        <p:txBody>
          <a:bodyPr/>
          <a:lstStyle/>
          <a:p>
            <a:pPr eaLnBrk="1" hangingPunct="1"/>
            <a:r>
              <a:rPr lang="en-GB" altLang="en-US" dirty="0" smtClean="0"/>
              <a:t>WHAT’S IT ALL ABOUT?</a:t>
            </a:r>
          </a:p>
          <a:p>
            <a:pPr eaLnBrk="1" hangingPunct="1"/>
            <a:endParaRPr lang="en-GB" altLang="en-US" dirty="0" smtClean="0"/>
          </a:p>
          <a:p>
            <a:pPr eaLnBrk="1" hangingPunct="1"/>
            <a:r>
              <a:rPr lang="en-GB" altLang="en-US" dirty="0" smtClean="0"/>
              <a:t>Lecture 1</a:t>
            </a:r>
          </a:p>
          <a:p>
            <a:pPr eaLnBrk="1" hangingPunct="1"/>
            <a:endParaRPr lang="en-US" altLang="en-US"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r>
              <a:rPr lang="en-GB" altLang="en-US" sz="3600" b="1" smtClean="0"/>
              <a:t>What is Entrepreneur?</a:t>
            </a:r>
          </a:p>
        </p:txBody>
      </p:sp>
      <p:sp>
        <p:nvSpPr>
          <p:cNvPr id="10244" name="Rectangle 3"/>
          <p:cNvSpPr>
            <a:spLocks noGrp="1" noChangeArrowheads="1"/>
          </p:cNvSpPr>
          <p:nvPr>
            <p:ph idx="1"/>
          </p:nvPr>
        </p:nvSpPr>
        <p:spPr/>
        <p:txBody>
          <a:bodyPr/>
          <a:lstStyle/>
          <a:p>
            <a:pPr eaLnBrk="1" hangingPunct="1">
              <a:buClr>
                <a:schemeClr val="tx1"/>
              </a:buClr>
              <a:buFont typeface="Wingdings" pitchFamily="2" charset="2"/>
              <a:buNone/>
            </a:pPr>
            <a:r>
              <a:rPr lang="en-GB" altLang="en-US" smtClean="0"/>
              <a:t>“ </a:t>
            </a:r>
            <a:r>
              <a:rPr lang="en-GB" altLang="en-US" sz="2800" i="1" smtClean="0"/>
              <a:t>a person who sets up a business or businesses, taking on greater financial risks in order to do so”.</a:t>
            </a:r>
            <a:endParaRPr lang="en-GB" altLang="en-US" sz="2800" smtClean="0"/>
          </a:p>
          <a:p>
            <a:pPr eaLnBrk="1" hangingPunct="1"/>
            <a:endParaRPr lang="en-GB" altLang="en-US" sz="2800" smtClean="0"/>
          </a:p>
          <a:p>
            <a:pPr eaLnBrk="1" hangingPunct="1">
              <a:buClr>
                <a:schemeClr val="tx1"/>
              </a:buClr>
              <a:buFont typeface="Wingdings" pitchFamily="2" charset="2"/>
              <a:buNone/>
            </a:pPr>
            <a:r>
              <a:rPr lang="en-GB" altLang="en-US" sz="2800" smtClean="0"/>
              <a:t>New Oxford Dictionary of English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a:xfrm>
            <a:off x="457200" y="274638"/>
            <a:ext cx="8229600" cy="914400"/>
          </a:xfrm>
        </p:spPr>
        <p:txBody>
          <a:bodyPr/>
          <a:lstStyle/>
          <a:p>
            <a:pPr eaLnBrk="1" hangingPunct="1"/>
            <a:r>
              <a:rPr lang="en-US" altLang="en-US" sz="3200" b="1" smtClean="0"/>
              <a:t>Entrepreneur?</a:t>
            </a:r>
            <a:endParaRPr lang="en-GB" altLang="en-US" sz="3200" b="1" smtClean="0"/>
          </a:p>
        </p:txBody>
      </p:sp>
      <p:sp>
        <p:nvSpPr>
          <p:cNvPr id="11268" name="Rectangle 3"/>
          <p:cNvSpPr>
            <a:spLocks noGrp="1" noChangeArrowheads="1"/>
          </p:cNvSpPr>
          <p:nvPr>
            <p:ph idx="1"/>
          </p:nvPr>
        </p:nvSpPr>
        <p:spPr>
          <a:xfrm>
            <a:off x="611188" y="1700808"/>
            <a:ext cx="8380412" cy="4608512"/>
          </a:xfrm>
        </p:spPr>
        <p:txBody>
          <a:bodyPr>
            <a:normAutofit/>
          </a:bodyPr>
          <a:lstStyle/>
          <a:p>
            <a:pPr eaLnBrk="1" hangingPunct="1"/>
            <a:r>
              <a:rPr lang="en-US" altLang="en-US" sz="2800" dirty="0" smtClean="0"/>
              <a:t>Originated in seventeenth-century France;</a:t>
            </a:r>
          </a:p>
          <a:p>
            <a:pPr algn="just" eaLnBrk="1" hangingPunct="1"/>
            <a:endParaRPr lang="en-US" altLang="en-US" sz="2800" dirty="0" smtClean="0"/>
          </a:p>
          <a:p>
            <a:pPr algn="just" eaLnBrk="1" hangingPunct="1"/>
            <a:r>
              <a:rPr lang="en-US" altLang="en-US" sz="2800" dirty="0" smtClean="0"/>
              <a:t>‘Differences among entrepreneurs and among their ventures are as great as the variations between entrepreneurs and non-entrepreneurs and between new and established firms’</a:t>
            </a:r>
          </a:p>
          <a:p>
            <a:pPr algn="just" eaLnBrk="1" hangingPunct="1">
              <a:buFont typeface="Wingdings" pitchFamily="2" charset="2"/>
              <a:buNone/>
            </a:pPr>
            <a:r>
              <a:rPr lang="en-US" altLang="en-US" sz="2800" dirty="0" smtClean="0"/>
              <a:t>                                                                       -Gartner (1985</a:t>
            </a:r>
            <a:r>
              <a:rPr lang="en-US" altLang="en-US" sz="2400" dirty="0" smtClean="0"/>
              <a:t>)</a:t>
            </a:r>
            <a:endParaRPr lang="en-GB" altLang="en-US" sz="24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457200" y="274638"/>
            <a:ext cx="8229600" cy="914400"/>
          </a:xfrm>
        </p:spPr>
        <p:txBody>
          <a:bodyPr/>
          <a:lstStyle/>
          <a:p>
            <a:pPr eaLnBrk="1" hangingPunct="1"/>
            <a:r>
              <a:rPr lang="en-US" altLang="en-US" sz="3200" b="1" dirty="0" smtClean="0"/>
              <a:t>Dimensions of Entrepreneurialism</a:t>
            </a:r>
            <a:endParaRPr lang="en-GB" altLang="en-US" sz="3200" b="1" dirty="0" smtClean="0"/>
          </a:p>
        </p:txBody>
      </p:sp>
      <p:sp>
        <p:nvSpPr>
          <p:cNvPr id="12292" name="Rectangle 3"/>
          <p:cNvSpPr>
            <a:spLocks noGrp="1" noChangeArrowheads="1"/>
          </p:cNvSpPr>
          <p:nvPr>
            <p:ph idx="1"/>
          </p:nvPr>
        </p:nvSpPr>
        <p:spPr>
          <a:xfrm>
            <a:off x="611188" y="1676400"/>
            <a:ext cx="8380412" cy="4419600"/>
          </a:xfrm>
        </p:spPr>
        <p:txBody>
          <a:bodyPr/>
          <a:lstStyle/>
          <a:p>
            <a:pPr algn="just" eaLnBrk="1" hangingPunct="1">
              <a:lnSpc>
                <a:spcPct val="80000"/>
              </a:lnSpc>
            </a:pPr>
            <a:r>
              <a:rPr lang="en-US" altLang="en-US" sz="2800" smtClean="0"/>
              <a:t>A </a:t>
            </a:r>
            <a:r>
              <a:rPr lang="en-US" altLang="en-US" sz="2800" b="1" smtClean="0"/>
              <a:t>manager</a:t>
            </a:r>
            <a:r>
              <a:rPr lang="en-US" altLang="en-US" sz="2800" smtClean="0"/>
              <a:t> undertaking an activity – i.e. in terms of the particular tasks they perform and the way they undertake them;</a:t>
            </a:r>
          </a:p>
          <a:p>
            <a:pPr algn="just" eaLnBrk="1" hangingPunct="1">
              <a:lnSpc>
                <a:spcPct val="80000"/>
              </a:lnSpc>
            </a:pPr>
            <a:endParaRPr lang="en-US" altLang="en-US" sz="2800" smtClean="0"/>
          </a:p>
          <a:p>
            <a:pPr algn="just" eaLnBrk="1" hangingPunct="1">
              <a:lnSpc>
                <a:spcPct val="80000"/>
              </a:lnSpc>
            </a:pPr>
            <a:r>
              <a:rPr lang="en-US" altLang="en-US" sz="2800" smtClean="0"/>
              <a:t>An </a:t>
            </a:r>
            <a:r>
              <a:rPr lang="en-US" altLang="en-US" sz="2800" b="1" smtClean="0"/>
              <a:t>agent of economic change</a:t>
            </a:r>
            <a:r>
              <a:rPr lang="en-US" altLang="en-US" sz="2800" smtClean="0"/>
              <a:t> – i.e. in terms of the effects they have on economic systems and the changes they drive; and as </a:t>
            </a:r>
          </a:p>
          <a:p>
            <a:pPr algn="just" eaLnBrk="1" hangingPunct="1">
              <a:lnSpc>
                <a:spcPct val="80000"/>
              </a:lnSpc>
            </a:pPr>
            <a:endParaRPr lang="en-US" altLang="en-US" sz="2800" smtClean="0"/>
          </a:p>
          <a:p>
            <a:pPr algn="just" eaLnBrk="1" hangingPunct="1">
              <a:lnSpc>
                <a:spcPct val="80000"/>
              </a:lnSpc>
            </a:pPr>
            <a:r>
              <a:rPr lang="en-US" altLang="en-US" sz="2800" smtClean="0"/>
              <a:t>An </a:t>
            </a:r>
            <a:r>
              <a:rPr lang="en-US" altLang="en-US" sz="2800" b="1" smtClean="0"/>
              <a:t>individual</a:t>
            </a:r>
            <a:r>
              <a:rPr lang="en-US" altLang="en-US" sz="2800" smtClean="0"/>
              <a:t> – i.e. in terms of their psychology, personality and personal characteristics</a:t>
            </a:r>
          </a:p>
          <a:p>
            <a:pPr eaLnBrk="1" hangingPunct="1">
              <a:lnSpc>
                <a:spcPct val="80000"/>
              </a:lnSpc>
              <a:buFont typeface="Wingdings" pitchFamily="2" charset="2"/>
              <a:buNone/>
            </a:pPr>
            <a:r>
              <a:rPr lang="en-US" altLang="en-US" smtClean="0"/>
              <a:t>                                                               </a:t>
            </a:r>
            <a:r>
              <a:rPr lang="en-US" altLang="en-US" sz="2400" smtClean="0"/>
              <a:t>-Wickham (1998)</a:t>
            </a:r>
            <a:endParaRPr lang="en-GB" altLang="en-US" sz="240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457200" y="274638"/>
            <a:ext cx="8229600" cy="914400"/>
          </a:xfrm>
        </p:spPr>
        <p:txBody>
          <a:bodyPr/>
          <a:lstStyle/>
          <a:p>
            <a:pPr eaLnBrk="1" hangingPunct="1"/>
            <a:r>
              <a:rPr lang="en-US" altLang="en-US" sz="3200" b="1" dirty="0" smtClean="0"/>
              <a:t>Popular Entrepreneur Myth</a:t>
            </a:r>
            <a:endParaRPr lang="en-GB" altLang="en-US" sz="3200" b="1" dirty="0" smtClean="0"/>
          </a:p>
        </p:txBody>
      </p:sp>
      <p:sp>
        <p:nvSpPr>
          <p:cNvPr id="13316" name="Rectangle 3"/>
          <p:cNvSpPr>
            <a:spLocks noGrp="1" noChangeArrowheads="1"/>
          </p:cNvSpPr>
          <p:nvPr>
            <p:ph idx="1"/>
          </p:nvPr>
        </p:nvSpPr>
        <p:spPr>
          <a:xfrm>
            <a:off x="539750" y="1676400"/>
            <a:ext cx="8208963" cy="4419600"/>
          </a:xfrm>
        </p:spPr>
        <p:txBody>
          <a:bodyPr/>
          <a:lstStyle/>
          <a:p>
            <a:pPr algn="just" eaLnBrk="1" hangingPunct="1"/>
            <a:r>
              <a:rPr lang="en-US" altLang="en-US" sz="2800" dirty="0" smtClean="0"/>
              <a:t>Often the term entrepreneurship is equated with new venture creation and small business management (Gibb, 1996), and the concept of owner-management and self-employment.</a:t>
            </a:r>
          </a:p>
          <a:p>
            <a:pPr algn="just" eaLnBrk="1" hangingPunct="1">
              <a:buFont typeface="Wingdings" pitchFamily="2" charset="2"/>
              <a:buNone/>
            </a:pPr>
            <a:r>
              <a:rPr lang="en-US" altLang="en-US" sz="2800" dirty="0" smtClean="0"/>
              <a:t>                                                       </a:t>
            </a:r>
            <a:r>
              <a:rPr lang="en-US" altLang="en-US" sz="2400" dirty="0" smtClean="0"/>
              <a:t>- Kirby (2001)</a:t>
            </a:r>
          </a:p>
          <a:p>
            <a:pPr algn="just" eaLnBrk="1" hangingPunct="1">
              <a:buFont typeface="Wingdings" pitchFamily="2" charset="2"/>
              <a:buNone/>
            </a:pPr>
            <a:r>
              <a:rPr lang="en-US" altLang="en-US" sz="2800" dirty="0" smtClean="0"/>
              <a:t> </a:t>
            </a:r>
          </a:p>
          <a:p>
            <a:pPr algn="just" eaLnBrk="1" hangingPunct="1"/>
            <a:r>
              <a:rPr lang="en-US" altLang="en-US" sz="2800" dirty="0" smtClean="0"/>
              <a:t>Not all owner-managers can be regarded as entrepreneurs.                                                     </a:t>
            </a:r>
            <a:endParaRPr lang="en-GB" altLang="en-US" sz="24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rgbClr val="424456"/>
                </a:solidFill>
              </a:rPr>
              <a:t>Characteristics of non entrepreneurial small businesses:</a:t>
            </a:r>
            <a:endParaRPr lang="en-GB" sz="3200" dirty="0"/>
          </a:p>
        </p:txBody>
      </p:sp>
      <p:sp>
        <p:nvSpPr>
          <p:cNvPr id="3" name="Content Placeholder 2"/>
          <p:cNvSpPr>
            <a:spLocks noGrp="1"/>
          </p:cNvSpPr>
          <p:nvPr>
            <p:ph idx="1"/>
          </p:nvPr>
        </p:nvSpPr>
        <p:spPr/>
        <p:txBody>
          <a:bodyPr>
            <a:noAutofit/>
          </a:bodyPr>
          <a:lstStyle/>
          <a:p>
            <a:pPr marL="365760" lvl="0" indent="-256032" algn="just">
              <a:lnSpc>
                <a:spcPct val="90000"/>
              </a:lnSpc>
              <a:spcBef>
                <a:spcPts val="300"/>
              </a:spcBef>
              <a:buClr>
                <a:srgbClr val="A04DA3"/>
              </a:buClr>
              <a:buFont typeface="Georgia"/>
              <a:buChar char="•"/>
            </a:pPr>
            <a:r>
              <a:rPr lang="en-US" sz="2800" dirty="0">
                <a:solidFill>
                  <a:prstClr val="black"/>
                </a:solidFill>
              </a:rPr>
              <a:t>Principal purpose in business is furthering personal goals</a:t>
            </a:r>
          </a:p>
          <a:p>
            <a:pPr marL="365760" lvl="0" indent="-256032" algn="just">
              <a:lnSpc>
                <a:spcPct val="90000"/>
              </a:lnSpc>
              <a:spcBef>
                <a:spcPts val="300"/>
              </a:spcBef>
              <a:buClr>
                <a:srgbClr val="A04DA3"/>
              </a:buClr>
              <a:buFont typeface="Georgia"/>
              <a:buChar char="•"/>
            </a:pPr>
            <a:r>
              <a:rPr lang="en-US" sz="2800" dirty="0">
                <a:solidFill>
                  <a:prstClr val="black"/>
                </a:solidFill>
              </a:rPr>
              <a:t>The business is a primary source of income </a:t>
            </a:r>
          </a:p>
          <a:p>
            <a:pPr marL="365760" lvl="0" indent="-256032" algn="just">
              <a:lnSpc>
                <a:spcPct val="90000"/>
              </a:lnSpc>
              <a:spcBef>
                <a:spcPts val="300"/>
              </a:spcBef>
              <a:buClr>
                <a:srgbClr val="A04DA3"/>
              </a:buClr>
              <a:buFont typeface="Georgia"/>
              <a:buChar char="•"/>
            </a:pPr>
            <a:r>
              <a:rPr lang="en-US" sz="2800" dirty="0">
                <a:solidFill>
                  <a:prstClr val="black"/>
                </a:solidFill>
              </a:rPr>
              <a:t>The owner perceives the business as an extension of his or her personality, intricately bound with family needs and desires.</a:t>
            </a:r>
          </a:p>
          <a:p>
            <a:pPr marL="365760" lvl="0" indent="-256032" algn="just">
              <a:lnSpc>
                <a:spcPct val="90000"/>
              </a:lnSpc>
              <a:spcBef>
                <a:spcPts val="300"/>
              </a:spcBef>
              <a:buClr>
                <a:srgbClr val="A04DA3"/>
              </a:buClr>
              <a:buFont typeface="Georgia"/>
              <a:buChar char="•"/>
            </a:pPr>
            <a:r>
              <a:rPr lang="en-US" sz="2800" dirty="0">
                <a:solidFill>
                  <a:prstClr val="black"/>
                </a:solidFill>
              </a:rPr>
              <a:t>It is a small business venture independently owned and operated</a:t>
            </a:r>
          </a:p>
          <a:p>
            <a:pPr marL="365760" lvl="0" indent="-256032" algn="just">
              <a:lnSpc>
                <a:spcPct val="90000"/>
              </a:lnSpc>
              <a:spcBef>
                <a:spcPts val="300"/>
              </a:spcBef>
              <a:buClr>
                <a:srgbClr val="A04DA3"/>
              </a:buClr>
              <a:buFont typeface="Georgia"/>
              <a:buChar char="•"/>
            </a:pPr>
            <a:r>
              <a:rPr lang="en-US" sz="2800" dirty="0">
                <a:solidFill>
                  <a:prstClr val="black"/>
                </a:solidFill>
              </a:rPr>
              <a:t>It is not dominant in its field</a:t>
            </a:r>
          </a:p>
          <a:p>
            <a:pPr marL="365760" lvl="0" indent="-256032" algn="just">
              <a:lnSpc>
                <a:spcPct val="90000"/>
              </a:lnSpc>
              <a:spcBef>
                <a:spcPts val="300"/>
              </a:spcBef>
              <a:buClr>
                <a:srgbClr val="A04DA3"/>
              </a:buClr>
              <a:buFont typeface="Georgia"/>
              <a:buChar char="•"/>
            </a:pPr>
            <a:r>
              <a:rPr lang="en-US" sz="2800" dirty="0">
                <a:solidFill>
                  <a:prstClr val="black"/>
                </a:solidFill>
              </a:rPr>
              <a:t>The owner does not engage in any new marketing or innovative practices. </a:t>
            </a:r>
          </a:p>
          <a:p>
            <a:pPr marL="365760" lvl="0" indent="-256032" algn="r">
              <a:lnSpc>
                <a:spcPct val="90000"/>
              </a:lnSpc>
              <a:spcBef>
                <a:spcPts val="300"/>
              </a:spcBef>
              <a:buClr>
                <a:srgbClr val="A04DA3"/>
              </a:buClr>
              <a:buNone/>
            </a:pPr>
            <a:r>
              <a:rPr lang="en-US" sz="2800" dirty="0">
                <a:solidFill>
                  <a:prstClr val="black"/>
                </a:solidFill>
              </a:rPr>
              <a:t>                                                                      - </a:t>
            </a:r>
            <a:r>
              <a:rPr lang="en-US" sz="2800" dirty="0" err="1">
                <a:solidFill>
                  <a:prstClr val="black"/>
                </a:solidFill>
              </a:rPr>
              <a:t>Carland</a:t>
            </a:r>
            <a:r>
              <a:rPr lang="en-US" sz="2800" dirty="0">
                <a:solidFill>
                  <a:prstClr val="black"/>
                </a:solidFill>
              </a:rPr>
              <a:t> et al. (1984)</a:t>
            </a:r>
            <a:endParaRPr lang="en-GB" sz="2800" dirty="0">
              <a:solidFill>
                <a:prstClr val="black"/>
              </a:solidFill>
            </a:endParaRPr>
          </a:p>
          <a:p>
            <a:endParaRPr lang="en-GB" sz="2800" dirty="0"/>
          </a:p>
        </p:txBody>
      </p:sp>
    </p:spTree>
    <p:extLst>
      <p:ext uri="{BB962C8B-B14F-4D97-AF65-F5344CB8AC3E}">
        <p14:creationId xmlns:p14="http://schemas.microsoft.com/office/powerpoint/2010/main" val="334675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57200" y="274638"/>
            <a:ext cx="8229600" cy="914400"/>
          </a:xfrm>
        </p:spPr>
        <p:txBody>
          <a:bodyPr/>
          <a:lstStyle/>
          <a:p>
            <a:pPr eaLnBrk="1" hangingPunct="1"/>
            <a:r>
              <a:rPr lang="en-US" altLang="en-US" sz="3200" b="1" dirty="0" smtClean="0"/>
              <a:t>Entrepreneur</a:t>
            </a:r>
            <a:endParaRPr lang="en-GB" altLang="en-US" sz="3200" b="1" dirty="0" smtClean="0"/>
          </a:p>
        </p:txBody>
      </p:sp>
      <p:sp>
        <p:nvSpPr>
          <p:cNvPr id="15364" name="Rectangle 3"/>
          <p:cNvSpPr>
            <a:spLocks noGrp="1" noChangeArrowheads="1"/>
          </p:cNvSpPr>
          <p:nvPr>
            <p:ph idx="1"/>
          </p:nvPr>
        </p:nvSpPr>
        <p:spPr>
          <a:xfrm>
            <a:off x="468313" y="1268760"/>
            <a:ext cx="8523287" cy="5589240"/>
          </a:xfrm>
        </p:spPr>
        <p:txBody>
          <a:bodyPr>
            <a:normAutofit/>
          </a:bodyPr>
          <a:lstStyle/>
          <a:p>
            <a:pPr algn="just" eaLnBrk="1" hangingPunct="1"/>
            <a:r>
              <a:rPr lang="en-US" altLang="en-US" sz="2400" dirty="0" smtClean="0"/>
              <a:t>An entrepreneur is an individual who establishes and manages a business for the principal purpose of profit and growth. The entrepreneur is </a:t>
            </a:r>
            <a:r>
              <a:rPr lang="en-US" altLang="en-US" sz="2400" dirty="0" err="1" smtClean="0"/>
              <a:t>characterised</a:t>
            </a:r>
            <a:r>
              <a:rPr lang="en-US" altLang="en-US" sz="2400" dirty="0" smtClean="0"/>
              <a:t> principally by innovative </a:t>
            </a:r>
            <a:r>
              <a:rPr lang="en-US" altLang="en-US" sz="2400" dirty="0" err="1" smtClean="0"/>
              <a:t>behaviour</a:t>
            </a:r>
            <a:r>
              <a:rPr lang="en-US" altLang="en-US" sz="2400" dirty="0" smtClean="0"/>
              <a:t> and will employ strategic management practices in the business. </a:t>
            </a:r>
          </a:p>
          <a:p>
            <a:pPr algn="just" eaLnBrk="1" hangingPunct="1"/>
            <a:r>
              <a:rPr lang="en-US" altLang="en-US" sz="2400" dirty="0" smtClean="0"/>
              <a:t>An entrepreneurial venture is one that engages in at least one of Schumpeter’s five categories of innovative </a:t>
            </a:r>
            <a:r>
              <a:rPr lang="en-US" altLang="en-US" sz="2400" dirty="0" err="1" smtClean="0"/>
              <a:t>behaviour</a:t>
            </a:r>
            <a:r>
              <a:rPr lang="en-US" altLang="en-US" sz="2400" dirty="0" smtClean="0"/>
              <a:t>*.</a:t>
            </a:r>
          </a:p>
          <a:p>
            <a:pPr algn="just" eaLnBrk="1" hangingPunct="1"/>
            <a:r>
              <a:rPr lang="en-US" altLang="en-US" sz="2400" dirty="0" smtClean="0"/>
              <a:t>The principal goals of an entrepreneurial venture are profitability and growth and the business is </a:t>
            </a:r>
            <a:r>
              <a:rPr lang="en-US" altLang="en-US" sz="2400" dirty="0" err="1" smtClean="0"/>
              <a:t>characterised</a:t>
            </a:r>
            <a:r>
              <a:rPr lang="en-US" altLang="en-US" sz="2400" dirty="0" smtClean="0"/>
              <a:t> by innovative strategic practices.</a:t>
            </a:r>
          </a:p>
          <a:p>
            <a:pPr algn="r" eaLnBrk="1" hangingPunct="1">
              <a:buFont typeface="Wingdings" pitchFamily="2" charset="2"/>
              <a:buNone/>
            </a:pPr>
            <a:r>
              <a:rPr lang="en-US" altLang="en-US" sz="1800" dirty="0" smtClean="0"/>
              <a:t>                                                                 - </a:t>
            </a:r>
            <a:r>
              <a:rPr lang="en-US" altLang="en-US" sz="1800" dirty="0" err="1" smtClean="0"/>
              <a:t>Carland</a:t>
            </a:r>
            <a:r>
              <a:rPr lang="en-US" altLang="en-US" sz="1800" dirty="0" smtClean="0"/>
              <a:t> et al. (1984) </a:t>
            </a:r>
          </a:p>
          <a:p>
            <a:pPr algn="r" eaLnBrk="1" hangingPunct="1">
              <a:buFont typeface="Wingdings" pitchFamily="2" charset="2"/>
              <a:buNone/>
            </a:pPr>
            <a:r>
              <a:rPr lang="en-US" altLang="en-US" sz="1800" dirty="0" smtClean="0"/>
              <a:t>*</a:t>
            </a:r>
            <a:r>
              <a:rPr lang="en-US" altLang="en-US" sz="2000" b="1" dirty="0" smtClean="0"/>
              <a:t>new good, new method of production, opening a new market, developing a new source of supply, new form of </a:t>
            </a:r>
            <a:r>
              <a:rPr lang="en-US" altLang="en-US" sz="2000" b="1" dirty="0" err="1" smtClean="0"/>
              <a:t>organisation</a:t>
            </a:r>
            <a:r>
              <a:rPr lang="en-US" altLang="en-US" sz="2000" b="1" dirty="0"/>
              <a:t> </a:t>
            </a:r>
            <a:r>
              <a:rPr lang="en-US" altLang="en-US" sz="2000" b="1" dirty="0" smtClean="0"/>
              <a:t>(Schumpeter 1912) </a:t>
            </a:r>
            <a:endParaRPr lang="en-US" altLang="en-US" sz="2000" b="1" dirty="0"/>
          </a:p>
          <a:p>
            <a:pPr algn="r" eaLnBrk="1" hangingPunct="1">
              <a:buFont typeface="Wingdings" pitchFamily="2" charset="2"/>
              <a:buNone/>
            </a:pPr>
            <a:endParaRPr lang="en-GB" altLang="en-US" sz="1800"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457200" y="274638"/>
            <a:ext cx="8229600" cy="914400"/>
          </a:xfrm>
        </p:spPr>
        <p:txBody>
          <a:bodyPr/>
          <a:lstStyle/>
          <a:p>
            <a:pPr eaLnBrk="1" hangingPunct="1"/>
            <a:r>
              <a:rPr lang="en-US" altLang="en-US" sz="3200" b="1" dirty="0" smtClean="0"/>
              <a:t>Entrepreneur or Not?</a:t>
            </a:r>
            <a:endParaRPr lang="en-GB" altLang="en-US" sz="3200" b="1" dirty="0" smtClean="0"/>
          </a:p>
        </p:txBody>
      </p:sp>
      <p:sp>
        <p:nvSpPr>
          <p:cNvPr id="16388" name="Rectangle 3"/>
          <p:cNvSpPr>
            <a:spLocks noGrp="1" noChangeArrowheads="1"/>
          </p:cNvSpPr>
          <p:nvPr>
            <p:ph idx="1"/>
          </p:nvPr>
        </p:nvSpPr>
        <p:spPr>
          <a:xfrm>
            <a:off x="611188" y="1676400"/>
            <a:ext cx="8380412" cy="4419600"/>
          </a:xfrm>
        </p:spPr>
        <p:txBody>
          <a:bodyPr/>
          <a:lstStyle/>
          <a:p>
            <a:pPr algn="just" eaLnBrk="1" hangingPunct="1">
              <a:lnSpc>
                <a:spcPct val="90000"/>
              </a:lnSpc>
            </a:pPr>
            <a:r>
              <a:rPr lang="en-US" altLang="en-US" sz="2400" smtClean="0"/>
              <a:t>A small business owner is an individual who establishes and manages a business for the principal purpose of furthering personal goals. The business must be a primary source of income and will consume the majority of one’s time and resources. The owner perceives the business as an extension of his or her personality, intricately bound with family needs and desires.</a:t>
            </a:r>
          </a:p>
          <a:p>
            <a:pPr algn="just" eaLnBrk="1" hangingPunct="1">
              <a:lnSpc>
                <a:spcPct val="90000"/>
              </a:lnSpc>
            </a:pPr>
            <a:endParaRPr lang="en-US" altLang="en-US" sz="2400" smtClean="0"/>
          </a:p>
          <a:p>
            <a:pPr algn="just" eaLnBrk="1" hangingPunct="1">
              <a:lnSpc>
                <a:spcPct val="90000"/>
              </a:lnSpc>
            </a:pPr>
            <a:r>
              <a:rPr lang="en-US" altLang="en-US" sz="2400" smtClean="0"/>
              <a:t>A small business venture is any business that is independently owned and operated, not dominant in its field, and does not engage in any new marketing or innovative practices. </a:t>
            </a:r>
          </a:p>
          <a:p>
            <a:pPr algn="r" eaLnBrk="1" hangingPunct="1">
              <a:lnSpc>
                <a:spcPct val="90000"/>
              </a:lnSpc>
              <a:buFont typeface="Wingdings" pitchFamily="2" charset="2"/>
              <a:buNone/>
            </a:pPr>
            <a:r>
              <a:rPr lang="en-US" altLang="en-US" sz="2000" smtClean="0"/>
              <a:t>                                                                      - </a:t>
            </a:r>
            <a:r>
              <a:rPr lang="en-US" altLang="en-US" sz="1800" smtClean="0"/>
              <a:t>Carland et al. (1984) (cont.)</a:t>
            </a:r>
            <a:endParaRPr lang="en-GB" altLang="en-US" sz="1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an Entrepreneur do?</a:t>
            </a:r>
            <a:endParaRPr lang="en-GB" dirty="0"/>
          </a:p>
        </p:txBody>
      </p:sp>
      <p:sp>
        <p:nvSpPr>
          <p:cNvPr id="3" name="Content Placeholder 2"/>
          <p:cNvSpPr>
            <a:spLocks noGrp="1"/>
          </p:cNvSpPr>
          <p:nvPr>
            <p:ph idx="1"/>
          </p:nvPr>
        </p:nvSpPr>
        <p:spPr/>
        <p:txBody>
          <a:bodyPr/>
          <a:lstStyle/>
          <a:p>
            <a:pPr marL="180000" lvl="1" indent="0">
              <a:lnSpc>
                <a:spcPct val="110000"/>
              </a:lnSpc>
              <a:spcBef>
                <a:spcPts val="0"/>
              </a:spcBef>
              <a:buFont typeface="Arial" pitchFamily="34" charset="0"/>
              <a:buChar char="•"/>
            </a:pPr>
            <a:r>
              <a:rPr lang="en-US" dirty="0" smtClean="0"/>
              <a:t>Owns </a:t>
            </a:r>
            <a:r>
              <a:rPr lang="en-US" dirty="0" err="1" smtClean="0"/>
              <a:t>organisations</a:t>
            </a:r>
            <a:endParaRPr lang="en-US" dirty="0" smtClean="0"/>
          </a:p>
          <a:p>
            <a:pPr marL="180000" lvl="1" indent="0">
              <a:lnSpc>
                <a:spcPct val="110000"/>
              </a:lnSpc>
              <a:spcBef>
                <a:spcPts val="0"/>
              </a:spcBef>
              <a:buFont typeface="Arial" pitchFamily="34" charset="0"/>
              <a:buChar char="•"/>
            </a:pPr>
            <a:r>
              <a:rPr lang="en-US" dirty="0" smtClean="0"/>
              <a:t>Creates new </a:t>
            </a:r>
            <a:r>
              <a:rPr lang="en-US" dirty="0" err="1" smtClean="0"/>
              <a:t>organisations</a:t>
            </a:r>
            <a:r>
              <a:rPr lang="en-US" dirty="0" smtClean="0"/>
              <a:t>;</a:t>
            </a:r>
          </a:p>
          <a:p>
            <a:pPr marL="180000" lvl="1" indent="0">
              <a:lnSpc>
                <a:spcPct val="110000"/>
              </a:lnSpc>
              <a:spcBef>
                <a:spcPts val="0"/>
              </a:spcBef>
              <a:buFont typeface="Arial" pitchFamily="34" charset="0"/>
              <a:buChar char="•"/>
            </a:pPr>
            <a:r>
              <a:rPr lang="en-US" dirty="0" smtClean="0"/>
              <a:t>Brings innovation to market;</a:t>
            </a:r>
          </a:p>
          <a:p>
            <a:pPr marL="180000" lvl="1" indent="0">
              <a:lnSpc>
                <a:spcPct val="110000"/>
              </a:lnSpc>
              <a:spcBef>
                <a:spcPts val="0"/>
              </a:spcBef>
              <a:buFont typeface="Arial" pitchFamily="34" charset="0"/>
              <a:buChar char="•"/>
            </a:pPr>
            <a:r>
              <a:rPr lang="en-US" dirty="0" smtClean="0"/>
              <a:t>Identifies Market Opportunities;</a:t>
            </a:r>
          </a:p>
          <a:p>
            <a:pPr marL="180000" lvl="1" indent="0">
              <a:lnSpc>
                <a:spcPct val="110000"/>
              </a:lnSpc>
              <a:spcBef>
                <a:spcPts val="0"/>
              </a:spcBef>
              <a:buFont typeface="Arial" pitchFamily="34" charset="0"/>
              <a:buChar char="•"/>
            </a:pPr>
            <a:r>
              <a:rPr lang="en-US" dirty="0" smtClean="0"/>
              <a:t>Applies their expertise;</a:t>
            </a:r>
          </a:p>
          <a:p>
            <a:pPr marL="180000" lvl="1" indent="0">
              <a:lnSpc>
                <a:spcPct val="110000"/>
              </a:lnSpc>
              <a:spcBef>
                <a:spcPts val="0"/>
              </a:spcBef>
              <a:buFont typeface="Arial" pitchFamily="34" charset="0"/>
              <a:buChar char="•"/>
            </a:pPr>
            <a:r>
              <a:rPr lang="en-US" dirty="0" smtClean="0"/>
              <a:t>Provides leadership;</a:t>
            </a:r>
          </a:p>
          <a:p>
            <a:pPr marL="180000" lvl="1" indent="0">
              <a:lnSpc>
                <a:spcPct val="110000"/>
              </a:lnSpc>
              <a:spcBef>
                <a:spcPts val="0"/>
              </a:spcBef>
              <a:buFont typeface="Arial" pitchFamily="34" charset="0"/>
              <a:buChar char="•"/>
            </a:pPr>
            <a:r>
              <a:rPr lang="en-GB" dirty="0" smtClean="0"/>
              <a:t>Manages</a:t>
            </a:r>
            <a:br>
              <a:rPr lang="en-GB" dirty="0" smtClean="0"/>
            </a:br>
            <a:r>
              <a:rPr lang="en-GB" dirty="0" smtClean="0"/>
              <a:t/>
            </a:r>
            <a:br>
              <a:rPr lang="en-GB" dirty="0" smtClean="0"/>
            </a:br>
            <a:r>
              <a:rPr lang="en-GB" dirty="0" smtClean="0"/>
              <a:t>(reflect on Schumpeter’s ideas of innovation)</a:t>
            </a:r>
          </a:p>
          <a:p>
            <a:endParaRPr lang="en-GB" dirty="0"/>
          </a:p>
        </p:txBody>
      </p:sp>
    </p:spTree>
    <p:extLst>
      <p:ext uri="{BB962C8B-B14F-4D97-AF65-F5344CB8AC3E}">
        <p14:creationId xmlns:p14="http://schemas.microsoft.com/office/powerpoint/2010/main" val="1040730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type="body" idx="1"/>
          </p:nvPr>
        </p:nvSpPr>
        <p:spPr>
          <a:xfrm>
            <a:off x="2637138" y="1340768"/>
            <a:ext cx="6579840" cy="4419600"/>
          </a:xfrm>
        </p:spPr>
        <p:txBody>
          <a:bodyPr>
            <a:normAutofit fontScale="92500" lnSpcReduction="10000"/>
          </a:bodyPr>
          <a:lstStyle/>
          <a:p>
            <a:r>
              <a:rPr lang="en-US" dirty="0" smtClean="0"/>
              <a:t>Term ‘ Entrepreneur’ first used by French Economist </a:t>
            </a:r>
            <a:r>
              <a:rPr lang="en-GB" dirty="0" smtClean="0"/>
              <a:t>Richard </a:t>
            </a:r>
            <a:r>
              <a:rPr lang="en-GB" dirty="0" err="1"/>
              <a:t>Cantillon</a:t>
            </a:r>
            <a:r>
              <a:rPr lang="en-GB" dirty="0"/>
              <a:t> (1680-1734) </a:t>
            </a:r>
            <a:endParaRPr lang="en-GB" dirty="0" smtClean="0"/>
          </a:p>
          <a:p>
            <a:pPr marL="109728" indent="0">
              <a:buNone/>
            </a:pPr>
            <a:endParaRPr lang="en-GB" dirty="0" smtClean="0"/>
          </a:p>
          <a:p>
            <a:r>
              <a:rPr lang="en-GB" dirty="0" err="1" smtClean="0"/>
              <a:t>Cantillon</a:t>
            </a:r>
            <a:r>
              <a:rPr lang="en-GB" dirty="0" smtClean="0"/>
              <a:t> </a:t>
            </a:r>
            <a:r>
              <a:rPr lang="en-GB" dirty="0"/>
              <a:t>emphasized the willingness of the entrepreneur to assume risk and to deal with </a:t>
            </a:r>
            <a:r>
              <a:rPr lang="en-GB" dirty="0" smtClean="0"/>
              <a:t>uncertainty</a:t>
            </a:r>
          </a:p>
          <a:p>
            <a:pPr marL="109728" indent="0">
              <a:buNone/>
            </a:pPr>
            <a:endParaRPr lang="en-US" dirty="0"/>
          </a:p>
          <a:p>
            <a:r>
              <a:rPr lang="en-US" sz="2800" dirty="0" smtClean="0"/>
              <a:t>Risk for maximum return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764704"/>
            <a:ext cx="2064229"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20908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1052736"/>
            <a:ext cx="6347048" cy="4896544"/>
          </a:xfrm>
        </p:spPr>
        <p:txBody>
          <a:bodyPr>
            <a:normAutofit fontScale="92500" lnSpcReduction="20000"/>
          </a:bodyPr>
          <a:lstStyle/>
          <a:p>
            <a:r>
              <a:rPr lang="en-GB" dirty="0" smtClean="0"/>
              <a:t>Joseph Schumpeter (1883-1950) was the </a:t>
            </a:r>
            <a:r>
              <a:rPr lang="en-GB" dirty="0"/>
              <a:t>first scholar to theorize about </a:t>
            </a:r>
            <a:r>
              <a:rPr lang="en-GB" dirty="0" smtClean="0"/>
              <a:t>entrepreneurship</a:t>
            </a:r>
          </a:p>
          <a:p>
            <a:r>
              <a:rPr lang="en-GB" dirty="0"/>
              <a:t> </a:t>
            </a:r>
            <a:r>
              <a:rPr lang="en-GB" dirty="0" smtClean="0"/>
              <a:t>He proposed innovation </a:t>
            </a:r>
            <a:r>
              <a:rPr lang="en-GB" dirty="0"/>
              <a:t>and technological change of a nation come from the </a:t>
            </a:r>
            <a:r>
              <a:rPr lang="en-GB" dirty="0" smtClean="0"/>
              <a:t>entrepreneurs (initially, but later writings show a switch to favouring large enterprises)</a:t>
            </a:r>
          </a:p>
          <a:p>
            <a:r>
              <a:rPr lang="en-GB" dirty="0" smtClean="0"/>
              <a:t>He linked entrepreneurship  to "the gales </a:t>
            </a:r>
            <a:r>
              <a:rPr lang="en-GB" dirty="0"/>
              <a:t>of creative </a:t>
            </a:r>
            <a:r>
              <a:rPr lang="en-GB" dirty="0" smtClean="0"/>
              <a:t>destruction“ which are responsible for long term economic growth</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20688"/>
            <a:ext cx="1782198"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69735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smtClean="0"/>
              <a:t>Entrepreneurship – not a new Phenomenon</a:t>
            </a:r>
            <a:endParaRPr lang="en-GB" sz="3200" b="1" dirty="0" smtClean="0"/>
          </a:p>
        </p:txBody>
      </p:sp>
      <p:sp>
        <p:nvSpPr>
          <p:cNvPr id="2" name="Content Placeholder 1"/>
          <p:cNvSpPr>
            <a:spLocks noGrp="1"/>
          </p:cNvSpPr>
          <p:nvPr>
            <p:ph sz="half" idx="1"/>
          </p:nvPr>
        </p:nvSpPr>
        <p:spPr/>
        <p:txBody>
          <a:bodyPr>
            <a:normAutofit/>
          </a:bodyPr>
          <a:lstStyle/>
          <a:p>
            <a:r>
              <a:rPr lang="en-GB" sz="2400" dirty="0" smtClean="0"/>
              <a:t>8</a:t>
            </a:r>
            <a:r>
              <a:rPr lang="en-GB" sz="2400" baseline="30000" dirty="0" smtClean="0"/>
              <a:t>th</a:t>
            </a:r>
            <a:r>
              <a:rPr lang="en-GB" sz="2400" dirty="0" smtClean="0"/>
              <a:t> century BC Phoenicians</a:t>
            </a:r>
          </a:p>
          <a:p>
            <a:r>
              <a:rPr lang="en-GB" sz="2400" dirty="0" smtClean="0"/>
              <a:t>Originated in </a:t>
            </a:r>
            <a:r>
              <a:rPr lang="en-GB" sz="2400" dirty="0"/>
              <a:t>the area of modern day Lebanon, reached as far and Spain and England in search of silver, tin and other </a:t>
            </a:r>
            <a:r>
              <a:rPr lang="en-GB" sz="2400" dirty="0" smtClean="0"/>
              <a:t>commodities</a:t>
            </a:r>
          </a:p>
          <a:p>
            <a:r>
              <a:rPr lang="en-GB" sz="2400" dirty="0" smtClean="0"/>
              <a:t>Explorers and maritime traders</a:t>
            </a:r>
            <a:endParaRPr lang="en-GB" sz="2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60848"/>
            <a:ext cx="4358667"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08534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Renaissance – a revolution in Innovation</a:t>
            </a:r>
            <a:endParaRPr lang="en-GB" dirty="0"/>
          </a:p>
        </p:txBody>
      </p:sp>
      <p:sp>
        <p:nvSpPr>
          <p:cNvPr id="4" name="Content Placeholder 3"/>
          <p:cNvSpPr>
            <a:spLocks noGrp="1"/>
          </p:cNvSpPr>
          <p:nvPr>
            <p:ph sz="half" idx="2"/>
          </p:nvPr>
        </p:nvSpPr>
        <p:spPr>
          <a:xfrm>
            <a:off x="4648200" y="1844824"/>
            <a:ext cx="4038600" cy="4930563"/>
          </a:xfrm>
        </p:spPr>
        <p:txBody>
          <a:bodyPr/>
          <a:lstStyle/>
          <a:p>
            <a:r>
              <a:rPr lang="en-GB" sz="2400" dirty="0" smtClean="0"/>
              <a:t>Amongst many scientists, innovators </a:t>
            </a:r>
            <a:r>
              <a:rPr lang="en-GB" sz="2400" dirty="0"/>
              <a:t>and artists - Johannes </a:t>
            </a:r>
            <a:r>
              <a:rPr lang="en-GB" sz="2400" dirty="0" smtClean="0"/>
              <a:t>Gutenberg</a:t>
            </a:r>
          </a:p>
          <a:p>
            <a:r>
              <a:rPr lang="en-GB" sz="2400" dirty="0" smtClean="0"/>
              <a:t>Inventor of the printing press</a:t>
            </a:r>
          </a:p>
          <a:p>
            <a:r>
              <a:rPr lang="en-GB" sz="2400" dirty="0" smtClean="0"/>
              <a:t>1493</a:t>
            </a:r>
          </a:p>
          <a:p>
            <a:pPr marL="109728"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492895"/>
            <a:ext cx="3168352" cy="4061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489062"/>
            <a:ext cx="3456384" cy="2073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51623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409" y="383"/>
            <a:ext cx="8229600" cy="1440160"/>
          </a:xfrm>
        </p:spPr>
        <p:txBody>
          <a:bodyPr>
            <a:normAutofit/>
          </a:bodyPr>
          <a:lstStyle/>
          <a:p>
            <a:r>
              <a:rPr lang="en-GB" sz="3600" dirty="0" smtClean="0"/>
              <a:t>Industrial Revolution -  Entrepreneurs in transport, communications and industry</a:t>
            </a:r>
            <a:endParaRPr lang="en-GB" sz="3600" dirty="0"/>
          </a:p>
        </p:txBody>
      </p:sp>
      <p:sp>
        <p:nvSpPr>
          <p:cNvPr id="3" name="Content Placeholder 2"/>
          <p:cNvSpPr>
            <a:spLocks noGrp="1"/>
          </p:cNvSpPr>
          <p:nvPr>
            <p:ph sz="half" idx="1"/>
          </p:nvPr>
        </p:nvSpPr>
        <p:spPr/>
        <p:txBody>
          <a:bodyPr>
            <a:normAutofit/>
          </a:bodyPr>
          <a:lstStyle/>
          <a:p>
            <a:r>
              <a:rPr lang="en-GB" sz="2400" dirty="0" err="1"/>
              <a:t>Isambard</a:t>
            </a:r>
            <a:r>
              <a:rPr lang="en-GB" sz="2400" dirty="0"/>
              <a:t> Kingdom Brunel (1806 - 1859</a:t>
            </a:r>
            <a:r>
              <a:rPr lang="en-GB" sz="2400" dirty="0" smtClean="0"/>
              <a:t>)</a:t>
            </a:r>
          </a:p>
          <a:p>
            <a:r>
              <a:rPr lang="en-GB" sz="2400" dirty="0" smtClean="0"/>
              <a:t>Great western Railway, Clifton Suspension Bridge, SS Great Britain</a:t>
            </a:r>
          </a:p>
          <a:p>
            <a:endParaRPr lang="en-GB" sz="24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1988840"/>
            <a:ext cx="3423327" cy="4738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509120"/>
            <a:ext cx="4172178" cy="1970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29023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Modernism and Fordism</a:t>
            </a:r>
            <a:endParaRPr lang="en-GB" dirty="0"/>
          </a:p>
        </p:txBody>
      </p:sp>
      <p:sp>
        <p:nvSpPr>
          <p:cNvPr id="4" name="Content Placeholder 3"/>
          <p:cNvSpPr>
            <a:spLocks noGrp="1"/>
          </p:cNvSpPr>
          <p:nvPr>
            <p:ph sz="half" idx="2"/>
          </p:nvPr>
        </p:nvSpPr>
        <p:spPr>
          <a:xfrm>
            <a:off x="5580112" y="1772816"/>
            <a:ext cx="3034680" cy="4525963"/>
          </a:xfrm>
        </p:spPr>
        <p:txBody>
          <a:bodyPr>
            <a:normAutofit/>
          </a:bodyPr>
          <a:lstStyle/>
          <a:p>
            <a:r>
              <a:rPr lang="en-GB" sz="2400" dirty="0"/>
              <a:t>The creation of the assembly line by </a:t>
            </a:r>
            <a:r>
              <a:rPr lang="en-GB" sz="2400" dirty="0" smtClean="0"/>
              <a:t>Henry </a:t>
            </a:r>
            <a:r>
              <a:rPr lang="en-GB" sz="2400" dirty="0"/>
              <a:t>Ford at his Highland Park plant, </a:t>
            </a:r>
            <a:r>
              <a:rPr lang="en-GB" sz="2400" dirty="0" smtClean="0"/>
              <a:t>December </a:t>
            </a:r>
            <a:r>
              <a:rPr lang="en-GB" sz="2400" dirty="0"/>
              <a:t>1, 1913, revolutionized the automobile industry and the concept of manufacturing worldwide.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988840"/>
            <a:ext cx="3384376" cy="4319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4653136"/>
            <a:ext cx="3384376" cy="1919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1041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Entrepreneurs</a:t>
            </a:r>
            <a:endParaRPr lang="en-GB" dirty="0"/>
          </a:p>
        </p:txBody>
      </p:sp>
      <p:sp>
        <p:nvSpPr>
          <p:cNvPr id="3" name="Content Placeholder 2"/>
          <p:cNvSpPr>
            <a:spLocks noGrp="1"/>
          </p:cNvSpPr>
          <p:nvPr>
            <p:ph sz="half" idx="1"/>
          </p:nvPr>
        </p:nvSpPr>
        <p:spPr/>
        <p:txBody>
          <a:bodyPr>
            <a:normAutofit lnSpcReduction="1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sz="2400" dirty="0" smtClean="0"/>
              <a:t>Steve Jobs, Co-founder Apple</a:t>
            </a:r>
            <a:endParaRPr lang="en-GB" sz="24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204864"/>
            <a:ext cx="4838315"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3284983"/>
            <a:ext cx="2716138" cy="3361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48074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noFill/>
        </p:spPr>
        <p:txBody>
          <a:bodyPr lIns="92075" tIns="46038" rIns="92075" bIns="46038">
            <a:normAutofit fontScale="90000"/>
          </a:bodyPr>
          <a:lstStyle/>
          <a:p>
            <a:pPr eaLnBrk="1" hangingPunct="1"/>
            <a:r>
              <a:rPr lang="en-GB" b="1" dirty="0" smtClean="0"/>
              <a:t>Changing Times, changing definitions</a:t>
            </a:r>
          </a:p>
        </p:txBody>
      </p:sp>
      <p:sp>
        <p:nvSpPr>
          <p:cNvPr id="7172" name="Rectangle 3"/>
          <p:cNvSpPr>
            <a:spLocks noGrp="1" noChangeArrowheads="1"/>
          </p:cNvSpPr>
          <p:nvPr>
            <p:ph type="body" idx="1"/>
          </p:nvPr>
        </p:nvSpPr>
        <p:spPr>
          <a:noFill/>
        </p:spPr>
        <p:txBody>
          <a:bodyPr lIns="92075" tIns="46038" rIns="92075" bIns="46038">
            <a:normAutofit/>
          </a:bodyPr>
          <a:lstStyle/>
          <a:p>
            <a:r>
              <a:rPr lang="en-GB" sz="2800" dirty="0" smtClean="0"/>
              <a:t>Entrepreneurship responds to changing opportunities</a:t>
            </a:r>
          </a:p>
          <a:p>
            <a:r>
              <a:rPr lang="en-GB" sz="2800" dirty="0" smtClean="0"/>
              <a:t>Part of the human spirit throughout time</a:t>
            </a:r>
          </a:p>
          <a:p>
            <a:r>
              <a:rPr lang="en-GB" sz="2800" dirty="0" smtClean="0"/>
              <a:t>Linked to the concept of ‘Survival of the Fittest’?</a:t>
            </a:r>
          </a:p>
          <a:p>
            <a:r>
              <a:rPr lang="en-GB" sz="2800" dirty="0" smtClean="0"/>
              <a:t>The ‘Entrepreneur’ has existed throughout time, but the meaning keeps evolving</a:t>
            </a:r>
          </a:p>
        </p:txBody>
      </p:sp>
    </p:spTree>
    <p:extLst>
      <p:ext uri="{BB962C8B-B14F-4D97-AF65-F5344CB8AC3E}">
        <p14:creationId xmlns:p14="http://schemas.microsoft.com/office/powerpoint/2010/main" val="6356396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noFill/>
        </p:spPr>
        <p:txBody>
          <a:bodyPr lIns="92075" tIns="46038" rIns="92075" bIns="46038">
            <a:normAutofit fontScale="90000"/>
          </a:bodyPr>
          <a:lstStyle/>
          <a:p>
            <a:r>
              <a:rPr lang="en-GB" b="1" dirty="0" smtClean="0"/>
              <a:t>Entrepreneurship </a:t>
            </a:r>
            <a:r>
              <a:rPr lang="en-GB" b="1" dirty="0"/>
              <a:t>- Trends for the new Millennium:</a:t>
            </a:r>
            <a:br>
              <a:rPr lang="en-GB" b="1" dirty="0"/>
            </a:br>
            <a:endParaRPr lang="en-GB" b="1" dirty="0" smtClean="0"/>
          </a:p>
        </p:txBody>
      </p:sp>
      <p:sp>
        <p:nvSpPr>
          <p:cNvPr id="16388" name="Rectangle 3"/>
          <p:cNvSpPr>
            <a:spLocks noGrp="1" noChangeArrowheads="1"/>
          </p:cNvSpPr>
          <p:nvPr>
            <p:ph type="body" idx="1"/>
          </p:nvPr>
        </p:nvSpPr>
        <p:spPr>
          <a:noFill/>
        </p:spPr>
        <p:txBody>
          <a:bodyPr lIns="92075" tIns="46038" rIns="92075" bIns="46038"/>
          <a:lstStyle/>
          <a:p>
            <a:pPr algn="just" eaLnBrk="1" hangingPunct="1">
              <a:lnSpc>
                <a:spcPct val="90000"/>
              </a:lnSpc>
            </a:pPr>
            <a:endParaRPr lang="en-US" dirty="0" smtClean="0"/>
          </a:p>
          <a:p>
            <a:pPr lvl="1" algn="just" eaLnBrk="1" hangingPunct="1">
              <a:lnSpc>
                <a:spcPct val="90000"/>
              </a:lnSpc>
            </a:pPr>
            <a:r>
              <a:rPr lang="en-US" sz="2800" dirty="0" smtClean="0"/>
              <a:t>An emphasis on social responsibility;</a:t>
            </a:r>
          </a:p>
          <a:p>
            <a:pPr lvl="1" algn="just" eaLnBrk="1" hangingPunct="1">
              <a:lnSpc>
                <a:spcPct val="90000"/>
              </a:lnSpc>
            </a:pPr>
            <a:r>
              <a:rPr lang="en-US" sz="2800" dirty="0" smtClean="0"/>
              <a:t>A focus on the environment;</a:t>
            </a:r>
          </a:p>
          <a:p>
            <a:pPr lvl="1" algn="just" eaLnBrk="1" hangingPunct="1">
              <a:lnSpc>
                <a:spcPct val="90000"/>
              </a:lnSpc>
            </a:pPr>
            <a:r>
              <a:rPr lang="en-US" sz="2800" dirty="0" smtClean="0"/>
              <a:t>A global orientation;</a:t>
            </a:r>
          </a:p>
          <a:p>
            <a:pPr lvl="1" algn="just" eaLnBrk="1" hangingPunct="1">
              <a:lnSpc>
                <a:spcPct val="90000"/>
              </a:lnSpc>
            </a:pPr>
            <a:r>
              <a:rPr lang="en-US" sz="2800" dirty="0" smtClean="0"/>
              <a:t>Fitness and health;</a:t>
            </a:r>
          </a:p>
          <a:p>
            <a:pPr lvl="1" algn="just" eaLnBrk="1" hangingPunct="1">
              <a:lnSpc>
                <a:spcPct val="90000"/>
              </a:lnSpc>
            </a:pPr>
            <a:r>
              <a:rPr lang="en-US" sz="2800" dirty="0" smtClean="0"/>
              <a:t>The ageing population;</a:t>
            </a:r>
          </a:p>
          <a:p>
            <a:pPr lvl="1" algn="just" eaLnBrk="1" hangingPunct="1">
              <a:lnSpc>
                <a:spcPct val="90000"/>
              </a:lnSpc>
            </a:pPr>
            <a:r>
              <a:rPr lang="en-US" sz="2800" dirty="0" smtClean="0"/>
              <a:t>Consolidation of industries</a:t>
            </a:r>
          </a:p>
          <a:p>
            <a:pPr lvl="1" algn="just" eaLnBrk="1" hangingPunct="1">
              <a:lnSpc>
                <a:spcPct val="90000"/>
              </a:lnSpc>
              <a:buFont typeface="Wingdings" pitchFamily="2" charset="2"/>
              <a:buNone/>
            </a:pPr>
            <a:r>
              <a:rPr lang="en-US" sz="2400" dirty="0" smtClean="0"/>
              <a:t> 							Kathleen (1999)</a:t>
            </a:r>
            <a:endParaRPr lang="en-GB" sz="2400" dirty="0" smtClean="0"/>
          </a:p>
          <a:p>
            <a:pPr eaLnBrk="1" hangingPunct="1">
              <a:lnSpc>
                <a:spcPct val="90000"/>
              </a:lnSpc>
              <a:buFont typeface="Wingdings" pitchFamily="2" charset="2"/>
              <a:buNone/>
            </a:pPr>
            <a:endParaRPr lang="en-GB" sz="2800" b="1" dirty="0" smtClean="0"/>
          </a:p>
        </p:txBody>
      </p:sp>
    </p:spTree>
    <p:extLst>
      <p:ext uri="{BB962C8B-B14F-4D97-AF65-F5344CB8AC3E}">
        <p14:creationId xmlns:p14="http://schemas.microsoft.com/office/powerpoint/2010/main" val="27683720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p:txBody>
          <a:bodyPr/>
          <a:lstStyle/>
          <a:p>
            <a:pPr eaLnBrk="1" hangingPunct="1"/>
            <a:r>
              <a:rPr lang="en-GB" sz="3200" b="1" dirty="0" smtClean="0"/>
              <a:t>Some Definitions of Entrepreneurship</a:t>
            </a:r>
          </a:p>
        </p:txBody>
      </p:sp>
      <p:sp>
        <p:nvSpPr>
          <p:cNvPr id="14340" name="Rectangle 3"/>
          <p:cNvSpPr>
            <a:spLocks noGrp="1" noChangeArrowheads="1"/>
          </p:cNvSpPr>
          <p:nvPr>
            <p:ph type="body" idx="1"/>
          </p:nvPr>
        </p:nvSpPr>
        <p:spPr/>
        <p:txBody>
          <a:bodyPr/>
          <a:lstStyle/>
          <a:p>
            <a:pPr eaLnBrk="1" hangingPunct="1">
              <a:buClr>
                <a:schemeClr val="tx1"/>
              </a:buClr>
              <a:buFont typeface="Wingdings" pitchFamily="2" charset="2"/>
              <a:buNone/>
            </a:pPr>
            <a:r>
              <a:rPr lang="en-GB" sz="2800" i="1" smtClean="0"/>
              <a:t>“Entrepreneurship, rigorously defined, refers to the creation of a new economic entity centred on a novel product or service or, at the very least, one which differs significantly from products or services offered elsewhere in the market place</a:t>
            </a:r>
            <a:r>
              <a:rPr lang="en-GB" sz="2800" smtClean="0"/>
              <a:t>.” </a:t>
            </a:r>
          </a:p>
          <a:p>
            <a:pPr eaLnBrk="1" hangingPunct="1">
              <a:buClr>
                <a:schemeClr val="tx1"/>
              </a:buClr>
              <a:buFont typeface="Wingdings" pitchFamily="2" charset="2"/>
              <a:buNone/>
            </a:pPr>
            <a:r>
              <a:rPr lang="en-GB" sz="2800" smtClean="0"/>
              <a:t>				- Curran and Stanworth </a:t>
            </a:r>
          </a:p>
          <a:p>
            <a:pPr eaLnBrk="1" hangingPunct="1"/>
            <a:endParaRPr lang="en-GB" sz="2800" smtClean="0"/>
          </a:p>
        </p:txBody>
      </p:sp>
    </p:spTree>
    <p:extLst>
      <p:ext uri="{BB962C8B-B14F-4D97-AF65-F5344CB8AC3E}">
        <p14:creationId xmlns:p14="http://schemas.microsoft.com/office/powerpoint/2010/main" val="18002987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3"/>
          <p:cNvSpPr>
            <a:spLocks noGrp="1" noChangeArrowheads="1"/>
          </p:cNvSpPr>
          <p:nvPr>
            <p:ph type="body" idx="1"/>
          </p:nvPr>
        </p:nvSpPr>
        <p:spPr/>
        <p:txBody>
          <a:bodyPr/>
          <a:lstStyle/>
          <a:p>
            <a:pPr marL="457200" indent="-457200" eaLnBrk="1" hangingPunct="1">
              <a:lnSpc>
                <a:spcPct val="90000"/>
              </a:lnSpc>
            </a:pPr>
            <a:r>
              <a:rPr lang="en-US" sz="2000" i="1" dirty="0" smtClean="0"/>
              <a:t>Entrepreneurship</a:t>
            </a:r>
            <a:r>
              <a:rPr lang="en-US" sz="2000" dirty="0" smtClean="0"/>
              <a:t>—a way of thinking, reasoning, and acting that is opportunity obsessed, holistic in approach, and leadership balanced</a:t>
            </a:r>
          </a:p>
          <a:p>
            <a:pPr marL="457200" indent="-457200" eaLnBrk="1" hangingPunct="1">
              <a:lnSpc>
                <a:spcPct val="90000"/>
              </a:lnSpc>
              <a:buFont typeface="Wingdings" pitchFamily="2" charset="2"/>
              <a:buNone/>
            </a:pPr>
            <a:r>
              <a:rPr lang="en-US" sz="2000" dirty="0" smtClean="0"/>
              <a:t>	(This definition of entrepreneurship has evolved over the past two decades from research at Babson College and the Harvard Business School and has recently been enhanced by Stephen Spinelli, Jr., and John H. Muller, Jr., Term Chair at Babson College.)</a:t>
            </a:r>
            <a:br>
              <a:rPr lang="en-US" sz="2000" dirty="0" smtClean="0"/>
            </a:br>
            <a:endParaRPr lang="en-US" sz="2000" dirty="0" smtClean="0"/>
          </a:p>
          <a:p>
            <a:pPr marL="457200" indent="-457200" eaLnBrk="1" hangingPunct="1">
              <a:lnSpc>
                <a:spcPct val="90000"/>
              </a:lnSpc>
              <a:buFont typeface="Wingdings" pitchFamily="2" charset="2"/>
              <a:buNone/>
            </a:pPr>
            <a:r>
              <a:rPr lang="en-US" sz="2000" dirty="0" smtClean="0"/>
              <a:t>OR</a:t>
            </a:r>
          </a:p>
          <a:p>
            <a:pPr eaLnBrk="1" hangingPunct="1">
              <a:lnSpc>
                <a:spcPct val="90000"/>
              </a:lnSpc>
            </a:pPr>
            <a:r>
              <a:rPr lang="en-US" sz="2000" dirty="0" smtClean="0"/>
              <a:t>Is it a pattern or blend of social/technological change presenting an opportunity which can be successfully grasped by people with a certain turn of personality; </a:t>
            </a:r>
            <a:r>
              <a:rPr lang="en-US" sz="2000" i="1" dirty="0" smtClean="0"/>
              <a:t>the right people in the right place at the right time</a:t>
            </a:r>
            <a:r>
              <a:rPr lang="en-US" sz="2000" dirty="0" smtClean="0"/>
              <a:t>?</a:t>
            </a:r>
          </a:p>
          <a:p>
            <a:pPr marL="457200" indent="-457200" eaLnBrk="1" hangingPunct="1">
              <a:lnSpc>
                <a:spcPct val="90000"/>
              </a:lnSpc>
              <a:buFont typeface="Wingdings" pitchFamily="2" charset="2"/>
              <a:buNone/>
            </a:pPr>
            <a:endParaRPr lang="en-US" sz="2000" dirty="0" smtClean="0"/>
          </a:p>
          <a:p>
            <a:pPr>
              <a:lnSpc>
                <a:spcPct val="90000"/>
              </a:lnSpc>
            </a:pPr>
            <a:endParaRPr lang="en-US" sz="2000" dirty="0" smtClean="0"/>
          </a:p>
          <a:p>
            <a:pPr marL="457200" indent="-457200" eaLnBrk="1" hangingPunct="1">
              <a:lnSpc>
                <a:spcPct val="90000"/>
              </a:lnSpc>
            </a:pPr>
            <a:endParaRPr lang="en-US" dirty="0" smtClean="0"/>
          </a:p>
        </p:txBody>
      </p:sp>
    </p:spTree>
    <p:extLst>
      <p:ext uri="{BB962C8B-B14F-4D97-AF65-F5344CB8AC3E}">
        <p14:creationId xmlns:p14="http://schemas.microsoft.com/office/powerpoint/2010/main" val="24902032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Appendix 1</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71405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3600" b="1" dirty="0" smtClean="0"/>
              <a:t>Entrepreneurship and the Economy</a:t>
            </a:r>
            <a:r>
              <a:rPr lang="en-GB" altLang="en-US" sz="3600" b="1" dirty="0" smtClean="0"/>
              <a:t/>
            </a:r>
            <a:br>
              <a:rPr lang="en-GB" altLang="en-US" sz="3600" b="1" dirty="0" smtClean="0"/>
            </a:br>
            <a:endParaRPr lang="en-US" altLang="en-US" sz="3600" b="1" dirty="0" smtClean="0"/>
          </a:p>
        </p:txBody>
      </p:sp>
      <p:sp>
        <p:nvSpPr>
          <p:cNvPr id="3075" name="Rectangle 3"/>
          <p:cNvSpPr>
            <a:spLocks noGrp="1" noChangeArrowheads="1"/>
          </p:cNvSpPr>
          <p:nvPr>
            <p:ph type="subTitle" idx="1"/>
          </p:nvPr>
        </p:nvSpPr>
        <p:spPr/>
        <p:txBody>
          <a:bodyPr/>
          <a:lstStyle/>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247004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4099" name="Rectangle 2"/>
          <p:cNvSpPr>
            <a:spLocks noGrp="1" noChangeArrowheads="1"/>
          </p:cNvSpPr>
          <p:nvPr>
            <p:ph type="title"/>
          </p:nvPr>
        </p:nvSpPr>
        <p:spPr>
          <a:xfrm>
            <a:off x="468313" y="260350"/>
            <a:ext cx="8675687" cy="1223963"/>
          </a:xfrm>
          <a:noFill/>
        </p:spPr>
        <p:txBody>
          <a:bodyPr lIns="92075" tIns="46038" rIns="92075" bIns="46038"/>
          <a:lstStyle/>
          <a:p>
            <a:pPr eaLnBrk="1" hangingPunct="1"/>
            <a:r>
              <a:rPr lang="en-GB" altLang="en-US" sz="3200" b="1" smtClean="0"/>
              <a:t>The place of the small business in the economy</a:t>
            </a:r>
          </a:p>
        </p:txBody>
      </p:sp>
      <p:sp>
        <p:nvSpPr>
          <p:cNvPr id="410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altLang="en-US" sz="2800" smtClean="0">
              <a:latin typeface="Comic Sans MS" pitchFamily="66" charset="0"/>
            </a:endParaRPr>
          </a:p>
          <a:p>
            <a:pPr eaLnBrk="1" hangingPunct="1">
              <a:buFont typeface="Wingdings" pitchFamily="2" charset="2"/>
              <a:buNone/>
            </a:pPr>
            <a:r>
              <a:rPr lang="en-GB" altLang="en-US" sz="2800" smtClean="0"/>
              <a:t>Familiarisation with:</a:t>
            </a:r>
          </a:p>
          <a:p>
            <a:pPr eaLnBrk="1" hangingPunct="1">
              <a:buFont typeface="Wingdings" pitchFamily="2" charset="2"/>
              <a:buNone/>
            </a:pPr>
            <a:endParaRPr lang="en-GB" altLang="en-US" sz="1600" smtClean="0"/>
          </a:p>
          <a:p>
            <a:pPr eaLnBrk="1" hangingPunct="1"/>
            <a:r>
              <a:rPr lang="en-US" altLang="en-US" sz="2400" smtClean="0"/>
              <a:t>Some definitions</a:t>
            </a:r>
          </a:p>
          <a:p>
            <a:pPr eaLnBrk="1" hangingPunct="1"/>
            <a:r>
              <a:rPr lang="en-GB" altLang="en-US" sz="2400" smtClean="0"/>
              <a:t>The increasing importance of small businesses</a:t>
            </a:r>
          </a:p>
          <a:p>
            <a:pPr eaLnBrk="1" hangingPunct="1"/>
            <a:r>
              <a:rPr lang="en-GB" altLang="en-US" sz="2400" smtClean="0"/>
              <a:t>Why have small businesses?</a:t>
            </a:r>
          </a:p>
          <a:p>
            <a:pPr eaLnBrk="1" hangingPunct="1"/>
            <a:r>
              <a:rPr lang="en-GB" altLang="en-US" sz="2400" smtClean="0"/>
              <a:t>Features of small businesses in the 21</a:t>
            </a:r>
            <a:r>
              <a:rPr lang="en-GB" altLang="en-US" sz="2400" baseline="30000" smtClean="0"/>
              <a:t>st</a:t>
            </a:r>
            <a:r>
              <a:rPr lang="en-GB" altLang="en-US" sz="2400" smtClean="0"/>
              <a:t> </a:t>
            </a:r>
            <a:r>
              <a:rPr lang="en-US" altLang="en-US" sz="2400" smtClean="0"/>
              <a:t>century</a:t>
            </a:r>
            <a:endParaRPr lang="en-GB" altLang="en-US" sz="2400" smtClean="0"/>
          </a:p>
        </p:txBody>
      </p:sp>
    </p:spTree>
    <p:extLst>
      <p:ext uri="{BB962C8B-B14F-4D97-AF65-F5344CB8AC3E}">
        <p14:creationId xmlns:p14="http://schemas.microsoft.com/office/powerpoint/2010/main" val="3501099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5123" name="Rectangle 2"/>
          <p:cNvSpPr>
            <a:spLocks noGrp="1" noChangeArrowheads="1"/>
          </p:cNvSpPr>
          <p:nvPr>
            <p:ph type="title"/>
          </p:nvPr>
        </p:nvSpPr>
        <p:spPr/>
        <p:txBody>
          <a:bodyPr/>
          <a:lstStyle/>
          <a:p>
            <a:pPr eaLnBrk="1" hangingPunct="1"/>
            <a:r>
              <a:rPr lang="en-US" altLang="en-US" sz="3600" b="1" smtClean="0"/>
              <a:t>Debates</a:t>
            </a:r>
            <a:endParaRPr lang="en-GB" altLang="en-US" sz="3600" b="1" smtClean="0"/>
          </a:p>
        </p:txBody>
      </p:sp>
      <p:sp>
        <p:nvSpPr>
          <p:cNvPr id="5124" name="Rectangle 3"/>
          <p:cNvSpPr>
            <a:spLocks noGrp="1" noChangeArrowheads="1"/>
          </p:cNvSpPr>
          <p:nvPr>
            <p:ph type="body" idx="1"/>
          </p:nvPr>
        </p:nvSpPr>
        <p:spPr>
          <a:xfrm>
            <a:off x="539750" y="1676400"/>
            <a:ext cx="8147050" cy="4495800"/>
          </a:xfrm>
        </p:spPr>
        <p:txBody>
          <a:bodyPr/>
          <a:lstStyle/>
          <a:p>
            <a:pPr algn="just" eaLnBrk="1" hangingPunct="1">
              <a:lnSpc>
                <a:spcPct val="80000"/>
              </a:lnSpc>
              <a:buFont typeface="Wingdings" pitchFamily="2" charset="2"/>
              <a:buNone/>
            </a:pPr>
            <a:endParaRPr lang="en-GB" altLang="en-US" sz="2800" smtClean="0">
              <a:latin typeface="Comic Sans MS" pitchFamily="66" charset="0"/>
              <a:cs typeface="Times New Roman" pitchFamily="18" charset="0"/>
            </a:endParaRPr>
          </a:p>
          <a:p>
            <a:pPr algn="just" eaLnBrk="1" hangingPunct="1">
              <a:lnSpc>
                <a:spcPct val="80000"/>
              </a:lnSpc>
            </a:pPr>
            <a:r>
              <a:rPr lang="en-GB" altLang="en-US" sz="2400" smtClean="0">
                <a:cs typeface="Times New Roman" pitchFamily="18" charset="0"/>
              </a:rPr>
              <a:t>There is no single, uniformly acceptable, definition of a SME (small and medium sized enterprise). </a:t>
            </a:r>
          </a:p>
          <a:p>
            <a:pPr algn="just" eaLnBrk="1" hangingPunct="1">
              <a:lnSpc>
                <a:spcPct val="80000"/>
              </a:lnSpc>
            </a:pPr>
            <a:endParaRPr lang="en-US" altLang="en-US" sz="2400" smtClean="0">
              <a:cs typeface="Times New Roman" pitchFamily="18" charset="0"/>
            </a:endParaRPr>
          </a:p>
          <a:p>
            <a:pPr algn="just" eaLnBrk="1" hangingPunct="1">
              <a:lnSpc>
                <a:spcPct val="80000"/>
              </a:lnSpc>
            </a:pPr>
            <a:r>
              <a:rPr lang="en-GB" altLang="en-US" sz="2400" smtClean="0">
                <a:cs typeface="Times New Roman" pitchFamily="18" charset="0"/>
              </a:rPr>
              <a:t>Total worth, relative size within industry; number of employees, value of products, annual sales or receipts, and net worth (Cochran, 1981). </a:t>
            </a:r>
          </a:p>
          <a:p>
            <a:pPr algn="just" eaLnBrk="1" hangingPunct="1">
              <a:lnSpc>
                <a:spcPct val="80000"/>
              </a:lnSpc>
            </a:pPr>
            <a:endParaRPr lang="en-US" altLang="en-US" sz="2400" smtClean="0">
              <a:cs typeface="Times New Roman" pitchFamily="18" charset="0"/>
            </a:endParaRPr>
          </a:p>
          <a:p>
            <a:pPr algn="just" eaLnBrk="1" hangingPunct="1">
              <a:lnSpc>
                <a:spcPct val="80000"/>
              </a:lnSpc>
            </a:pPr>
            <a:r>
              <a:rPr lang="en-GB" altLang="en-US" sz="2400" smtClean="0">
                <a:cs typeface="Times New Roman" pitchFamily="18" charset="0"/>
              </a:rPr>
              <a:t>European Commission </a:t>
            </a:r>
            <a:r>
              <a:rPr lang="en-US" altLang="en-US" sz="2400" smtClean="0">
                <a:cs typeface="Times New Roman" pitchFamily="18" charset="0"/>
              </a:rPr>
              <a:t>recommends, from policy making perspective</a:t>
            </a:r>
            <a:r>
              <a:rPr lang="en-GB" altLang="en-US" sz="2400" smtClean="0">
                <a:cs typeface="Times New Roman" pitchFamily="18" charset="0"/>
              </a:rPr>
              <a:t>, </a:t>
            </a:r>
            <a:r>
              <a:rPr lang="en-US" altLang="en-US" sz="2400" smtClean="0">
                <a:cs typeface="Times New Roman" pitchFamily="18" charset="0"/>
              </a:rPr>
              <a:t>to </a:t>
            </a:r>
            <a:r>
              <a:rPr lang="en-GB" altLang="en-US" sz="2400" smtClean="0">
                <a:cs typeface="Times New Roman" pitchFamily="18" charset="0"/>
              </a:rPr>
              <a:t>look at turnover and/or the balance sheet,  the economic independence of the enterprise, as well as the number of employees (European Network for SME Research, 1997). </a:t>
            </a:r>
            <a:endParaRPr lang="en-GB" altLang="en-US" sz="2400" smtClean="0"/>
          </a:p>
        </p:txBody>
      </p:sp>
    </p:spTree>
    <p:extLst>
      <p:ext uri="{BB962C8B-B14F-4D97-AF65-F5344CB8AC3E}">
        <p14:creationId xmlns:p14="http://schemas.microsoft.com/office/powerpoint/2010/main" val="3792410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6147" name="Rectangle 2"/>
          <p:cNvSpPr>
            <a:spLocks noGrp="1" noChangeArrowheads="1"/>
          </p:cNvSpPr>
          <p:nvPr>
            <p:ph type="title"/>
          </p:nvPr>
        </p:nvSpPr>
        <p:spPr/>
        <p:txBody>
          <a:bodyPr/>
          <a:lstStyle/>
          <a:p>
            <a:pPr eaLnBrk="1" hangingPunct="1"/>
            <a:r>
              <a:rPr lang="en-US" altLang="en-US" sz="3600" b="1" smtClean="0"/>
              <a:t>Definitions</a:t>
            </a:r>
            <a:endParaRPr lang="en-GB" altLang="en-US" sz="3600" b="1" smtClean="0"/>
          </a:p>
        </p:txBody>
      </p:sp>
      <p:sp>
        <p:nvSpPr>
          <p:cNvPr id="6148" name="Rectangle 3"/>
          <p:cNvSpPr>
            <a:spLocks noGrp="1" noChangeArrowheads="1"/>
          </p:cNvSpPr>
          <p:nvPr>
            <p:ph type="body" idx="1"/>
          </p:nvPr>
        </p:nvSpPr>
        <p:spPr/>
        <p:txBody>
          <a:bodyPr/>
          <a:lstStyle/>
          <a:p>
            <a:pPr algn="just" eaLnBrk="1" hangingPunct="1">
              <a:lnSpc>
                <a:spcPct val="90000"/>
              </a:lnSpc>
              <a:buFont typeface="Wingdings" pitchFamily="2" charset="2"/>
              <a:buNone/>
            </a:pPr>
            <a:r>
              <a:rPr lang="en-GB" altLang="en-US" sz="2800" smtClean="0">
                <a:cs typeface="Times New Roman" pitchFamily="18" charset="0"/>
              </a:rPr>
              <a:t>Bolton </a:t>
            </a:r>
            <a:r>
              <a:rPr lang="en-US" altLang="en-US" sz="2800" smtClean="0">
                <a:cs typeface="Times New Roman" pitchFamily="18" charset="0"/>
              </a:rPr>
              <a:t>Committee’s </a:t>
            </a:r>
            <a:r>
              <a:rPr lang="en-GB" altLang="en-US" sz="2800" smtClean="0">
                <a:cs typeface="Times New Roman" pitchFamily="18" charset="0"/>
              </a:rPr>
              <a:t>(1971) </a:t>
            </a:r>
            <a:r>
              <a:rPr lang="en-US" altLang="en-US" sz="2800" smtClean="0">
                <a:cs typeface="Times New Roman" pitchFamily="18" charset="0"/>
              </a:rPr>
              <a:t>economic definition:</a:t>
            </a:r>
          </a:p>
          <a:p>
            <a:pPr algn="just" eaLnBrk="1" hangingPunct="1">
              <a:lnSpc>
                <a:spcPct val="90000"/>
              </a:lnSpc>
            </a:pPr>
            <a:endParaRPr lang="en-US" altLang="en-US" sz="2800" smtClean="0">
              <a:cs typeface="Times New Roman" pitchFamily="18" charset="0"/>
            </a:endParaRPr>
          </a:p>
          <a:p>
            <a:pPr lvl="1" algn="just" eaLnBrk="1" hangingPunct="1">
              <a:lnSpc>
                <a:spcPct val="90000"/>
              </a:lnSpc>
            </a:pPr>
            <a:r>
              <a:rPr lang="en-GB" altLang="en-US" smtClean="0">
                <a:cs typeface="Times New Roman" pitchFamily="18" charset="0"/>
              </a:rPr>
              <a:t>an independent business</a:t>
            </a:r>
            <a:r>
              <a:rPr lang="en-US" altLang="en-US" smtClean="0">
                <a:cs typeface="Times New Roman" pitchFamily="18" charset="0"/>
              </a:rPr>
              <a:t>;</a:t>
            </a:r>
          </a:p>
          <a:p>
            <a:pPr lvl="1" algn="just" eaLnBrk="1" hangingPunct="1">
              <a:lnSpc>
                <a:spcPct val="90000"/>
              </a:lnSpc>
            </a:pPr>
            <a:r>
              <a:rPr lang="en-GB" altLang="en-US" smtClean="0">
                <a:cs typeface="Times New Roman" pitchFamily="18" charset="0"/>
              </a:rPr>
              <a:t>managed by its owner or part-owners in a </a:t>
            </a:r>
            <a:r>
              <a:rPr lang="en-US" altLang="en-US" smtClean="0">
                <a:cs typeface="Times New Roman" pitchFamily="18" charset="0"/>
              </a:rPr>
              <a:t> </a:t>
            </a:r>
            <a:r>
              <a:rPr lang="en-GB" altLang="en-US" smtClean="0">
                <a:cs typeface="Times New Roman" pitchFamily="18" charset="0"/>
              </a:rPr>
              <a:t>personalised way</a:t>
            </a:r>
            <a:r>
              <a:rPr lang="en-US" altLang="en-US" smtClean="0">
                <a:cs typeface="Times New Roman" pitchFamily="18" charset="0"/>
              </a:rPr>
              <a:t>;</a:t>
            </a:r>
            <a:r>
              <a:rPr lang="en-GB" altLang="en-US" smtClean="0">
                <a:cs typeface="Times New Roman" pitchFamily="18" charset="0"/>
              </a:rPr>
              <a:t> and </a:t>
            </a:r>
            <a:endParaRPr lang="en-US" altLang="en-US" smtClean="0">
              <a:cs typeface="Times New Roman" pitchFamily="18" charset="0"/>
            </a:endParaRPr>
          </a:p>
          <a:p>
            <a:pPr lvl="1" algn="just" eaLnBrk="1" hangingPunct="1">
              <a:lnSpc>
                <a:spcPct val="90000"/>
              </a:lnSpc>
            </a:pPr>
            <a:r>
              <a:rPr lang="en-GB" altLang="en-US" smtClean="0">
                <a:cs typeface="Times New Roman" pitchFamily="18" charset="0"/>
              </a:rPr>
              <a:t>having a relatively small market share. </a:t>
            </a:r>
            <a:endParaRPr lang="en-US" altLang="en-US" smtClean="0">
              <a:cs typeface="Times New Roman" pitchFamily="18" charset="0"/>
            </a:endParaRPr>
          </a:p>
          <a:p>
            <a:pPr algn="just" eaLnBrk="1" hangingPunct="1">
              <a:lnSpc>
                <a:spcPct val="90000"/>
              </a:lnSpc>
              <a:buFont typeface="Wingdings" pitchFamily="2" charset="2"/>
              <a:buNone/>
            </a:pPr>
            <a:r>
              <a:rPr lang="en-GB" altLang="en-US" sz="2800" smtClean="0"/>
              <a:t/>
            </a:r>
            <a:br>
              <a:rPr lang="en-GB" altLang="en-US" sz="2800" smtClean="0"/>
            </a:br>
            <a:endParaRPr lang="en-GB" altLang="en-US" sz="2800" smtClean="0">
              <a:cs typeface="Times New Roman" pitchFamily="18" charset="0"/>
            </a:endParaRPr>
          </a:p>
          <a:p>
            <a:pPr eaLnBrk="1" hangingPunct="1">
              <a:lnSpc>
                <a:spcPct val="90000"/>
              </a:lnSpc>
            </a:pPr>
            <a:endParaRPr lang="en-GB" altLang="en-US" sz="2800" smtClean="0"/>
          </a:p>
          <a:p>
            <a:pPr eaLnBrk="1" hangingPunct="1">
              <a:lnSpc>
                <a:spcPct val="90000"/>
              </a:lnSpc>
            </a:pPr>
            <a:endParaRPr lang="en-GB" altLang="en-US" sz="2800" smtClean="0"/>
          </a:p>
        </p:txBody>
      </p:sp>
    </p:spTree>
    <p:extLst>
      <p:ext uri="{BB962C8B-B14F-4D97-AF65-F5344CB8AC3E}">
        <p14:creationId xmlns:p14="http://schemas.microsoft.com/office/powerpoint/2010/main" val="3168293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2"/>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7171" name="Rectangle 1026"/>
          <p:cNvSpPr>
            <a:spLocks noChangeArrowheads="1"/>
          </p:cNvSpPr>
          <p:nvPr/>
        </p:nvSpPr>
        <p:spPr bwMode="auto">
          <a:xfrm>
            <a:off x="179388" y="333375"/>
            <a:ext cx="8640762"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800" b="1">
                <a:solidFill>
                  <a:schemeClr val="tx2"/>
                </a:solidFill>
                <a:latin typeface="Calibri" pitchFamily="34" charset="0"/>
                <a:cs typeface="Times New Roman" pitchFamily="18" charset="0"/>
              </a:rPr>
              <a:t>Department of Trade and Industry (DTI) Definition (1997)</a:t>
            </a:r>
            <a:r>
              <a:rPr lang="en-US" altLang="en-US" sz="2800" b="1">
                <a:solidFill>
                  <a:srgbClr val="000000"/>
                </a:solidFill>
                <a:latin typeface="Calibri" pitchFamily="34" charset="0"/>
                <a:cs typeface="Times New Roman" pitchFamily="18" charset="0"/>
              </a:rPr>
              <a:t> </a:t>
            </a:r>
            <a:r>
              <a:rPr lang="en-US" altLang="en-US" sz="2800" b="1">
                <a:solidFill>
                  <a:schemeClr val="tx2"/>
                </a:solidFill>
                <a:latin typeface="Calibri" pitchFamily="34" charset="0"/>
              </a:rPr>
              <a:t> </a:t>
            </a:r>
            <a:endParaRPr lang="en-GB" altLang="en-US" sz="2800" b="1">
              <a:solidFill>
                <a:schemeClr val="tx2"/>
              </a:solidFill>
              <a:latin typeface="Calibri" pitchFamily="34" charset="0"/>
            </a:endParaRPr>
          </a:p>
        </p:txBody>
      </p:sp>
      <p:sp>
        <p:nvSpPr>
          <p:cNvPr id="7172" name="Rectangle 1027"/>
          <p:cNvSpPr>
            <a:spLocks noChangeArrowheads="1"/>
          </p:cNvSpPr>
          <p:nvPr/>
        </p:nvSpPr>
        <p:spPr bwMode="auto">
          <a:xfrm>
            <a:off x="533400" y="1905000"/>
            <a:ext cx="83820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eaLnBrk="1" hangingPunct="1">
              <a:spcBef>
                <a:spcPct val="20000"/>
              </a:spcBef>
              <a:buSzPct val="85000"/>
            </a:pPr>
            <a:r>
              <a:rPr lang="en-US" altLang="en-US" sz="2000">
                <a:solidFill>
                  <a:schemeClr val="tx2"/>
                </a:solidFill>
                <a:latin typeface="Calibri" pitchFamily="34" charset="0"/>
                <a:cs typeface="Times New Roman" pitchFamily="18" charset="0"/>
              </a:rPr>
              <a:t>DTI’s definition provides a global framework directed toward small and medium enterprises: </a:t>
            </a:r>
            <a:endParaRPr lang="en-US" altLang="en-US" sz="2000" b="1">
              <a:solidFill>
                <a:schemeClr val="tx2"/>
              </a:solidFill>
              <a:latin typeface="Calibri" pitchFamily="34" charset="0"/>
              <a:cs typeface="Times New Roman" pitchFamily="18" charset="0"/>
            </a:endParaRPr>
          </a:p>
          <a:p>
            <a:pPr algn="just" eaLnBrk="1" hangingPunct="1">
              <a:spcBef>
                <a:spcPct val="20000"/>
              </a:spcBef>
              <a:buSzPct val="85000"/>
            </a:pPr>
            <a:r>
              <a:rPr lang="en-US" altLang="en-US" sz="2000">
                <a:solidFill>
                  <a:schemeClr val="tx2"/>
                </a:solidFill>
                <a:latin typeface="Calibri" pitchFamily="34" charset="0"/>
                <a:cs typeface="Times New Roman" pitchFamily="18" charset="0"/>
              </a:rPr>
              <a:t> </a:t>
            </a:r>
            <a:endParaRPr lang="en-US" altLang="en-US" sz="2000" b="1">
              <a:solidFill>
                <a:schemeClr val="tx2"/>
              </a:solidFill>
              <a:latin typeface="Calibri" pitchFamily="34" charset="0"/>
              <a:cs typeface="Times New Roman" pitchFamily="18" charset="0"/>
            </a:endParaRPr>
          </a:p>
          <a:p>
            <a:pPr lvl="1" algn="just" eaLnBrk="1" hangingPunct="1">
              <a:spcBef>
                <a:spcPct val="20000"/>
              </a:spcBef>
              <a:buClr>
                <a:schemeClr val="bg2"/>
              </a:buClr>
              <a:buSzPct val="70000"/>
              <a:buFont typeface="Wingdings" pitchFamily="2" charset="2"/>
              <a:buChar char="n"/>
            </a:pPr>
            <a:r>
              <a:rPr lang="en-US" altLang="en-US" sz="2000">
                <a:solidFill>
                  <a:schemeClr val="tx2"/>
                </a:solidFill>
                <a:latin typeface="Calibri" pitchFamily="34" charset="0"/>
                <a:cs typeface="Times New Roman" pitchFamily="18" charset="0"/>
              </a:rPr>
              <a:t>Micro enterprises, which employ less than 10 employees;</a:t>
            </a:r>
          </a:p>
          <a:p>
            <a:pPr lvl="1" algn="just" eaLnBrk="1" hangingPunct="1">
              <a:spcBef>
                <a:spcPct val="20000"/>
              </a:spcBef>
              <a:buClr>
                <a:schemeClr val="bg2"/>
              </a:buClr>
              <a:buSzPct val="70000"/>
              <a:buFont typeface="Wingdings" pitchFamily="2" charset="2"/>
              <a:buChar char="n"/>
            </a:pPr>
            <a:endParaRPr lang="en-US" altLang="en-US" sz="2000">
              <a:solidFill>
                <a:schemeClr val="tx2"/>
              </a:solidFill>
              <a:latin typeface="Calibri" pitchFamily="34" charset="0"/>
              <a:cs typeface="Times New Roman" pitchFamily="18" charset="0"/>
            </a:endParaRPr>
          </a:p>
          <a:p>
            <a:pPr lvl="1" algn="just" eaLnBrk="1" hangingPunct="1">
              <a:spcBef>
                <a:spcPct val="20000"/>
              </a:spcBef>
              <a:buClr>
                <a:schemeClr val="bg2"/>
              </a:buClr>
              <a:buSzPct val="70000"/>
              <a:buFont typeface="Wingdings" pitchFamily="2" charset="2"/>
              <a:buChar char="n"/>
            </a:pPr>
            <a:r>
              <a:rPr lang="en-US" altLang="en-US" sz="2000">
                <a:solidFill>
                  <a:schemeClr val="tx2"/>
                </a:solidFill>
                <a:latin typeface="Calibri" pitchFamily="34" charset="0"/>
                <a:cs typeface="Times New Roman" pitchFamily="18" charset="0"/>
              </a:rPr>
              <a:t>Small enterprises, which employ between 10 and 49 employees;</a:t>
            </a:r>
          </a:p>
          <a:p>
            <a:pPr lvl="1" algn="just" eaLnBrk="1" hangingPunct="1">
              <a:spcBef>
                <a:spcPct val="20000"/>
              </a:spcBef>
              <a:buClr>
                <a:schemeClr val="bg2"/>
              </a:buClr>
              <a:buSzPct val="70000"/>
              <a:buFont typeface="Wingdings" pitchFamily="2" charset="2"/>
              <a:buChar char="n"/>
            </a:pPr>
            <a:endParaRPr lang="en-US" altLang="en-US" sz="2000">
              <a:solidFill>
                <a:schemeClr val="tx2"/>
              </a:solidFill>
              <a:latin typeface="Calibri" pitchFamily="34" charset="0"/>
              <a:cs typeface="Times New Roman" pitchFamily="18" charset="0"/>
            </a:endParaRPr>
          </a:p>
          <a:p>
            <a:pPr lvl="1" algn="just" eaLnBrk="1" hangingPunct="1">
              <a:spcBef>
                <a:spcPct val="20000"/>
              </a:spcBef>
              <a:buClr>
                <a:schemeClr val="bg2"/>
              </a:buClr>
              <a:buSzPct val="70000"/>
              <a:buFont typeface="Wingdings" pitchFamily="2" charset="2"/>
              <a:buChar char="n"/>
            </a:pPr>
            <a:r>
              <a:rPr lang="en-US" altLang="en-US" sz="2000">
                <a:solidFill>
                  <a:schemeClr val="tx2"/>
                </a:solidFill>
                <a:latin typeface="Calibri" pitchFamily="34" charset="0"/>
                <a:cs typeface="Times New Roman" pitchFamily="18" charset="0"/>
              </a:rPr>
              <a:t>Medium-sized enterprises are those which provide jobs for between 50 and 249 employees;</a:t>
            </a:r>
          </a:p>
          <a:p>
            <a:pPr lvl="1" algn="just" eaLnBrk="1" hangingPunct="1">
              <a:spcBef>
                <a:spcPct val="20000"/>
              </a:spcBef>
              <a:buClr>
                <a:schemeClr val="bg2"/>
              </a:buClr>
              <a:buSzPct val="70000"/>
              <a:buFont typeface="Wingdings" pitchFamily="2" charset="2"/>
              <a:buChar char="n"/>
            </a:pPr>
            <a:endParaRPr lang="en-US" altLang="en-US" sz="2000">
              <a:solidFill>
                <a:schemeClr val="tx2"/>
              </a:solidFill>
              <a:latin typeface="Calibri" pitchFamily="34" charset="0"/>
              <a:cs typeface="Times New Roman" pitchFamily="18" charset="0"/>
            </a:endParaRPr>
          </a:p>
          <a:p>
            <a:pPr lvl="1" algn="just" eaLnBrk="1" hangingPunct="1">
              <a:spcBef>
                <a:spcPct val="20000"/>
              </a:spcBef>
              <a:buClr>
                <a:schemeClr val="bg2"/>
              </a:buClr>
              <a:buSzPct val="70000"/>
              <a:buFont typeface="Wingdings" pitchFamily="2" charset="2"/>
              <a:buChar char="n"/>
            </a:pPr>
            <a:r>
              <a:rPr lang="en-GB" altLang="en-US" sz="2000">
                <a:solidFill>
                  <a:schemeClr val="tx2"/>
                </a:solidFill>
                <a:latin typeface="Calibri" pitchFamily="34" charset="0"/>
                <a:cs typeface="Times New Roman" pitchFamily="18" charset="0"/>
              </a:rPr>
              <a:t>Large enterprises, providing a job for 250 or more employees</a:t>
            </a:r>
            <a:r>
              <a:rPr lang="en-GB" altLang="en-US" sz="2000">
                <a:solidFill>
                  <a:schemeClr val="tx2"/>
                </a:solidFill>
                <a:latin typeface="Times New Roman" pitchFamily="18" charset="0"/>
                <a:cs typeface="Times New Roman" pitchFamily="18" charset="0"/>
              </a:rPr>
              <a:t>.</a:t>
            </a:r>
            <a:endParaRPr lang="en-US" altLang="en-US" sz="2000">
              <a:solidFill>
                <a:schemeClr val="tx2"/>
              </a:solidFill>
              <a:latin typeface="Times New Roman" pitchFamily="18" charset="0"/>
              <a:cs typeface="Times New Roman" pitchFamily="18" charset="0"/>
            </a:endParaRPr>
          </a:p>
          <a:p>
            <a:pPr eaLnBrk="1" hangingPunct="1">
              <a:spcBef>
                <a:spcPct val="20000"/>
              </a:spcBef>
              <a:buSzPct val="85000"/>
              <a:buFontTx/>
              <a:buBlip>
                <a:blip r:embed="rId3"/>
              </a:buBlip>
            </a:pPr>
            <a:endParaRPr lang="en-GB" altLang="en-US" sz="2000">
              <a:solidFill>
                <a:schemeClr val="tx2"/>
              </a:solidFill>
              <a:latin typeface="Times New Roman" pitchFamily="18" charset="0"/>
            </a:endParaRPr>
          </a:p>
          <a:p>
            <a:pPr algn="just" eaLnBrk="1" hangingPunct="1">
              <a:spcBef>
                <a:spcPct val="20000"/>
              </a:spcBef>
              <a:buSzPct val="85000"/>
              <a:buFontTx/>
              <a:buBlip>
                <a:blip r:embed="rId3"/>
              </a:buBlip>
            </a:pPr>
            <a:endParaRPr lang="en-US" altLang="en-US" sz="2800" b="1">
              <a:solidFill>
                <a:srgbClr val="000000"/>
              </a:solidFill>
              <a:latin typeface="Times New Roman" pitchFamily="18" charset="0"/>
              <a:cs typeface="Times New Roman" pitchFamily="18" charset="0"/>
            </a:endParaRPr>
          </a:p>
        </p:txBody>
      </p:sp>
    </p:spTree>
    <p:extLst>
      <p:ext uri="{BB962C8B-B14F-4D97-AF65-F5344CB8AC3E}">
        <p14:creationId xmlns:p14="http://schemas.microsoft.com/office/powerpoint/2010/main" val="574940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8195" name="Rectangle 3"/>
          <p:cNvSpPr>
            <a:spLocks noGrp="1" noChangeArrowheads="1"/>
          </p:cNvSpPr>
          <p:nvPr>
            <p:ph type="body" idx="1"/>
          </p:nvPr>
        </p:nvSpPr>
        <p:spPr>
          <a:noFill/>
        </p:spPr>
        <p:txBody>
          <a:bodyPr lIns="92075" tIns="46038" rIns="92075" bIns="46038"/>
          <a:lstStyle/>
          <a:p>
            <a:pPr>
              <a:lnSpc>
                <a:spcPct val="90000"/>
              </a:lnSpc>
              <a:spcBef>
                <a:spcPct val="0"/>
              </a:spcBef>
              <a:buFont typeface="Wingdings" pitchFamily="2" charset="2"/>
              <a:buNone/>
            </a:pPr>
            <a:r>
              <a:rPr lang="en-GB" altLang="en-US" sz="2800" smtClean="0"/>
              <a:t>Increase in numbers of small businesses within the economy.</a:t>
            </a:r>
            <a:r>
              <a:rPr lang="en-GB" altLang="en-US" smtClean="0"/>
              <a:t>  </a:t>
            </a:r>
          </a:p>
          <a:p>
            <a:pPr>
              <a:lnSpc>
                <a:spcPct val="90000"/>
              </a:lnSpc>
              <a:spcBef>
                <a:spcPct val="0"/>
              </a:spcBef>
              <a:buFont typeface="Wingdings" pitchFamily="2" charset="2"/>
              <a:buNone/>
            </a:pPr>
            <a:endParaRPr lang="en-GB" altLang="en-US" smtClean="0"/>
          </a:p>
          <a:p>
            <a:pPr>
              <a:lnSpc>
                <a:spcPct val="90000"/>
              </a:lnSpc>
              <a:spcBef>
                <a:spcPct val="0"/>
              </a:spcBef>
              <a:buFontTx/>
              <a:buChar char="•"/>
            </a:pPr>
            <a:r>
              <a:rPr lang="en-GB" altLang="en-US" sz="2400" smtClean="0"/>
              <a:t>Vast majority of registered businesses are small</a:t>
            </a:r>
            <a:r>
              <a:rPr lang="en-US" altLang="en-US" sz="2400" smtClean="0"/>
              <a:t> (business number in total - 3.7 million in 1997); </a:t>
            </a:r>
            <a:r>
              <a:rPr lang="en-GB" altLang="en-US" sz="2400" smtClean="0"/>
              <a:t>  </a:t>
            </a:r>
          </a:p>
          <a:p>
            <a:pPr>
              <a:lnSpc>
                <a:spcPct val="90000"/>
              </a:lnSpc>
              <a:spcBef>
                <a:spcPct val="0"/>
              </a:spcBef>
              <a:buFontTx/>
              <a:buChar char="•"/>
            </a:pPr>
            <a:r>
              <a:rPr lang="en-US" altLang="en-US" sz="2400" smtClean="0"/>
              <a:t>9</a:t>
            </a:r>
            <a:r>
              <a:rPr lang="en-GB" altLang="en-US" sz="2400" smtClean="0"/>
              <a:t>6% of companies have fewer than 20 employees</a:t>
            </a:r>
            <a:r>
              <a:rPr lang="en-US" altLang="en-US" sz="2400" smtClean="0"/>
              <a:t>;</a:t>
            </a:r>
            <a:r>
              <a:rPr lang="en-GB" altLang="en-US" sz="2400" smtClean="0"/>
              <a:t>  </a:t>
            </a:r>
          </a:p>
          <a:p>
            <a:pPr>
              <a:lnSpc>
                <a:spcPct val="90000"/>
              </a:lnSpc>
              <a:spcBef>
                <a:spcPct val="0"/>
              </a:spcBef>
              <a:buFontTx/>
              <a:buChar char="•"/>
            </a:pPr>
            <a:r>
              <a:rPr lang="en-GB" altLang="en-US" sz="2400" smtClean="0"/>
              <a:t>Businesses with fewer than 100 employees account for over 50% of all employment</a:t>
            </a:r>
            <a:endParaRPr lang="en-US" altLang="en-US" sz="2400" smtClean="0"/>
          </a:p>
          <a:p>
            <a:pPr>
              <a:lnSpc>
                <a:spcPct val="90000"/>
              </a:lnSpc>
              <a:spcBef>
                <a:spcPct val="0"/>
              </a:spcBef>
              <a:buFontTx/>
              <a:buChar char="•"/>
            </a:pPr>
            <a:r>
              <a:rPr lang="en-US" altLang="en-US" sz="2400" smtClean="0"/>
              <a:t>e.g. a snapshot taken between 1989 and 1991 for the new jobs created by small firms puts the figure at 350,000</a:t>
            </a:r>
            <a:endParaRPr lang="en-GB" altLang="en-US" sz="2400" smtClean="0"/>
          </a:p>
          <a:p>
            <a:pPr eaLnBrk="1" hangingPunct="1">
              <a:lnSpc>
                <a:spcPct val="90000"/>
              </a:lnSpc>
              <a:buFont typeface="Wingdings" pitchFamily="2" charset="2"/>
              <a:buNone/>
            </a:pPr>
            <a:r>
              <a:rPr lang="en-GB" altLang="en-US" smtClean="0"/>
              <a:t> </a:t>
            </a:r>
          </a:p>
        </p:txBody>
      </p:sp>
      <p:sp>
        <p:nvSpPr>
          <p:cNvPr id="8196" name="Rectangle 4"/>
          <p:cNvSpPr>
            <a:spLocks noGrp="1" noChangeArrowheads="1"/>
          </p:cNvSpPr>
          <p:nvPr>
            <p:ph type="title"/>
          </p:nvPr>
        </p:nvSpPr>
        <p:spPr/>
        <p:txBody>
          <a:bodyPr/>
          <a:lstStyle/>
          <a:p>
            <a:pPr eaLnBrk="1" hangingPunct="1"/>
            <a:endParaRPr lang="en-US" altLang="en-US" smtClean="0"/>
          </a:p>
        </p:txBody>
      </p:sp>
    </p:spTree>
    <p:extLst>
      <p:ext uri="{BB962C8B-B14F-4D97-AF65-F5344CB8AC3E}">
        <p14:creationId xmlns:p14="http://schemas.microsoft.com/office/powerpoint/2010/main" val="34223411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9219" name="Rectangle 2"/>
          <p:cNvSpPr>
            <a:spLocks noGrp="1" noChangeArrowheads="1"/>
          </p:cNvSpPr>
          <p:nvPr>
            <p:ph type="title"/>
          </p:nvPr>
        </p:nvSpPr>
        <p:spPr>
          <a:xfrm>
            <a:off x="457200" y="333375"/>
            <a:ext cx="8229600" cy="1150938"/>
          </a:xfrm>
        </p:spPr>
        <p:txBody>
          <a:bodyPr/>
          <a:lstStyle/>
          <a:p>
            <a:pPr eaLnBrk="1" hangingPunct="1"/>
            <a:r>
              <a:rPr lang="en-GB" altLang="en-US" sz="3600" b="1" smtClean="0"/>
              <a:t>Bolton Committee</a:t>
            </a:r>
          </a:p>
        </p:txBody>
      </p:sp>
      <p:sp>
        <p:nvSpPr>
          <p:cNvPr id="9220" name="Rectangle 3"/>
          <p:cNvSpPr>
            <a:spLocks noGrp="1" noChangeArrowheads="1"/>
          </p:cNvSpPr>
          <p:nvPr>
            <p:ph type="body" idx="1"/>
          </p:nvPr>
        </p:nvSpPr>
        <p:spPr/>
        <p:txBody>
          <a:bodyPr/>
          <a:lstStyle/>
          <a:p>
            <a:pPr eaLnBrk="1" hangingPunct="1"/>
            <a:r>
              <a:rPr lang="en-GB" altLang="en-US" sz="2400" smtClean="0"/>
              <a:t>The small firm sector is in a state of long-term decline, both in size and in its share of economic activity (p.342).</a:t>
            </a:r>
          </a:p>
          <a:p>
            <a:pPr eaLnBrk="1" hangingPunct="1"/>
            <a:r>
              <a:rPr lang="en-GB" altLang="en-US" sz="2400" smtClean="0"/>
              <a:t>The most important question which faced us, therefore, is whether the economic climate has changed to such an extent that small firms can no longer survive and flourish in sufficient numbers as the seedbed for the industry of the future, bearing in mind that only a tiny and unidentifiable proportion of the small firm population will play this vital role.</a:t>
            </a:r>
          </a:p>
        </p:txBody>
      </p:sp>
    </p:spTree>
    <p:extLst>
      <p:ext uri="{BB962C8B-B14F-4D97-AF65-F5344CB8AC3E}">
        <p14:creationId xmlns:p14="http://schemas.microsoft.com/office/powerpoint/2010/main" val="245089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0243" name="Rectangle 2"/>
          <p:cNvSpPr>
            <a:spLocks noGrp="1" noChangeArrowheads="1"/>
          </p:cNvSpPr>
          <p:nvPr>
            <p:ph type="title"/>
          </p:nvPr>
        </p:nvSpPr>
        <p:spPr/>
        <p:txBody>
          <a:bodyPr/>
          <a:lstStyle/>
          <a:p>
            <a:pPr eaLnBrk="1" hangingPunct="1"/>
            <a:r>
              <a:rPr lang="en-GB" altLang="en-US" sz="3600" b="1" smtClean="0"/>
              <a:t>Bolton Committee</a:t>
            </a:r>
          </a:p>
        </p:txBody>
      </p:sp>
      <p:sp>
        <p:nvSpPr>
          <p:cNvPr id="10244" name="Rectangle 3"/>
          <p:cNvSpPr>
            <a:spLocks noGrp="1" noChangeArrowheads="1"/>
          </p:cNvSpPr>
          <p:nvPr>
            <p:ph type="body" idx="1"/>
          </p:nvPr>
        </p:nvSpPr>
        <p:spPr>
          <a:xfrm>
            <a:off x="457200" y="1811338"/>
            <a:ext cx="8229600" cy="4319587"/>
          </a:xfrm>
        </p:spPr>
        <p:txBody>
          <a:bodyPr/>
          <a:lstStyle/>
          <a:p>
            <a:pPr eaLnBrk="1" hangingPunct="1">
              <a:buFont typeface="Wingdings" pitchFamily="2" charset="2"/>
              <a:buNone/>
            </a:pPr>
            <a:r>
              <a:rPr lang="en-GB" altLang="en-US" sz="2400" smtClean="0"/>
              <a:t>Its answer to that question was that: </a:t>
            </a:r>
          </a:p>
          <a:p>
            <a:pPr eaLnBrk="1" hangingPunct="1"/>
            <a:r>
              <a:rPr lang="en-GB" altLang="en-US" sz="2400" smtClean="0"/>
              <a:t>the small firm sector is at present, and will remain for the foreseeable future, vigorous enough to fulfil the ‘seedbed’ function, given a fair crack of the whip and is not therefore in need of special support. This is a finely balanced judgement which should be kept under constant review by government (p.344).</a:t>
            </a:r>
          </a:p>
        </p:txBody>
      </p:sp>
    </p:spTree>
    <p:extLst>
      <p:ext uri="{BB962C8B-B14F-4D97-AF65-F5344CB8AC3E}">
        <p14:creationId xmlns:p14="http://schemas.microsoft.com/office/powerpoint/2010/main" val="1650103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1267" name="Rectangle 3"/>
          <p:cNvSpPr>
            <a:spLocks noGrp="1" noChangeArrowheads="1"/>
          </p:cNvSpPr>
          <p:nvPr>
            <p:ph type="body" idx="1"/>
          </p:nvPr>
        </p:nvSpPr>
        <p:spPr>
          <a:xfrm>
            <a:off x="457200" y="1412875"/>
            <a:ext cx="8229600" cy="4718050"/>
          </a:xfrm>
          <a:noFill/>
        </p:spPr>
        <p:txBody>
          <a:bodyPr lIns="92075" tIns="46038" rIns="92075" bIns="46038"/>
          <a:lstStyle/>
          <a:p>
            <a:pPr eaLnBrk="1" hangingPunct="1">
              <a:lnSpc>
                <a:spcPct val="80000"/>
              </a:lnSpc>
              <a:buFont typeface="Wingdings" pitchFamily="2" charset="2"/>
              <a:buNone/>
            </a:pPr>
            <a:endParaRPr lang="en-GB" altLang="en-US" sz="1400" b="1" smtClean="0">
              <a:latin typeface="Comic Sans MS" pitchFamily="66" charset="0"/>
            </a:endParaRPr>
          </a:p>
          <a:p>
            <a:pPr eaLnBrk="1" hangingPunct="1">
              <a:lnSpc>
                <a:spcPct val="80000"/>
              </a:lnSpc>
            </a:pPr>
            <a:r>
              <a:rPr lang="en-GB" altLang="en-US" sz="2400" smtClean="0"/>
              <a:t>Important element of free-market economy</a:t>
            </a:r>
          </a:p>
          <a:p>
            <a:pPr eaLnBrk="1" hangingPunct="1">
              <a:lnSpc>
                <a:spcPct val="80000"/>
              </a:lnSpc>
            </a:pPr>
            <a:r>
              <a:rPr lang="en-GB" altLang="en-US" sz="2400" smtClean="0"/>
              <a:t>Diversify a nation’s economic base</a:t>
            </a:r>
          </a:p>
          <a:p>
            <a:pPr eaLnBrk="1" hangingPunct="1">
              <a:lnSpc>
                <a:spcPct val="80000"/>
              </a:lnSpc>
            </a:pPr>
            <a:r>
              <a:rPr lang="en-GB" altLang="en-US" sz="2400" smtClean="0"/>
              <a:t>Help create jobs &amp; </a:t>
            </a:r>
            <a:r>
              <a:rPr lang="en-US" altLang="en-US" sz="2400" smtClean="0"/>
              <a:t>‘mop up’</a:t>
            </a:r>
            <a:r>
              <a:rPr lang="en-GB" altLang="en-US" sz="2400" smtClean="0"/>
              <a:t> unemployment</a:t>
            </a:r>
          </a:p>
          <a:p>
            <a:pPr eaLnBrk="1" hangingPunct="1">
              <a:lnSpc>
                <a:spcPct val="80000"/>
              </a:lnSpc>
            </a:pPr>
            <a:r>
              <a:rPr lang="en-GB" altLang="en-US" sz="2400" smtClean="0"/>
              <a:t>Provide an element of local control &amp; </a:t>
            </a:r>
            <a:r>
              <a:rPr lang="en-US" altLang="en-US" sz="2400" smtClean="0"/>
              <a:t>respond to local needs</a:t>
            </a:r>
            <a:endParaRPr lang="en-GB" altLang="en-US" sz="2400" smtClean="0"/>
          </a:p>
          <a:p>
            <a:pPr eaLnBrk="1" hangingPunct="1">
              <a:lnSpc>
                <a:spcPct val="80000"/>
              </a:lnSpc>
            </a:pPr>
            <a:r>
              <a:rPr lang="en-GB" altLang="en-US" sz="2400" smtClean="0"/>
              <a:t>Opportunity to transcend social inequality</a:t>
            </a:r>
          </a:p>
          <a:p>
            <a:pPr eaLnBrk="1" hangingPunct="1">
              <a:lnSpc>
                <a:spcPct val="80000"/>
              </a:lnSpc>
            </a:pPr>
            <a:r>
              <a:rPr lang="en-GB" altLang="en-US" sz="2400" smtClean="0"/>
              <a:t>Representation of anti-monopoly</a:t>
            </a:r>
          </a:p>
          <a:p>
            <a:pPr eaLnBrk="1" hangingPunct="1">
              <a:lnSpc>
                <a:spcPct val="80000"/>
              </a:lnSpc>
            </a:pPr>
            <a:r>
              <a:rPr lang="en-GB" altLang="en-US" sz="2400" smtClean="0"/>
              <a:t>Absorb technological innovation</a:t>
            </a:r>
          </a:p>
          <a:p>
            <a:pPr eaLnBrk="1" hangingPunct="1">
              <a:lnSpc>
                <a:spcPct val="80000"/>
              </a:lnSpc>
            </a:pPr>
            <a:r>
              <a:rPr lang="en-GB" altLang="en-US" sz="2400" smtClean="0"/>
              <a:t>Encourage and satisfy innovation</a:t>
            </a:r>
          </a:p>
          <a:p>
            <a:pPr eaLnBrk="1" hangingPunct="1">
              <a:lnSpc>
                <a:spcPct val="80000"/>
              </a:lnSpc>
            </a:pPr>
            <a:r>
              <a:rPr lang="en-GB" altLang="en-US" sz="2400" smtClean="0"/>
              <a:t>Fast response to change</a:t>
            </a:r>
          </a:p>
          <a:p>
            <a:pPr eaLnBrk="1" hangingPunct="1">
              <a:lnSpc>
                <a:spcPct val="80000"/>
              </a:lnSpc>
            </a:pPr>
            <a:r>
              <a:rPr lang="en-GB" altLang="en-US" sz="2400" smtClean="0"/>
              <a:t>To cater for niche markets</a:t>
            </a:r>
          </a:p>
          <a:p>
            <a:pPr eaLnBrk="1" hangingPunct="1">
              <a:lnSpc>
                <a:spcPct val="80000"/>
              </a:lnSpc>
            </a:pPr>
            <a:r>
              <a:rPr lang="en-GB" altLang="en-US" sz="2400" smtClean="0"/>
              <a:t>Avenue for self-development &amp; individual achievement</a:t>
            </a:r>
          </a:p>
          <a:p>
            <a:pPr eaLnBrk="1" hangingPunct="1">
              <a:lnSpc>
                <a:spcPct val="80000"/>
              </a:lnSpc>
            </a:pPr>
            <a:r>
              <a:rPr lang="en-GB" altLang="en-US" sz="2400" smtClean="0"/>
              <a:t>Expression of entrepreneurialism</a:t>
            </a:r>
            <a:endParaRPr lang="en-GB" altLang="en-US" sz="2800" smtClean="0"/>
          </a:p>
        </p:txBody>
      </p:sp>
      <p:sp>
        <p:nvSpPr>
          <p:cNvPr id="11268" name="Rectangle 4"/>
          <p:cNvSpPr>
            <a:spLocks noGrp="1" noChangeArrowheads="1"/>
          </p:cNvSpPr>
          <p:nvPr>
            <p:ph type="title"/>
          </p:nvPr>
        </p:nvSpPr>
        <p:spPr/>
        <p:txBody>
          <a:bodyPr/>
          <a:lstStyle/>
          <a:p>
            <a:pPr eaLnBrk="1" hangingPunct="1"/>
            <a:r>
              <a:rPr lang="en-GB" altLang="en-US" sz="3600" b="1" smtClean="0"/>
              <a:t>But why have small businesses?</a:t>
            </a:r>
            <a:endParaRPr lang="en-US" altLang="en-US" sz="3600" b="1" smtClean="0"/>
          </a:p>
        </p:txBody>
      </p:sp>
    </p:spTree>
    <p:extLst>
      <p:ext uri="{BB962C8B-B14F-4D97-AF65-F5344CB8AC3E}">
        <p14:creationId xmlns:p14="http://schemas.microsoft.com/office/powerpoint/2010/main" val="1288106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2291"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smtClean="0"/>
              <a:t>North D &amp; Smallbone D (1996)</a:t>
            </a:r>
          </a:p>
          <a:p>
            <a:pPr eaLnBrk="1" hangingPunct="1">
              <a:buFont typeface="Wingdings" pitchFamily="2" charset="2"/>
              <a:buNone/>
            </a:pPr>
            <a:endParaRPr lang="en-GB" altLang="en-US" sz="2400" smtClean="0"/>
          </a:p>
          <a:p>
            <a:pPr eaLnBrk="1" hangingPunct="1"/>
            <a:r>
              <a:rPr lang="en-GB" altLang="en-US" sz="2000" smtClean="0"/>
              <a:t>Survivability</a:t>
            </a:r>
          </a:p>
          <a:p>
            <a:pPr eaLnBrk="1" hangingPunct="1"/>
            <a:r>
              <a:rPr lang="en-GB" altLang="en-US" sz="2000" smtClean="0"/>
              <a:t>Output growth of surviving SMEs</a:t>
            </a:r>
          </a:p>
          <a:p>
            <a:pPr eaLnBrk="1" hangingPunct="1"/>
            <a:r>
              <a:rPr lang="en-GB" altLang="en-US" sz="2000" smtClean="0"/>
              <a:t>Employment generation</a:t>
            </a:r>
          </a:p>
          <a:p>
            <a:pPr eaLnBrk="1" hangingPunct="1"/>
            <a:r>
              <a:rPr lang="en-GB" altLang="en-US" sz="2000" smtClean="0"/>
              <a:t>Ability to generate external income for region</a:t>
            </a:r>
          </a:p>
          <a:p>
            <a:pPr eaLnBrk="1" hangingPunct="1"/>
            <a:r>
              <a:rPr lang="en-GB" altLang="en-US" sz="2000" smtClean="0"/>
              <a:t>Ability to innovate</a:t>
            </a:r>
          </a:p>
          <a:p>
            <a:pPr eaLnBrk="1" hangingPunct="1"/>
            <a:r>
              <a:rPr lang="en-GB" altLang="en-US" sz="2000" smtClean="0"/>
              <a:t>Ability to increase productivity</a:t>
            </a:r>
          </a:p>
        </p:txBody>
      </p:sp>
      <p:sp>
        <p:nvSpPr>
          <p:cNvPr id="12292" name="Rectangle 1028"/>
          <p:cNvSpPr>
            <a:spLocks noGrp="1" noChangeArrowheads="1"/>
          </p:cNvSpPr>
          <p:nvPr>
            <p:ph type="title"/>
          </p:nvPr>
        </p:nvSpPr>
        <p:spPr/>
        <p:txBody>
          <a:bodyPr/>
          <a:lstStyle/>
          <a:p>
            <a:pPr eaLnBrk="1" hangingPunct="1"/>
            <a:r>
              <a:rPr lang="en-GB" altLang="en-US" sz="3200" b="1" smtClean="0"/>
              <a:t>The potential contribution of SMEs to economic development at subnational level</a:t>
            </a:r>
            <a:r>
              <a:rPr lang="en-GB" altLang="en-US" sz="3200" b="1" i="1" smtClean="0"/>
              <a:t>.</a:t>
            </a:r>
            <a:endParaRPr lang="en-US" altLang="en-US" b="1" i="1" smtClean="0"/>
          </a:p>
        </p:txBody>
      </p:sp>
    </p:spTree>
    <p:extLst>
      <p:ext uri="{BB962C8B-B14F-4D97-AF65-F5344CB8AC3E}">
        <p14:creationId xmlns:p14="http://schemas.microsoft.com/office/powerpoint/2010/main" val="3923596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3315" name="Rectangle 2"/>
          <p:cNvSpPr>
            <a:spLocks noGrp="1" noChangeArrowheads="1"/>
          </p:cNvSpPr>
          <p:nvPr>
            <p:ph type="title"/>
          </p:nvPr>
        </p:nvSpPr>
        <p:spPr>
          <a:noFill/>
        </p:spPr>
        <p:txBody>
          <a:bodyPr lIns="92075" tIns="46038" rIns="92075" bIns="46038"/>
          <a:lstStyle/>
          <a:p>
            <a:pPr eaLnBrk="1" hangingPunct="1"/>
            <a:r>
              <a:rPr lang="en-GB" altLang="en-US" sz="3200" b="1" smtClean="0"/>
              <a:t>The place of the small business in the economy</a:t>
            </a:r>
          </a:p>
        </p:txBody>
      </p:sp>
      <p:sp>
        <p:nvSpPr>
          <p:cNvPr id="1331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altLang="en-US" smtClean="0">
              <a:latin typeface="Wingdings" pitchFamily="2" charset="2"/>
            </a:endParaRPr>
          </a:p>
          <a:p>
            <a:pPr eaLnBrk="1" hangingPunct="1"/>
            <a:r>
              <a:rPr lang="en-GB" altLang="en-US" sz="2800" smtClean="0"/>
              <a:t>Wales is at least 30% behind the rest of the UK in creating new businesses. (Entrepreneurship Action Plan for Wales).</a:t>
            </a:r>
            <a:r>
              <a:rPr lang="en-GB" altLang="en-US" smtClean="0"/>
              <a:t> </a:t>
            </a:r>
          </a:p>
          <a:p>
            <a:pPr eaLnBrk="1" hangingPunct="1"/>
            <a:endParaRPr lang="en-GB" altLang="en-US" smtClean="0"/>
          </a:p>
        </p:txBody>
      </p:sp>
    </p:spTree>
    <p:extLst>
      <p:ext uri="{BB962C8B-B14F-4D97-AF65-F5344CB8AC3E}">
        <p14:creationId xmlns:p14="http://schemas.microsoft.com/office/powerpoint/2010/main" val="834147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4339"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altLang="en-US" sz="2400" b="1" smtClean="0">
              <a:latin typeface="Comic Sans MS" pitchFamily="66" charset="0"/>
            </a:endParaRPr>
          </a:p>
          <a:p>
            <a:pPr eaLnBrk="1" hangingPunct="1">
              <a:buFont typeface="Wingdings" pitchFamily="2" charset="2"/>
              <a:buNone/>
            </a:pPr>
            <a:r>
              <a:rPr lang="en-GB" altLang="en-US" sz="2400" smtClean="0"/>
              <a:t>Enhancing prosperity through:</a:t>
            </a:r>
          </a:p>
          <a:p>
            <a:pPr lvl="1" eaLnBrk="1" hangingPunct="1"/>
            <a:r>
              <a:rPr lang="en-GB" altLang="en-US" sz="2000" smtClean="0"/>
              <a:t>Inward Investment </a:t>
            </a:r>
          </a:p>
          <a:p>
            <a:pPr lvl="1" eaLnBrk="1" hangingPunct="1">
              <a:buFont typeface="Wingdings" pitchFamily="2" charset="2"/>
              <a:buNone/>
            </a:pPr>
            <a:r>
              <a:rPr lang="en-GB" altLang="en-US" sz="2000" smtClean="0"/>
              <a:t>				(large organisations)</a:t>
            </a:r>
          </a:p>
          <a:p>
            <a:pPr lvl="1" eaLnBrk="1" hangingPunct="1"/>
            <a:r>
              <a:rPr lang="en-GB" altLang="en-US" sz="2000" smtClean="0"/>
              <a:t>Indigenous development</a:t>
            </a:r>
          </a:p>
          <a:p>
            <a:pPr lvl="1" eaLnBrk="1" hangingPunct="1">
              <a:buFont typeface="Wingdings" pitchFamily="2" charset="2"/>
              <a:buNone/>
            </a:pPr>
            <a:r>
              <a:rPr lang="en-GB" altLang="en-US" sz="2000" smtClean="0"/>
              <a:t>				(large &amp; SMALL organisations)</a:t>
            </a:r>
          </a:p>
          <a:p>
            <a:pPr eaLnBrk="1" hangingPunct="1">
              <a:buFont typeface="Wingdings" pitchFamily="2" charset="2"/>
              <a:buNone/>
            </a:pPr>
            <a:endParaRPr lang="en-GB" altLang="en-US" sz="2000" smtClean="0"/>
          </a:p>
        </p:txBody>
      </p:sp>
      <p:sp>
        <p:nvSpPr>
          <p:cNvPr id="14340" name="Rectangle 4"/>
          <p:cNvSpPr>
            <a:spLocks noGrp="1" noChangeArrowheads="1"/>
          </p:cNvSpPr>
          <p:nvPr>
            <p:ph type="title"/>
          </p:nvPr>
        </p:nvSpPr>
        <p:spPr/>
        <p:txBody>
          <a:bodyPr/>
          <a:lstStyle/>
          <a:p>
            <a:pPr eaLnBrk="1" hangingPunct="1"/>
            <a:r>
              <a:rPr lang="en-GB" altLang="en-US" sz="3400" b="1" smtClean="0"/>
              <a:t>Encouraging Economic Development</a:t>
            </a:r>
            <a:endParaRPr lang="en-US" altLang="en-US" sz="3400" b="1" smtClean="0"/>
          </a:p>
        </p:txBody>
      </p:sp>
    </p:spTree>
    <p:extLst>
      <p:ext uri="{BB962C8B-B14F-4D97-AF65-F5344CB8AC3E}">
        <p14:creationId xmlns:p14="http://schemas.microsoft.com/office/powerpoint/2010/main" val="1320545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5363"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altLang="en-US" sz="2400" b="1" i="1" smtClean="0"/>
              <a:t>Advantages of Inward Investment</a:t>
            </a:r>
          </a:p>
          <a:p>
            <a:pPr eaLnBrk="1" hangingPunct="1">
              <a:lnSpc>
                <a:spcPct val="80000"/>
              </a:lnSpc>
              <a:buClr>
                <a:schemeClr val="bg1"/>
              </a:buClr>
            </a:pPr>
            <a:r>
              <a:rPr lang="en-GB" altLang="en-US" sz="2000" smtClean="0"/>
              <a:t>Significant injection of external funding</a:t>
            </a:r>
          </a:p>
          <a:p>
            <a:pPr eaLnBrk="1" hangingPunct="1">
              <a:lnSpc>
                <a:spcPct val="80000"/>
              </a:lnSpc>
              <a:buFont typeface="Wingdings" pitchFamily="2" charset="2"/>
              <a:buNone/>
            </a:pPr>
            <a:endParaRPr lang="en-GB" altLang="en-US" sz="700" smtClean="0"/>
          </a:p>
          <a:p>
            <a:pPr eaLnBrk="1" hangingPunct="1">
              <a:lnSpc>
                <a:spcPct val="80000"/>
              </a:lnSpc>
              <a:buClr>
                <a:schemeClr val="bg1"/>
              </a:buClr>
            </a:pPr>
            <a:r>
              <a:rPr lang="en-GB" altLang="en-US" sz="2000" smtClean="0"/>
              <a:t>Potential large-scale job  creation</a:t>
            </a:r>
          </a:p>
          <a:p>
            <a:pPr eaLnBrk="1" hangingPunct="1">
              <a:lnSpc>
                <a:spcPct val="80000"/>
              </a:lnSpc>
              <a:buFont typeface="Wingdings" pitchFamily="2" charset="2"/>
              <a:buNone/>
            </a:pPr>
            <a:endParaRPr lang="en-GB" altLang="en-US" sz="700" smtClean="0"/>
          </a:p>
          <a:p>
            <a:pPr eaLnBrk="1" hangingPunct="1">
              <a:lnSpc>
                <a:spcPct val="80000"/>
              </a:lnSpc>
              <a:buClr>
                <a:schemeClr val="bg1"/>
              </a:buClr>
            </a:pPr>
            <a:r>
              <a:rPr lang="en-GB" altLang="en-US" sz="2000" smtClean="0"/>
              <a:t>Possibility of out-sourcing to local small business</a:t>
            </a:r>
          </a:p>
          <a:p>
            <a:pPr eaLnBrk="1" hangingPunct="1">
              <a:lnSpc>
                <a:spcPct val="80000"/>
              </a:lnSpc>
              <a:buFont typeface="Wingdings" pitchFamily="2" charset="2"/>
              <a:buNone/>
            </a:pPr>
            <a:endParaRPr lang="en-GB" altLang="en-US" sz="700" smtClean="0"/>
          </a:p>
          <a:p>
            <a:pPr eaLnBrk="1" hangingPunct="1">
              <a:lnSpc>
                <a:spcPct val="80000"/>
              </a:lnSpc>
              <a:buClr>
                <a:schemeClr val="bg1"/>
              </a:buClr>
            </a:pPr>
            <a:r>
              <a:rPr lang="en-GB" altLang="en-US" sz="2000" smtClean="0"/>
              <a:t>Multiplier effects into</a:t>
            </a:r>
            <a:r>
              <a:rPr lang="en-GB" altLang="en-US" sz="2400" smtClean="0"/>
              <a:t> </a:t>
            </a:r>
            <a:r>
              <a:rPr lang="en-GB" altLang="en-US" sz="2000" smtClean="0"/>
              <a:t>locality</a:t>
            </a:r>
          </a:p>
          <a:p>
            <a:pPr eaLnBrk="1" hangingPunct="1">
              <a:lnSpc>
                <a:spcPct val="80000"/>
              </a:lnSpc>
              <a:buClr>
                <a:schemeClr val="bg1"/>
              </a:buClr>
              <a:buFont typeface="Wingdings" pitchFamily="2" charset="2"/>
              <a:buNone/>
            </a:pPr>
            <a:endParaRPr lang="en-GB" altLang="en-US" sz="2000" smtClean="0"/>
          </a:p>
          <a:p>
            <a:pPr eaLnBrk="1" hangingPunct="1">
              <a:lnSpc>
                <a:spcPct val="80000"/>
              </a:lnSpc>
              <a:buFont typeface="Wingdings" pitchFamily="2" charset="2"/>
              <a:buNone/>
            </a:pPr>
            <a:r>
              <a:rPr lang="en-GB" altLang="en-US" sz="2400" b="1" i="1" smtClean="0"/>
              <a:t>Disadvantages of Inward Investment</a:t>
            </a:r>
          </a:p>
          <a:p>
            <a:pPr eaLnBrk="1" hangingPunct="1">
              <a:lnSpc>
                <a:spcPct val="80000"/>
              </a:lnSpc>
              <a:buFont typeface="Wingdings" pitchFamily="2" charset="2"/>
              <a:buNone/>
            </a:pPr>
            <a:r>
              <a:rPr lang="en-GB" altLang="en-US" sz="2000" smtClean="0"/>
              <a:t>	In-migration of senior staff</a:t>
            </a:r>
          </a:p>
          <a:p>
            <a:pPr eaLnBrk="1" hangingPunct="1">
              <a:lnSpc>
                <a:spcPct val="80000"/>
              </a:lnSpc>
              <a:buClr>
                <a:schemeClr val="bg1"/>
              </a:buClr>
            </a:pPr>
            <a:r>
              <a:rPr lang="en-GB" altLang="en-US" sz="2000" smtClean="0"/>
              <a:t>External control</a:t>
            </a:r>
          </a:p>
          <a:p>
            <a:pPr eaLnBrk="1" hangingPunct="1">
              <a:lnSpc>
                <a:spcPct val="80000"/>
              </a:lnSpc>
              <a:buClr>
                <a:schemeClr val="bg1"/>
              </a:buClr>
            </a:pPr>
            <a:r>
              <a:rPr lang="en-GB" altLang="en-US" sz="2000" smtClean="0"/>
              <a:t>Profits not retained at local level</a:t>
            </a:r>
          </a:p>
          <a:p>
            <a:pPr eaLnBrk="1" hangingPunct="1">
              <a:lnSpc>
                <a:spcPct val="80000"/>
              </a:lnSpc>
              <a:buClr>
                <a:schemeClr val="bg1"/>
              </a:buClr>
            </a:pPr>
            <a:r>
              <a:rPr lang="en-GB" altLang="en-US" sz="2000" smtClean="0"/>
              <a:t>Only low grade local jobs created</a:t>
            </a:r>
          </a:p>
          <a:p>
            <a:pPr eaLnBrk="1" hangingPunct="1">
              <a:lnSpc>
                <a:spcPct val="80000"/>
              </a:lnSpc>
              <a:buClr>
                <a:schemeClr val="bg1"/>
              </a:buClr>
            </a:pPr>
            <a:r>
              <a:rPr lang="en-GB" altLang="en-US" sz="2000" smtClean="0"/>
              <a:t>No particular allegiance to the locality</a:t>
            </a:r>
          </a:p>
          <a:p>
            <a:pPr eaLnBrk="1" hangingPunct="1">
              <a:lnSpc>
                <a:spcPct val="80000"/>
              </a:lnSpc>
              <a:buClr>
                <a:schemeClr val="bg1"/>
              </a:buClr>
            </a:pPr>
            <a:r>
              <a:rPr lang="en-GB" altLang="en-US" sz="2000" smtClean="0"/>
              <a:t>Working practices may be alien to local culture</a:t>
            </a:r>
          </a:p>
          <a:p>
            <a:pPr eaLnBrk="1" hangingPunct="1">
              <a:lnSpc>
                <a:spcPct val="80000"/>
              </a:lnSpc>
              <a:buClr>
                <a:schemeClr val="bg1"/>
              </a:buClr>
            </a:pPr>
            <a:endParaRPr lang="en-GB" altLang="en-US" sz="2000" smtClean="0"/>
          </a:p>
        </p:txBody>
      </p:sp>
      <p:sp>
        <p:nvSpPr>
          <p:cNvPr id="15364" name="Rectangle 4"/>
          <p:cNvSpPr>
            <a:spLocks noGrp="1" noChangeArrowheads="1"/>
          </p:cNvSpPr>
          <p:nvPr>
            <p:ph type="title"/>
          </p:nvPr>
        </p:nvSpPr>
        <p:spPr/>
        <p:txBody>
          <a:bodyPr/>
          <a:lstStyle/>
          <a:p>
            <a:pPr eaLnBrk="1" hangingPunct="1"/>
            <a:r>
              <a:rPr lang="en-GB" altLang="en-US" sz="3400" b="1" smtClean="0"/>
              <a:t>Encouraging Economic Development</a:t>
            </a:r>
            <a:endParaRPr lang="en-US" altLang="en-US" sz="3400" b="1" smtClean="0"/>
          </a:p>
        </p:txBody>
      </p:sp>
    </p:spTree>
    <p:extLst>
      <p:ext uri="{BB962C8B-B14F-4D97-AF65-F5344CB8AC3E}">
        <p14:creationId xmlns:p14="http://schemas.microsoft.com/office/powerpoint/2010/main" val="25104530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6387"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altLang="en-US" sz="2400" b="1" i="1" smtClean="0"/>
              <a:t>Advantages of Indigenous development</a:t>
            </a:r>
            <a:endParaRPr lang="en-GB" altLang="en-US" sz="2400" b="1" smtClean="0"/>
          </a:p>
          <a:p>
            <a:pPr eaLnBrk="1" hangingPunct="1">
              <a:lnSpc>
                <a:spcPct val="80000"/>
              </a:lnSpc>
              <a:buFont typeface="Wingdings" pitchFamily="2" charset="2"/>
              <a:buNone/>
            </a:pPr>
            <a:endParaRPr lang="en-GB" altLang="en-US" sz="800" smtClean="0"/>
          </a:p>
          <a:p>
            <a:pPr eaLnBrk="1" hangingPunct="1">
              <a:lnSpc>
                <a:spcPct val="80000"/>
              </a:lnSpc>
              <a:buClr>
                <a:schemeClr val="bg1"/>
              </a:buClr>
            </a:pPr>
            <a:r>
              <a:rPr lang="en-GB" altLang="en-US" sz="2000" smtClean="0"/>
              <a:t>Local control</a:t>
            </a:r>
          </a:p>
          <a:p>
            <a:pPr eaLnBrk="1" hangingPunct="1">
              <a:lnSpc>
                <a:spcPct val="80000"/>
              </a:lnSpc>
              <a:buFont typeface="Wingdings" pitchFamily="2" charset="2"/>
              <a:buNone/>
            </a:pPr>
            <a:endParaRPr lang="en-GB" altLang="en-US" sz="2000" smtClean="0"/>
          </a:p>
          <a:p>
            <a:pPr eaLnBrk="1" hangingPunct="1">
              <a:lnSpc>
                <a:spcPct val="80000"/>
              </a:lnSpc>
              <a:buClr>
                <a:schemeClr val="bg1"/>
              </a:buClr>
            </a:pPr>
            <a:r>
              <a:rPr lang="en-GB" altLang="en-US" sz="2000" smtClean="0"/>
              <a:t>Locality commitment</a:t>
            </a:r>
          </a:p>
          <a:p>
            <a:pPr eaLnBrk="1" hangingPunct="1">
              <a:lnSpc>
                <a:spcPct val="80000"/>
              </a:lnSpc>
              <a:buFont typeface="Wingdings" pitchFamily="2" charset="2"/>
              <a:buNone/>
            </a:pPr>
            <a:endParaRPr lang="en-GB" altLang="en-US" sz="2000" smtClean="0"/>
          </a:p>
          <a:p>
            <a:pPr eaLnBrk="1" hangingPunct="1">
              <a:lnSpc>
                <a:spcPct val="80000"/>
              </a:lnSpc>
              <a:buClr>
                <a:schemeClr val="bg1"/>
              </a:buClr>
            </a:pPr>
            <a:r>
              <a:rPr lang="en-GB" altLang="en-US" sz="2000" smtClean="0"/>
              <a:t>Local retention of profits</a:t>
            </a:r>
          </a:p>
          <a:p>
            <a:pPr eaLnBrk="1" hangingPunct="1">
              <a:lnSpc>
                <a:spcPct val="80000"/>
              </a:lnSpc>
              <a:buClr>
                <a:schemeClr val="bg1"/>
              </a:buClr>
            </a:pPr>
            <a:endParaRPr lang="en-GB" altLang="en-US" sz="2400" smtClean="0"/>
          </a:p>
          <a:p>
            <a:pPr eaLnBrk="1" hangingPunct="1">
              <a:lnSpc>
                <a:spcPct val="80000"/>
              </a:lnSpc>
              <a:buFont typeface="Wingdings" pitchFamily="2" charset="2"/>
              <a:buNone/>
            </a:pPr>
            <a:r>
              <a:rPr lang="en-GB" altLang="en-US" sz="2400" b="1" i="1" smtClean="0"/>
              <a:t>Disadvantages of Indigenous development</a:t>
            </a:r>
            <a:endParaRPr lang="en-GB" altLang="en-US" sz="2400" smtClean="0"/>
          </a:p>
          <a:p>
            <a:pPr eaLnBrk="1" hangingPunct="1">
              <a:lnSpc>
                <a:spcPct val="80000"/>
              </a:lnSpc>
              <a:buFont typeface="Wingdings" pitchFamily="2" charset="2"/>
              <a:buNone/>
            </a:pPr>
            <a:endParaRPr lang="en-GB" altLang="en-US" sz="800" smtClean="0"/>
          </a:p>
          <a:p>
            <a:pPr eaLnBrk="1" hangingPunct="1">
              <a:lnSpc>
                <a:spcPct val="80000"/>
              </a:lnSpc>
              <a:buClr>
                <a:schemeClr val="bg1"/>
              </a:buClr>
            </a:pPr>
            <a:r>
              <a:rPr lang="en-GB" altLang="en-US" sz="2000" smtClean="0"/>
              <a:t>Finance often cycling locally</a:t>
            </a:r>
          </a:p>
          <a:p>
            <a:pPr eaLnBrk="1" hangingPunct="1">
              <a:lnSpc>
                <a:spcPct val="80000"/>
              </a:lnSpc>
              <a:buFont typeface="Wingdings" pitchFamily="2" charset="2"/>
              <a:buNone/>
            </a:pPr>
            <a:endParaRPr lang="en-GB" altLang="en-US" sz="2000" smtClean="0"/>
          </a:p>
          <a:p>
            <a:pPr eaLnBrk="1" hangingPunct="1">
              <a:lnSpc>
                <a:spcPct val="80000"/>
              </a:lnSpc>
              <a:buClr>
                <a:schemeClr val="bg1"/>
              </a:buClr>
            </a:pPr>
            <a:r>
              <a:rPr lang="en-GB" altLang="en-US" sz="2000" smtClean="0"/>
              <a:t>Lack of innovation or entrepreneurism</a:t>
            </a:r>
          </a:p>
          <a:p>
            <a:pPr eaLnBrk="1" hangingPunct="1">
              <a:lnSpc>
                <a:spcPct val="80000"/>
              </a:lnSpc>
              <a:buFont typeface="Wingdings" pitchFamily="2" charset="2"/>
              <a:buNone/>
            </a:pPr>
            <a:endParaRPr lang="en-GB" altLang="en-US" sz="2000" smtClean="0"/>
          </a:p>
          <a:p>
            <a:pPr eaLnBrk="1" hangingPunct="1">
              <a:lnSpc>
                <a:spcPct val="80000"/>
              </a:lnSpc>
              <a:buClr>
                <a:schemeClr val="bg1"/>
              </a:buClr>
            </a:pPr>
            <a:r>
              <a:rPr lang="en-GB" altLang="en-US" sz="2000" smtClean="0"/>
              <a:t>Individually low levels of job creation </a:t>
            </a:r>
          </a:p>
        </p:txBody>
      </p:sp>
      <p:sp>
        <p:nvSpPr>
          <p:cNvPr id="16388" name="Rectangle 4"/>
          <p:cNvSpPr>
            <a:spLocks noGrp="1" noChangeArrowheads="1"/>
          </p:cNvSpPr>
          <p:nvPr>
            <p:ph type="title"/>
          </p:nvPr>
        </p:nvSpPr>
        <p:spPr/>
        <p:txBody>
          <a:bodyPr/>
          <a:lstStyle/>
          <a:p>
            <a:pPr eaLnBrk="1" hangingPunct="1"/>
            <a:r>
              <a:rPr lang="en-GB" altLang="en-US" sz="3400" b="1" smtClean="0"/>
              <a:t>Encouraging Economic Development</a:t>
            </a:r>
            <a:endParaRPr lang="en-US" altLang="en-US" sz="3400" b="1" smtClean="0"/>
          </a:p>
        </p:txBody>
      </p:sp>
    </p:spTree>
    <p:extLst>
      <p:ext uri="{BB962C8B-B14F-4D97-AF65-F5344CB8AC3E}">
        <p14:creationId xmlns:p14="http://schemas.microsoft.com/office/powerpoint/2010/main" val="4038648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7411" name="Rectangle 2"/>
          <p:cNvSpPr>
            <a:spLocks noGrp="1" noChangeArrowheads="1"/>
          </p:cNvSpPr>
          <p:nvPr>
            <p:ph type="title"/>
          </p:nvPr>
        </p:nvSpPr>
        <p:spPr/>
        <p:txBody>
          <a:bodyPr/>
          <a:lstStyle/>
          <a:p>
            <a:pPr eaLnBrk="1" hangingPunct="1"/>
            <a:r>
              <a:rPr lang="en-GB" altLang="en-US" sz="3000" b="1" smtClean="0"/>
              <a:t>The balance between small and large firms</a:t>
            </a:r>
            <a:r>
              <a:rPr lang="en-GB" altLang="en-US" sz="3000" smtClean="0"/>
              <a:t> </a:t>
            </a:r>
          </a:p>
        </p:txBody>
      </p:sp>
      <p:sp>
        <p:nvSpPr>
          <p:cNvPr id="17412" name="Rectangle 3"/>
          <p:cNvSpPr>
            <a:spLocks noGrp="1" noChangeArrowheads="1"/>
          </p:cNvSpPr>
          <p:nvPr>
            <p:ph type="body" idx="1"/>
          </p:nvPr>
        </p:nvSpPr>
        <p:spPr/>
        <p:txBody>
          <a:bodyPr/>
          <a:lstStyle/>
          <a:p>
            <a:pPr eaLnBrk="1" hangingPunct="1"/>
            <a:r>
              <a:rPr lang="en-GB" altLang="en-US" sz="2400" smtClean="0"/>
              <a:t>Little attention has been given; little research on that.</a:t>
            </a:r>
          </a:p>
          <a:p>
            <a:pPr eaLnBrk="1" hangingPunct="1"/>
            <a:endParaRPr lang="en-GB" altLang="en-US" sz="2400" smtClean="0"/>
          </a:p>
          <a:p>
            <a:pPr eaLnBrk="1" hangingPunct="1"/>
            <a:r>
              <a:rPr lang="en-GB" altLang="en-US" sz="2400" smtClean="0"/>
              <a:t>Competitiveness rather than the traditional factors of land, labour, capital and raw materials is presumed to bring a nation comparative advantage over its rivals.</a:t>
            </a:r>
          </a:p>
          <a:p>
            <a:pPr lvl="1" eaLnBrk="1" hangingPunct="1"/>
            <a:r>
              <a:rPr lang="en-GB" altLang="en-US" sz="2500" smtClean="0"/>
              <a:t>Infrastructure, encompassing a broad range of physical, social frameworks, should be designed to offer business the best possible chance to become competitive.</a:t>
            </a:r>
          </a:p>
          <a:p>
            <a:pPr lvl="1" eaLnBrk="1" hangingPunct="1"/>
            <a:r>
              <a:rPr lang="en-GB" altLang="en-US" sz="2500" smtClean="0"/>
              <a:t>Rivalry between small firms will weed out inferior ones.</a:t>
            </a:r>
            <a:r>
              <a:rPr lang="en-GB" altLang="en-US" sz="2500" smtClean="0">
                <a:latin typeface="Comic Sans MS" pitchFamily="66" charset="0"/>
              </a:rPr>
              <a:t> </a:t>
            </a:r>
          </a:p>
        </p:txBody>
      </p:sp>
    </p:spTree>
    <p:extLst>
      <p:ext uri="{BB962C8B-B14F-4D97-AF65-F5344CB8AC3E}">
        <p14:creationId xmlns:p14="http://schemas.microsoft.com/office/powerpoint/2010/main" val="35135531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8435" name="Rectangle 2"/>
          <p:cNvSpPr>
            <a:spLocks noGrp="1" noChangeArrowheads="1"/>
          </p:cNvSpPr>
          <p:nvPr>
            <p:ph type="title"/>
          </p:nvPr>
        </p:nvSpPr>
        <p:spPr/>
        <p:txBody>
          <a:bodyPr/>
          <a:lstStyle/>
          <a:p>
            <a:pPr eaLnBrk="1" hangingPunct="1"/>
            <a:r>
              <a:rPr lang="en-GB" altLang="en-US" sz="3000" b="1" smtClean="0"/>
              <a:t>The balance between small and large firms</a:t>
            </a:r>
          </a:p>
        </p:txBody>
      </p:sp>
      <p:sp>
        <p:nvSpPr>
          <p:cNvPr id="18436" name="Rectangle 3"/>
          <p:cNvSpPr>
            <a:spLocks noGrp="1" noChangeArrowheads="1"/>
          </p:cNvSpPr>
          <p:nvPr>
            <p:ph type="body" idx="1"/>
          </p:nvPr>
        </p:nvSpPr>
        <p:spPr/>
        <p:txBody>
          <a:bodyPr/>
          <a:lstStyle/>
          <a:p>
            <a:pPr eaLnBrk="1" hangingPunct="1">
              <a:lnSpc>
                <a:spcPct val="90000"/>
              </a:lnSpc>
            </a:pPr>
            <a:r>
              <a:rPr lang="en-GB" altLang="en-US" sz="2400" smtClean="0"/>
              <a:t>The balance between large and small is a question of innovation and efficiency.</a:t>
            </a:r>
          </a:p>
          <a:p>
            <a:pPr eaLnBrk="1" hangingPunct="1">
              <a:lnSpc>
                <a:spcPct val="90000"/>
              </a:lnSpc>
            </a:pPr>
            <a:r>
              <a:rPr lang="en-GB" altLang="en-US" sz="2400" smtClean="0"/>
              <a:t> </a:t>
            </a:r>
            <a:r>
              <a:rPr lang="en-GB" altLang="en-US" sz="2500" smtClean="0"/>
              <a:t>An overdependence on small firms would injure these two vital features of a national economy. </a:t>
            </a:r>
          </a:p>
          <a:p>
            <a:pPr eaLnBrk="1" hangingPunct="1">
              <a:lnSpc>
                <a:spcPct val="90000"/>
              </a:lnSpc>
            </a:pPr>
            <a:r>
              <a:rPr lang="en-GB" altLang="en-US" sz="2500" smtClean="0"/>
              <a:t>When an economy has to rely on small firms to create jobs and sustain living standards it is generally agrarian, enjoys only low per capita income and does not attract high levels of inward investment. </a:t>
            </a:r>
          </a:p>
          <a:p>
            <a:pPr eaLnBrk="1" hangingPunct="1">
              <a:lnSpc>
                <a:spcPct val="90000"/>
              </a:lnSpc>
            </a:pPr>
            <a:r>
              <a:rPr lang="en-GB" altLang="en-US" sz="2500" smtClean="0"/>
              <a:t>Globalisation, the borderless world of finance, technology and knowledge transfer would appear to operate against most small firms, thus depriving them of the efficiencies and advantages</a:t>
            </a:r>
          </a:p>
          <a:p>
            <a:pPr lvl="1" eaLnBrk="1" hangingPunct="1">
              <a:lnSpc>
                <a:spcPct val="90000"/>
              </a:lnSpc>
            </a:pPr>
            <a:endParaRPr lang="en-GB" altLang="en-US" sz="2000" smtClean="0"/>
          </a:p>
        </p:txBody>
      </p:sp>
    </p:spTree>
    <p:extLst>
      <p:ext uri="{BB962C8B-B14F-4D97-AF65-F5344CB8AC3E}">
        <p14:creationId xmlns:p14="http://schemas.microsoft.com/office/powerpoint/2010/main" val="3406534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19459"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altLang="en-US" sz="700" smtClean="0">
              <a:latin typeface="Comic Sans MS" pitchFamily="66" charset="0"/>
            </a:endParaRPr>
          </a:p>
          <a:p>
            <a:pPr eaLnBrk="1" hangingPunct="1"/>
            <a:r>
              <a:rPr lang="en-GB" altLang="en-US" sz="2400" smtClean="0"/>
              <a:t>Be smaller and more responsive</a:t>
            </a:r>
          </a:p>
          <a:p>
            <a:pPr eaLnBrk="1" hangingPunct="1"/>
            <a:r>
              <a:rPr lang="en-GB" altLang="en-US" sz="2400" smtClean="0"/>
              <a:t>Look for niche markets at a global level</a:t>
            </a:r>
          </a:p>
          <a:p>
            <a:pPr eaLnBrk="1" hangingPunct="1"/>
            <a:r>
              <a:rPr lang="en-GB" altLang="en-US" sz="2400" smtClean="0"/>
              <a:t>Put the customer at the centre of the business</a:t>
            </a:r>
          </a:p>
          <a:p>
            <a:pPr eaLnBrk="1" hangingPunct="1"/>
            <a:r>
              <a:rPr lang="en-GB" altLang="en-US" sz="2400" smtClean="0"/>
              <a:t>Innovate with teams and fast-paced product development</a:t>
            </a:r>
          </a:p>
          <a:p>
            <a:pPr eaLnBrk="1" hangingPunct="1"/>
            <a:r>
              <a:rPr lang="en-GB" altLang="en-US" sz="2400" smtClean="0"/>
              <a:t>Be oriented towards quality </a:t>
            </a:r>
          </a:p>
          <a:p>
            <a:pPr eaLnBrk="1" hangingPunct="1"/>
            <a:r>
              <a:rPr lang="en-GB" altLang="en-US" sz="2400" smtClean="0"/>
              <a:t>Have a less hierarchical organisational structure</a:t>
            </a:r>
          </a:p>
          <a:p>
            <a:pPr eaLnBrk="1" hangingPunct="1"/>
            <a:r>
              <a:rPr lang="en-GB" altLang="en-US" sz="2400" smtClean="0"/>
              <a:t>Rely on outsourcing, the virtual business</a:t>
            </a:r>
          </a:p>
          <a:p>
            <a:pPr eaLnBrk="1" hangingPunct="1"/>
            <a:r>
              <a:rPr lang="en-GB" altLang="en-US" sz="2400" smtClean="0"/>
              <a:t>Create value by giving employees a stake in the business</a:t>
            </a:r>
          </a:p>
          <a:p>
            <a:pPr eaLnBrk="1" hangingPunct="1">
              <a:buFont typeface="Wingdings" pitchFamily="2" charset="2"/>
              <a:buNone/>
            </a:pPr>
            <a:r>
              <a:rPr lang="en-GB" altLang="en-US" sz="2000" smtClean="0">
                <a:latin typeface="Comic Sans MS" pitchFamily="66" charset="0"/>
              </a:rPr>
              <a:t> </a:t>
            </a:r>
          </a:p>
          <a:p>
            <a:pPr eaLnBrk="1" hangingPunct="1">
              <a:buFont typeface="Wingdings" pitchFamily="2" charset="2"/>
              <a:buNone/>
            </a:pPr>
            <a:endParaRPr lang="en-GB" altLang="en-US" sz="2000" smtClean="0">
              <a:latin typeface="Comic Sans MS" pitchFamily="66" charset="0"/>
            </a:endParaRPr>
          </a:p>
        </p:txBody>
      </p:sp>
      <p:sp>
        <p:nvSpPr>
          <p:cNvPr id="19460" name="Rectangle 4"/>
          <p:cNvSpPr>
            <a:spLocks noGrp="1" noChangeArrowheads="1"/>
          </p:cNvSpPr>
          <p:nvPr>
            <p:ph type="title"/>
          </p:nvPr>
        </p:nvSpPr>
        <p:spPr>
          <a:xfrm>
            <a:off x="250825" y="274638"/>
            <a:ext cx="8435975" cy="1143000"/>
          </a:xfrm>
        </p:spPr>
        <p:txBody>
          <a:bodyPr/>
          <a:lstStyle/>
          <a:p>
            <a:pPr eaLnBrk="1" hangingPunct="1"/>
            <a:r>
              <a:rPr lang="en-GB" altLang="en-US" sz="3200" b="1" smtClean="0"/>
              <a:t>New Businesses in the 21</a:t>
            </a:r>
            <a:r>
              <a:rPr lang="en-GB" altLang="en-US" sz="3200" b="1" baseline="30000" smtClean="0"/>
              <a:t>st</a:t>
            </a:r>
            <a:r>
              <a:rPr lang="en-GB" altLang="en-US" sz="3200" b="1" smtClean="0"/>
              <a:t> Century, will need to:</a:t>
            </a:r>
            <a:endParaRPr lang="en-US" altLang="en-US" sz="3200" b="1" smtClean="0"/>
          </a:p>
        </p:txBody>
      </p:sp>
    </p:spTree>
    <p:extLst>
      <p:ext uri="{BB962C8B-B14F-4D97-AF65-F5344CB8AC3E}">
        <p14:creationId xmlns:p14="http://schemas.microsoft.com/office/powerpoint/2010/main" val="9133548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0483" name="Rectangle 2"/>
          <p:cNvSpPr>
            <a:spLocks noGrp="1" noChangeArrowheads="1"/>
          </p:cNvSpPr>
          <p:nvPr>
            <p:ph type="title"/>
          </p:nvPr>
        </p:nvSpPr>
        <p:spPr>
          <a:xfrm>
            <a:off x="179388" y="274638"/>
            <a:ext cx="8785225" cy="1143000"/>
          </a:xfrm>
          <a:noFill/>
        </p:spPr>
        <p:txBody>
          <a:bodyPr lIns="92075" tIns="46038" rIns="92075" bIns="46038"/>
          <a:lstStyle/>
          <a:p>
            <a:pPr eaLnBrk="1" hangingPunct="1"/>
            <a:r>
              <a:rPr lang="en-GB" altLang="en-US" sz="2500" b="1" smtClean="0">
                <a:latin typeface="Comic Sans MS" pitchFamily="66" charset="0"/>
              </a:rPr>
              <a:t> </a:t>
            </a:r>
            <a:br>
              <a:rPr lang="en-GB" altLang="en-US" sz="2500" b="1" smtClean="0">
                <a:latin typeface="Comic Sans MS" pitchFamily="66" charset="0"/>
              </a:rPr>
            </a:br>
            <a:r>
              <a:rPr lang="en-GB" altLang="en-US" sz="2800" b="1" smtClean="0"/>
              <a:t>Relationship between entrepreneurship &amp; small business</a:t>
            </a:r>
            <a:r>
              <a:rPr lang="en-GB" altLang="en-US" sz="3200" b="1" smtClean="0"/>
              <a:t/>
            </a:r>
            <a:br>
              <a:rPr lang="en-GB" altLang="en-US" sz="3200" b="1" smtClean="0"/>
            </a:br>
            <a:endParaRPr lang="en-GB" altLang="en-US" sz="3200" b="1" smtClean="0"/>
          </a:p>
        </p:txBody>
      </p:sp>
      <p:sp>
        <p:nvSpPr>
          <p:cNvPr id="20484"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altLang="en-US" sz="2800" b="1" i="1" smtClean="0">
                <a:latin typeface="Comic Sans MS" pitchFamily="66" charset="0"/>
              </a:rPr>
              <a:t> </a:t>
            </a:r>
            <a:r>
              <a:rPr lang="en-GB" altLang="en-US" sz="2800" b="1" smtClean="0"/>
              <a:t>Birley (In Burns &amp; Dewh</a:t>
            </a:r>
            <a:r>
              <a:rPr lang="en-US" altLang="en-US" sz="2800" b="1" smtClean="0"/>
              <a:t>u</a:t>
            </a:r>
            <a:r>
              <a:rPr lang="en-GB" altLang="en-US" sz="2800" b="1" smtClean="0"/>
              <a:t>rst, 1994 )</a:t>
            </a:r>
          </a:p>
          <a:p>
            <a:pPr eaLnBrk="1" hangingPunct="1">
              <a:lnSpc>
                <a:spcPct val="80000"/>
              </a:lnSpc>
              <a:buFont typeface="Wingdings" pitchFamily="2" charset="2"/>
              <a:buNone/>
            </a:pPr>
            <a:r>
              <a:rPr lang="en-GB" altLang="en-US" sz="2800" b="1" smtClean="0"/>
              <a:t>Carland et al (1984) construct two dichotomies:</a:t>
            </a:r>
          </a:p>
          <a:p>
            <a:pPr eaLnBrk="1" hangingPunct="1">
              <a:lnSpc>
                <a:spcPct val="80000"/>
              </a:lnSpc>
              <a:buFont typeface="Wingdings" pitchFamily="2" charset="2"/>
              <a:buNone/>
            </a:pPr>
            <a:r>
              <a:rPr lang="en-GB" altLang="en-US" sz="2800" smtClean="0"/>
              <a:t>Small Business Venture  v.  Entrepreneurial Venture</a:t>
            </a:r>
          </a:p>
          <a:p>
            <a:pPr eaLnBrk="1" hangingPunct="1">
              <a:lnSpc>
                <a:spcPct val="80000"/>
              </a:lnSpc>
              <a:buFont typeface="Wingdings" pitchFamily="2" charset="2"/>
              <a:buNone/>
            </a:pPr>
            <a:r>
              <a:rPr lang="en-GB" altLang="en-US" sz="2800" smtClean="0"/>
              <a:t>Small Business Owner    v.  Entrepreneur</a:t>
            </a:r>
          </a:p>
          <a:p>
            <a:pPr eaLnBrk="1" hangingPunct="1">
              <a:lnSpc>
                <a:spcPct val="80000"/>
              </a:lnSpc>
              <a:buFont typeface="Wingdings" pitchFamily="2" charset="2"/>
              <a:buNone/>
            </a:pPr>
            <a:endParaRPr lang="en-GB" altLang="en-US" sz="1600" smtClean="0"/>
          </a:p>
          <a:p>
            <a:pPr eaLnBrk="1" hangingPunct="1">
              <a:lnSpc>
                <a:spcPct val="80000"/>
              </a:lnSpc>
              <a:buFont typeface="Wingdings" pitchFamily="2" charset="2"/>
              <a:buNone/>
            </a:pPr>
            <a:r>
              <a:rPr lang="en-GB" altLang="en-US" sz="2800" smtClean="0"/>
              <a:t>A difficulty with this is that it assumes that categorisation is possible entirely in terms of motivations and personal drive.  However evidence suggests that there is often no apparent relationship between the reasons owner managers give for starting and the subsequent size or performance of their business.</a:t>
            </a:r>
          </a:p>
        </p:txBody>
      </p:sp>
    </p:spTree>
    <p:extLst>
      <p:ext uri="{BB962C8B-B14F-4D97-AF65-F5344CB8AC3E}">
        <p14:creationId xmlns:p14="http://schemas.microsoft.com/office/powerpoint/2010/main" val="586119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1507" name="Rectangle 2"/>
          <p:cNvSpPr>
            <a:spLocks noGrp="1" noChangeArrowheads="1"/>
          </p:cNvSpPr>
          <p:nvPr>
            <p:ph type="title"/>
          </p:nvPr>
        </p:nvSpPr>
        <p:spPr>
          <a:xfrm>
            <a:off x="179388" y="188913"/>
            <a:ext cx="8713787" cy="1303337"/>
          </a:xfrm>
          <a:noFill/>
        </p:spPr>
        <p:txBody>
          <a:bodyPr lIns="92075" tIns="46038" rIns="92075" bIns="46038"/>
          <a:lstStyle/>
          <a:p>
            <a:pPr eaLnBrk="1" hangingPunct="1"/>
            <a:r>
              <a:rPr lang="en-GB" altLang="en-US" sz="2800" b="1" smtClean="0"/>
              <a:t>Relationship between entrepreneurship &amp; small business</a:t>
            </a:r>
          </a:p>
        </p:txBody>
      </p:sp>
      <p:sp>
        <p:nvSpPr>
          <p:cNvPr id="21508"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altLang="en-US" sz="2400" b="1" u="sng" smtClean="0"/>
              <a:t>Small Business Venture</a:t>
            </a:r>
            <a:r>
              <a:rPr lang="en-GB" altLang="en-US" sz="2400" smtClean="0"/>
              <a:t> – any business that is independently owned and operated, not dominant in its field, and does not engage in any new marketing or innovative practices.</a:t>
            </a:r>
          </a:p>
          <a:p>
            <a:pPr eaLnBrk="1" hangingPunct="1">
              <a:lnSpc>
                <a:spcPct val="90000"/>
              </a:lnSpc>
              <a:buFont typeface="Wingdings" pitchFamily="2" charset="2"/>
              <a:buNone/>
            </a:pPr>
            <a:endParaRPr lang="en-GB" altLang="en-US" sz="1400" smtClean="0"/>
          </a:p>
          <a:p>
            <a:pPr eaLnBrk="1" hangingPunct="1">
              <a:lnSpc>
                <a:spcPct val="90000"/>
              </a:lnSpc>
              <a:buFont typeface="Wingdings" pitchFamily="2" charset="2"/>
              <a:buNone/>
            </a:pPr>
            <a:r>
              <a:rPr lang="en-GB" altLang="en-US" sz="2400" b="1" u="sng" smtClean="0"/>
              <a:t>Entrepreneurial Venture</a:t>
            </a:r>
            <a:r>
              <a:rPr lang="en-GB" altLang="en-US" sz="2400" smtClean="0"/>
              <a:t> – one that engages in at least one of Schumpeter’s four categories of behaviour:  that is, the principal goals of an entrepreneurial venture are profitability and growth and the business is characterised by innovative strategic practices </a:t>
            </a:r>
          </a:p>
          <a:p>
            <a:pPr algn="r" eaLnBrk="1" hangingPunct="1">
              <a:lnSpc>
                <a:spcPct val="90000"/>
              </a:lnSpc>
              <a:buFont typeface="Wingdings" pitchFamily="2" charset="2"/>
              <a:buNone/>
            </a:pPr>
            <a:r>
              <a:rPr lang="en-GB" altLang="en-US" sz="1800" b="1" smtClean="0"/>
              <a:t>Birley (1994)</a:t>
            </a:r>
          </a:p>
        </p:txBody>
      </p:sp>
    </p:spTree>
    <p:extLst>
      <p:ext uri="{BB962C8B-B14F-4D97-AF65-F5344CB8AC3E}">
        <p14:creationId xmlns:p14="http://schemas.microsoft.com/office/powerpoint/2010/main" val="21558771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2531" name="Rectangle 2"/>
          <p:cNvSpPr>
            <a:spLocks noGrp="1" noChangeArrowheads="1"/>
          </p:cNvSpPr>
          <p:nvPr>
            <p:ph type="title"/>
          </p:nvPr>
        </p:nvSpPr>
        <p:spPr>
          <a:xfrm>
            <a:off x="0" y="274638"/>
            <a:ext cx="9144000" cy="1143000"/>
          </a:xfrm>
          <a:noFill/>
        </p:spPr>
        <p:txBody>
          <a:bodyPr lIns="92075" tIns="46038" rIns="92075" bIns="46038"/>
          <a:lstStyle/>
          <a:p>
            <a:pPr eaLnBrk="1" hangingPunct="1"/>
            <a:r>
              <a:rPr lang="en-GB" altLang="en-US" sz="2500" b="1" smtClean="0">
                <a:latin typeface="Comic Sans MS" pitchFamily="66" charset="0"/>
              </a:rPr>
              <a:t> </a:t>
            </a:r>
            <a:r>
              <a:rPr lang="en-GB" altLang="en-US" sz="2800" b="1" smtClean="0"/>
              <a:t>Relationship between entrepreneurship &amp; small business</a:t>
            </a:r>
          </a:p>
        </p:txBody>
      </p:sp>
      <p:sp>
        <p:nvSpPr>
          <p:cNvPr id="22532" name="Rectangle 3"/>
          <p:cNvSpPr>
            <a:spLocks noGrp="1" noChangeArrowheads="1"/>
          </p:cNvSpPr>
          <p:nvPr>
            <p:ph type="body" idx="1"/>
          </p:nvPr>
        </p:nvSpPr>
        <p:spPr>
          <a:xfrm>
            <a:off x="685800" y="1557338"/>
            <a:ext cx="7958138" cy="4457700"/>
          </a:xfrm>
          <a:noFill/>
        </p:spPr>
        <p:txBody>
          <a:bodyPr lIns="92075" tIns="46038" rIns="92075" bIns="46038"/>
          <a:lstStyle/>
          <a:p>
            <a:pPr eaLnBrk="1" hangingPunct="1">
              <a:lnSpc>
                <a:spcPct val="90000"/>
              </a:lnSpc>
              <a:buFont typeface="Wingdings" pitchFamily="2" charset="2"/>
              <a:buNone/>
            </a:pPr>
            <a:r>
              <a:rPr lang="en-GB" altLang="en-US" sz="2000" b="1" u="sng" smtClean="0"/>
              <a:t>Small Business Owner</a:t>
            </a:r>
            <a:r>
              <a:rPr lang="en-GB" altLang="en-US" sz="2000" smtClean="0"/>
              <a:t> – an individual who establishes and manages a business for the principal purpose of furthering personal goals.  The business must be the primary source of income and will consume the majority of the owner’s time and interest.  The owner perceives the business as an extension of his or her personality, intricately bound with family needs and desires.</a:t>
            </a:r>
          </a:p>
          <a:p>
            <a:pPr eaLnBrk="1" hangingPunct="1">
              <a:lnSpc>
                <a:spcPct val="90000"/>
              </a:lnSpc>
              <a:buFont typeface="Wingdings" pitchFamily="2" charset="2"/>
              <a:buNone/>
            </a:pPr>
            <a:endParaRPr lang="en-GB" altLang="en-US" sz="2000" smtClean="0"/>
          </a:p>
          <a:p>
            <a:pPr eaLnBrk="1" hangingPunct="1">
              <a:lnSpc>
                <a:spcPct val="90000"/>
              </a:lnSpc>
              <a:buFont typeface="Wingdings" pitchFamily="2" charset="2"/>
              <a:buNone/>
            </a:pPr>
            <a:r>
              <a:rPr lang="en-GB" altLang="en-US" sz="2000" b="1" u="sng" smtClean="0"/>
              <a:t>Entrepreneur</a:t>
            </a:r>
            <a:r>
              <a:rPr lang="en-GB" altLang="en-US" sz="2000" b="1" smtClean="0"/>
              <a:t> </a:t>
            </a:r>
            <a:r>
              <a:rPr lang="en-GB" altLang="en-US" sz="2000" smtClean="0"/>
              <a:t>– an individual who establishes and manages a business for the principal purpose of profit and growth.  The entrepreneur is characterised principally by innovative behaviour and will employ strategic management practices in the business.</a:t>
            </a:r>
          </a:p>
          <a:p>
            <a:pPr algn="r" eaLnBrk="1" hangingPunct="1">
              <a:lnSpc>
                <a:spcPct val="90000"/>
              </a:lnSpc>
              <a:buFont typeface="Wingdings" pitchFamily="2" charset="2"/>
              <a:buNone/>
            </a:pPr>
            <a:r>
              <a:rPr lang="en-GB" altLang="en-US" sz="1800" b="1" smtClean="0"/>
              <a:t>Birley (1994)</a:t>
            </a:r>
          </a:p>
        </p:txBody>
      </p:sp>
    </p:spTree>
    <p:extLst>
      <p:ext uri="{BB962C8B-B14F-4D97-AF65-F5344CB8AC3E}">
        <p14:creationId xmlns:p14="http://schemas.microsoft.com/office/powerpoint/2010/main" val="4073884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3555"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altLang="en-US" sz="2800" b="1" smtClean="0"/>
              <a:t>Relationship between entrepreneurship &amp; small business</a:t>
            </a:r>
          </a:p>
        </p:txBody>
      </p:sp>
      <p:sp>
        <p:nvSpPr>
          <p:cNvPr id="2355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smtClean="0"/>
              <a:t>Storey &amp; Sykes (in Burns &amp; Dewhurst, 1994)</a:t>
            </a:r>
          </a:p>
          <a:p>
            <a:pPr eaLnBrk="1" hangingPunct="1">
              <a:buFont typeface="Wingdings" pitchFamily="2" charset="2"/>
              <a:buNone/>
            </a:pPr>
            <a:r>
              <a:rPr lang="en-GB" altLang="en-US" sz="2400" smtClean="0"/>
              <a:t>    ‘Link between small firm and entrepreneurship is clear at the intuitive level.  The small firm is less concerned with formal systems and its decision-making processes will be more judgemental, involving fewer individuals and can therefore be quicker.  It can be much more responsive to changes in the market-place but, conversely, is much less able to influence such developments.  Hence the small firm is likely to adjust more quickly than the large firm to situations of market disequilibrium and in these senses, embodies the characteristics of the classic entrepreneur’.  </a:t>
            </a:r>
          </a:p>
        </p:txBody>
      </p:sp>
    </p:spTree>
    <p:extLst>
      <p:ext uri="{BB962C8B-B14F-4D97-AF65-F5344CB8AC3E}">
        <p14:creationId xmlns:p14="http://schemas.microsoft.com/office/powerpoint/2010/main" val="24493909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4579" name="Rectangle 2"/>
          <p:cNvSpPr>
            <a:spLocks noGrp="1" noChangeArrowheads="1"/>
          </p:cNvSpPr>
          <p:nvPr>
            <p:ph type="title"/>
          </p:nvPr>
        </p:nvSpPr>
        <p:spPr>
          <a:xfrm>
            <a:off x="179388" y="260350"/>
            <a:ext cx="8964612" cy="1143000"/>
          </a:xfrm>
          <a:noFill/>
        </p:spPr>
        <p:txBody>
          <a:bodyPr lIns="92075" tIns="46038" rIns="92075" bIns="46038"/>
          <a:lstStyle/>
          <a:p>
            <a:pPr eaLnBrk="1" hangingPunct="1"/>
            <a:r>
              <a:rPr lang="en-GB" altLang="en-US" sz="2800" b="1" smtClean="0"/>
              <a:t>Relationship between entrepreneurship &amp; small business</a:t>
            </a:r>
          </a:p>
        </p:txBody>
      </p:sp>
      <p:sp>
        <p:nvSpPr>
          <p:cNvPr id="2458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smtClean="0"/>
              <a:t>BUT</a:t>
            </a:r>
            <a:r>
              <a:rPr lang="en-GB" altLang="en-US" sz="2400" smtClean="0"/>
              <a:t> not all small businesses are entrepreneurial businesses.  Storey and Sykes then focus on uncertainty (market, customer and aspirational), innovation(new good, new process, new market, new supply source, new type of organisational structure) and management as potential separating factors.</a:t>
            </a:r>
          </a:p>
        </p:txBody>
      </p:sp>
    </p:spTree>
    <p:extLst>
      <p:ext uri="{BB962C8B-B14F-4D97-AF65-F5344CB8AC3E}">
        <p14:creationId xmlns:p14="http://schemas.microsoft.com/office/powerpoint/2010/main" val="34023347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5603"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altLang="en-US" sz="2500" b="1" smtClean="0">
                <a:latin typeface="Comic Sans MS" pitchFamily="66" charset="0"/>
              </a:rPr>
              <a:t/>
            </a:r>
            <a:br>
              <a:rPr lang="en-GB" altLang="en-US" sz="2500" b="1" smtClean="0">
                <a:latin typeface="Comic Sans MS" pitchFamily="66" charset="0"/>
              </a:rPr>
            </a:br>
            <a:r>
              <a:rPr lang="en-GB" altLang="en-US" sz="2500" b="1" smtClean="0">
                <a:latin typeface="Comic Sans MS" pitchFamily="66" charset="0"/>
              </a:rPr>
              <a:t> </a:t>
            </a:r>
            <a:r>
              <a:rPr lang="en-GB" altLang="en-US" sz="2800" b="1" smtClean="0"/>
              <a:t>Relationship between entrepreneurship &amp; small business </a:t>
            </a:r>
            <a:br>
              <a:rPr lang="en-GB" altLang="en-US" sz="2800" b="1" smtClean="0"/>
            </a:br>
            <a:endParaRPr lang="en-GB" altLang="en-US" sz="2800" b="1" smtClean="0"/>
          </a:p>
        </p:txBody>
      </p:sp>
      <p:sp>
        <p:nvSpPr>
          <p:cNvPr id="25604"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altLang="en-US" sz="2400" b="1" smtClean="0"/>
              <a:t>Deakins (1996)</a:t>
            </a:r>
          </a:p>
          <a:p>
            <a:pPr eaLnBrk="1" hangingPunct="1">
              <a:lnSpc>
                <a:spcPct val="90000"/>
              </a:lnSpc>
              <a:buFont typeface="Wingdings" pitchFamily="2" charset="2"/>
              <a:buNone/>
            </a:pPr>
            <a:r>
              <a:rPr lang="en-GB" altLang="en-US" sz="2400" b="1" smtClean="0"/>
              <a:t>Small business objectives</a:t>
            </a:r>
          </a:p>
          <a:p>
            <a:pPr eaLnBrk="1" hangingPunct="1">
              <a:lnSpc>
                <a:spcPct val="90000"/>
              </a:lnSpc>
              <a:buFont typeface="Wingdings" pitchFamily="2" charset="2"/>
              <a:buNone/>
            </a:pPr>
            <a:r>
              <a:rPr lang="en-GB" altLang="en-US" sz="2400" b="1" smtClean="0"/>
              <a:t>			-	</a:t>
            </a:r>
            <a:r>
              <a:rPr lang="en-GB" altLang="en-US" sz="2400" smtClean="0"/>
              <a:t>survival</a:t>
            </a:r>
          </a:p>
          <a:p>
            <a:pPr eaLnBrk="1" hangingPunct="1">
              <a:lnSpc>
                <a:spcPct val="90000"/>
              </a:lnSpc>
              <a:buFont typeface="Wingdings" pitchFamily="2" charset="2"/>
              <a:buNone/>
            </a:pPr>
            <a:r>
              <a:rPr lang="en-GB" altLang="en-US" sz="2400" smtClean="0"/>
              <a:t>			-	life-style maintenance</a:t>
            </a:r>
          </a:p>
          <a:p>
            <a:pPr eaLnBrk="1" hangingPunct="1">
              <a:lnSpc>
                <a:spcPct val="90000"/>
              </a:lnSpc>
              <a:buFont typeface="Wingdings" pitchFamily="2" charset="2"/>
              <a:buNone/>
            </a:pPr>
            <a:endParaRPr lang="en-GB" altLang="en-US" sz="1400" smtClean="0"/>
          </a:p>
          <a:p>
            <a:pPr eaLnBrk="1" hangingPunct="1">
              <a:lnSpc>
                <a:spcPct val="90000"/>
              </a:lnSpc>
              <a:buFont typeface="Wingdings" pitchFamily="2" charset="2"/>
              <a:buNone/>
            </a:pPr>
            <a:r>
              <a:rPr lang="en-GB" altLang="en-US" sz="2400" b="1" smtClean="0"/>
              <a:t>Entrepreneurial objectives</a:t>
            </a:r>
          </a:p>
          <a:p>
            <a:pPr eaLnBrk="1" hangingPunct="1">
              <a:lnSpc>
                <a:spcPct val="90000"/>
              </a:lnSpc>
              <a:buFont typeface="Wingdings" pitchFamily="2" charset="2"/>
              <a:buNone/>
            </a:pPr>
            <a:r>
              <a:rPr lang="en-GB" altLang="en-US" sz="2400" b="1" smtClean="0"/>
              <a:t>			</a:t>
            </a:r>
            <a:r>
              <a:rPr lang="en-GB" altLang="en-US" sz="2400" smtClean="0"/>
              <a:t>-	growth</a:t>
            </a:r>
          </a:p>
          <a:p>
            <a:pPr eaLnBrk="1" hangingPunct="1">
              <a:lnSpc>
                <a:spcPct val="90000"/>
              </a:lnSpc>
              <a:buFont typeface="Wingdings" pitchFamily="2" charset="2"/>
              <a:buNone/>
            </a:pPr>
            <a:r>
              <a:rPr lang="en-GB" altLang="en-US" sz="2400" smtClean="0"/>
              <a:t>			-	expand employment</a:t>
            </a:r>
          </a:p>
          <a:p>
            <a:pPr eaLnBrk="1" hangingPunct="1">
              <a:lnSpc>
                <a:spcPct val="90000"/>
              </a:lnSpc>
              <a:buFont typeface="Wingdings" pitchFamily="2" charset="2"/>
              <a:buNone/>
            </a:pPr>
            <a:r>
              <a:rPr lang="en-GB" altLang="en-US" sz="2400" smtClean="0"/>
              <a:t>			-	develop into a large or medium 				sized enterprise </a:t>
            </a:r>
          </a:p>
        </p:txBody>
      </p:sp>
    </p:spTree>
    <p:extLst>
      <p:ext uri="{BB962C8B-B14F-4D97-AF65-F5344CB8AC3E}">
        <p14:creationId xmlns:p14="http://schemas.microsoft.com/office/powerpoint/2010/main" val="12436505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2"/>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6627" name="Line 2"/>
          <p:cNvSpPr>
            <a:spLocks noChangeShapeType="1"/>
          </p:cNvSpPr>
          <p:nvPr/>
        </p:nvSpPr>
        <p:spPr bwMode="auto">
          <a:xfrm>
            <a:off x="3200400" y="609600"/>
            <a:ext cx="0" cy="2667000"/>
          </a:xfrm>
          <a:prstGeom prst="line">
            <a:avLst/>
          </a:prstGeom>
          <a:noFill/>
          <a:ln w="12700" cap="sq">
            <a:solidFill>
              <a:schemeClr val="tx1"/>
            </a:solidFill>
            <a:round/>
            <a:headEnd type="triangle" w="med" len="med"/>
            <a:tailEnd/>
          </a:ln>
          <a:extLst>
            <a:ext uri="{909E8E84-426E-40DD-AFC4-6F175D3DCCD1}">
              <a14:hiddenFill xmlns:a14="http://schemas.microsoft.com/office/drawing/2010/main">
                <a:noFill/>
              </a14:hiddenFill>
            </a:ext>
          </a:extLst>
        </p:spPr>
        <p:txBody>
          <a:bodyPr wrap="none"/>
          <a:lstStyle/>
          <a:p>
            <a:endParaRPr lang="en-GB"/>
          </a:p>
        </p:txBody>
      </p:sp>
      <p:sp>
        <p:nvSpPr>
          <p:cNvPr id="26628" name="Line 3"/>
          <p:cNvSpPr>
            <a:spLocks noChangeShapeType="1"/>
          </p:cNvSpPr>
          <p:nvPr/>
        </p:nvSpPr>
        <p:spPr bwMode="auto">
          <a:xfrm>
            <a:off x="4114800" y="4038600"/>
            <a:ext cx="4038600" cy="0"/>
          </a:xfrm>
          <a:prstGeom prst="line">
            <a:avLst/>
          </a:prstGeom>
          <a:noFill/>
          <a:ln w="12700" cap="sq">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26629" name="Line 4"/>
          <p:cNvSpPr>
            <a:spLocks noChangeShapeType="1"/>
          </p:cNvSpPr>
          <p:nvPr/>
        </p:nvSpPr>
        <p:spPr bwMode="auto">
          <a:xfrm flipH="1">
            <a:off x="2209800" y="4724400"/>
            <a:ext cx="609600" cy="1143000"/>
          </a:xfrm>
          <a:prstGeom prst="line">
            <a:avLst/>
          </a:prstGeom>
          <a:noFill/>
          <a:ln w="12700" cap="sq">
            <a:solidFill>
              <a:schemeClr val="tx1"/>
            </a:solidFill>
            <a:round/>
            <a:headEnd type="none" w="sm" len="sm"/>
            <a:tailEnd type="triangle" w="sm" len="sm"/>
          </a:ln>
          <a:extLst>
            <a:ext uri="{909E8E84-426E-40DD-AFC4-6F175D3DCCD1}">
              <a14:hiddenFill xmlns:a14="http://schemas.microsoft.com/office/drawing/2010/main">
                <a:noFill/>
              </a14:hiddenFill>
            </a:ext>
          </a:extLst>
        </p:spPr>
        <p:txBody>
          <a:bodyPr wrap="none"/>
          <a:lstStyle/>
          <a:p>
            <a:endParaRPr lang="en-GB"/>
          </a:p>
        </p:txBody>
      </p:sp>
      <p:sp>
        <p:nvSpPr>
          <p:cNvPr id="26630" name="Arc 5"/>
          <p:cNvSpPr>
            <a:spLocks/>
          </p:cNvSpPr>
          <p:nvPr/>
        </p:nvSpPr>
        <p:spPr bwMode="auto">
          <a:xfrm>
            <a:off x="3200400" y="685800"/>
            <a:ext cx="4953000" cy="3352800"/>
          </a:xfrm>
          <a:custGeom>
            <a:avLst/>
            <a:gdLst>
              <a:gd name="T0" fmla="*/ 0 w 21600"/>
              <a:gd name="T1" fmla="*/ 0 h 21600"/>
              <a:gd name="T2" fmla="*/ 1135750464 w 21600"/>
              <a:gd name="T3" fmla="*/ 520429034 h 21600"/>
              <a:gd name="T4" fmla="*/ 0 w 21600"/>
              <a:gd name="T5" fmla="*/ 520429034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1" name="Arc 6"/>
          <p:cNvSpPr>
            <a:spLocks/>
          </p:cNvSpPr>
          <p:nvPr/>
        </p:nvSpPr>
        <p:spPr bwMode="auto">
          <a:xfrm flipH="1">
            <a:off x="2127250" y="685800"/>
            <a:ext cx="1073150" cy="6172200"/>
          </a:xfrm>
          <a:custGeom>
            <a:avLst/>
            <a:gdLst>
              <a:gd name="T0" fmla="*/ 0 w 21285"/>
              <a:gd name="T1" fmla="*/ 0 h 21600"/>
              <a:gd name="T2" fmla="*/ 54106227 w 21285"/>
              <a:gd name="T3" fmla="*/ 1463467524 h 21600"/>
              <a:gd name="T4" fmla="*/ 0 w 21285"/>
              <a:gd name="T5" fmla="*/ 1763706084 h 21600"/>
              <a:gd name="T6" fmla="*/ 0 60000 65536"/>
              <a:gd name="T7" fmla="*/ 0 60000 65536"/>
              <a:gd name="T8" fmla="*/ 0 60000 65536"/>
              <a:gd name="T9" fmla="*/ 0 w 21285"/>
              <a:gd name="T10" fmla="*/ 0 h 21600"/>
              <a:gd name="T11" fmla="*/ 21285 w 21285"/>
              <a:gd name="T12" fmla="*/ 21600 h 21600"/>
            </a:gdLst>
            <a:ahLst/>
            <a:cxnLst>
              <a:cxn ang="T6">
                <a:pos x="T0" y="T1"/>
              </a:cxn>
              <a:cxn ang="T7">
                <a:pos x="T2" y="T3"/>
              </a:cxn>
              <a:cxn ang="T8">
                <a:pos x="T4" y="T5"/>
              </a:cxn>
            </a:cxnLst>
            <a:rect l="T9" t="T10" r="T11" b="T12"/>
            <a:pathLst>
              <a:path w="21285" h="21600" fill="none" extrusionOk="0">
                <a:moveTo>
                  <a:pt x="-1" y="0"/>
                </a:moveTo>
                <a:cubicBezTo>
                  <a:pt x="10510" y="0"/>
                  <a:pt x="19495" y="7565"/>
                  <a:pt x="21284" y="17923"/>
                </a:cubicBezTo>
              </a:path>
              <a:path w="21285" h="21600" stroke="0" extrusionOk="0">
                <a:moveTo>
                  <a:pt x="-1" y="0"/>
                </a:moveTo>
                <a:cubicBezTo>
                  <a:pt x="10510" y="0"/>
                  <a:pt x="19495" y="7565"/>
                  <a:pt x="21284" y="17923"/>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2" name="Arc 7"/>
          <p:cNvSpPr>
            <a:spLocks/>
          </p:cNvSpPr>
          <p:nvPr/>
        </p:nvSpPr>
        <p:spPr bwMode="auto">
          <a:xfrm flipV="1">
            <a:off x="2286000" y="4038600"/>
            <a:ext cx="5867400" cy="1828800"/>
          </a:xfrm>
          <a:custGeom>
            <a:avLst/>
            <a:gdLst>
              <a:gd name="T0" fmla="*/ 0 w 21600"/>
              <a:gd name="T1" fmla="*/ 0 h 21600"/>
              <a:gd name="T2" fmla="*/ 1593813983 w 21600"/>
              <a:gd name="T3" fmla="*/ 154838386 h 21600"/>
              <a:gd name="T4" fmla="*/ 0 w 21600"/>
              <a:gd name="T5" fmla="*/ 15483838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3" name="Arc 8"/>
          <p:cNvSpPr>
            <a:spLocks/>
          </p:cNvSpPr>
          <p:nvPr/>
        </p:nvSpPr>
        <p:spPr bwMode="auto">
          <a:xfrm>
            <a:off x="3200400" y="3276600"/>
            <a:ext cx="914400" cy="762000"/>
          </a:xfrm>
          <a:custGeom>
            <a:avLst/>
            <a:gdLst>
              <a:gd name="T0" fmla="*/ 0 w 21600"/>
              <a:gd name="T1" fmla="*/ 0 h 21600"/>
              <a:gd name="T2" fmla="*/ 38709597 w 21600"/>
              <a:gd name="T3" fmla="*/ 26881666 h 21600"/>
              <a:gd name="T4" fmla="*/ 0 w 21600"/>
              <a:gd name="T5" fmla="*/ 2688166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4" name="Arc 9"/>
          <p:cNvSpPr>
            <a:spLocks/>
          </p:cNvSpPr>
          <p:nvPr/>
        </p:nvSpPr>
        <p:spPr bwMode="auto">
          <a:xfrm flipH="1">
            <a:off x="2819400" y="3276600"/>
            <a:ext cx="381000" cy="1447800"/>
          </a:xfrm>
          <a:custGeom>
            <a:avLst/>
            <a:gdLst>
              <a:gd name="T0" fmla="*/ 0 w 21600"/>
              <a:gd name="T1" fmla="*/ 0 h 21600"/>
              <a:gd name="T2" fmla="*/ 6720416 w 21600"/>
              <a:gd name="T3" fmla="*/ 97042815 h 21600"/>
              <a:gd name="T4" fmla="*/ 0 w 21600"/>
              <a:gd name="T5" fmla="*/ 97042815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5" name="Arc 10"/>
          <p:cNvSpPr>
            <a:spLocks/>
          </p:cNvSpPr>
          <p:nvPr/>
        </p:nvSpPr>
        <p:spPr bwMode="auto">
          <a:xfrm flipV="1">
            <a:off x="2895600" y="4038600"/>
            <a:ext cx="1219200" cy="685800"/>
          </a:xfrm>
          <a:custGeom>
            <a:avLst/>
            <a:gdLst>
              <a:gd name="T0" fmla="*/ 0 w 21600"/>
              <a:gd name="T1" fmla="*/ 0 h 21600"/>
              <a:gd name="T2" fmla="*/ 68817070 w 21600"/>
              <a:gd name="T3" fmla="*/ 21774150 h 21600"/>
              <a:gd name="T4" fmla="*/ 0 w 21600"/>
              <a:gd name="T5" fmla="*/ 2177415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6" name="Text Box 11"/>
          <p:cNvSpPr txBox="1">
            <a:spLocks noChangeArrowheads="1"/>
          </p:cNvSpPr>
          <p:nvPr/>
        </p:nvSpPr>
        <p:spPr bwMode="auto">
          <a:xfrm>
            <a:off x="2971800" y="3633788"/>
            <a:ext cx="10858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000" b="1">
                <a:solidFill>
                  <a:srgbClr val="FF3300"/>
                </a:solidFill>
                <a:latin typeface="Times New Roman" pitchFamily="18" charset="0"/>
              </a:rPr>
              <a:t>Small </a:t>
            </a:r>
          </a:p>
          <a:p>
            <a:pPr eaLnBrk="1" hangingPunct="1"/>
            <a:r>
              <a:rPr lang="en-US" altLang="en-US" sz="2000" b="1">
                <a:solidFill>
                  <a:srgbClr val="FF3300"/>
                </a:solidFill>
                <a:latin typeface="Times New Roman" pitchFamily="18" charset="0"/>
              </a:rPr>
              <a:t>business</a:t>
            </a:r>
            <a:endParaRPr lang="en-GB" altLang="en-US" sz="2000" b="1">
              <a:solidFill>
                <a:srgbClr val="FF3300"/>
              </a:solidFill>
              <a:latin typeface="Times New Roman" pitchFamily="18" charset="0"/>
            </a:endParaRPr>
          </a:p>
        </p:txBody>
      </p:sp>
      <p:sp>
        <p:nvSpPr>
          <p:cNvPr id="26637" name="Text Box 12"/>
          <p:cNvSpPr txBox="1">
            <a:spLocks noChangeArrowheads="1"/>
          </p:cNvSpPr>
          <p:nvPr/>
        </p:nvSpPr>
        <p:spPr bwMode="auto">
          <a:xfrm>
            <a:off x="2879725" y="193675"/>
            <a:ext cx="22558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400">
                <a:solidFill>
                  <a:srgbClr val="FF3300"/>
                </a:solidFill>
                <a:latin typeface="Times New Roman" pitchFamily="18" charset="0"/>
              </a:rPr>
              <a:t>Growth potential</a:t>
            </a:r>
            <a:endParaRPr lang="en-GB" altLang="en-US" sz="2400">
              <a:solidFill>
                <a:srgbClr val="FF3300"/>
              </a:solidFill>
              <a:latin typeface="Times New Roman" pitchFamily="18" charset="0"/>
            </a:endParaRPr>
          </a:p>
        </p:txBody>
      </p:sp>
      <p:sp>
        <p:nvSpPr>
          <p:cNvPr id="26638" name="Text Box 13"/>
          <p:cNvSpPr txBox="1">
            <a:spLocks noChangeArrowheads="1"/>
          </p:cNvSpPr>
          <p:nvPr/>
        </p:nvSpPr>
        <p:spPr bwMode="auto">
          <a:xfrm>
            <a:off x="6629400" y="3581400"/>
            <a:ext cx="15033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400">
                <a:solidFill>
                  <a:srgbClr val="FF3300"/>
                </a:solidFill>
                <a:latin typeface="Times New Roman" pitchFamily="18" charset="0"/>
              </a:rPr>
              <a:t>Innovation</a:t>
            </a:r>
            <a:endParaRPr lang="en-GB" altLang="en-US" sz="2400">
              <a:solidFill>
                <a:srgbClr val="FF3300"/>
              </a:solidFill>
              <a:latin typeface="Times New Roman" pitchFamily="18" charset="0"/>
            </a:endParaRPr>
          </a:p>
        </p:txBody>
      </p:sp>
      <p:sp>
        <p:nvSpPr>
          <p:cNvPr id="26639" name="Text Box 14"/>
          <p:cNvSpPr txBox="1">
            <a:spLocks noChangeArrowheads="1"/>
          </p:cNvSpPr>
          <p:nvPr/>
        </p:nvSpPr>
        <p:spPr bwMode="auto">
          <a:xfrm>
            <a:off x="1981200" y="5867400"/>
            <a:ext cx="2590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400">
                <a:solidFill>
                  <a:srgbClr val="FF3300"/>
                </a:solidFill>
                <a:latin typeface="Times New Roman" pitchFamily="18" charset="0"/>
              </a:rPr>
              <a:t>Strategic objectives</a:t>
            </a:r>
            <a:endParaRPr lang="en-GB" altLang="en-US" sz="2400">
              <a:solidFill>
                <a:srgbClr val="FF3300"/>
              </a:solidFill>
              <a:latin typeface="Times New Roman" pitchFamily="18" charset="0"/>
            </a:endParaRPr>
          </a:p>
        </p:txBody>
      </p:sp>
      <p:sp>
        <p:nvSpPr>
          <p:cNvPr id="26640" name="Text Box 15"/>
          <p:cNvSpPr txBox="1">
            <a:spLocks noChangeArrowheads="1"/>
          </p:cNvSpPr>
          <p:nvPr/>
        </p:nvSpPr>
        <p:spPr bwMode="auto">
          <a:xfrm>
            <a:off x="3810000" y="1905000"/>
            <a:ext cx="30654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400">
                <a:solidFill>
                  <a:srgbClr val="006600"/>
                </a:solidFill>
                <a:latin typeface="Times New Roman" pitchFamily="18" charset="0"/>
              </a:rPr>
              <a:t>Entrepreneurial venture</a:t>
            </a:r>
            <a:endParaRPr lang="en-GB" altLang="en-US" sz="2400">
              <a:solidFill>
                <a:srgbClr val="006600"/>
              </a:solidFill>
              <a:latin typeface="Times New Roman" pitchFamily="18" charset="0"/>
            </a:endParaRPr>
          </a:p>
        </p:txBody>
      </p:sp>
      <p:sp>
        <p:nvSpPr>
          <p:cNvPr id="26641" name="Text Box 16"/>
          <p:cNvSpPr txBox="1">
            <a:spLocks noChangeArrowheads="1"/>
          </p:cNvSpPr>
          <p:nvPr/>
        </p:nvSpPr>
        <p:spPr bwMode="auto">
          <a:xfrm>
            <a:off x="6477000" y="6172200"/>
            <a:ext cx="22558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2400">
                <a:solidFill>
                  <a:srgbClr val="006600"/>
                </a:solidFill>
                <a:latin typeface="Times New Roman" pitchFamily="18" charset="0"/>
              </a:rPr>
              <a:t>Wickham (2001)</a:t>
            </a:r>
            <a:endParaRPr lang="en-GB" altLang="en-US" sz="2400">
              <a:solidFill>
                <a:srgbClr val="006600"/>
              </a:solidFill>
              <a:latin typeface="Times New Roman" pitchFamily="18" charset="0"/>
            </a:endParaRPr>
          </a:p>
        </p:txBody>
      </p:sp>
    </p:spTree>
    <p:extLst>
      <p:ext uri="{BB962C8B-B14F-4D97-AF65-F5344CB8AC3E}">
        <p14:creationId xmlns:p14="http://schemas.microsoft.com/office/powerpoint/2010/main" val="17236664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mtClean="0"/>
              <a:t>Entrepreneurship - week 3</a:t>
            </a:r>
          </a:p>
        </p:txBody>
      </p:sp>
      <p:sp>
        <p:nvSpPr>
          <p:cNvPr id="27651"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altLang="en-US" sz="2500" b="1" smtClean="0">
                <a:latin typeface="Comic Sans MS" pitchFamily="66" charset="0"/>
              </a:rPr>
              <a:t> </a:t>
            </a:r>
            <a:r>
              <a:rPr lang="en-GB" altLang="en-US" sz="2800" b="1" smtClean="0"/>
              <a:t>Relationship between entrepreneurship &amp; small business</a:t>
            </a:r>
          </a:p>
        </p:txBody>
      </p:sp>
      <p:sp>
        <p:nvSpPr>
          <p:cNvPr id="27652" name="Rectangle 3"/>
          <p:cNvSpPr>
            <a:spLocks noGrp="1" noChangeArrowheads="1"/>
          </p:cNvSpPr>
          <p:nvPr>
            <p:ph type="body" idx="1"/>
          </p:nvPr>
        </p:nvSpPr>
        <p:spPr>
          <a:noFill/>
        </p:spPr>
        <p:txBody>
          <a:bodyPr lIns="92075" tIns="46038" rIns="92075" bIns="46038"/>
          <a:lstStyle/>
          <a:p>
            <a:pPr>
              <a:lnSpc>
                <a:spcPct val="90000"/>
              </a:lnSpc>
              <a:buFont typeface="Wingdings" pitchFamily="2" charset="2"/>
              <a:buNone/>
            </a:pPr>
            <a:r>
              <a:rPr lang="en-GB" altLang="en-US" sz="2400" b="1" smtClean="0"/>
              <a:t>Different roles in the economy of entrepreneurial ventures and small businesses  (Wickham, 1998)</a:t>
            </a:r>
          </a:p>
          <a:p>
            <a:pPr>
              <a:lnSpc>
                <a:spcPct val="90000"/>
              </a:lnSpc>
              <a:buFont typeface="Wingdings" pitchFamily="2" charset="2"/>
              <a:buNone/>
            </a:pPr>
            <a:r>
              <a:rPr lang="en-GB" altLang="en-US" sz="2400" smtClean="0"/>
              <a:t> </a:t>
            </a:r>
          </a:p>
          <a:p>
            <a:pPr>
              <a:lnSpc>
                <a:spcPct val="90000"/>
              </a:lnSpc>
              <a:buFont typeface="Wingdings" pitchFamily="2" charset="2"/>
              <a:buChar char="Ø"/>
            </a:pPr>
            <a:r>
              <a:rPr lang="en-GB" altLang="en-US" sz="2400" smtClean="0"/>
              <a:t>Entrepreneurial venture </a:t>
            </a:r>
            <a:r>
              <a:rPr lang="en-US" altLang="en-US" sz="2400" smtClean="0"/>
              <a:t>is </a:t>
            </a:r>
            <a:r>
              <a:rPr lang="en-GB" altLang="en-US" sz="2400" smtClean="0"/>
              <a:t>usually based on significant innovation, a significantly new way of doing things.  Small business usually deliver</a:t>
            </a:r>
            <a:r>
              <a:rPr lang="en-US" altLang="en-US" sz="2400" smtClean="0"/>
              <a:t>s </a:t>
            </a:r>
            <a:r>
              <a:rPr lang="en-GB" altLang="en-US" sz="2400" smtClean="0"/>
              <a:t>an </a:t>
            </a:r>
            <a:r>
              <a:rPr lang="en-GB" altLang="en-US" sz="2400" i="1" smtClean="0"/>
              <a:t>established</a:t>
            </a:r>
            <a:r>
              <a:rPr lang="en-GB" altLang="en-US" sz="2400" smtClean="0"/>
              <a:t> product or service                                         </a:t>
            </a:r>
          </a:p>
          <a:p>
            <a:pPr>
              <a:lnSpc>
                <a:spcPct val="90000"/>
              </a:lnSpc>
              <a:buFont typeface="Wingdings" pitchFamily="2" charset="2"/>
              <a:buChar char="Ø"/>
            </a:pPr>
            <a:r>
              <a:rPr lang="en-GB" altLang="en-US" sz="2400" smtClean="0"/>
              <a:t>Entrepreneurial ventures have a greater potential for growth.   </a:t>
            </a:r>
            <a:endParaRPr lang="en-US" altLang="en-US" sz="2400" smtClean="0"/>
          </a:p>
          <a:p>
            <a:pPr>
              <a:lnSpc>
                <a:spcPct val="90000"/>
              </a:lnSpc>
              <a:buFont typeface="Wingdings" pitchFamily="2" charset="2"/>
              <a:buNone/>
            </a:pPr>
            <a:r>
              <a:rPr lang="en-US" altLang="en-US" sz="2400" smtClean="0"/>
              <a:t>     </a:t>
            </a:r>
            <a:r>
              <a:rPr lang="en-GB" altLang="en-US" sz="2400" smtClean="0"/>
              <a:t>A small business operates </a:t>
            </a:r>
            <a:r>
              <a:rPr lang="en-GB" altLang="en-US" sz="2400" i="1" smtClean="0"/>
              <a:t>within</a:t>
            </a:r>
            <a:r>
              <a:rPr lang="en-GB" altLang="en-US" sz="2400" smtClean="0"/>
              <a:t> a given market; the entrepreneurial venture is in a position to </a:t>
            </a:r>
            <a:r>
              <a:rPr lang="en-GB" altLang="en-US" sz="2400" i="1" smtClean="0"/>
              <a:t>create</a:t>
            </a:r>
            <a:r>
              <a:rPr lang="en-GB" altLang="en-US" sz="2400" smtClean="0"/>
              <a:t> its own market.</a:t>
            </a:r>
          </a:p>
          <a:p>
            <a:pPr>
              <a:lnSpc>
                <a:spcPct val="90000"/>
              </a:lnSpc>
              <a:buFont typeface="Wingdings" pitchFamily="2" charset="2"/>
              <a:buChar char="Ø"/>
            </a:pPr>
            <a:r>
              <a:rPr lang="en-GB" altLang="en-US" sz="2400" smtClean="0"/>
              <a:t>Entrepreneurial ventures have </a:t>
            </a:r>
            <a:r>
              <a:rPr lang="en-GB" altLang="en-US" sz="2400" i="1" smtClean="0"/>
              <a:t>stronger and clearer</a:t>
            </a:r>
            <a:r>
              <a:rPr lang="en-GB" altLang="en-US" sz="2400" smtClean="0"/>
              <a:t> strategic objectives</a:t>
            </a:r>
            <a:r>
              <a:rPr lang="en-GB" altLang="en-US" sz="2800" b="1" smtClean="0"/>
              <a:t> </a:t>
            </a:r>
            <a:endParaRPr lang="en-GB" altLang="en-US" sz="2400" smtClean="0"/>
          </a:p>
          <a:p>
            <a:pPr>
              <a:lnSpc>
                <a:spcPct val="90000"/>
              </a:lnSpc>
              <a:buFont typeface="Wingdings" pitchFamily="2" charset="2"/>
              <a:buChar char="Ø"/>
            </a:pPr>
            <a:endParaRPr lang="en-GB" altLang="en-US" sz="2400" smtClean="0"/>
          </a:p>
        </p:txBody>
      </p:sp>
    </p:spTree>
    <p:extLst>
      <p:ext uri="{BB962C8B-B14F-4D97-AF65-F5344CB8AC3E}">
        <p14:creationId xmlns:p14="http://schemas.microsoft.com/office/powerpoint/2010/main" val="3577148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222</TotalTime>
  <Words>2338</Words>
  <Application>Microsoft Office PowerPoint</Application>
  <PresentationFormat>On-screen Show (4:3)</PresentationFormat>
  <Paragraphs>343</Paragraphs>
  <Slides>46</Slides>
  <Notes>30</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SBUS5109 Entrepreneurship </vt:lpstr>
      <vt:lpstr>What is Entrepreneur?</vt:lpstr>
      <vt:lpstr>Entrepreneur?</vt:lpstr>
      <vt:lpstr>Dimensions of Entrepreneurialism</vt:lpstr>
      <vt:lpstr>Popular Entrepreneur Myth</vt:lpstr>
      <vt:lpstr>Characteristics of non entrepreneurial small businesses:</vt:lpstr>
      <vt:lpstr>Entrepreneur</vt:lpstr>
      <vt:lpstr>Entrepreneur or Not?</vt:lpstr>
      <vt:lpstr>What does an Entrepreneur do?</vt:lpstr>
      <vt:lpstr>PowerPoint Presentation</vt:lpstr>
      <vt:lpstr>PowerPoint Presentation</vt:lpstr>
      <vt:lpstr>Entrepreneurship – not a new Phenomenon</vt:lpstr>
      <vt:lpstr>Renaissance – a revolution in Innovation</vt:lpstr>
      <vt:lpstr>Industrial Revolution -  Entrepreneurs in transport, communications and industry</vt:lpstr>
      <vt:lpstr>Modernism and Fordism</vt:lpstr>
      <vt:lpstr>Contemporary Entrepreneurs</vt:lpstr>
      <vt:lpstr>Changing Times, changing definitions</vt:lpstr>
      <vt:lpstr>Entrepreneurship - Trends for the new Millennium: </vt:lpstr>
      <vt:lpstr>Some Definitions of Entrepreneurship</vt:lpstr>
      <vt:lpstr>PowerPoint Presentation</vt:lpstr>
      <vt:lpstr>Appendix 1</vt:lpstr>
      <vt:lpstr>Entrepreneurship and the Economy </vt:lpstr>
      <vt:lpstr>The place of the small business in the economy</vt:lpstr>
      <vt:lpstr>Debates</vt:lpstr>
      <vt:lpstr>Definitions</vt:lpstr>
      <vt:lpstr>PowerPoint Presentation</vt:lpstr>
      <vt:lpstr>PowerPoint Presentation</vt:lpstr>
      <vt:lpstr>Bolton Committee</vt:lpstr>
      <vt:lpstr>Bolton Committee</vt:lpstr>
      <vt:lpstr>But why have small businesses?</vt:lpstr>
      <vt:lpstr>The potential contribution of SMEs to economic development at subnational level.</vt:lpstr>
      <vt:lpstr>The place of the small business in the economy</vt:lpstr>
      <vt:lpstr>Encouraging Economic Development</vt:lpstr>
      <vt:lpstr>Encouraging Economic Development</vt:lpstr>
      <vt:lpstr>Encouraging Economic Development</vt:lpstr>
      <vt:lpstr>The balance between small and large firms </vt:lpstr>
      <vt:lpstr>The balance between small and large firms</vt:lpstr>
      <vt:lpstr>New Businesses in the 21st Century, will need to:</vt:lpstr>
      <vt:lpstr>  Relationship between entrepreneurship &amp; small business </vt:lpstr>
      <vt:lpstr>Relationship between entrepreneurship &amp; small business</vt:lpstr>
      <vt:lpstr> Relationship between entrepreneurship &amp; small business</vt:lpstr>
      <vt:lpstr>Relationship between entrepreneurship &amp; small business</vt:lpstr>
      <vt:lpstr>Relationship between entrepreneurship &amp; small business</vt:lpstr>
      <vt:lpstr>  Relationship between entrepreneurship &amp; small business  </vt:lpstr>
      <vt:lpstr>PowerPoint Presentation</vt:lpstr>
      <vt:lpstr> Relationship between entrepreneurship &amp; small business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SBUS5109 Entrepreneurship </dc:title>
  <dc:creator>richard</dc:creator>
  <cp:lastModifiedBy>richard</cp:lastModifiedBy>
  <cp:revision>10</cp:revision>
  <dcterms:created xsi:type="dcterms:W3CDTF">2015-10-19T13:30:05Z</dcterms:created>
  <dcterms:modified xsi:type="dcterms:W3CDTF">2015-10-19T20:31:15Z</dcterms:modified>
</cp:coreProperties>
</file>