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8288000" cy="10287000"/>
  <p:notesSz cx="6858000" cy="9144000"/>
  <p:embeddedFontLst>
    <p:embeddedFont>
      <p:font typeface="Arimo" panose="020B0604020202020204" charset="0"/>
      <p:regular r:id="rId23"/>
    </p:embeddedFont>
    <p:embeddedFont>
      <p:font typeface="Lora" pitchFamily="2"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4" d="100"/>
          <a:sy n="44" d="100"/>
        </p:scale>
        <p:origin x="1330" y="1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5.jpe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4.jpeg"/><Relationship Id="rId2" Type="http://schemas.openxmlformats.org/officeDocument/2006/relationships/image" Target="../media/image10.png"/><Relationship Id="rId16" Type="http://schemas.openxmlformats.org/officeDocument/2006/relationships/image" Target="../media/image13.sv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12.pn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6.jpe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pn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7.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3.sv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pn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8.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3.svg"/></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pn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3.svg"/></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pn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3.sv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22.pn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2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13.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2.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24.pn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23.png"/><Relationship Id="rId2" Type="http://schemas.openxmlformats.org/officeDocument/2006/relationships/image" Target="../media/image10.png"/><Relationship Id="rId16" Type="http://schemas.openxmlformats.org/officeDocument/2006/relationships/image" Target="../media/image13.sv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12.pn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25.sv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6"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27.jpe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26.jpeg"/></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6"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30.jpe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29.jpeg"/></Relationships>
</file>

<file path=ppt/slides/_rels/slide15.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33.jpe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32.jpe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s>
</file>

<file path=ppt/slides/_rels/slide1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34.png"/></Relationships>
</file>

<file path=ppt/slides/_rels/slide1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image" Target="../media/image36.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35.png"/></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37.png"/></Relationships>
</file>

<file path=ppt/slides/_rels/slide20.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hyperlink" Target="https://youtu.be/Ph6KCg4zkb4"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hyperlink" Target="https://vm.tiktok.com/ZNHbLGpmQuUes-WDpo6/" TargetMode="External"/><Relationship Id="rId3" Type="http://schemas.openxmlformats.org/officeDocument/2006/relationships/image" Target="../media/image11.svg"/><Relationship Id="rId7" Type="http://schemas.openxmlformats.org/officeDocument/2006/relationships/image" Target="../media/image7.svg"/><Relationship Id="rId12" Type="http://schemas.openxmlformats.org/officeDocument/2006/relationships/hyperlink" Target="https://www.buyapowa.com" TargetMode="External"/><Relationship Id="rId2" Type="http://schemas.openxmlformats.org/officeDocument/2006/relationships/image" Target="../media/image10.png"/><Relationship Id="rId16" Type="http://schemas.openxmlformats.org/officeDocument/2006/relationships/hyperlink" Target="https://vm.tiktok.com/ZNHbLGgeqhrJE-P7cjf/" TargetMode="Externa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3.svg"/><Relationship Id="rId5" Type="http://schemas.openxmlformats.org/officeDocument/2006/relationships/image" Target="../media/image5.svg"/><Relationship Id="rId15" Type="http://schemas.openxmlformats.org/officeDocument/2006/relationships/hyperlink" Target="https://vm.tiktok.com/ZNHbLGVC4cEGF-qR941/" TargetMode="External"/><Relationship Id="rId10"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hyperlink" Target="https://www.facebook.com/share/r/1AfL5Mdihb/?mibextid=wwXIf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p:cNvSpPr/>
          <p:nvPr/>
        </p:nvSpPr>
        <p:spPr>
          <a:xfrm>
            <a:off x="5995910" y="1161152"/>
            <a:ext cx="6286655" cy="3775947"/>
          </a:xfrm>
          <a:custGeom>
            <a:avLst/>
            <a:gdLst/>
            <a:ahLst/>
            <a:cxnLst/>
            <a:rect l="l" t="t" r="r" b="b"/>
            <a:pathLst>
              <a:path w="6286655" h="3775947">
                <a:moveTo>
                  <a:pt x="0" y="0"/>
                </a:moveTo>
                <a:lnTo>
                  <a:pt x="6286655" y="0"/>
                </a:lnTo>
                <a:lnTo>
                  <a:pt x="6286655" y="3775947"/>
                </a:lnTo>
                <a:lnTo>
                  <a:pt x="0" y="3775947"/>
                </a:lnTo>
                <a:lnTo>
                  <a:pt x="0" y="0"/>
                </a:lnTo>
                <a:close/>
              </a:path>
            </a:pathLst>
          </a:custGeom>
          <a:blipFill>
            <a:blip r:embed="rId2"/>
            <a:stretch>
              <a:fillRect/>
            </a:stretch>
          </a:blipFill>
          <a:ln cap="sq">
            <a:noFill/>
            <a:prstDash val="dash"/>
            <a:miter/>
          </a:ln>
        </p:spPr>
        <p:txBody>
          <a:bodyPr/>
          <a:lstStyle/>
          <a:p>
            <a:endParaRPr lang="en-GB"/>
          </a:p>
        </p:txBody>
      </p:sp>
      <p:sp>
        <p:nvSpPr>
          <p:cNvPr id="3" name="TextBox 3"/>
          <p:cNvSpPr txBox="1"/>
          <p:nvPr/>
        </p:nvSpPr>
        <p:spPr>
          <a:xfrm>
            <a:off x="9139238" y="4274503"/>
            <a:ext cx="9525" cy="1566544"/>
          </a:xfrm>
          <a:prstGeom prst="rect">
            <a:avLst/>
          </a:prstGeom>
        </p:spPr>
        <p:txBody>
          <a:bodyPr lIns="0" tIns="0" rIns="0" bIns="0" rtlCol="0" anchor="t">
            <a:spAutoFit/>
          </a:bodyPr>
          <a:lstStyle/>
          <a:p>
            <a:pPr algn="ctr">
              <a:lnSpc>
                <a:spcPts val="12880"/>
              </a:lnSpc>
            </a:pPr>
            <a:endParaRPr/>
          </a:p>
        </p:txBody>
      </p:sp>
      <p:sp>
        <p:nvSpPr>
          <p:cNvPr id="4" name="TextBox 4"/>
          <p:cNvSpPr txBox="1"/>
          <p:nvPr/>
        </p:nvSpPr>
        <p:spPr>
          <a:xfrm>
            <a:off x="1028700" y="5565789"/>
            <a:ext cx="17259300" cy="3692511"/>
          </a:xfrm>
          <a:prstGeom prst="rect">
            <a:avLst/>
          </a:prstGeom>
        </p:spPr>
        <p:txBody>
          <a:bodyPr lIns="0" tIns="0" rIns="0" bIns="0" rtlCol="0" anchor="t">
            <a:spAutoFit/>
          </a:bodyPr>
          <a:lstStyle/>
          <a:p>
            <a:pPr marL="755769" lvl="1" indent="-377884" algn="l">
              <a:lnSpc>
                <a:spcPts val="4900"/>
              </a:lnSpc>
              <a:buFont typeface="Arial"/>
              <a:buChar char="•"/>
            </a:pPr>
            <a:r>
              <a:rPr lang="en-US" sz="3500">
                <a:solidFill>
                  <a:srgbClr val="3E2103"/>
                </a:solidFill>
                <a:latin typeface="Lora"/>
                <a:ea typeface="Lora"/>
                <a:cs typeface="Lora"/>
                <a:sym typeface="Lora"/>
              </a:rPr>
              <a:t>Module name: Digital Skills for Personal Development and Professional Growth (BMSW4008)</a:t>
            </a:r>
          </a:p>
          <a:p>
            <a:pPr marL="755769" lvl="1" indent="-377884" algn="l">
              <a:lnSpc>
                <a:spcPts val="4900"/>
              </a:lnSpc>
              <a:buFont typeface="Arial"/>
              <a:buChar char="•"/>
            </a:pPr>
            <a:r>
              <a:rPr lang="en-US" sz="3500">
                <a:solidFill>
                  <a:srgbClr val="3E2103"/>
                </a:solidFill>
                <a:latin typeface="Lora"/>
                <a:ea typeface="Lora"/>
                <a:cs typeface="Lora"/>
                <a:sym typeface="Lora"/>
              </a:rPr>
              <a:t>Assignment name: Presentation</a:t>
            </a:r>
          </a:p>
          <a:p>
            <a:pPr marL="755769" lvl="1" indent="-377884" algn="l">
              <a:lnSpc>
                <a:spcPts val="4900"/>
              </a:lnSpc>
              <a:buFont typeface="Arial"/>
              <a:buChar char="•"/>
            </a:pPr>
            <a:r>
              <a:rPr lang="en-US" sz="3500">
                <a:solidFill>
                  <a:srgbClr val="3E2103"/>
                </a:solidFill>
                <a:latin typeface="Lora"/>
                <a:ea typeface="Lora"/>
                <a:cs typeface="Lora"/>
                <a:sym typeface="Lora"/>
              </a:rPr>
              <a:t>Deadline: Monday, 30th of June, 9.00</a:t>
            </a:r>
          </a:p>
          <a:p>
            <a:pPr marL="755769" lvl="1" indent="-377884" algn="l">
              <a:lnSpc>
                <a:spcPts val="4900"/>
              </a:lnSpc>
              <a:buFont typeface="Arial"/>
              <a:buChar char="•"/>
            </a:pPr>
            <a:r>
              <a:rPr lang="en-US" sz="3500">
                <a:solidFill>
                  <a:srgbClr val="3E2103"/>
                </a:solidFill>
                <a:latin typeface="Lora"/>
                <a:ea typeface="Lora"/>
                <a:cs typeface="Lora"/>
                <a:sym typeface="Lora"/>
              </a:rPr>
              <a:t>Student name: Cristina Limbau (2410885)</a:t>
            </a:r>
          </a:p>
          <a:p>
            <a:pPr marL="755769" lvl="1" indent="-377884" algn="l">
              <a:lnSpc>
                <a:spcPts val="4900"/>
              </a:lnSpc>
              <a:buFont typeface="Arial"/>
              <a:buChar char="•"/>
            </a:pPr>
            <a:r>
              <a:rPr lang="en-US" sz="3500">
                <a:solidFill>
                  <a:srgbClr val="3E2103"/>
                </a:solidFill>
                <a:latin typeface="Lora"/>
                <a:ea typeface="Lora"/>
                <a:cs typeface="Lora"/>
                <a:sym typeface="Lora"/>
              </a:rPr>
              <a:t>Lecturer name: Philippa Fitzgerald</a:t>
            </a:r>
          </a:p>
        </p:txBody>
      </p:sp>
      <p:sp>
        <p:nvSpPr>
          <p:cNvPr id="5" name="Freeform 5"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7">
              <a:alphaModFix amt="31999"/>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9">
              <a:alphaModFix amt="62000"/>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sp>
        <p:nvSpPr>
          <p:cNvPr id="9" name="Freeform 9"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5899949" y="488354"/>
            <a:ext cx="6894840" cy="811530"/>
          </a:xfrm>
          <a:prstGeom prst="rect">
            <a:avLst/>
          </a:prstGeom>
        </p:spPr>
        <p:txBody>
          <a:bodyPr wrap="square"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AI </a:t>
            </a:r>
            <a:r>
              <a:rPr lang="en-US" sz="4800" dirty="0" err="1">
                <a:solidFill>
                  <a:srgbClr val="3E2103"/>
                </a:solidFill>
                <a:latin typeface="Lora"/>
                <a:ea typeface="Lora"/>
                <a:cs typeface="Lora"/>
                <a:sym typeface="Lora"/>
              </a:rPr>
              <a:t>Aknowledgement</a:t>
            </a:r>
            <a:endParaRPr lang="en-US" sz="4800" dirty="0">
              <a:solidFill>
                <a:srgbClr val="3E2103"/>
              </a:solidFill>
              <a:latin typeface="Lora"/>
              <a:ea typeface="Lora"/>
              <a:cs typeface="Lora"/>
              <a:sym typeface="Lora"/>
            </a:endParaRPr>
          </a:p>
        </p:txBody>
      </p:sp>
      <p:sp>
        <p:nvSpPr>
          <p:cNvPr id="8" name="TextBox 8"/>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9" name="TextBox 9"/>
          <p:cNvSpPr txBox="1"/>
          <p:nvPr/>
        </p:nvSpPr>
        <p:spPr>
          <a:xfrm>
            <a:off x="509706" y="3311531"/>
            <a:ext cx="15326559" cy="1581150"/>
          </a:xfrm>
          <a:prstGeom prst="rect">
            <a:avLst/>
          </a:prstGeom>
        </p:spPr>
        <p:txBody>
          <a:bodyPr lIns="0" tIns="0" rIns="0" bIns="0" rtlCol="0" anchor="t">
            <a:spAutoFit/>
          </a:bodyPr>
          <a:lstStyle/>
          <a:p>
            <a:pPr marL="647700" lvl="1" indent="-323850" algn="l">
              <a:lnSpc>
                <a:spcPts val="4200"/>
              </a:lnSpc>
              <a:buFont typeface="Arial"/>
              <a:buChar char="•"/>
            </a:pPr>
            <a:r>
              <a:rPr lang="en-US" sz="3000">
                <a:solidFill>
                  <a:srgbClr val="3E2103"/>
                </a:solidFill>
                <a:latin typeface="Lora"/>
                <a:ea typeface="Lora"/>
                <a:cs typeface="Lora"/>
                <a:sym typeface="Lora"/>
              </a:rPr>
              <a:t>I confirm that I have not presented any AI generated materials as my own work. </a:t>
            </a:r>
          </a:p>
          <a:p>
            <a:pPr marL="647700" lvl="1" indent="-323850" algn="l">
              <a:lnSpc>
                <a:spcPts val="4200"/>
              </a:lnSpc>
              <a:buFont typeface="Arial"/>
              <a:buChar char="•"/>
            </a:pPr>
            <a:r>
              <a:rPr lang="en-US" sz="3000">
                <a:solidFill>
                  <a:srgbClr val="3E2103"/>
                </a:solidFill>
                <a:latin typeface="Lora"/>
                <a:ea typeface="Lora"/>
                <a:cs typeface="Lora"/>
                <a:sym typeface="Lora"/>
              </a:rPr>
              <a:t>I confirm that I have copies of my drafts, notes, and other resources I used, which I</a:t>
            </a:r>
          </a:p>
          <a:p>
            <a:pPr marL="647700" lvl="1" indent="-323850" algn="l">
              <a:lnSpc>
                <a:spcPts val="4200"/>
              </a:lnSpc>
              <a:buFont typeface="Arial"/>
              <a:buChar char="•"/>
            </a:pPr>
            <a:r>
              <a:rPr lang="en-US" sz="3000">
                <a:solidFill>
                  <a:srgbClr val="3E2103"/>
                </a:solidFill>
                <a:latin typeface="Lora"/>
                <a:ea typeface="Lora"/>
                <a:cs typeface="Lora"/>
                <a:sym typeface="Lora"/>
              </a:rPr>
              <a:t> may be asked to provide in evidence.</a:t>
            </a:r>
          </a:p>
        </p:txBody>
      </p:sp>
      <p:sp>
        <p:nvSpPr>
          <p:cNvPr id="10" name="Freeform 10"/>
          <p:cNvSpPr/>
          <p:nvPr/>
        </p:nvSpPr>
        <p:spPr>
          <a:xfrm>
            <a:off x="3648554" y="178137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alphaModFix amt="3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5885914" y="122237"/>
            <a:ext cx="6459974" cy="811530"/>
          </a:xfrm>
          <a:prstGeom prst="rect">
            <a:avLst/>
          </a:prstGeom>
        </p:spPr>
        <p:txBody>
          <a:bodyPr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Presentation Overview</a:t>
            </a:r>
          </a:p>
        </p:txBody>
      </p:sp>
      <p:sp>
        <p:nvSpPr>
          <p:cNvPr id="9" name="Freeform 9"/>
          <p:cNvSpPr/>
          <p:nvPr/>
        </p:nvSpPr>
        <p:spPr>
          <a:xfrm>
            <a:off x="3648554" y="178137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TextBox 10"/>
          <p:cNvSpPr txBox="1"/>
          <p:nvPr/>
        </p:nvSpPr>
        <p:spPr>
          <a:xfrm>
            <a:off x="1609956" y="2948305"/>
            <a:ext cx="13211770" cy="5718810"/>
          </a:xfrm>
          <a:prstGeom prst="rect">
            <a:avLst/>
          </a:prstGeom>
        </p:spPr>
        <p:txBody>
          <a:bodyPr lIns="0" tIns="0" rIns="0" bIns="0" rtlCol="0" anchor="t">
            <a:spAutoFit/>
          </a:bodyPr>
          <a:lstStyle/>
          <a:p>
            <a:pPr marL="777240" lvl="1" indent="-388620" algn="just">
              <a:lnSpc>
                <a:spcPts val="5040"/>
              </a:lnSpc>
              <a:buAutoNum type="arabicPeriod"/>
            </a:pPr>
            <a:r>
              <a:rPr lang="en-US" sz="3600">
                <a:solidFill>
                  <a:srgbClr val="3E2103"/>
                </a:solidFill>
                <a:latin typeface="Lora"/>
                <a:ea typeface="Lora"/>
                <a:cs typeface="Lora"/>
                <a:sym typeface="Lora"/>
              </a:rPr>
              <a:t> Designing the Market Research Questionnaire</a:t>
            </a:r>
          </a:p>
          <a:p>
            <a:pPr marL="777240" lvl="1" indent="-388620" algn="just">
              <a:lnSpc>
                <a:spcPts val="5040"/>
              </a:lnSpc>
              <a:buAutoNum type="arabicPeriod"/>
            </a:pPr>
            <a:r>
              <a:rPr lang="en-US" sz="3600">
                <a:solidFill>
                  <a:srgbClr val="3E2103"/>
                </a:solidFill>
                <a:latin typeface="Lora"/>
                <a:ea typeface="Lora"/>
                <a:cs typeface="Lora"/>
                <a:sym typeface="Lora"/>
              </a:rPr>
              <a:t>Interpreting Research Insights</a:t>
            </a:r>
          </a:p>
          <a:p>
            <a:pPr marL="777240" lvl="1" indent="-388620" algn="just">
              <a:lnSpc>
                <a:spcPts val="5040"/>
              </a:lnSpc>
              <a:buAutoNum type="arabicPeriod"/>
            </a:pPr>
            <a:r>
              <a:rPr lang="en-US" sz="3600">
                <a:solidFill>
                  <a:srgbClr val="3E2103"/>
                </a:solidFill>
                <a:latin typeface="Lora"/>
                <a:ea typeface="Lora"/>
                <a:cs typeface="Lora"/>
                <a:sym typeface="Lora"/>
              </a:rPr>
              <a:t>Website Development Guided by Research</a:t>
            </a:r>
          </a:p>
          <a:p>
            <a:pPr marL="777240" lvl="1" indent="-388620" algn="just">
              <a:lnSpc>
                <a:spcPts val="5040"/>
              </a:lnSpc>
              <a:buAutoNum type="arabicPeriod"/>
            </a:pPr>
            <a:r>
              <a:rPr lang="en-US" sz="3600">
                <a:solidFill>
                  <a:srgbClr val="3E2103"/>
                </a:solidFill>
                <a:latin typeface="Lora"/>
                <a:ea typeface="Lora"/>
                <a:cs typeface="Lora"/>
                <a:sym typeface="Lora"/>
              </a:rPr>
              <a:t>Strategic Marketing Design Informed by Consumer Insight</a:t>
            </a:r>
          </a:p>
          <a:p>
            <a:pPr marL="777240" lvl="1" indent="-388620" algn="just">
              <a:lnSpc>
                <a:spcPts val="5040"/>
              </a:lnSpc>
              <a:buAutoNum type="arabicPeriod"/>
            </a:pPr>
            <a:r>
              <a:rPr lang="en-US" sz="3600">
                <a:solidFill>
                  <a:srgbClr val="3E2103"/>
                </a:solidFill>
                <a:latin typeface="Lora"/>
                <a:ea typeface="Lora"/>
                <a:cs typeface="Lora"/>
                <a:sym typeface="Lora"/>
              </a:rPr>
              <a:t>Reflection on Professional Learning</a:t>
            </a:r>
          </a:p>
          <a:p>
            <a:pPr marL="777240" lvl="1" indent="-388620" algn="just">
              <a:lnSpc>
                <a:spcPts val="5040"/>
              </a:lnSpc>
              <a:buAutoNum type="arabicPeriod"/>
            </a:pPr>
            <a:r>
              <a:rPr lang="en-US" sz="3600">
                <a:solidFill>
                  <a:srgbClr val="3E2103"/>
                </a:solidFill>
                <a:latin typeface="Lora"/>
                <a:ea typeface="Lora"/>
                <a:cs typeface="Lora"/>
                <a:sym typeface="Lora"/>
              </a:rPr>
              <a:t>Skills Developed Through the Process</a:t>
            </a:r>
          </a:p>
          <a:p>
            <a:pPr marL="777240" lvl="1" indent="-388620" algn="just">
              <a:lnSpc>
                <a:spcPts val="5040"/>
              </a:lnSpc>
              <a:buAutoNum type="arabicPeriod"/>
            </a:pPr>
            <a:r>
              <a:rPr lang="en-US" sz="3600">
                <a:solidFill>
                  <a:srgbClr val="3E2103"/>
                </a:solidFill>
                <a:latin typeface="Lora"/>
                <a:ea typeface="Lora"/>
                <a:cs typeface="Lora"/>
                <a:sym typeface="Lora"/>
              </a:rPr>
              <a:t>Skills Requiring Further Development</a:t>
            </a:r>
          </a:p>
          <a:p>
            <a:pPr marL="777240" lvl="1" indent="-388620" algn="just">
              <a:lnSpc>
                <a:spcPts val="5040"/>
              </a:lnSpc>
              <a:buAutoNum type="arabicPeriod"/>
            </a:pPr>
            <a:r>
              <a:rPr lang="en-US" sz="3600">
                <a:solidFill>
                  <a:srgbClr val="3E2103"/>
                </a:solidFill>
                <a:latin typeface="Lora"/>
                <a:ea typeface="Lora"/>
                <a:cs typeface="Lora"/>
                <a:sym typeface="Lora"/>
              </a:rPr>
              <a:t>Advert Video</a:t>
            </a:r>
          </a:p>
          <a:p>
            <a:pPr marL="777240" lvl="1" indent="-388620" algn="just">
              <a:lnSpc>
                <a:spcPts val="5040"/>
              </a:lnSpc>
              <a:spcBef>
                <a:spcPct val="0"/>
              </a:spcBef>
              <a:buAutoNum type="arabicPeriod"/>
            </a:pPr>
            <a:r>
              <a:rPr lang="en-US" sz="3600">
                <a:solidFill>
                  <a:srgbClr val="3E2103"/>
                </a:solidFill>
                <a:latin typeface="Lora"/>
                <a:ea typeface="Lora"/>
                <a:cs typeface="Lora"/>
                <a:sym typeface="Lora"/>
              </a:rPr>
              <a:t>Reference List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4762" y="2974742"/>
            <a:ext cx="18288000" cy="5217795"/>
          </a:xfrm>
          <a:prstGeom prst="rect">
            <a:avLst/>
          </a:prstGeom>
        </p:spPr>
        <p:txBody>
          <a:bodyPr lIns="0" tIns="0" rIns="0" bIns="0" rtlCol="0" anchor="t">
            <a:spAutoFit/>
          </a:bodyPr>
          <a:lstStyle/>
          <a:p>
            <a:pPr marL="582930" lvl="1" indent="-291465" algn="ctr">
              <a:lnSpc>
                <a:spcPts val="3779"/>
              </a:lnSpc>
              <a:spcBef>
                <a:spcPct val="0"/>
              </a:spcBef>
              <a:buFont typeface="Arial"/>
              <a:buChar char="•"/>
            </a:pPr>
            <a:r>
              <a:rPr lang="en-US" sz="2700">
                <a:solidFill>
                  <a:srgbClr val="3E2103"/>
                </a:solidFill>
                <a:latin typeface="Lora"/>
                <a:ea typeface="Lora"/>
                <a:cs typeface="Lora"/>
                <a:sym typeface="Lora"/>
              </a:rPr>
              <a:t>This presentation explores how primary research insights guided the creation of branding, marketing materials, and a website for CL Nails and Beauty.</a:t>
            </a:r>
          </a:p>
          <a:p>
            <a:pPr marL="582930" lvl="1" indent="-291465" algn="ctr">
              <a:lnSpc>
                <a:spcPts val="3779"/>
              </a:lnSpc>
              <a:spcBef>
                <a:spcPct val="0"/>
              </a:spcBef>
              <a:buFont typeface="Arial"/>
              <a:buChar char="•"/>
            </a:pPr>
            <a:r>
              <a:rPr lang="en-US" sz="2700">
                <a:solidFill>
                  <a:srgbClr val="3E2103"/>
                </a:solidFill>
                <a:latin typeface="Lora"/>
                <a:ea typeface="Lora"/>
                <a:cs typeface="Lora"/>
                <a:sym typeface="Lora"/>
              </a:rPr>
              <a:t>It illustrates the practical application of academic marketing concepts and research methods in a real-world business context.</a:t>
            </a:r>
          </a:p>
          <a:p>
            <a:pPr marL="582930" lvl="1" indent="-291465" algn="ctr">
              <a:lnSpc>
                <a:spcPts val="3779"/>
              </a:lnSpc>
              <a:spcBef>
                <a:spcPct val="0"/>
              </a:spcBef>
              <a:buFont typeface="Arial"/>
              <a:buChar char="•"/>
            </a:pPr>
            <a:r>
              <a:rPr lang="en-US" sz="2700">
                <a:solidFill>
                  <a:srgbClr val="3E2103"/>
                </a:solidFill>
                <a:latin typeface="Lora"/>
                <a:ea typeface="Lora"/>
                <a:cs typeface="Lora"/>
                <a:sym typeface="Lora"/>
              </a:rPr>
              <a:t>The aim is to show how data from a well-designed questionnaire directly informed visual and strategic decisions across different platforms.</a:t>
            </a:r>
          </a:p>
          <a:p>
            <a:pPr marL="582930" lvl="1" indent="-291465" algn="ctr">
              <a:lnSpc>
                <a:spcPts val="3779"/>
              </a:lnSpc>
              <a:spcBef>
                <a:spcPct val="0"/>
              </a:spcBef>
              <a:buFont typeface="Arial"/>
              <a:buChar char="•"/>
            </a:pPr>
            <a:r>
              <a:rPr lang="en-US" sz="2700">
                <a:solidFill>
                  <a:srgbClr val="3E2103"/>
                </a:solidFill>
                <a:latin typeface="Lora"/>
                <a:ea typeface="Lora"/>
                <a:cs typeface="Lora"/>
                <a:sym typeface="Lora"/>
              </a:rPr>
              <a:t>The integration of marketing theory with consumer data highlights the effectiveness of research-driven planning in the competitive beauty industry.</a:t>
            </a:r>
          </a:p>
          <a:p>
            <a:pPr algn="ctr">
              <a:lnSpc>
                <a:spcPts val="3779"/>
              </a:lnSpc>
              <a:spcBef>
                <a:spcPct val="0"/>
              </a:spcBef>
            </a:pPr>
            <a:r>
              <a:rPr lang="en-US" sz="2700">
                <a:solidFill>
                  <a:srgbClr val="3E2103"/>
                </a:solidFill>
                <a:latin typeface="Lora"/>
                <a:ea typeface="Lora"/>
                <a:cs typeface="Lora"/>
                <a:sym typeface="Lora"/>
              </a:rPr>
              <a:t>Academic Insight: Market research bridges the gap between business ideas and market realities, helping entrepreneurs align offerings with customer expectations (Armstrong et al., 2023).</a:t>
            </a:r>
          </a:p>
          <a:p>
            <a:pPr algn="ctr">
              <a:lnSpc>
                <a:spcPts val="3779"/>
              </a:lnSpc>
              <a:spcBef>
                <a:spcPct val="0"/>
              </a:spcBef>
            </a:pPr>
            <a:endParaRPr lang="en-US" sz="2700">
              <a:solidFill>
                <a:srgbClr val="3E2103"/>
              </a:solidFill>
              <a:latin typeface="Lora"/>
              <a:ea typeface="Lora"/>
              <a:cs typeface="Lora"/>
              <a:sym typeface="Lora"/>
            </a:endParaRPr>
          </a:p>
        </p:txBody>
      </p:sp>
      <p:sp>
        <p:nvSpPr>
          <p:cNvPr id="9" name="TextBox 9"/>
          <p:cNvSpPr txBox="1"/>
          <p:nvPr/>
        </p:nvSpPr>
        <p:spPr>
          <a:xfrm>
            <a:off x="6923161" y="392749"/>
            <a:ext cx="4027224" cy="802527"/>
          </a:xfrm>
          <a:prstGeom prst="rect">
            <a:avLst/>
          </a:prstGeom>
        </p:spPr>
        <p:txBody>
          <a:bodyPr wrap="square"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Introduction</a:t>
            </a:r>
          </a:p>
        </p:txBody>
      </p:sp>
      <p:sp>
        <p:nvSpPr>
          <p:cNvPr id="10" name="Freeform 10"/>
          <p:cNvSpPr/>
          <p:nvPr/>
        </p:nvSpPr>
        <p:spPr>
          <a:xfrm>
            <a:off x="3199028" y="1391602"/>
            <a:ext cx="11397631" cy="441658"/>
          </a:xfrm>
          <a:custGeom>
            <a:avLst/>
            <a:gdLst/>
            <a:ahLst/>
            <a:cxnLst/>
            <a:rect l="l" t="t" r="r" b="b"/>
            <a:pathLst>
              <a:path w="11397631" h="441658">
                <a:moveTo>
                  <a:pt x="0" y="0"/>
                </a:moveTo>
                <a:lnTo>
                  <a:pt x="11397632" y="0"/>
                </a:lnTo>
                <a:lnTo>
                  <a:pt x="11397632"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2109073" y="137476"/>
            <a:ext cx="14079379" cy="1659255"/>
          </a:xfrm>
          <a:prstGeom prst="rect">
            <a:avLst/>
          </a:prstGeom>
        </p:spPr>
        <p:txBody>
          <a:bodyPr lIns="0" tIns="0" rIns="0" bIns="0" rtlCol="0" anchor="t">
            <a:spAutoFit/>
          </a:bodyPr>
          <a:lstStyle/>
          <a:p>
            <a:pPr marL="1036320" lvl="1" indent="-518160" algn="ctr">
              <a:lnSpc>
                <a:spcPts val="6719"/>
              </a:lnSpc>
              <a:buAutoNum type="arabicPeriod"/>
            </a:pPr>
            <a:r>
              <a:rPr lang="en-US" sz="4800" dirty="0">
                <a:solidFill>
                  <a:srgbClr val="3E2103"/>
                </a:solidFill>
                <a:latin typeface="Lora"/>
                <a:ea typeface="Lora"/>
                <a:cs typeface="Lora"/>
                <a:sym typeface="Lora"/>
              </a:rPr>
              <a:t>Designing the Market Research Questionnaire</a:t>
            </a:r>
          </a:p>
          <a:p>
            <a:pPr algn="ctr">
              <a:lnSpc>
                <a:spcPts val="6719"/>
              </a:lnSpc>
              <a:spcBef>
                <a:spcPct val="0"/>
              </a:spcBef>
            </a:pPr>
            <a:endParaRPr lang="en-US" sz="4800" dirty="0">
              <a:solidFill>
                <a:srgbClr val="3E2103"/>
              </a:solidFill>
              <a:latin typeface="Lora"/>
              <a:ea typeface="Lora"/>
              <a:cs typeface="Lora"/>
              <a:sym typeface="Lora"/>
            </a:endParaRPr>
          </a:p>
        </p:txBody>
      </p:sp>
      <p:sp>
        <p:nvSpPr>
          <p:cNvPr id="9" name="TextBox 9"/>
          <p:cNvSpPr txBox="1"/>
          <p:nvPr/>
        </p:nvSpPr>
        <p:spPr>
          <a:xfrm>
            <a:off x="1023937" y="3272488"/>
            <a:ext cx="16230600" cy="5217781"/>
          </a:xfrm>
          <a:prstGeom prst="rect">
            <a:avLst/>
          </a:prstGeom>
        </p:spPr>
        <p:txBody>
          <a:bodyPr lIns="0" tIns="0" rIns="0" bIns="0" rtlCol="0" anchor="t">
            <a:spAutoFit/>
          </a:bodyPr>
          <a:lstStyle/>
          <a:p>
            <a:pPr marL="583053" lvl="1" indent="-291527" algn="ctr">
              <a:lnSpc>
                <a:spcPts val="3780"/>
              </a:lnSpc>
              <a:buFont typeface="Arial"/>
              <a:buChar char="•"/>
            </a:pPr>
            <a:r>
              <a:rPr lang="en-US" sz="2700">
                <a:solidFill>
                  <a:srgbClr val="3E2103"/>
                </a:solidFill>
                <a:latin typeface="Lora"/>
                <a:ea typeface="Lora"/>
                <a:cs typeface="Lora"/>
                <a:sym typeface="Lora"/>
              </a:rPr>
              <a:t>A structured online questionnaire was created to gather primary data from the target demographic—females aged 18–40—who regularly use beauty services.</a:t>
            </a:r>
          </a:p>
          <a:p>
            <a:pPr marL="583053" lvl="1" indent="-291527" algn="ctr">
              <a:lnSpc>
                <a:spcPts val="3780"/>
              </a:lnSpc>
              <a:buFont typeface="Arial"/>
              <a:buChar char="•"/>
            </a:pPr>
            <a:r>
              <a:rPr lang="en-US" sz="2700">
                <a:solidFill>
                  <a:srgbClr val="3E2103"/>
                </a:solidFill>
                <a:latin typeface="Lora"/>
                <a:ea typeface="Lora"/>
                <a:cs typeface="Lora"/>
                <a:sym typeface="Lora"/>
              </a:rPr>
              <a:t>The design followed best practice in survey methodology to ensure clarity, neutrality, and ease of response (Finch, 2022).</a:t>
            </a:r>
          </a:p>
          <a:p>
            <a:pPr marL="583053" lvl="1" indent="-291527" algn="ctr">
              <a:lnSpc>
                <a:spcPts val="3780"/>
              </a:lnSpc>
              <a:buFont typeface="Arial"/>
              <a:buChar char="•"/>
            </a:pPr>
            <a:r>
              <a:rPr lang="en-US" sz="2700">
                <a:solidFill>
                  <a:srgbClr val="3E2103"/>
                </a:solidFill>
                <a:latin typeface="Lora"/>
                <a:ea typeface="Lora"/>
                <a:cs typeface="Lora"/>
                <a:sym typeface="Lora"/>
              </a:rPr>
              <a:t>A mix of closed-ended (e.g., multiple-choice, Likert scale) and open-ended questions was used to obtain both quantitative data and qualitative insights (Soltanifar et al., 2021).</a:t>
            </a:r>
          </a:p>
          <a:p>
            <a:pPr marL="583053" lvl="1" indent="-291527" algn="ctr">
              <a:lnSpc>
                <a:spcPts val="3780"/>
              </a:lnSpc>
              <a:buFont typeface="Arial"/>
              <a:buChar char="•"/>
            </a:pPr>
            <a:r>
              <a:rPr lang="en-US" sz="2700">
                <a:solidFill>
                  <a:srgbClr val="3E2103"/>
                </a:solidFill>
                <a:latin typeface="Lora"/>
                <a:ea typeface="Lora"/>
                <a:cs typeface="Lora"/>
                <a:sym typeface="Lora"/>
              </a:rPr>
              <a:t>Key topics included service preferences, pricing expectations, loyalty factors, and brand perception.</a:t>
            </a:r>
          </a:p>
          <a:p>
            <a:pPr marL="583053" lvl="1" indent="-291527" algn="ctr">
              <a:lnSpc>
                <a:spcPts val="3780"/>
              </a:lnSpc>
              <a:buFont typeface="Arial"/>
              <a:buChar char="•"/>
            </a:pPr>
            <a:r>
              <a:rPr lang="en-US" sz="2700">
                <a:solidFill>
                  <a:srgbClr val="3E2103"/>
                </a:solidFill>
                <a:latin typeface="Lora"/>
                <a:ea typeface="Lora"/>
                <a:cs typeface="Lora"/>
                <a:sym typeface="Lora"/>
              </a:rPr>
              <a:t>Questions were piloted with a small group to ensure reliability and face validity before broader distribution.</a:t>
            </a:r>
          </a:p>
          <a:p>
            <a:pPr algn="ctr">
              <a:lnSpc>
                <a:spcPts val="3780"/>
              </a:lnSpc>
              <a:spcBef>
                <a:spcPct val="0"/>
              </a:spcBef>
            </a:pPr>
            <a:endParaRPr lang="en-US" sz="2700">
              <a:solidFill>
                <a:srgbClr val="3E2103"/>
              </a:solidFill>
              <a:latin typeface="Lora"/>
              <a:ea typeface="Lora"/>
              <a:cs typeface="Lora"/>
              <a:sym typeface="Lora"/>
            </a:endParaRPr>
          </a:p>
        </p:txBody>
      </p:sp>
      <p:sp>
        <p:nvSpPr>
          <p:cNvPr id="10" name="Freeform 10"/>
          <p:cNvSpPr/>
          <p:nvPr/>
        </p:nvSpPr>
        <p:spPr>
          <a:xfrm>
            <a:off x="3648554" y="178137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grpSp>
        <p:nvGrpSpPr>
          <p:cNvPr id="7" name="Group 7"/>
          <p:cNvGrpSpPr/>
          <p:nvPr/>
        </p:nvGrpSpPr>
        <p:grpSpPr>
          <a:xfrm>
            <a:off x="6862889" y="4714278"/>
            <a:ext cx="5246370" cy="5246370"/>
            <a:chOff x="0" y="0"/>
            <a:chExt cx="812800" cy="812800"/>
          </a:xfrm>
        </p:grpSpPr>
        <p:sp>
          <p:nvSpPr>
            <p:cNvPr id="8" name="Freeform 8"/>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12"/>
              <a:stretch>
                <a:fillRect r="-28511"/>
              </a:stretch>
            </a:blipFill>
            <a:ln w="38100" cap="sq">
              <a:solidFill>
                <a:srgbClr val="000000"/>
              </a:solidFill>
              <a:prstDash val="solid"/>
              <a:miter/>
            </a:ln>
          </p:spPr>
          <p:txBody>
            <a:bodyPr/>
            <a:lstStyle/>
            <a:p>
              <a:endParaRPr lang="en-GB"/>
            </a:p>
          </p:txBody>
        </p:sp>
      </p:grpSp>
      <p:grpSp>
        <p:nvGrpSpPr>
          <p:cNvPr id="9" name="Group 9"/>
          <p:cNvGrpSpPr/>
          <p:nvPr/>
        </p:nvGrpSpPr>
        <p:grpSpPr>
          <a:xfrm>
            <a:off x="12662535" y="4714278"/>
            <a:ext cx="5246370" cy="5246370"/>
            <a:chOff x="0" y="0"/>
            <a:chExt cx="812800" cy="812800"/>
          </a:xfrm>
        </p:grpSpPr>
        <p:sp>
          <p:nvSpPr>
            <p:cNvPr id="10" name="Freeform 10"/>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13"/>
              <a:stretch>
                <a:fillRect l="-498" r="-22628"/>
              </a:stretch>
            </a:blipFill>
            <a:ln w="38100" cap="sq">
              <a:solidFill>
                <a:srgbClr val="000000"/>
              </a:solidFill>
              <a:prstDash val="solid"/>
              <a:miter/>
            </a:ln>
          </p:spPr>
          <p:txBody>
            <a:bodyPr/>
            <a:lstStyle/>
            <a:p>
              <a:endParaRPr lang="en-GB"/>
            </a:p>
          </p:txBody>
        </p:sp>
      </p:grpSp>
      <p:grpSp>
        <p:nvGrpSpPr>
          <p:cNvPr id="11" name="Group 11"/>
          <p:cNvGrpSpPr/>
          <p:nvPr/>
        </p:nvGrpSpPr>
        <p:grpSpPr>
          <a:xfrm>
            <a:off x="1028700" y="4714278"/>
            <a:ext cx="5246370" cy="5246370"/>
            <a:chOff x="0" y="0"/>
            <a:chExt cx="812800" cy="812800"/>
          </a:xfrm>
        </p:grpSpPr>
        <p:sp>
          <p:nvSpPr>
            <p:cNvPr id="12" name="Freeform 12"/>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14"/>
              <a:stretch>
                <a:fillRect r="-18229"/>
              </a:stretch>
            </a:blipFill>
            <a:ln w="38100" cap="sq">
              <a:solidFill>
                <a:srgbClr val="000000"/>
              </a:solidFill>
              <a:prstDash val="solid"/>
              <a:miter/>
            </a:ln>
          </p:spPr>
          <p:txBody>
            <a:bodyPr/>
            <a:lstStyle/>
            <a:p>
              <a:endParaRPr lang="en-GB"/>
            </a:p>
          </p:txBody>
        </p:sp>
      </p:grpSp>
      <p:sp>
        <p:nvSpPr>
          <p:cNvPr id="13" name="TextBox 13"/>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4" name="TextBox 14"/>
          <p:cNvSpPr txBox="1"/>
          <p:nvPr/>
        </p:nvSpPr>
        <p:spPr>
          <a:xfrm>
            <a:off x="2109073" y="197679"/>
            <a:ext cx="14079379" cy="811530"/>
          </a:xfrm>
          <a:prstGeom prst="rect">
            <a:avLst/>
          </a:prstGeom>
        </p:spPr>
        <p:txBody>
          <a:bodyPr lIns="0" tIns="0" rIns="0" bIns="0" rtlCol="0" anchor="t">
            <a:spAutoFit/>
          </a:bodyPr>
          <a:lstStyle/>
          <a:p>
            <a:pPr marL="1036320" lvl="1" indent="-518160" algn="ctr">
              <a:lnSpc>
                <a:spcPts val="6719"/>
              </a:lnSpc>
              <a:spcBef>
                <a:spcPct val="0"/>
              </a:spcBef>
              <a:buAutoNum type="arabicPeriod"/>
            </a:pPr>
            <a:r>
              <a:rPr lang="en-US" sz="4800" dirty="0">
                <a:solidFill>
                  <a:srgbClr val="3E2103"/>
                </a:solidFill>
                <a:latin typeface="Lora"/>
                <a:ea typeface="Lora"/>
                <a:cs typeface="Lora"/>
                <a:sym typeface="Lora"/>
              </a:rPr>
              <a:t>Designing the Market Research Questionnaire</a:t>
            </a:r>
          </a:p>
        </p:txBody>
      </p:sp>
      <p:sp>
        <p:nvSpPr>
          <p:cNvPr id="15" name="TextBox 15"/>
          <p:cNvSpPr txBox="1"/>
          <p:nvPr/>
        </p:nvSpPr>
        <p:spPr>
          <a:xfrm>
            <a:off x="-4762" y="3146758"/>
            <a:ext cx="18288000" cy="1407795"/>
          </a:xfrm>
          <a:prstGeom prst="rect">
            <a:avLst/>
          </a:prstGeom>
        </p:spPr>
        <p:txBody>
          <a:bodyPr lIns="0" tIns="0" rIns="0" bIns="0" rtlCol="0" anchor="t">
            <a:spAutoFit/>
          </a:bodyPr>
          <a:lstStyle/>
          <a:p>
            <a:pPr algn="ctr">
              <a:lnSpc>
                <a:spcPts val="3779"/>
              </a:lnSpc>
            </a:pPr>
            <a:r>
              <a:rPr lang="en-US" sz="2700">
                <a:solidFill>
                  <a:srgbClr val="3E2103"/>
                </a:solidFill>
                <a:latin typeface="Lora"/>
                <a:ea typeface="Lora"/>
                <a:cs typeface="Lora"/>
                <a:sym typeface="Lora"/>
              </a:rPr>
              <a:t>Using a well-structured questionnaire enables businesses to understand consumer motivations and behaviours, helping reduce market uncertainty during the startup phase (Kotler and Keller, 2016).</a:t>
            </a:r>
          </a:p>
          <a:p>
            <a:pPr algn="ctr">
              <a:lnSpc>
                <a:spcPts val="3779"/>
              </a:lnSpc>
              <a:spcBef>
                <a:spcPct val="0"/>
              </a:spcBef>
            </a:pPr>
            <a:endParaRPr lang="en-US" sz="2700">
              <a:solidFill>
                <a:srgbClr val="3E2103"/>
              </a:solidFill>
              <a:latin typeface="Lora"/>
              <a:ea typeface="Lora"/>
              <a:cs typeface="Lora"/>
              <a:sym typeface="Lora"/>
            </a:endParaRPr>
          </a:p>
        </p:txBody>
      </p:sp>
      <p:sp>
        <p:nvSpPr>
          <p:cNvPr id="16" name="Freeform 16"/>
          <p:cNvSpPr/>
          <p:nvPr/>
        </p:nvSpPr>
        <p:spPr>
          <a:xfrm>
            <a:off x="3648554" y="178137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Freeform 7"/>
          <p:cNvSpPr/>
          <p:nvPr/>
        </p:nvSpPr>
        <p:spPr>
          <a:xfrm>
            <a:off x="9139238" y="6067576"/>
            <a:ext cx="8280042" cy="3893073"/>
          </a:xfrm>
          <a:custGeom>
            <a:avLst/>
            <a:gdLst/>
            <a:ahLst/>
            <a:cxnLst/>
            <a:rect l="l" t="t" r="r" b="b"/>
            <a:pathLst>
              <a:path w="8280042" h="3893073">
                <a:moveTo>
                  <a:pt x="0" y="0"/>
                </a:moveTo>
                <a:lnTo>
                  <a:pt x="8280042" y="0"/>
                </a:lnTo>
                <a:lnTo>
                  <a:pt x="8280042" y="3893072"/>
                </a:lnTo>
                <a:lnTo>
                  <a:pt x="0" y="3893072"/>
                </a:lnTo>
                <a:lnTo>
                  <a:pt x="0" y="0"/>
                </a:lnTo>
                <a:close/>
              </a:path>
            </a:pathLst>
          </a:custGeom>
          <a:blipFill>
            <a:blip r:embed="rId12"/>
            <a:stretch>
              <a:fillRect l="-26050" t="-8166" r="-28085" b="-9065"/>
            </a:stretch>
          </a:blipFill>
        </p:spPr>
        <p:txBody>
          <a:bodyPr/>
          <a:lstStyle/>
          <a:p>
            <a:endParaRPr lang="en-GB"/>
          </a:p>
        </p:txBody>
      </p:sp>
      <p:sp>
        <p:nvSpPr>
          <p:cNvPr id="8" name="TextBox 8"/>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9" name="TextBox 9"/>
          <p:cNvSpPr txBox="1"/>
          <p:nvPr/>
        </p:nvSpPr>
        <p:spPr>
          <a:xfrm>
            <a:off x="4512647" y="251619"/>
            <a:ext cx="9253181" cy="1659255"/>
          </a:xfrm>
          <a:prstGeom prst="rect">
            <a:avLst/>
          </a:prstGeom>
        </p:spPr>
        <p:txBody>
          <a:bodyPr lIns="0" tIns="0" rIns="0" bIns="0" rtlCol="0" anchor="t">
            <a:spAutoFit/>
          </a:bodyPr>
          <a:lstStyle/>
          <a:p>
            <a:pPr algn="ctr">
              <a:lnSpc>
                <a:spcPts val="6719"/>
              </a:lnSpc>
            </a:pPr>
            <a:r>
              <a:rPr lang="en-US" sz="4800" dirty="0">
                <a:solidFill>
                  <a:srgbClr val="3E2103"/>
                </a:solidFill>
                <a:latin typeface="Lora"/>
                <a:ea typeface="Lora"/>
                <a:cs typeface="Lora"/>
                <a:sym typeface="Lora"/>
              </a:rPr>
              <a:t>2. Interpreting Research Insights</a:t>
            </a:r>
          </a:p>
          <a:p>
            <a:pPr algn="ctr">
              <a:lnSpc>
                <a:spcPts val="6719"/>
              </a:lnSpc>
              <a:spcBef>
                <a:spcPct val="0"/>
              </a:spcBef>
            </a:pPr>
            <a:endParaRPr lang="en-US" sz="4800" dirty="0">
              <a:solidFill>
                <a:srgbClr val="3E2103"/>
              </a:solidFill>
              <a:latin typeface="Lora"/>
              <a:ea typeface="Lora"/>
              <a:cs typeface="Lora"/>
              <a:sym typeface="Lora"/>
            </a:endParaRPr>
          </a:p>
        </p:txBody>
      </p:sp>
      <p:sp>
        <p:nvSpPr>
          <p:cNvPr id="10" name="TextBox 10"/>
          <p:cNvSpPr txBox="1"/>
          <p:nvPr/>
        </p:nvSpPr>
        <p:spPr>
          <a:xfrm>
            <a:off x="764367" y="3437064"/>
            <a:ext cx="8133477" cy="2901894"/>
          </a:xfrm>
          <a:prstGeom prst="rect">
            <a:avLst/>
          </a:prstGeom>
        </p:spPr>
        <p:txBody>
          <a:bodyPr lIns="0" tIns="0" rIns="0" bIns="0" rtlCol="0" anchor="t">
            <a:spAutoFit/>
          </a:bodyPr>
          <a:lstStyle/>
          <a:p>
            <a:pPr algn="l">
              <a:lnSpc>
                <a:spcPts val="3853"/>
              </a:lnSpc>
              <a:spcBef>
                <a:spcPct val="0"/>
              </a:spcBef>
            </a:pPr>
            <a:r>
              <a:rPr lang="en-US" sz="2752">
                <a:solidFill>
                  <a:srgbClr val="3E2103"/>
                </a:solidFill>
                <a:latin typeface="Lora"/>
                <a:ea typeface="Lora"/>
                <a:cs typeface="Lora"/>
                <a:sym typeface="Lora"/>
              </a:rPr>
              <a:t>Following the online survey, it was showed that skilled technicians, high-quality products, and friendly service were the top criteria clients consider when choosing a salon. This aligns with research that highlights service excellence as a core business growth factor (Sandhu, 2020).</a:t>
            </a:r>
          </a:p>
        </p:txBody>
      </p:sp>
      <p:sp>
        <p:nvSpPr>
          <p:cNvPr id="11" name="Freeform 11"/>
          <p:cNvSpPr/>
          <p:nvPr/>
        </p:nvSpPr>
        <p:spPr>
          <a:xfrm>
            <a:off x="3440421" y="204844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Freeform 7"/>
          <p:cNvSpPr/>
          <p:nvPr/>
        </p:nvSpPr>
        <p:spPr>
          <a:xfrm>
            <a:off x="5357375" y="5951950"/>
            <a:ext cx="7582776" cy="3457281"/>
          </a:xfrm>
          <a:custGeom>
            <a:avLst/>
            <a:gdLst/>
            <a:ahLst/>
            <a:cxnLst/>
            <a:rect l="l" t="t" r="r" b="b"/>
            <a:pathLst>
              <a:path w="7582776" h="3457281">
                <a:moveTo>
                  <a:pt x="0" y="0"/>
                </a:moveTo>
                <a:lnTo>
                  <a:pt x="7582775" y="0"/>
                </a:lnTo>
                <a:lnTo>
                  <a:pt x="7582775" y="3457281"/>
                </a:lnTo>
                <a:lnTo>
                  <a:pt x="0" y="3457281"/>
                </a:lnTo>
                <a:lnTo>
                  <a:pt x="0" y="0"/>
                </a:lnTo>
                <a:close/>
              </a:path>
            </a:pathLst>
          </a:custGeom>
          <a:blipFill>
            <a:blip r:embed="rId12"/>
            <a:stretch>
              <a:fillRect l="-21644" t="-8507" r="-44556" b="-6998"/>
            </a:stretch>
          </a:blipFill>
        </p:spPr>
        <p:txBody>
          <a:bodyPr/>
          <a:lstStyle/>
          <a:p>
            <a:endParaRPr lang="en-GB"/>
          </a:p>
        </p:txBody>
      </p:sp>
      <p:sp>
        <p:nvSpPr>
          <p:cNvPr id="8" name="TextBox 8"/>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9" name="TextBox 9"/>
          <p:cNvSpPr txBox="1"/>
          <p:nvPr/>
        </p:nvSpPr>
        <p:spPr>
          <a:xfrm>
            <a:off x="4110318" y="681673"/>
            <a:ext cx="10057839" cy="811530"/>
          </a:xfrm>
          <a:prstGeom prst="rect">
            <a:avLst/>
          </a:prstGeom>
        </p:spPr>
        <p:txBody>
          <a:bodyPr lIns="0" tIns="0" rIns="0" bIns="0" rtlCol="0" anchor="t">
            <a:spAutoFit/>
          </a:bodyPr>
          <a:lstStyle/>
          <a:p>
            <a:pPr algn="ctr">
              <a:lnSpc>
                <a:spcPts val="6719"/>
              </a:lnSpc>
              <a:spcBef>
                <a:spcPct val="0"/>
              </a:spcBef>
            </a:pPr>
            <a:r>
              <a:rPr lang="en-US" sz="4800">
                <a:solidFill>
                  <a:srgbClr val="3E2103"/>
                </a:solidFill>
                <a:latin typeface="Lora"/>
                <a:ea typeface="Lora"/>
                <a:cs typeface="Lora"/>
                <a:sym typeface="Lora"/>
              </a:rPr>
              <a:t>2. Interpreting Research Insights</a:t>
            </a:r>
          </a:p>
        </p:txBody>
      </p:sp>
      <p:sp>
        <p:nvSpPr>
          <p:cNvPr id="10" name="TextBox 10"/>
          <p:cNvSpPr txBox="1"/>
          <p:nvPr/>
        </p:nvSpPr>
        <p:spPr>
          <a:xfrm>
            <a:off x="0" y="3072858"/>
            <a:ext cx="18288000" cy="2360295"/>
          </a:xfrm>
          <a:prstGeom prst="rect">
            <a:avLst/>
          </a:prstGeom>
        </p:spPr>
        <p:txBody>
          <a:bodyPr lIns="0" tIns="0" rIns="0" bIns="0" rtlCol="0" anchor="t">
            <a:spAutoFit/>
          </a:bodyPr>
          <a:lstStyle/>
          <a:p>
            <a:pPr algn="ctr">
              <a:lnSpc>
                <a:spcPts val="3779"/>
              </a:lnSpc>
              <a:spcBef>
                <a:spcPct val="0"/>
              </a:spcBef>
            </a:pPr>
            <a:r>
              <a:rPr lang="en-US" sz="2700">
                <a:solidFill>
                  <a:srgbClr val="3E2103"/>
                </a:solidFill>
                <a:latin typeface="Lora"/>
                <a:ea typeface="Lora"/>
                <a:cs typeface="Lora"/>
                <a:sym typeface="Lora"/>
              </a:rPr>
              <a:t>Survey results indicate that most clients discover new beauty salons through social media platforms and recommendations from friends or family. This finding shows how important is maintaining a visible and engaging presence on platforms like Instagram, TikTok, and Facebook as digitalisation is a growing reality (Pinto and Guarda, 2020). It is also essential that we also focus on word-of-mouth marketing (Buyapowa, 2023).</a:t>
            </a:r>
          </a:p>
          <a:p>
            <a:pPr algn="ctr">
              <a:lnSpc>
                <a:spcPts val="3779"/>
              </a:lnSpc>
              <a:spcBef>
                <a:spcPct val="0"/>
              </a:spcBef>
            </a:pPr>
            <a:endParaRPr lang="en-US" sz="2700">
              <a:solidFill>
                <a:srgbClr val="3E2103"/>
              </a:solidFill>
              <a:latin typeface="Lora"/>
              <a:ea typeface="Lora"/>
              <a:cs typeface="Lora"/>
              <a:sym typeface="Lora"/>
            </a:endParaRPr>
          </a:p>
        </p:txBody>
      </p:sp>
      <p:sp>
        <p:nvSpPr>
          <p:cNvPr id="11" name="Freeform 11"/>
          <p:cNvSpPr/>
          <p:nvPr/>
        </p:nvSpPr>
        <p:spPr>
          <a:xfrm>
            <a:off x="3648554" y="178137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828604" y="9059583"/>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alphaModFix amt="40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alphaModFix amt="43999"/>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Freeform 7"/>
          <p:cNvSpPr/>
          <p:nvPr/>
        </p:nvSpPr>
        <p:spPr>
          <a:xfrm>
            <a:off x="8897844" y="3795335"/>
            <a:ext cx="8773940" cy="4154548"/>
          </a:xfrm>
          <a:custGeom>
            <a:avLst/>
            <a:gdLst/>
            <a:ahLst/>
            <a:cxnLst/>
            <a:rect l="l" t="t" r="r" b="b"/>
            <a:pathLst>
              <a:path w="8773940" h="4154548">
                <a:moveTo>
                  <a:pt x="0" y="0"/>
                </a:moveTo>
                <a:lnTo>
                  <a:pt x="8773940" y="0"/>
                </a:lnTo>
                <a:lnTo>
                  <a:pt x="8773940" y="4154547"/>
                </a:lnTo>
                <a:lnTo>
                  <a:pt x="0" y="4154547"/>
                </a:lnTo>
                <a:lnTo>
                  <a:pt x="0" y="0"/>
                </a:lnTo>
                <a:close/>
              </a:path>
            </a:pathLst>
          </a:custGeom>
          <a:blipFill>
            <a:blip r:embed="rId12"/>
            <a:stretch>
              <a:fillRect l="-24724" t="-3403" r="-19464" b="-5594"/>
            </a:stretch>
          </a:blipFill>
        </p:spPr>
        <p:txBody>
          <a:bodyPr/>
          <a:lstStyle/>
          <a:p>
            <a:endParaRPr lang="en-GB"/>
          </a:p>
        </p:txBody>
      </p:sp>
      <p:sp>
        <p:nvSpPr>
          <p:cNvPr id="8" name="TextBox 8"/>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9" name="TextBox 9"/>
          <p:cNvSpPr txBox="1"/>
          <p:nvPr/>
        </p:nvSpPr>
        <p:spPr>
          <a:xfrm>
            <a:off x="4685108" y="129596"/>
            <a:ext cx="9253181" cy="811530"/>
          </a:xfrm>
          <a:prstGeom prst="rect">
            <a:avLst/>
          </a:prstGeom>
        </p:spPr>
        <p:txBody>
          <a:bodyPr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2. Interpreting Research Insights</a:t>
            </a:r>
          </a:p>
        </p:txBody>
      </p:sp>
      <p:sp>
        <p:nvSpPr>
          <p:cNvPr id="10" name="TextBox 10"/>
          <p:cNvSpPr txBox="1"/>
          <p:nvPr/>
        </p:nvSpPr>
        <p:spPr>
          <a:xfrm>
            <a:off x="330811" y="3684587"/>
            <a:ext cx="7802995" cy="4265295"/>
          </a:xfrm>
          <a:prstGeom prst="rect">
            <a:avLst/>
          </a:prstGeom>
        </p:spPr>
        <p:txBody>
          <a:bodyPr lIns="0" tIns="0" rIns="0" bIns="0" rtlCol="0" anchor="t">
            <a:spAutoFit/>
          </a:bodyPr>
          <a:lstStyle/>
          <a:p>
            <a:pPr algn="l">
              <a:lnSpc>
                <a:spcPts val="3779"/>
              </a:lnSpc>
            </a:pPr>
            <a:r>
              <a:rPr lang="en-US" sz="2700">
                <a:solidFill>
                  <a:srgbClr val="3E2103"/>
                </a:solidFill>
                <a:latin typeface="Lora"/>
                <a:ea typeface="Lora"/>
                <a:cs typeface="Lora"/>
                <a:sym typeface="Lora"/>
              </a:rPr>
              <a:t>The most preffered treatment was nails, followed by lashes, </a:t>
            </a:r>
          </a:p>
          <a:p>
            <a:pPr algn="l">
              <a:lnSpc>
                <a:spcPts val="3779"/>
              </a:lnSpc>
            </a:pPr>
            <a:r>
              <a:rPr lang="en-US" sz="2700">
                <a:solidFill>
                  <a:srgbClr val="3E2103"/>
                </a:solidFill>
                <a:latin typeface="Lora"/>
                <a:ea typeface="Lora"/>
                <a:cs typeface="Lora"/>
                <a:sym typeface="Lora"/>
              </a:rPr>
              <a:t>brows and other treatments.</a:t>
            </a:r>
          </a:p>
          <a:p>
            <a:pPr algn="l">
              <a:lnSpc>
                <a:spcPts val="3779"/>
              </a:lnSpc>
            </a:pPr>
            <a:r>
              <a:rPr lang="en-US" sz="2700">
                <a:solidFill>
                  <a:srgbClr val="3E2103"/>
                </a:solidFill>
                <a:latin typeface="Lora"/>
                <a:ea typeface="Lora"/>
                <a:cs typeface="Lora"/>
                <a:sym typeface="Lora"/>
              </a:rPr>
              <a:t> These responses align with the direction of the business. </a:t>
            </a:r>
          </a:p>
          <a:p>
            <a:pPr algn="l">
              <a:lnSpc>
                <a:spcPts val="3779"/>
              </a:lnSpc>
            </a:pPr>
            <a:r>
              <a:rPr lang="en-US" sz="2700">
                <a:solidFill>
                  <a:srgbClr val="3E2103"/>
                </a:solidFill>
                <a:latin typeface="Lora"/>
                <a:ea typeface="Lora"/>
                <a:cs typeface="Lora"/>
                <a:sym typeface="Lora"/>
              </a:rPr>
              <a:t>Segmenting the market by service preferences helps streamline</a:t>
            </a:r>
          </a:p>
          <a:p>
            <a:pPr algn="l">
              <a:lnSpc>
                <a:spcPts val="3779"/>
              </a:lnSpc>
              <a:spcBef>
                <a:spcPct val="0"/>
              </a:spcBef>
            </a:pPr>
            <a:r>
              <a:rPr lang="en-US" sz="2700">
                <a:solidFill>
                  <a:srgbClr val="3E2103"/>
                </a:solidFill>
                <a:latin typeface="Lora"/>
                <a:ea typeface="Lora"/>
                <a:cs typeface="Lora"/>
                <a:sym typeface="Lora"/>
              </a:rPr>
              <a:t> offerings and allows targeted marketing (Kumar, 2020).  </a:t>
            </a:r>
          </a:p>
        </p:txBody>
      </p:sp>
      <p:sp>
        <p:nvSpPr>
          <p:cNvPr id="11" name="Freeform 11"/>
          <p:cNvSpPr/>
          <p:nvPr/>
        </p:nvSpPr>
        <p:spPr>
          <a:xfrm>
            <a:off x="3612883" y="1884431"/>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Freeform 8"/>
          <p:cNvSpPr/>
          <p:nvPr/>
        </p:nvSpPr>
        <p:spPr>
          <a:xfrm>
            <a:off x="9827757" y="5841047"/>
            <a:ext cx="7640881" cy="3747809"/>
          </a:xfrm>
          <a:custGeom>
            <a:avLst/>
            <a:gdLst/>
            <a:ahLst/>
            <a:cxnLst/>
            <a:rect l="l" t="t" r="r" b="b"/>
            <a:pathLst>
              <a:path w="7640881" h="3747809">
                <a:moveTo>
                  <a:pt x="0" y="0"/>
                </a:moveTo>
                <a:lnTo>
                  <a:pt x="7640882" y="0"/>
                </a:lnTo>
                <a:lnTo>
                  <a:pt x="7640882" y="3747809"/>
                </a:lnTo>
                <a:lnTo>
                  <a:pt x="0" y="3747809"/>
                </a:lnTo>
                <a:lnTo>
                  <a:pt x="0" y="0"/>
                </a:lnTo>
                <a:close/>
              </a:path>
            </a:pathLst>
          </a:custGeom>
          <a:blipFill>
            <a:blip r:embed="rId12"/>
            <a:stretch>
              <a:fillRect l="-19739" t="-8655" r="-40956" b="-8814"/>
            </a:stretch>
          </a:blipFill>
        </p:spPr>
        <p:txBody>
          <a:bodyPr/>
          <a:lstStyle/>
          <a:p>
            <a:endParaRPr lang="en-GB"/>
          </a:p>
        </p:txBody>
      </p:sp>
      <p:sp>
        <p:nvSpPr>
          <p:cNvPr id="9" name="TextBox 9"/>
          <p:cNvSpPr txBox="1"/>
          <p:nvPr/>
        </p:nvSpPr>
        <p:spPr>
          <a:xfrm>
            <a:off x="4271253" y="225125"/>
            <a:ext cx="9253181" cy="811530"/>
          </a:xfrm>
          <a:prstGeom prst="rect">
            <a:avLst/>
          </a:prstGeom>
        </p:spPr>
        <p:txBody>
          <a:bodyPr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2. Interpreting Research Insights</a:t>
            </a:r>
          </a:p>
        </p:txBody>
      </p:sp>
      <p:sp>
        <p:nvSpPr>
          <p:cNvPr id="10" name="TextBox 10"/>
          <p:cNvSpPr txBox="1"/>
          <p:nvPr/>
        </p:nvSpPr>
        <p:spPr>
          <a:xfrm>
            <a:off x="509587" y="3222943"/>
            <a:ext cx="17259300" cy="2379345"/>
          </a:xfrm>
          <a:prstGeom prst="rect">
            <a:avLst/>
          </a:prstGeom>
        </p:spPr>
        <p:txBody>
          <a:bodyPr lIns="0" tIns="0" rIns="0" bIns="0" rtlCol="0" anchor="t">
            <a:spAutoFit/>
          </a:bodyPr>
          <a:lstStyle/>
          <a:p>
            <a:pPr algn="l">
              <a:lnSpc>
                <a:spcPts val="3779"/>
              </a:lnSpc>
            </a:pPr>
            <a:r>
              <a:rPr lang="en-US" sz="2700">
                <a:solidFill>
                  <a:srgbClr val="3E2103"/>
                </a:solidFill>
                <a:latin typeface="Arimo"/>
                <a:ea typeface="Arimo"/>
                <a:cs typeface="Arimo"/>
                <a:sym typeface="Arimo"/>
              </a:rPr>
              <a:t>Most clients spend between £40 and £80 per visit, indicating a preference for mid to premium-priced services. This suggests they value quality and are willing to invest more for better experiences. The business will focus on high-quality services and consider offering personalized experiences or loyalty programs to engage clients and enhance value, boosting retention and satisfaction.Sandhu (2020) says that service quality significantly impacts business growth</a:t>
            </a:r>
          </a:p>
        </p:txBody>
      </p:sp>
      <p:sp>
        <p:nvSpPr>
          <p:cNvPr id="11" name="Freeform 11"/>
          <p:cNvSpPr/>
          <p:nvPr/>
        </p:nvSpPr>
        <p:spPr>
          <a:xfrm>
            <a:off x="3449947" y="1968087"/>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alphaModFix amt="31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grpSp>
        <p:nvGrpSpPr>
          <p:cNvPr id="7" name="Group 7"/>
          <p:cNvGrpSpPr>
            <a:grpSpLocks noChangeAspect="1"/>
          </p:cNvGrpSpPr>
          <p:nvPr/>
        </p:nvGrpSpPr>
        <p:grpSpPr>
          <a:xfrm>
            <a:off x="7932420" y="3745303"/>
            <a:ext cx="9827865" cy="5136697"/>
            <a:chOff x="0" y="0"/>
            <a:chExt cx="19050000" cy="9956800"/>
          </a:xfrm>
        </p:grpSpPr>
        <p:sp>
          <p:nvSpPr>
            <p:cNvPr id="8" name="Freeform 8"/>
            <p:cNvSpPr/>
            <p:nvPr/>
          </p:nvSpPr>
          <p:spPr>
            <a:xfrm>
              <a:off x="2501900" y="209042"/>
              <a:ext cx="14186915" cy="8502396"/>
            </a:xfrm>
            <a:custGeom>
              <a:avLst/>
              <a:gdLst/>
              <a:ahLst/>
              <a:cxnLst/>
              <a:rect l="l" t="t" r="r" b="b"/>
              <a:pathLst>
                <a:path w="14186915" h="8502396">
                  <a:moveTo>
                    <a:pt x="14186915" y="8502396"/>
                  </a:moveTo>
                  <a:lnTo>
                    <a:pt x="0" y="8502396"/>
                  </a:lnTo>
                  <a:lnTo>
                    <a:pt x="0" y="0"/>
                  </a:lnTo>
                  <a:lnTo>
                    <a:pt x="14186915" y="0"/>
                  </a:lnTo>
                  <a:lnTo>
                    <a:pt x="14186915" y="8502396"/>
                  </a:lnTo>
                  <a:close/>
                </a:path>
              </a:pathLst>
            </a:custGeom>
            <a:blipFill>
              <a:blip r:embed="rId12"/>
              <a:stretch>
                <a:fillRect l="-1254" r="-16740"/>
              </a:stretch>
            </a:blipFill>
          </p:spPr>
          <p:txBody>
            <a:bodyPr/>
            <a:lstStyle/>
            <a:p>
              <a:endParaRPr lang="en-GB"/>
            </a:p>
          </p:txBody>
        </p:sp>
        <p:sp>
          <p:nvSpPr>
            <p:cNvPr id="9" name="Freeform 9"/>
            <p:cNvSpPr/>
            <p:nvPr/>
          </p:nvSpPr>
          <p:spPr>
            <a:xfrm>
              <a:off x="0" y="0"/>
              <a:ext cx="19050000" cy="9956800"/>
            </a:xfrm>
            <a:custGeom>
              <a:avLst/>
              <a:gdLst/>
              <a:ahLst/>
              <a:cxnLst/>
              <a:rect l="l" t="t" r="r" b="b"/>
              <a:pathLst>
                <a:path w="19050000" h="9956800">
                  <a:moveTo>
                    <a:pt x="19050000" y="9956800"/>
                  </a:moveTo>
                  <a:lnTo>
                    <a:pt x="0" y="9956800"/>
                  </a:lnTo>
                  <a:lnTo>
                    <a:pt x="0" y="0"/>
                  </a:lnTo>
                  <a:lnTo>
                    <a:pt x="19050000" y="0"/>
                  </a:lnTo>
                  <a:lnTo>
                    <a:pt x="19050000" y="9956800"/>
                  </a:lnTo>
                  <a:close/>
                </a:path>
              </a:pathLst>
            </a:custGeom>
            <a:blipFill>
              <a:blip r:embed="rId13"/>
              <a:stretch>
                <a:fillRect l="-15" r="-15"/>
              </a:stretch>
            </a:blipFill>
          </p:spPr>
          <p:txBody>
            <a:bodyPr/>
            <a:lstStyle/>
            <a:p>
              <a:endParaRPr lang="en-GB"/>
            </a:p>
          </p:txBody>
        </p:sp>
      </p:grpSp>
      <p:sp>
        <p:nvSpPr>
          <p:cNvPr id="10" name="TextBox 10"/>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1" name="TextBox 11"/>
          <p:cNvSpPr txBox="1"/>
          <p:nvPr/>
        </p:nvSpPr>
        <p:spPr>
          <a:xfrm>
            <a:off x="2883603" y="381044"/>
            <a:ext cx="12679085" cy="1659255"/>
          </a:xfrm>
          <a:prstGeom prst="rect">
            <a:avLst/>
          </a:prstGeom>
        </p:spPr>
        <p:txBody>
          <a:bodyPr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3. Website Development Guided by Research</a:t>
            </a:r>
          </a:p>
          <a:p>
            <a:pPr algn="ctr">
              <a:lnSpc>
                <a:spcPts val="6719"/>
              </a:lnSpc>
              <a:spcBef>
                <a:spcPct val="0"/>
              </a:spcBef>
            </a:pPr>
            <a:endParaRPr lang="en-US" sz="4800" dirty="0">
              <a:solidFill>
                <a:srgbClr val="3E2103"/>
              </a:solidFill>
              <a:latin typeface="Lora"/>
              <a:ea typeface="Lora"/>
              <a:cs typeface="Lora"/>
              <a:sym typeface="Lora"/>
            </a:endParaRPr>
          </a:p>
        </p:txBody>
      </p:sp>
      <p:sp>
        <p:nvSpPr>
          <p:cNvPr id="12" name="TextBox 12"/>
          <p:cNvSpPr txBox="1"/>
          <p:nvPr/>
        </p:nvSpPr>
        <p:spPr>
          <a:xfrm>
            <a:off x="681108" y="3305023"/>
            <a:ext cx="5959229" cy="7211807"/>
          </a:xfrm>
          <a:prstGeom prst="rect">
            <a:avLst/>
          </a:prstGeom>
        </p:spPr>
        <p:txBody>
          <a:bodyPr lIns="0" tIns="0" rIns="0" bIns="0" rtlCol="0" anchor="t">
            <a:spAutoFit/>
          </a:bodyPr>
          <a:lstStyle/>
          <a:p>
            <a:pPr algn="ctr">
              <a:lnSpc>
                <a:spcPts val="3188"/>
              </a:lnSpc>
            </a:pPr>
            <a:r>
              <a:rPr lang="en-US" sz="2277">
                <a:solidFill>
                  <a:srgbClr val="3E2103"/>
                </a:solidFill>
                <a:latin typeface="Lora"/>
                <a:ea typeface="Lora"/>
                <a:cs typeface="Lora"/>
                <a:sym typeface="Lora"/>
              </a:rPr>
              <a:t>Consumer preferences guided the development of the salon’s digital interface. The website was crafted to mirror the expectations of a digitally literate and experience-driven clientele.</a:t>
            </a:r>
          </a:p>
          <a:p>
            <a:pPr algn="ctr">
              <a:lnSpc>
                <a:spcPts val="3188"/>
              </a:lnSpc>
            </a:pPr>
            <a:endParaRPr lang="en-US" sz="2277">
              <a:solidFill>
                <a:srgbClr val="3E2103"/>
              </a:solidFill>
              <a:latin typeface="Lora"/>
              <a:ea typeface="Lora"/>
              <a:cs typeface="Lora"/>
              <a:sym typeface="Lora"/>
            </a:endParaRPr>
          </a:p>
          <a:p>
            <a:pPr marL="491746" lvl="1" indent="-245873" algn="ctr">
              <a:lnSpc>
                <a:spcPts val="3188"/>
              </a:lnSpc>
              <a:buFont typeface="Arial"/>
              <a:buChar char="•"/>
            </a:pPr>
            <a:r>
              <a:rPr lang="en-US" sz="2277">
                <a:solidFill>
                  <a:srgbClr val="3E2103"/>
                </a:solidFill>
                <a:latin typeface="Lora"/>
                <a:ea typeface="Lora"/>
                <a:cs typeface="Lora"/>
                <a:sym typeface="Lora"/>
              </a:rPr>
              <a:t>Booking system integrated with Instagram and Facebook based on platform preferences (Kotler and Keller, 2016).</a:t>
            </a:r>
          </a:p>
          <a:p>
            <a:pPr marL="491746" lvl="1" indent="-245873" algn="ctr">
              <a:lnSpc>
                <a:spcPts val="3188"/>
              </a:lnSpc>
              <a:spcBef>
                <a:spcPct val="0"/>
              </a:spcBef>
              <a:buFont typeface="Arial"/>
              <a:buChar char="•"/>
            </a:pPr>
            <a:r>
              <a:rPr lang="en-US" sz="2277">
                <a:solidFill>
                  <a:srgbClr val="3E2103"/>
                </a:solidFill>
                <a:latin typeface="Lora"/>
                <a:ea typeface="Lora"/>
                <a:cs typeface="Lora"/>
                <a:sym typeface="Lora"/>
              </a:rPr>
              <a:t>Homepage structure includes service previews, customer testimonials and booking section to build transparency and trust (Jones et al., 2022).</a:t>
            </a:r>
          </a:p>
          <a:p>
            <a:pPr marL="491746" lvl="1" indent="-245873" algn="ctr">
              <a:lnSpc>
                <a:spcPts val="3188"/>
              </a:lnSpc>
              <a:spcBef>
                <a:spcPct val="0"/>
              </a:spcBef>
              <a:buFont typeface="Arial"/>
              <a:buChar char="•"/>
            </a:pPr>
            <a:r>
              <a:rPr lang="en-US" sz="2277">
                <a:solidFill>
                  <a:srgbClr val="3E2103"/>
                </a:solidFill>
                <a:latin typeface="Lora"/>
                <a:ea typeface="Lora"/>
                <a:cs typeface="Lora"/>
                <a:sym typeface="Lora"/>
              </a:rPr>
              <a:t>Branding uses soft pastel palettes and high-resolution imagery to reflect a calm, premium atmosphere.</a:t>
            </a:r>
          </a:p>
          <a:p>
            <a:pPr algn="ctr">
              <a:lnSpc>
                <a:spcPts val="3188"/>
              </a:lnSpc>
              <a:spcBef>
                <a:spcPct val="0"/>
              </a:spcBef>
            </a:pPr>
            <a:endParaRPr lang="en-US" sz="2277">
              <a:solidFill>
                <a:srgbClr val="3E2103"/>
              </a:solidFill>
              <a:latin typeface="Lora"/>
              <a:ea typeface="Lora"/>
              <a:cs typeface="Lora"/>
              <a:sym typeface="Lora"/>
            </a:endParaRPr>
          </a:p>
        </p:txBody>
      </p:sp>
      <p:sp>
        <p:nvSpPr>
          <p:cNvPr id="13" name="Freeform 13"/>
          <p:cNvSpPr/>
          <p:nvPr/>
        </p:nvSpPr>
        <p:spPr>
          <a:xfrm>
            <a:off x="3647593" y="2002199"/>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pic>
        <p:nvPicPr>
          <p:cNvPr id="7" name="Picture 7"/>
          <p:cNvPicPr>
            <a:picLocks noChangeAspect="1"/>
          </p:cNvPicPr>
          <p:nvPr/>
        </p:nvPicPr>
        <p:blipFill>
          <a:blip r:embed="rId12"/>
          <a:stretch>
            <a:fillRect/>
          </a:stretch>
        </p:blipFill>
        <p:spPr>
          <a:xfrm>
            <a:off x="-36994" y="2551586"/>
            <a:ext cx="7527145" cy="5584723"/>
          </a:xfrm>
          <a:prstGeom prst="rect">
            <a:avLst/>
          </a:prstGeom>
        </p:spPr>
      </p:pic>
      <p:sp>
        <p:nvSpPr>
          <p:cNvPr id="8" name="Freeform 8"/>
          <p:cNvSpPr/>
          <p:nvPr/>
        </p:nvSpPr>
        <p:spPr>
          <a:xfrm>
            <a:off x="7259268" y="2958518"/>
            <a:ext cx="10637202" cy="5252118"/>
          </a:xfrm>
          <a:custGeom>
            <a:avLst/>
            <a:gdLst/>
            <a:ahLst/>
            <a:cxnLst/>
            <a:rect l="l" t="t" r="r" b="b"/>
            <a:pathLst>
              <a:path w="10637202" h="5252118">
                <a:moveTo>
                  <a:pt x="0" y="0"/>
                </a:moveTo>
                <a:lnTo>
                  <a:pt x="10637202" y="0"/>
                </a:lnTo>
                <a:lnTo>
                  <a:pt x="10637202" y="5252118"/>
                </a:lnTo>
                <a:lnTo>
                  <a:pt x="0" y="5252118"/>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9" name="Freeform 9"/>
          <p:cNvSpPr/>
          <p:nvPr/>
        </p:nvSpPr>
        <p:spPr>
          <a:xfrm>
            <a:off x="3449947" y="1781370"/>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0" name="TextBox 10"/>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1" name="TextBox 11"/>
          <p:cNvSpPr txBox="1"/>
          <p:nvPr/>
        </p:nvSpPr>
        <p:spPr>
          <a:xfrm>
            <a:off x="8315367" y="3639484"/>
            <a:ext cx="8525005" cy="3852085"/>
          </a:xfrm>
          <a:prstGeom prst="rect">
            <a:avLst/>
          </a:prstGeom>
        </p:spPr>
        <p:txBody>
          <a:bodyPr lIns="0" tIns="0" rIns="0" bIns="0" rtlCol="0" anchor="t">
            <a:spAutoFit/>
          </a:bodyPr>
          <a:lstStyle/>
          <a:p>
            <a:pPr algn="ctr">
              <a:lnSpc>
                <a:spcPts val="3390"/>
              </a:lnSpc>
              <a:spcBef>
                <a:spcPct val="0"/>
              </a:spcBef>
            </a:pPr>
            <a:r>
              <a:rPr lang="en-US" sz="2421">
                <a:solidFill>
                  <a:srgbClr val="3E2103"/>
                </a:solidFill>
                <a:latin typeface="Lora"/>
                <a:ea typeface="Lora"/>
                <a:cs typeface="Lora"/>
                <a:sym typeface="Lora"/>
              </a:rPr>
              <a:t>Marketing design decisions for CL Nails and Beauty were directly shaped by primary research findings, ensuring alignment between brand communication and customer expectations. Research indicated a preference for loyalty incentives, influencer engagement, and visual content showcasing results. These insights informed the creation of promotional materials such as loyalty cards, digital posts, and service menus tailored to resonate with the target audience and build customer loyalty.</a:t>
            </a:r>
          </a:p>
        </p:txBody>
      </p:sp>
      <p:sp>
        <p:nvSpPr>
          <p:cNvPr id="12" name="TextBox 12"/>
          <p:cNvSpPr txBox="1"/>
          <p:nvPr/>
        </p:nvSpPr>
        <p:spPr>
          <a:xfrm>
            <a:off x="480796" y="266170"/>
            <a:ext cx="17380505" cy="1659255"/>
          </a:xfrm>
          <a:prstGeom prst="rect">
            <a:avLst/>
          </a:prstGeom>
        </p:spPr>
        <p:txBody>
          <a:bodyPr lIns="0" tIns="0" rIns="0" bIns="0" rtlCol="0" anchor="t">
            <a:spAutoFit/>
          </a:bodyPr>
          <a:lstStyle/>
          <a:p>
            <a:pPr algn="ctr">
              <a:lnSpc>
                <a:spcPts val="6719"/>
              </a:lnSpc>
            </a:pPr>
            <a:r>
              <a:rPr lang="en-US" sz="4800" dirty="0">
                <a:solidFill>
                  <a:srgbClr val="3E2103"/>
                </a:solidFill>
                <a:latin typeface="Lora"/>
                <a:ea typeface="Lora"/>
                <a:cs typeface="Lora"/>
                <a:sym typeface="Lora"/>
              </a:rPr>
              <a:t>4.  Strategic Marketing Design Informed by Consumer Insight</a:t>
            </a:r>
          </a:p>
          <a:p>
            <a:pPr algn="ctr">
              <a:lnSpc>
                <a:spcPts val="6719"/>
              </a:lnSpc>
              <a:spcBef>
                <a:spcPct val="0"/>
              </a:spcBef>
            </a:pPr>
            <a:endParaRPr lang="en-US" sz="4800" dirty="0">
              <a:solidFill>
                <a:srgbClr val="3E2103"/>
              </a:solidFill>
              <a:latin typeface="Lora"/>
              <a:ea typeface="Lora"/>
              <a:cs typeface="Lora"/>
              <a:sym typeface="Lor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737365" y="719773"/>
            <a:ext cx="17220009"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4. Strategic Marketing Design Informed by Consumer Insight</a:t>
            </a:r>
          </a:p>
          <a:p>
            <a:pPr algn="ctr">
              <a:lnSpc>
                <a:spcPts val="6719"/>
              </a:lnSpc>
              <a:spcBef>
                <a:spcPct val="0"/>
              </a:spcBef>
            </a:pPr>
            <a:r>
              <a:rPr lang="en-US" sz="4800">
                <a:solidFill>
                  <a:srgbClr val="3E2103"/>
                </a:solidFill>
                <a:latin typeface="Lora"/>
                <a:ea typeface="Lora"/>
                <a:cs typeface="Lora"/>
                <a:sym typeface="Lora"/>
              </a:rPr>
              <a:t>  </a:t>
            </a:r>
          </a:p>
        </p:txBody>
      </p:sp>
      <p:sp>
        <p:nvSpPr>
          <p:cNvPr id="8" name="Freeform 8"/>
          <p:cNvSpPr/>
          <p:nvPr/>
        </p:nvSpPr>
        <p:spPr>
          <a:xfrm>
            <a:off x="3648553" y="2463653"/>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1028700" y="5943018"/>
            <a:ext cx="4982440" cy="2847109"/>
          </a:xfrm>
          <a:custGeom>
            <a:avLst/>
            <a:gdLst/>
            <a:ahLst/>
            <a:cxnLst/>
            <a:rect l="l" t="t" r="r" b="b"/>
            <a:pathLst>
              <a:path w="4982440" h="2847109">
                <a:moveTo>
                  <a:pt x="0" y="0"/>
                </a:moveTo>
                <a:lnTo>
                  <a:pt x="4982440" y="0"/>
                </a:lnTo>
                <a:lnTo>
                  <a:pt x="4982440" y="2847108"/>
                </a:lnTo>
                <a:lnTo>
                  <a:pt x="0" y="2847108"/>
                </a:lnTo>
                <a:lnTo>
                  <a:pt x="0" y="0"/>
                </a:lnTo>
                <a:close/>
              </a:path>
            </a:pathLst>
          </a:custGeom>
          <a:blipFill>
            <a:blip r:embed="rId14"/>
            <a:stretch>
              <a:fillRect/>
            </a:stretch>
          </a:blipFill>
        </p:spPr>
        <p:txBody>
          <a:bodyPr/>
          <a:lstStyle/>
          <a:p>
            <a:endParaRPr lang="en-GB"/>
          </a:p>
        </p:txBody>
      </p:sp>
      <p:sp>
        <p:nvSpPr>
          <p:cNvPr id="10" name="Freeform 10"/>
          <p:cNvSpPr/>
          <p:nvPr/>
        </p:nvSpPr>
        <p:spPr>
          <a:xfrm>
            <a:off x="6961554" y="5893435"/>
            <a:ext cx="4977532" cy="2844304"/>
          </a:xfrm>
          <a:custGeom>
            <a:avLst/>
            <a:gdLst/>
            <a:ahLst/>
            <a:cxnLst/>
            <a:rect l="l" t="t" r="r" b="b"/>
            <a:pathLst>
              <a:path w="4977532" h="2844304">
                <a:moveTo>
                  <a:pt x="0" y="0"/>
                </a:moveTo>
                <a:lnTo>
                  <a:pt x="4977533" y="0"/>
                </a:lnTo>
                <a:lnTo>
                  <a:pt x="4977533" y="2844304"/>
                </a:lnTo>
                <a:lnTo>
                  <a:pt x="0" y="2844304"/>
                </a:lnTo>
                <a:lnTo>
                  <a:pt x="0" y="0"/>
                </a:lnTo>
                <a:close/>
              </a:path>
            </a:pathLst>
          </a:custGeom>
          <a:blipFill>
            <a:blip r:embed="rId15"/>
            <a:stretch>
              <a:fillRect/>
            </a:stretch>
          </a:blipFill>
        </p:spPr>
        <p:txBody>
          <a:bodyPr/>
          <a:lstStyle/>
          <a:p>
            <a:endParaRPr lang="en-GB"/>
          </a:p>
        </p:txBody>
      </p:sp>
      <p:sp>
        <p:nvSpPr>
          <p:cNvPr id="11" name="Freeform 11"/>
          <p:cNvSpPr/>
          <p:nvPr/>
        </p:nvSpPr>
        <p:spPr>
          <a:xfrm>
            <a:off x="12889501" y="5920010"/>
            <a:ext cx="5067873" cy="2895928"/>
          </a:xfrm>
          <a:custGeom>
            <a:avLst/>
            <a:gdLst/>
            <a:ahLst/>
            <a:cxnLst/>
            <a:rect l="l" t="t" r="r" b="b"/>
            <a:pathLst>
              <a:path w="5067873" h="2895928">
                <a:moveTo>
                  <a:pt x="0" y="0"/>
                </a:moveTo>
                <a:lnTo>
                  <a:pt x="5067873" y="0"/>
                </a:lnTo>
                <a:lnTo>
                  <a:pt x="5067873" y="2895928"/>
                </a:lnTo>
                <a:lnTo>
                  <a:pt x="0" y="2895928"/>
                </a:lnTo>
                <a:lnTo>
                  <a:pt x="0" y="0"/>
                </a:lnTo>
                <a:close/>
              </a:path>
            </a:pathLst>
          </a:custGeom>
          <a:blipFill>
            <a:blip r:embed="rId16"/>
            <a:stretch>
              <a:fillRect/>
            </a:stretch>
          </a:blipFill>
        </p:spPr>
        <p:txBody>
          <a:bodyPr/>
          <a:lstStyle/>
          <a:p>
            <a:endParaRPr lang="en-GB"/>
          </a:p>
        </p:txBody>
      </p:sp>
      <p:sp>
        <p:nvSpPr>
          <p:cNvPr id="12" name="TextBox 12"/>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3" name="TextBox 13"/>
          <p:cNvSpPr txBox="1"/>
          <p:nvPr/>
        </p:nvSpPr>
        <p:spPr>
          <a:xfrm>
            <a:off x="639803" y="3481705"/>
            <a:ext cx="10492223" cy="1661795"/>
          </a:xfrm>
          <a:prstGeom prst="rect">
            <a:avLst/>
          </a:prstGeom>
        </p:spPr>
        <p:txBody>
          <a:bodyPr lIns="0" tIns="0" rIns="0" bIns="0" rtlCol="0" anchor="t">
            <a:spAutoFit/>
          </a:bodyPr>
          <a:lstStyle/>
          <a:p>
            <a:pPr marL="690881" lvl="1" indent="-345440" algn="ctr">
              <a:lnSpc>
                <a:spcPts val="4480"/>
              </a:lnSpc>
              <a:buFont typeface="Arial"/>
              <a:buChar char="•"/>
            </a:pPr>
            <a:r>
              <a:rPr lang="en-US" sz="3200">
                <a:solidFill>
                  <a:srgbClr val="3E2103"/>
                </a:solidFill>
                <a:latin typeface="Lora"/>
                <a:ea typeface="Lora"/>
                <a:cs typeface="Lora"/>
                <a:sym typeface="Lora"/>
              </a:rPr>
              <a:t>Loyalty programmes implemented due to customer preference for rewards (Barrow et al., 2021).</a:t>
            </a:r>
          </a:p>
          <a:p>
            <a:pPr algn="ctr">
              <a:lnSpc>
                <a:spcPts val="4480"/>
              </a:lnSpc>
              <a:spcBef>
                <a:spcPct val="0"/>
              </a:spcBef>
            </a:pPr>
            <a:endParaRPr lang="en-US" sz="3200">
              <a:solidFill>
                <a:srgbClr val="3E2103"/>
              </a:solidFill>
              <a:latin typeface="Lora"/>
              <a:ea typeface="Lora"/>
              <a:cs typeface="Lora"/>
              <a:sym typeface="Lor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737365" y="719773"/>
            <a:ext cx="17220009"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4. Strategic Marketing Design Informed by Consumer Insight</a:t>
            </a:r>
          </a:p>
          <a:p>
            <a:pPr algn="ctr">
              <a:lnSpc>
                <a:spcPts val="6719"/>
              </a:lnSpc>
              <a:spcBef>
                <a:spcPct val="0"/>
              </a:spcBef>
            </a:pPr>
            <a:r>
              <a:rPr lang="en-US" sz="4800">
                <a:solidFill>
                  <a:srgbClr val="3E2103"/>
                </a:solidFill>
                <a:latin typeface="Lora"/>
                <a:ea typeface="Lora"/>
                <a:cs typeface="Lora"/>
                <a:sym typeface="Lora"/>
              </a:rPr>
              <a:t>  </a:t>
            </a:r>
          </a:p>
        </p:txBody>
      </p:sp>
      <p:sp>
        <p:nvSpPr>
          <p:cNvPr id="8" name="Freeform 8"/>
          <p:cNvSpPr/>
          <p:nvPr/>
        </p:nvSpPr>
        <p:spPr>
          <a:xfrm>
            <a:off x="3332194" y="2538908"/>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7692564" y="4608200"/>
            <a:ext cx="3805053" cy="5378167"/>
          </a:xfrm>
          <a:custGeom>
            <a:avLst/>
            <a:gdLst/>
            <a:ahLst/>
            <a:cxnLst/>
            <a:rect l="l" t="t" r="r" b="b"/>
            <a:pathLst>
              <a:path w="3805053" h="5378167">
                <a:moveTo>
                  <a:pt x="0" y="0"/>
                </a:moveTo>
                <a:lnTo>
                  <a:pt x="3805053" y="0"/>
                </a:lnTo>
                <a:lnTo>
                  <a:pt x="3805053" y="5378167"/>
                </a:lnTo>
                <a:lnTo>
                  <a:pt x="0" y="5378167"/>
                </a:lnTo>
                <a:lnTo>
                  <a:pt x="0" y="0"/>
                </a:lnTo>
                <a:close/>
              </a:path>
            </a:pathLst>
          </a:custGeom>
          <a:blipFill>
            <a:blip r:embed="rId14"/>
            <a:stretch>
              <a:fillRect/>
            </a:stretch>
          </a:blipFill>
        </p:spPr>
        <p:txBody>
          <a:bodyPr/>
          <a:lstStyle/>
          <a:p>
            <a:endParaRPr lang="en-GB"/>
          </a:p>
        </p:txBody>
      </p:sp>
      <p:sp>
        <p:nvSpPr>
          <p:cNvPr id="10" name="Freeform 10"/>
          <p:cNvSpPr/>
          <p:nvPr/>
        </p:nvSpPr>
        <p:spPr>
          <a:xfrm>
            <a:off x="13434488" y="4554553"/>
            <a:ext cx="3824812" cy="5406095"/>
          </a:xfrm>
          <a:custGeom>
            <a:avLst/>
            <a:gdLst/>
            <a:ahLst/>
            <a:cxnLst/>
            <a:rect l="l" t="t" r="r" b="b"/>
            <a:pathLst>
              <a:path w="3824812" h="5406095">
                <a:moveTo>
                  <a:pt x="0" y="0"/>
                </a:moveTo>
                <a:lnTo>
                  <a:pt x="3824812" y="0"/>
                </a:lnTo>
                <a:lnTo>
                  <a:pt x="3824812" y="5406095"/>
                </a:lnTo>
                <a:lnTo>
                  <a:pt x="0" y="5406095"/>
                </a:lnTo>
                <a:lnTo>
                  <a:pt x="0" y="0"/>
                </a:lnTo>
                <a:close/>
              </a:path>
            </a:pathLst>
          </a:custGeom>
          <a:blipFill>
            <a:blip r:embed="rId15"/>
            <a:stretch>
              <a:fillRect/>
            </a:stretch>
          </a:blipFill>
        </p:spPr>
        <p:txBody>
          <a:bodyPr/>
          <a:lstStyle/>
          <a:p>
            <a:endParaRPr lang="en-GB"/>
          </a:p>
        </p:txBody>
      </p:sp>
      <p:sp>
        <p:nvSpPr>
          <p:cNvPr id="11" name="Freeform 11"/>
          <p:cNvSpPr/>
          <p:nvPr/>
        </p:nvSpPr>
        <p:spPr>
          <a:xfrm>
            <a:off x="1755125" y="4608200"/>
            <a:ext cx="3786858" cy="5352449"/>
          </a:xfrm>
          <a:custGeom>
            <a:avLst/>
            <a:gdLst/>
            <a:ahLst/>
            <a:cxnLst/>
            <a:rect l="l" t="t" r="r" b="b"/>
            <a:pathLst>
              <a:path w="3786858" h="5352449">
                <a:moveTo>
                  <a:pt x="0" y="0"/>
                </a:moveTo>
                <a:lnTo>
                  <a:pt x="3786858" y="0"/>
                </a:lnTo>
                <a:lnTo>
                  <a:pt x="3786858" y="5352448"/>
                </a:lnTo>
                <a:lnTo>
                  <a:pt x="0" y="5352448"/>
                </a:lnTo>
                <a:lnTo>
                  <a:pt x="0" y="0"/>
                </a:lnTo>
                <a:close/>
              </a:path>
            </a:pathLst>
          </a:custGeom>
          <a:blipFill>
            <a:blip r:embed="rId16"/>
            <a:stretch>
              <a:fillRect/>
            </a:stretch>
          </a:blipFill>
        </p:spPr>
        <p:txBody>
          <a:bodyPr/>
          <a:lstStyle/>
          <a:p>
            <a:endParaRPr lang="en-GB"/>
          </a:p>
        </p:txBody>
      </p:sp>
      <p:sp>
        <p:nvSpPr>
          <p:cNvPr id="12" name="TextBox 12"/>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3" name="TextBox 13"/>
          <p:cNvSpPr txBox="1"/>
          <p:nvPr/>
        </p:nvSpPr>
        <p:spPr>
          <a:xfrm>
            <a:off x="1894463" y="3454733"/>
            <a:ext cx="14273094" cy="1099820"/>
          </a:xfrm>
          <a:prstGeom prst="rect">
            <a:avLst/>
          </a:prstGeom>
        </p:spPr>
        <p:txBody>
          <a:bodyPr lIns="0" tIns="0" rIns="0" bIns="0" rtlCol="0" anchor="t">
            <a:spAutoFit/>
          </a:bodyPr>
          <a:lstStyle/>
          <a:p>
            <a:pPr marL="690881" lvl="1" indent="-345440" algn="ctr">
              <a:lnSpc>
                <a:spcPts val="4480"/>
              </a:lnSpc>
              <a:buFont typeface="Arial"/>
              <a:buChar char="•"/>
            </a:pPr>
            <a:r>
              <a:rPr lang="en-US" sz="3200">
                <a:solidFill>
                  <a:srgbClr val="3E2103"/>
                </a:solidFill>
                <a:latin typeface="Lora"/>
                <a:ea typeface="Lora"/>
                <a:cs typeface="Lora"/>
                <a:sym typeface="Lora"/>
              </a:rPr>
              <a:t>Marketing materials include QR-coded cards and printed service menus</a:t>
            </a:r>
          </a:p>
          <a:p>
            <a:pPr algn="ctr">
              <a:lnSpc>
                <a:spcPts val="4480"/>
              </a:lnSpc>
              <a:spcBef>
                <a:spcPct val="0"/>
              </a:spcBef>
            </a:pPr>
            <a:endParaRPr lang="en-US" sz="3200">
              <a:solidFill>
                <a:srgbClr val="3E2103"/>
              </a:solidFill>
              <a:latin typeface="Lora"/>
              <a:ea typeface="Lora"/>
              <a:cs typeface="Lora"/>
              <a:sym typeface="Lor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737365" y="719773"/>
            <a:ext cx="17220009"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4. Strategic Marketing Design Informed by Consumer Insight</a:t>
            </a:r>
          </a:p>
          <a:p>
            <a:pPr algn="ctr">
              <a:lnSpc>
                <a:spcPts val="6719"/>
              </a:lnSpc>
              <a:spcBef>
                <a:spcPct val="0"/>
              </a:spcBef>
            </a:pPr>
            <a:r>
              <a:rPr lang="en-US" sz="4800">
                <a:solidFill>
                  <a:srgbClr val="3E2103"/>
                </a:solidFill>
                <a:latin typeface="Lora"/>
                <a:ea typeface="Lora"/>
                <a:cs typeface="Lora"/>
                <a:sym typeface="Lora"/>
              </a:rPr>
              <a:t>  </a:t>
            </a:r>
          </a:p>
        </p:txBody>
      </p:sp>
      <p:sp>
        <p:nvSpPr>
          <p:cNvPr id="8" name="Freeform 8"/>
          <p:cNvSpPr/>
          <p:nvPr/>
        </p:nvSpPr>
        <p:spPr>
          <a:xfrm>
            <a:off x="3449947" y="2431385"/>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grpSp>
        <p:nvGrpSpPr>
          <p:cNvPr id="9" name="Group 9"/>
          <p:cNvGrpSpPr>
            <a:grpSpLocks noChangeAspect="1"/>
          </p:cNvGrpSpPr>
          <p:nvPr/>
        </p:nvGrpSpPr>
        <p:grpSpPr>
          <a:xfrm>
            <a:off x="12790355" y="3036836"/>
            <a:ext cx="2596575" cy="5137770"/>
            <a:chOff x="0" y="0"/>
            <a:chExt cx="2620010" cy="5184140"/>
          </a:xfrm>
        </p:grpSpPr>
        <p:sp>
          <p:nvSpPr>
            <p:cNvPr id="10" name="Freeform 10"/>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txBody>
            <a:bodyPr/>
            <a:lstStyle/>
            <a:p>
              <a:endParaRPr lang="en-GB"/>
            </a:p>
          </p:txBody>
        </p:sp>
        <p:sp>
          <p:nvSpPr>
            <p:cNvPr id="11" name="Freeform 11"/>
            <p:cNvSpPr/>
            <p:nvPr/>
          </p:nvSpPr>
          <p:spPr>
            <a:xfrm>
              <a:off x="185420" y="156210"/>
              <a:ext cx="2251710" cy="4876800"/>
            </a:xfrm>
            <a:custGeom>
              <a:avLst/>
              <a:gdLst/>
              <a:ahLst/>
              <a:cxnLst/>
              <a:rect l="l" t="t" r="r" b="b"/>
              <a:pathLst>
                <a:path w="2251710"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14"/>
              <a:stretch>
                <a:fillRect l="-5303" r="-3520" b="-8832"/>
              </a:stretch>
            </a:blipFill>
          </p:spPr>
          <p:txBody>
            <a:bodyPr/>
            <a:lstStyle/>
            <a:p>
              <a:endParaRPr lang="en-GB"/>
            </a:p>
          </p:txBody>
        </p:sp>
        <p:sp>
          <p:nvSpPr>
            <p:cNvPr id="12" name="Freeform 12"/>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555555"/>
            </a:solidFill>
          </p:spPr>
          <p:txBody>
            <a:bodyPr/>
            <a:lstStyle/>
            <a:p>
              <a:endParaRPr lang="en-GB"/>
            </a:p>
          </p:txBody>
        </p:sp>
        <p:sp>
          <p:nvSpPr>
            <p:cNvPr id="13" name="Freeform 13"/>
            <p:cNvSpPr/>
            <p:nvPr/>
          </p:nvSpPr>
          <p:spPr>
            <a:xfrm>
              <a:off x="1578312" y="187909"/>
              <a:ext cx="66636" cy="63602"/>
            </a:xfrm>
            <a:custGeom>
              <a:avLst/>
              <a:gdLst/>
              <a:ahLst/>
              <a:cxnLst/>
              <a:rect l="l" t="t" r="r" b="b"/>
              <a:pathLst>
                <a:path w="66636" h="63602">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555555"/>
            </a:solidFill>
          </p:spPr>
          <p:txBody>
            <a:bodyPr/>
            <a:lstStyle/>
            <a:p>
              <a:endParaRPr lang="en-GB"/>
            </a:p>
          </p:txBody>
        </p:sp>
        <p:sp>
          <p:nvSpPr>
            <p:cNvPr id="14" name="Freeform 14"/>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2E2E2E"/>
            </a:solidFill>
          </p:spPr>
          <p:txBody>
            <a:bodyPr/>
            <a:lstStyle/>
            <a:p>
              <a:endParaRPr lang="en-GB"/>
            </a:p>
          </p:txBody>
        </p:sp>
        <p:sp>
          <p:nvSpPr>
            <p:cNvPr id="15" name="Freeform 15"/>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2E2E2E"/>
            </a:solidFill>
          </p:spPr>
          <p:txBody>
            <a:bodyPr/>
            <a:lstStyle/>
            <a:p>
              <a:endParaRPr lang="en-GB"/>
            </a:p>
          </p:txBody>
        </p:sp>
        <p:sp>
          <p:nvSpPr>
            <p:cNvPr id="16" name="Freeform 16"/>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2E2E2E"/>
            </a:solidFill>
          </p:spPr>
          <p:txBody>
            <a:bodyPr/>
            <a:lstStyle/>
            <a:p>
              <a:endParaRPr lang="en-GB"/>
            </a:p>
          </p:txBody>
        </p:sp>
        <p:sp>
          <p:nvSpPr>
            <p:cNvPr id="17" name="Freeform 17"/>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2E2E2E"/>
            </a:solidFill>
          </p:spPr>
          <p:txBody>
            <a:bodyPr/>
            <a:lstStyle/>
            <a:p>
              <a:endParaRPr lang="en-GB"/>
            </a:p>
          </p:txBody>
        </p:sp>
        <p:sp>
          <p:nvSpPr>
            <p:cNvPr id="18" name="Freeform 18"/>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555555"/>
            </a:solidFill>
          </p:spPr>
          <p:txBody>
            <a:bodyPr/>
            <a:lstStyle/>
            <a:p>
              <a:endParaRPr lang="en-GB"/>
            </a:p>
          </p:txBody>
        </p:sp>
      </p:grpSp>
      <p:grpSp>
        <p:nvGrpSpPr>
          <p:cNvPr id="19" name="Group 19"/>
          <p:cNvGrpSpPr/>
          <p:nvPr/>
        </p:nvGrpSpPr>
        <p:grpSpPr>
          <a:xfrm>
            <a:off x="2624924" y="7383102"/>
            <a:ext cx="6272921" cy="1875198"/>
            <a:chOff x="0" y="0"/>
            <a:chExt cx="7645439" cy="2285492"/>
          </a:xfrm>
        </p:grpSpPr>
        <p:sp>
          <p:nvSpPr>
            <p:cNvPr id="20" name="Freeform 20"/>
            <p:cNvSpPr/>
            <p:nvPr/>
          </p:nvSpPr>
          <p:spPr>
            <a:xfrm>
              <a:off x="-54483" y="-87503"/>
              <a:ext cx="7711987" cy="2581783"/>
            </a:xfrm>
            <a:custGeom>
              <a:avLst/>
              <a:gdLst/>
              <a:ahLst/>
              <a:cxnLst/>
              <a:rect l="l" t="t" r="r" b="b"/>
              <a:pathLst>
                <a:path w="7711987" h="2581783">
                  <a:moveTo>
                    <a:pt x="7699922" y="2197227"/>
                  </a:moveTo>
                  <a:cubicBezTo>
                    <a:pt x="7617904" y="2215642"/>
                    <a:pt x="7512932" y="2207641"/>
                    <a:pt x="7405361" y="2203577"/>
                  </a:cubicBezTo>
                  <a:cubicBezTo>
                    <a:pt x="7078359" y="2186178"/>
                    <a:pt x="6810423" y="2208911"/>
                    <a:pt x="6461233" y="2169287"/>
                  </a:cubicBezTo>
                  <a:cubicBezTo>
                    <a:pt x="5979989" y="2204593"/>
                    <a:pt x="5547251" y="2199259"/>
                    <a:pt x="5066772" y="2210562"/>
                  </a:cubicBezTo>
                  <a:cubicBezTo>
                    <a:pt x="4826379" y="2221992"/>
                    <a:pt x="4755532" y="2136140"/>
                    <a:pt x="4276735" y="2217801"/>
                  </a:cubicBezTo>
                  <a:cubicBezTo>
                    <a:pt x="3977736" y="2126996"/>
                    <a:pt x="3709188" y="2212721"/>
                    <a:pt x="3398560" y="2193036"/>
                  </a:cubicBezTo>
                  <a:cubicBezTo>
                    <a:pt x="3215089" y="2210308"/>
                    <a:pt x="3047840" y="2203831"/>
                    <a:pt x="2853047" y="2207895"/>
                  </a:cubicBezTo>
                  <a:cubicBezTo>
                    <a:pt x="2762919" y="2219833"/>
                    <a:pt x="2603626" y="2256917"/>
                    <a:pt x="2495135" y="2239264"/>
                  </a:cubicBezTo>
                  <a:cubicBezTo>
                    <a:pt x="2056277" y="2256409"/>
                    <a:pt x="1592630" y="2256790"/>
                    <a:pt x="1191567" y="2306828"/>
                  </a:cubicBezTo>
                  <a:cubicBezTo>
                    <a:pt x="823556" y="2249551"/>
                    <a:pt x="555467" y="2381758"/>
                    <a:pt x="132676" y="2371598"/>
                  </a:cubicBezTo>
                  <a:cubicBezTo>
                    <a:pt x="20574" y="2359660"/>
                    <a:pt x="73916" y="2581783"/>
                    <a:pt x="54483" y="348361"/>
                  </a:cubicBezTo>
                  <a:cubicBezTo>
                    <a:pt x="71315" y="0"/>
                    <a:pt x="0" y="119507"/>
                    <a:pt x="484772" y="132334"/>
                  </a:cubicBezTo>
                  <a:cubicBezTo>
                    <a:pt x="600761" y="151003"/>
                    <a:pt x="702059" y="108077"/>
                    <a:pt x="806265" y="155575"/>
                  </a:cubicBezTo>
                  <a:cubicBezTo>
                    <a:pt x="879102" y="181991"/>
                    <a:pt x="985756" y="54864"/>
                    <a:pt x="1204573" y="107950"/>
                  </a:cubicBezTo>
                  <a:cubicBezTo>
                    <a:pt x="1312452" y="111379"/>
                    <a:pt x="1361571" y="61468"/>
                    <a:pt x="1706782" y="110617"/>
                  </a:cubicBezTo>
                  <a:cubicBezTo>
                    <a:pt x="1802725" y="111506"/>
                    <a:pt x="1882753" y="70866"/>
                    <a:pt x="1967220" y="95250"/>
                  </a:cubicBezTo>
                  <a:cubicBezTo>
                    <a:pt x="2005475" y="89408"/>
                    <a:pt x="2061479" y="145288"/>
                    <a:pt x="2126972" y="109093"/>
                  </a:cubicBezTo>
                  <a:cubicBezTo>
                    <a:pt x="2329110" y="133223"/>
                    <a:pt x="2478303" y="101600"/>
                    <a:pt x="2730631" y="155321"/>
                  </a:cubicBezTo>
                  <a:cubicBezTo>
                    <a:pt x="2872939" y="211074"/>
                    <a:pt x="2994589" y="101219"/>
                    <a:pt x="3356632" y="184404"/>
                  </a:cubicBezTo>
                  <a:cubicBezTo>
                    <a:pt x="3482719" y="198882"/>
                    <a:pt x="3657773" y="237363"/>
                    <a:pt x="3797632" y="187071"/>
                  </a:cubicBezTo>
                  <a:cubicBezTo>
                    <a:pt x="3857922" y="255143"/>
                    <a:pt x="3923108" y="224536"/>
                    <a:pt x="4101834" y="272542"/>
                  </a:cubicBezTo>
                  <a:cubicBezTo>
                    <a:pt x="4199766" y="307594"/>
                    <a:pt x="4279948" y="232664"/>
                    <a:pt x="4389204" y="243586"/>
                  </a:cubicBezTo>
                  <a:cubicBezTo>
                    <a:pt x="4461735" y="226695"/>
                    <a:pt x="4535949" y="283591"/>
                    <a:pt x="4746962" y="243459"/>
                  </a:cubicBezTo>
                  <a:cubicBezTo>
                    <a:pt x="4871367" y="247904"/>
                    <a:pt x="4976185" y="290449"/>
                    <a:pt x="5091714" y="339344"/>
                  </a:cubicBezTo>
                  <a:cubicBezTo>
                    <a:pt x="5159042" y="335788"/>
                    <a:pt x="5242437" y="290068"/>
                    <a:pt x="5322313" y="315214"/>
                  </a:cubicBezTo>
                  <a:cubicBezTo>
                    <a:pt x="5410299" y="318389"/>
                    <a:pt x="5514199" y="294132"/>
                    <a:pt x="5574336" y="360553"/>
                  </a:cubicBezTo>
                  <a:cubicBezTo>
                    <a:pt x="5611672" y="373380"/>
                    <a:pt x="5648856" y="336296"/>
                    <a:pt x="5698893" y="353314"/>
                  </a:cubicBezTo>
                  <a:cubicBezTo>
                    <a:pt x="5791316" y="361696"/>
                    <a:pt x="5892921" y="366776"/>
                    <a:pt x="6003248" y="359664"/>
                  </a:cubicBezTo>
                  <a:cubicBezTo>
                    <a:pt x="6049154" y="351282"/>
                    <a:pt x="6075779" y="315341"/>
                    <a:pt x="6162846" y="342011"/>
                  </a:cubicBezTo>
                  <a:cubicBezTo>
                    <a:pt x="6354426" y="334772"/>
                    <a:pt x="6422366" y="459994"/>
                    <a:pt x="6732077" y="389382"/>
                  </a:cubicBezTo>
                  <a:cubicBezTo>
                    <a:pt x="6765894" y="363601"/>
                    <a:pt x="6814707" y="381635"/>
                    <a:pt x="6875761" y="398272"/>
                  </a:cubicBezTo>
                  <a:cubicBezTo>
                    <a:pt x="7026026" y="427990"/>
                    <a:pt x="7146758" y="434467"/>
                    <a:pt x="7318751" y="449072"/>
                  </a:cubicBezTo>
                  <a:cubicBezTo>
                    <a:pt x="7378582" y="425323"/>
                    <a:pt x="7436882" y="381381"/>
                    <a:pt x="7574293" y="455549"/>
                  </a:cubicBezTo>
                  <a:cubicBezTo>
                    <a:pt x="7711987" y="494919"/>
                    <a:pt x="7707669" y="303276"/>
                    <a:pt x="7686150" y="1709166"/>
                  </a:cubicBezTo>
                  <a:cubicBezTo>
                    <a:pt x="7710971" y="1864233"/>
                    <a:pt x="7673909" y="2031492"/>
                    <a:pt x="7699922" y="2197227"/>
                  </a:cubicBezTo>
                  <a:close/>
                </a:path>
              </a:pathLst>
            </a:custGeom>
            <a:blipFill>
              <a:blip r:embed="rId15"/>
              <a:stretch>
                <a:fillRect l="-20374" t="-2" r="-20374" b="-2"/>
              </a:stretch>
            </a:blipFill>
          </p:spPr>
          <p:txBody>
            <a:bodyPr/>
            <a:lstStyle/>
            <a:p>
              <a:endParaRPr lang="en-GB"/>
            </a:p>
          </p:txBody>
        </p:sp>
      </p:grpSp>
      <p:sp>
        <p:nvSpPr>
          <p:cNvPr id="21" name="TextBox 21"/>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22" name="TextBox 22"/>
          <p:cNvSpPr txBox="1"/>
          <p:nvPr/>
        </p:nvSpPr>
        <p:spPr>
          <a:xfrm>
            <a:off x="0" y="3682419"/>
            <a:ext cx="10932800" cy="2223770"/>
          </a:xfrm>
          <a:prstGeom prst="rect">
            <a:avLst/>
          </a:prstGeom>
        </p:spPr>
        <p:txBody>
          <a:bodyPr lIns="0" tIns="0" rIns="0" bIns="0" rtlCol="0" anchor="t">
            <a:spAutoFit/>
          </a:bodyPr>
          <a:lstStyle/>
          <a:p>
            <a:pPr marL="690881" lvl="1" indent="-345440" algn="ctr">
              <a:lnSpc>
                <a:spcPts val="4480"/>
              </a:lnSpc>
              <a:buFont typeface="Arial"/>
              <a:buChar char="•"/>
            </a:pPr>
            <a:r>
              <a:rPr lang="en-US" sz="3200">
                <a:solidFill>
                  <a:srgbClr val="3E2103"/>
                </a:solidFill>
                <a:latin typeface="Lora"/>
                <a:ea typeface="Lora"/>
                <a:cs typeface="Lora"/>
                <a:sym typeface="Lora"/>
              </a:rPr>
              <a:t>Social media posts highlight before-and-after transformations, testimonials, and influencer partnerships to increase engagement.</a:t>
            </a:r>
          </a:p>
          <a:p>
            <a:pPr algn="ctr">
              <a:lnSpc>
                <a:spcPts val="4480"/>
              </a:lnSpc>
              <a:spcBef>
                <a:spcPct val="0"/>
              </a:spcBef>
            </a:pPr>
            <a:endParaRPr lang="en-US" sz="3200">
              <a:solidFill>
                <a:srgbClr val="3E2103"/>
              </a:solidFill>
              <a:latin typeface="Lora"/>
              <a:ea typeface="Lora"/>
              <a:cs typeface="Lora"/>
              <a:sym typeface="Lor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4762" y="3175234"/>
            <a:ext cx="18288000" cy="5595620"/>
          </a:xfrm>
          <a:prstGeom prst="rect">
            <a:avLst/>
          </a:prstGeom>
        </p:spPr>
        <p:txBody>
          <a:bodyPr lIns="0" tIns="0" rIns="0" bIns="0" rtlCol="0" anchor="t">
            <a:spAutoFit/>
          </a:bodyPr>
          <a:lstStyle/>
          <a:p>
            <a:pPr algn="ctr">
              <a:lnSpc>
                <a:spcPts val="4480"/>
              </a:lnSpc>
            </a:pPr>
            <a:r>
              <a:rPr lang="en-US" sz="3200" dirty="0">
                <a:solidFill>
                  <a:srgbClr val="3E2103"/>
                </a:solidFill>
                <a:latin typeface="Lora"/>
                <a:ea typeface="Lora"/>
                <a:cs typeface="Lora"/>
                <a:sym typeface="Lora"/>
              </a:rPr>
              <a:t>The application of the 7Ps marketing framework helped shape a cohesive and research-backed market entry strategy.</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Product: Expert services using high-end, cruelty-free products (Whittington et al., 2023).</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Price: Penetration pricing model reflecting customer value perception.</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Place: Emphasis on a digitally enabled booking and location strategy.</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Promotion: Organic content supported by targeted paid ads (Hooley et al., 2020).</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People: Skilled, well-presented staff aligned with customer expectations.</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Process: Simplified and tech-integrated appointment experience.</a:t>
            </a:r>
          </a:p>
          <a:p>
            <a:pPr marL="690881" lvl="1" indent="-345440" algn="ctr">
              <a:lnSpc>
                <a:spcPts val="4480"/>
              </a:lnSpc>
              <a:spcBef>
                <a:spcPct val="0"/>
              </a:spcBef>
              <a:buFont typeface="Arial"/>
              <a:buChar char="•"/>
            </a:pPr>
            <a:r>
              <a:rPr lang="en-US" sz="3200" dirty="0">
                <a:solidFill>
                  <a:srgbClr val="3E2103"/>
                </a:solidFill>
                <a:latin typeface="Lora"/>
                <a:ea typeface="Lora"/>
                <a:cs typeface="Lora"/>
                <a:sym typeface="Lora"/>
              </a:rPr>
              <a:t>Physical Evidence: Clean, tranquil interior design aesthetic.</a:t>
            </a:r>
          </a:p>
          <a:p>
            <a:pPr algn="ctr">
              <a:lnSpc>
                <a:spcPts val="4480"/>
              </a:lnSpc>
              <a:spcBef>
                <a:spcPct val="0"/>
              </a:spcBef>
            </a:pPr>
            <a:endParaRPr lang="en-US" sz="3200" dirty="0">
              <a:solidFill>
                <a:srgbClr val="3E2103"/>
              </a:solidFill>
              <a:latin typeface="Lora"/>
              <a:ea typeface="Lora"/>
              <a:cs typeface="Lora"/>
              <a:sym typeface="Lora"/>
            </a:endParaRPr>
          </a:p>
        </p:txBody>
      </p:sp>
      <p:sp>
        <p:nvSpPr>
          <p:cNvPr id="9" name="TextBox 9"/>
          <p:cNvSpPr txBox="1"/>
          <p:nvPr/>
        </p:nvSpPr>
        <p:spPr>
          <a:xfrm>
            <a:off x="3839554" y="563774"/>
            <a:ext cx="10949107"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5. Strategic Marketing Implementation</a:t>
            </a:r>
          </a:p>
          <a:p>
            <a:pPr algn="ctr">
              <a:lnSpc>
                <a:spcPts val="6719"/>
              </a:lnSpc>
              <a:spcBef>
                <a:spcPct val="0"/>
              </a:spcBef>
            </a:pPr>
            <a:endParaRPr lang="en-US" sz="4800">
              <a:solidFill>
                <a:srgbClr val="3E2103"/>
              </a:solidFill>
              <a:latin typeface="Lora"/>
              <a:ea typeface="Lora"/>
              <a:cs typeface="Lora"/>
              <a:sym typeface="Lora"/>
            </a:endParaRPr>
          </a:p>
        </p:txBody>
      </p:sp>
      <p:sp>
        <p:nvSpPr>
          <p:cNvPr id="10" name="Freeform 10"/>
          <p:cNvSpPr/>
          <p:nvPr/>
        </p:nvSpPr>
        <p:spPr>
          <a:xfrm>
            <a:off x="3615291" y="2352950"/>
            <a:ext cx="11397631" cy="441658"/>
          </a:xfrm>
          <a:custGeom>
            <a:avLst/>
            <a:gdLst/>
            <a:ahLst/>
            <a:cxnLst/>
            <a:rect l="l" t="t" r="r" b="b"/>
            <a:pathLst>
              <a:path w="11397631" h="441658">
                <a:moveTo>
                  <a:pt x="0" y="0"/>
                </a:moveTo>
                <a:lnTo>
                  <a:pt x="11397631" y="0"/>
                </a:lnTo>
                <a:lnTo>
                  <a:pt x="11397631" y="441658"/>
                </a:lnTo>
                <a:lnTo>
                  <a:pt x="0" y="44165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3780294" y="719773"/>
            <a:ext cx="10736938"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6. Reflection on Professional Learning</a:t>
            </a:r>
          </a:p>
          <a:p>
            <a:pPr algn="ctr">
              <a:lnSpc>
                <a:spcPts val="6719"/>
              </a:lnSpc>
              <a:spcBef>
                <a:spcPct val="0"/>
              </a:spcBef>
            </a:pPr>
            <a:r>
              <a:rPr lang="en-US" sz="4800">
                <a:solidFill>
                  <a:srgbClr val="3E2103"/>
                </a:solidFill>
                <a:latin typeface="Lora"/>
                <a:ea typeface="Lora"/>
                <a:cs typeface="Lora"/>
                <a:sym typeface="Lora"/>
              </a:rPr>
              <a:t> </a:t>
            </a:r>
          </a:p>
        </p:txBody>
      </p:sp>
      <p:sp>
        <p:nvSpPr>
          <p:cNvPr id="8" name="Freeform 8"/>
          <p:cNvSpPr/>
          <p:nvPr/>
        </p:nvSpPr>
        <p:spPr>
          <a:xfrm>
            <a:off x="3449947" y="1592263"/>
            <a:ext cx="11397631" cy="441658"/>
          </a:xfrm>
          <a:custGeom>
            <a:avLst/>
            <a:gdLst/>
            <a:ahLst/>
            <a:cxnLst/>
            <a:rect l="l" t="t" r="r" b="b"/>
            <a:pathLst>
              <a:path w="11397631" h="441658">
                <a:moveTo>
                  <a:pt x="0" y="0"/>
                </a:moveTo>
                <a:lnTo>
                  <a:pt x="11397631" y="0"/>
                </a:lnTo>
                <a:lnTo>
                  <a:pt x="11397631" y="441658"/>
                </a:lnTo>
                <a:lnTo>
                  <a:pt x="0" y="44165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6622867" y="6070695"/>
            <a:ext cx="4549954" cy="3435215"/>
          </a:xfrm>
          <a:custGeom>
            <a:avLst/>
            <a:gdLst/>
            <a:ahLst/>
            <a:cxnLst/>
            <a:rect l="l" t="t" r="r" b="b"/>
            <a:pathLst>
              <a:path w="4549954" h="3435215">
                <a:moveTo>
                  <a:pt x="0" y="0"/>
                </a:moveTo>
                <a:lnTo>
                  <a:pt x="4549954" y="0"/>
                </a:lnTo>
                <a:lnTo>
                  <a:pt x="4549954" y="3435215"/>
                </a:lnTo>
                <a:lnTo>
                  <a:pt x="0" y="3435215"/>
                </a:lnTo>
                <a:lnTo>
                  <a:pt x="0" y="0"/>
                </a:lnTo>
                <a:close/>
              </a:path>
            </a:pathLst>
          </a:custGeom>
          <a:blipFill>
            <a:blip r:embed="rId14"/>
            <a:stretch>
              <a:fillRect/>
            </a:stretch>
          </a:blipFill>
        </p:spPr>
        <p:txBody>
          <a:bodyPr/>
          <a:lstStyle/>
          <a:p>
            <a:endParaRPr lang="en-GB"/>
          </a:p>
        </p:txBody>
      </p:sp>
      <p:sp>
        <p:nvSpPr>
          <p:cNvPr id="10" name="TextBox 10"/>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1" name="TextBox 11"/>
          <p:cNvSpPr txBox="1"/>
          <p:nvPr/>
        </p:nvSpPr>
        <p:spPr>
          <a:xfrm>
            <a:off x="0" y="2690813"/>
            <a:ext cx="18288000" cy="3453130"/>
          </a:xfrm>
          <a:prstGeom prst="rect">
            <a:avLst/>
          </a:prstGeom>
        </p:spPr>
        <p:txBody>
          <a:bodyPr lIns="0" tIns="0" rIns="0" bIns="0" rtlCol="0" anchor="t">
            <a:spAutoFit/>
          </a:bodyPr>
          <a:lstStyle/>
          <a:p>
            <a:pPr algn="ctr">
              <a:lnSpc>
                <a:spcPts val="3919"/>
              </a:lnSpc>
              <a:spcBef>
                <a:spcPct val="0"/>
              </a:spcBef>
            </a:pPr>
            <a:r>
              <a:rPr lang="en-US" sz="2799">
                <a:solidFill>
                  <a:srgbClr val="3E2103"/>
                </a:solidFill>
                <a:latin typeface="Lora"/>
                <a:ea typeface="Lora"/>
                <a:cs typeface="Lora"/>
                <a:sym typeface="Lora"/>
              </a:rPr>
              <a:t>Through this process, key academic frameworks were internalised and practically applied to shape a viable business model.</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Strengthened understanding of consumer insight and segmentation (Soltanifar et al., 2021).</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Applied academic models such as 7Ps, and market positioning (Hooley et al., 2020).</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Developed capabilities in designing and analysing primary research (Finch, 2022).</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Connected research findings to digital brand development strategies (Jones et al., 2022).</a:t>
            </a:r>
          </a:p>
          <a:p>
            <a:pPr algn="ctr">
              <a:lnSpc>
                <a:spcPts val="3919"/>
              </a:lnSpc>
              <a:spcBef>
                <a:spcPct val="0"/>
              </a:spcBef>
            </a:pPr>
            <a:endParaRPr lang="en-US" sz="2799">
              <a:solidFill>
                <a:srgbClr val="3E2103"/>
              </a:solidFill>
              <a:latin typeface="Lora"/>
              <a:ea typeface="Lora"/>
              <a:cs typeface="Lora"/>
              <a:sym typeface="Lor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3275475" y="719773"/>
            <a:ext cx="11244739"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7. Skills Developed Through the Process</a:t>
            </a:r>
          </a:p>
          <a:p>
            <a:pPr algn="ctr">
              <a:lnSpc>
                <a:spcPts val="6719"/>
              </a:lnSpc>
              <a:spcBef>
                <a:spcPct val="0"/>
              </a:spcBef>
            </a:pPr>
            <a:endParaRPr lang="en-US" sz="4800">
              <a:solidFill>
                <a:srgbClr val="3E2103"/>
              </a:solidFill>
              <a:latin typeface="Lora"/>
              <a:ea typeface="Lora"/>
              <a:cs typeface="Lora"/>
              <a:sym typeface="Lora"/>
            </a:endParaRPr>
          </a:p>
        </p:txBody>
      </p:sp>
      <p:sp>
        <p:nvSpPr>
          <p:cNvPr id="9" name="TextBox 9"/>
          <p:cNvSpPr txBox="1"/>
          <p:nvPr/>
        </p:nvSpPr>
        <p:spPr>
          <a:xfrm>
            <a:off x="203440" y="3086487"/>
            <a:ext cx="11886165" cy="4939030"/>
          </a:xfrm>
          <a:prstGeom prst="rect">
            <a:avLst/>
          </a:prstGeom>
        </p:spPr>
        <p:txBody>
          <a:bodyPr lIns="0" tIns="0" rIns="0" bIns="0" rtlCol="0" anchor="t">
            <a:spAutoFit/>
          </a:bodyPr>
          <a:lstStyle/>
          <a:p>
            <a:pPr algn="ctr">
              <a:lnSpc>
                <a:spcPts val="3919"/>
              </a:lnSpc>
              <a:spcBef>
                <a:spcPct val="0"/>
              </a:spcBef>
            </a:pPr>
            <a:r>
              <a:rPr lang="en-US" sz="2799">
                <a:solidFill>
                  <a:srgbClr val="3E2103"/>
                </a:solidFill>
                <a:latin typeface="Lora"/>
                <a:ea typeface="Lora"/>
                <a:cs typeface="Lora"/>
                <a:sym typeface="Lora"/>
              </a:rPr>
              <a:t>The project facilitated the development of practical business and research skills essential for entrepreneurial success.</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Ability to synthesise research findings into marketing design decisions (Kim and Kim, 2021).</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Improved web content planning with attention to user behaviour (Kotler and Keller, 2016).</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Enhanced academic referencing and source evaluation.</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Experience with digital branding and customer profiling techniques (Barrow et al., 2021).</a:t>
            </a:r>
          </a:p>
          <a:p>
            <a:pPr algn="ctr">
              <a:lnSpc>
                <a:spcPts val="3919"/>
              </a:lnSpc>
              <a:spcBef>
                <a:spcPct val="0"/>
              </a:spcBef>
            </a:pPr>
            <a:endParaRPr lang="en-US" sz="2799">
              <a:solidFill>
                <a:srgbClr val="3E2103"/>
              </a:solidFill>
              <a:latin typeface="Lora"/>
              <a:ea typeface="Lora"/>
              <a:cs typeface="Lora"/>
              <a:sym typeface="Lora"/>
            </a:endParaRPr>
          </a:p>
        </p:txBody>
      </p:sp>
      <p:sp>
        <p:nvSpPr>
          <p:cNvPr id="10" name="Freeform 10"/>
          <p:cNvSpPr/>
          <p:nvPr/>
        </p:nvSpPr>
        <p:spPr>
          <a:xfrm>
            <a:off x="3449947" y="2361038"/>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Freeform 11"/>
          <p:cNvSpPr/>
          <p:nvPr/>
        </p:nvSpPr>
        <p:spPr>
          <a:xfrm>
            <a:off x="13356545" y="3143637"/>
            <a:ext cx="3379280" cy="4114800"/>
          </a:xfrm>
          <a:custGeom>
            <a:avLst/>
            <a:gdLst/>
            <a:ahLst/>
            <a:cxnLst/>
            <a:rect l="l" t="t" r="r" b="b"/>
            <a:pathLst>
              <a:path w="3379280" h="4114800">
                <a:moveTo>
                  <a:pt x="0" y="0"/>
                </a:moveTo>
                <a:lnTo>
                  <a:pt x="3379280" y="0"/>
                </a:lnTo>
                <a:lnTo>
                  <a:pt x="3379280" y="4114800"/>
                </a:lnTo>
                <a:lnTo>
                  <a:pt x="0" y="41148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3552825" y="719773"/>
            <a:ext cx="11172825" cy="1659255"/>
          </a:xfrm>
          <a:prstGeom prst="rect">
            <a:avLst/>
          </a:prstGeom>
        </p:spPr>
        <p:txBody>
          <a:bodyPr lIns="0" tIns="0" rIns="0" bIns="0" rtlCol="0" anchor="t">
            <a:spAutoFit/>
          </a:bodyPr>
          <a:lstStyle/>
          <a:p>
            <a:pPr algn="ctr">
              <a:lnSpc>
                <a:spcPts val="6719"/>
              </a:lnSpc>
            </a:pPr>
            <a:r>
              <a:rPr lang="en-US" sz="4800">
                <a:solidFill>
                  <a:srgbClr val="3E2103"/>
                </a:solidFill>
                <a:latin typeface="Lora"/>
                <a:ea typeface="Lora"/>
                <a:cs typeface="Lora"/>
                <a:sym typeface="Lora"/>
              </a:rPr>
              <a:t>7. Skills Requiring Further Development</a:t>
            </a:r>
          </a:p>
          <a:p>
            <a:pPr algn="ctr">
              <a:lnSpc>
                <a:spcPts val="6719"/>
              </a:lnSpc>
              <a:spcBef>
                <a:spcPct val="0"/>
              </a:spcBef>
            </a:pPr>
            <a:endParaRPr lang="en-US" sz="4800">
              <a:solidFill>
                <a:srgbClr val="3E2103"/>
              </a:solidFill>
              <a:latin typeface="Lora"/>
              <a:ea typeface="Lora"/>
              <a:cs typeface="Lora"/>
              <a:sym typeface="Lora"/>
            </a:endParaRPr>
          </a:p>
        </p:txBody>
      </p:sp>
      <p:sp>
        <p:nvSpPr>
          <p:cNvPr id="8" name="Freeform 8"/>
          <p:cNvSpPr/>
          <p:nvPr/>
        </p:nvSpPr>
        <p:spPr>
          <a:xfrm>
            <a:off x="3424095" y="2422296"/>
            <a:ext cx="11397631" cy="441658"/>
          </a:xfrm>
          <a:custGeom>
            <a:avLst/>
            <a:gdLst/>
            <a:ahLst/>
            <a:cxnLst/>
            <a:rect l="l" t="t" r="r" b="b"/>
            <a:pathLst>
              <a:path w="11397631" h="441658">
                <a:moveTo>
                  <a:pt x="0" y="0"/>
                </a:moveTo>
                <a:lnTo>
                  <a:pt x="11397631" y="0"/>
                </a:lnTo>
                <a:lnTo>
                  <a:pt x="11397631"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11554899" y="5089539"/>
            <a:ext cx="5972691" cy="3979305"/>
          </a:xfrm>
          <a:custGeom>
            <a:avLst/>
            <a:gdLst/>
            <a:ahLst/>
            <a:cxnLst/>
            <a:rect l="l" t="t" r="r" b="b"/>
            <a:pathLst>
              <a:path w="5972691" h="3979305">
                <a:moveTo>
                  <a:pt x="0" y="0"/>
                </a:moveTo>
                <a:lnTo>
                  <a:pt x="5972690" y="0"/>
                </a:lnTo>
                <a:lnTo>
                  <a:pt x="5972690" y="3979305"/>
                </a:lnTo>
                <a:lnTo>
                  <a:pt x="0" y="3979305"/>
                </a:lnTo>
                <a:lnTo>
                  <a:pt x="0" y="0"/>
                </a:lnTo>
                <a:close/>
              </a:path>
            </a:pathLst>
          </a:custGeom>
          <a:blipFill>
            <a:blip r:embed="rId14"/>
            <a:stretch>
              <a:fillRect/>
            </a:stretch>
          </a:blipFill>
        </p:spPr>
        <p:txBody>
          <a:bodyPr/>
          <a:lstStyle/>
          <a:p>
            <a:endParaRPr lang="en-GB"/>
          </a:p>
        </p:txBody>
      </p:sp>
      <p:sp>
        <p:nvSpPr>
          <p:cNvPr id="10" name="TextBox 10"/>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11" name="TextBox 11"/>
          <p:cNvSpPr txBox="1"/>
          <p:nvPr/>
        </p:nvSpPr>
        <p:spPr>
          <a:xfrm>
            <a:off x="1103948" y="3334137"/>
            <a:ext cx="9563933" cy="4443730"/>
          </a:xfrm>
          <a:prstGeom prst="rect">
            <a:avLst/>
          </a:prstGeom>
        </p:spPr>
        <p:txBody>
          <a:bodyPr lIns="0" tIns="0" rIns="0" bIns="0" rtlCol="0" anchor="t">
            <a:spAutoFit/>
          </a:bodyPr>
          <a:lstStyle/>
          <a:p>
            <a:pPr algn="ctr">
              <a:lnSpc>
                <a:spcPts val="3919"/>
              </a:lnSpc>
              <a:spcBef>
                <a:spcPct val="0"/>
              </a:spcBef>
            </a:pPr>
            <a:r>
              <a:rPr lang="en-US" sz="2799">
                <a:solidFill>
                  <a:srgbClr val="3E2103"/>
                </a:solidFill>
                <a:latin typeface="Lora"/>
                <a:ea typeface="Lora"/>
                <a:cs typeface="Lora"/>
                <a:sym typeface="Lora"/>
              </a:rPr>
              <a:t>Acknowledging current skill gaps is integral to future growth as a business professional.</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Expand skills in advanced SEO and digital marketing analytics (Whittington et al., 2023).</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Develop technical fluency in video editing and content creation.</a:t>
            </a:r>
          </a:p>
          <a:p>
            <a:pPr marL="604519" lvl="1" indent="-302260" algn="ctr">
              <a:lnSpc>
                <a:spcPts val="3919"/>
              </a:lnSpc>
              <a:spcBef>
                <a:spcPct val="0"/>
              </a:spcBef>
              <a:buFont typeface="Arial"/>
              <a:buChar char="•"/>
            </a:pPr>
            <a:r>
              <a:rPr lang="en-US" sz="2799">
                <a:solidFill>
                  <a:srgbClr val="3E2103"/>
                </a:solidFill>
                <a:latin typeface="Lora"/>
                <a:ea typeface="Lora"/>
                <a:cs typeface="Lora"/>
                <a:sym typeface="Lora"/>
              </a:rPr>
              <a:t>Improve data visualisation and survey software proficiency.</a:t>
            </a:r>
          </a:p>
          <a:p>
            <a:pPr algn="ctr">
              <a:lnSpc>
                <a:spcPts val="3919"/>
              </a:lnSpc>
              <a:spcBef>
                <a:spcPct val="0"/>
              </a:spcBef>
            </a:pPr>
            <a:endParaRPr lang="en-US" sz="2799">
              <a:solidFill>
                <a:srgbClr val="3E2103"/>
              </a:solidFill>
              <a:latin typeface="Lora"/>
              <a:ea typeface="Lora"/>
              <a:cs typeface="Lora"/>
              <a:sym typeface="Lor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6745609" y="107490"/>
            <a:ext cx="4304467" cy="811530"/>
          </a:xfrm>
          <a:prstGeom prst="rect">
            <a:avLst/>
          </a:prstGeom>
        </p:spPr>
        <p:txBody>
          <a:bodyPr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8. Video Advert</a:t>
            </a:r>
          </a:p>
        </p:txBody>
      </p:sp>
      <p:sp>
        <p:nvSpPr>
          <p:cNvPr id="9" name="Freeform 9"/>
          <p:cNvSpPr/>
          <p:nvPr/>
        </p:nvSpPr>
        <p:spPr>
          <a:xfrm>
            <a:off x="3199028" y="1781370"/>
            <a:ext cx="11397631" cy="441658"/>
          </a:xfrm>
          <a:custGeom>
            <a:avLst/>
            <a:gdLst/>
            <a:ahLst/>
            <a:cxnLst/>
            <a:rect l="l" t="t" r="r" b="b"/>
            <a:pathLst>
              <a:path w="11397631" h="441658">
                <a:moveTo>
                  <a:pt x="0" y="0"/>
                </a:moveTo>
                <a:lnTo>
                  <a:pt x="11397632" y="0"/>
                </a:lnTo>
                <a:lnTo>
                  <a:pt x="11397632" y="441659"/>
                </a:lnTo>
                <a:lnTo>
                  <a:pt x="0" y="441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TextBox 10"/>
          <p:cNvSpPr txBox="1"/>
          <p:nvPr/>
        </p:nvSpPr>
        <p:spPr>
          <a:xfrm>
            <a:off x="4813822" y="3308333"/>
            <a:ext cx="8168045" cy="811530"/>
          </a:xfrm>
          <a:prstGeom prst="rect">
            <a:avLst/>
          </a:prstGeom>
        </p:spPr>
        <p:txBody>
          <a:bodyPr lIns="0" tIns="0" rIns="0" bIns="0" rtlCol="0" anchor="t">
            <a:spAutoFit/>
          </a:bodyPr>
          <a:lstStyle/>
          <a:p>
            <a:pPr algn="ctr">
              <a:lnSpc>
                <a:spcPts val="6719"/>
              </a:lnSpc>
              <a:spcBef>
                <a:spcPct val="0"/>
              </a:spcBef>
            </a:pPr>
            <a:r>
              <a:rPr lang="en-US" sz="4800" u="sng">
                <a:solidFill>
                  <a:srgbClr val="3E2103"/>
                </a:solidFill>
                <a:latin typeface="Lora"/>
                <a:ea typeface="Lora"/>
                <a:cs typeface="Lora"/>
                <a:sym typeface="Lora"/>
                <a:hlinkClick r:id="rId14" tooltip="https://youtu.be/Ph6KCg4zkb4"/>
              </a:rPr>
              <a:t>Watch the Video Advert here</a:t>
            </a:r>
          </a:p>
        </p:txBody>
      </p:sp>
      <p:sp>
        <p:nvSpPr>
          <p:cNvPr id="11" name="TextBox 11"/>
          <p:cNvSpPr txBox="1"/>
          <p:nvPr/>
        </p:nvSpPr>
        <p:spPr>
          <a:xfrm>
            <a:off x="4813822" y="4968557"/>
            <a:ext cx="8168045" cy="1659255"/>
          </a:xfrm>
          <a:prstGeom prst="rect">
            <a:avLst/>
          </a:prstGeom>
        </p:spPr>
        <p:txBody>
          <a:bodyPr lIns="0" tIns="0" rIns="0" bIns="0" rtlCol="0" anchor="t">
            <a:spAutoFit/>
          </a:bodyPr>
          <a:lstStyle/>
          <a:p>
            <a:pPr algn="ctr">
              <a:lnSpc>
                <a:spcPts val="6719"/>
              </a:lnSpc>
              <a:spcBef>
                <a:spcPct val="0"/>
              </a:spcBef>
            </a:pPr>
            <a:r>
              <a:rPr lang="en-US" sz="4800">
                <a:solidFill>
                  <a:srgbClr val="3E2103"/>
                </a:solidFill>
                <a:latin typeface="Lora"/>
                <a:ea typeface="Lora"/>
                <a:cs typeface="Lora"/>
                <a:sym typeface="Lora"/>
              </a:rPr>
              <a:t>https://youtu.be/Ph6KCg4zkb4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CDBC7"/>
        </a:solidFill>
        <a:effectLst/>
      </p:bgPr>
    </p:bg>
    <p:spTree>
      <p:nvGrpSpPr>
        <p:cNvPr id="1" name=""/>
        <p:cNvGrpSpPr/>
        <p:nvPr/>
      </p:nvGrpSpPr>
      <p:grpSpPr>
        <a:xfrm>
          <a:off x="0" y="0"/>
          <a:ext cx="0" cy="0"/>
          <a:chOff x="0" y="0"/>
          <a:chExt cx="0" cy="0"/>
        </a:xfrm>
      </p:grpSpPr>
      <p:sp>
        <p:nvSpPr>
          <p:cNvPr id="2" name="Freeform 2" descr="aesthetic leaf illustration, design decoration."/>
          <p:cNvSpPr/>
          <p:nvPr/>
        </p:nvSpPr>
        <p:spPr>
          <a:xfrm>
            <a:off x="13648198" y="7680591"/>
            <a:ext cx="2347057" cy="3650639"/>
          </a:xfrm>
          <a:custGeom>
            <a:avLst/>
            <a:gdLst/>
            <a:ahLst/>
            <a:cxnLst/>
            <a:rect l="l" t="t" r="r" b="b"/>
            <a:pathLst>
              <a:path w="2347057" h="3650639">
                <a:moveTo>
                  <a:pt x="0" y="0"/>
                </a:moveTo>
                <a:lnTo>
                  <a:pt x="2347057" y="0"/>
                </a:lnTo>
                <a:lnTo>
                  <a:pt x="2347057" y="3650639"/>
                </a:lnTo>
                <a:lnTo>
                  <a:pt x="0" y="3650639"/>
                </a:lnTo>
                <a:lnTo>
                  <a:pt x="0" y="0"/>
                </a:lnTo>
                <a:close/>
              </a:path>
            </a:pathLst>
          </a:custGeom>
          <a:blipFill>
            <a:blip r:embed="rId2">
              <a:alphaModFix amt="43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Decorative Branch Illustration"/>
          <p:cNvSpPr/>
          <p:nvPr/>
        </p:nvSpPr>
        <p:spPr>
          <a:xfrm>
            <a:off x="3443354" y="7903248"/>
            <a:ext cx="1136714" cy="4114800"/>
          </a:xfrm>
          <a:custGeom>
            <a:avLst/>
            <a:gdLst/>
            <a:ahLst/>
            <a:cxnLst/>
            <a:rect l="l" t="t" r="r" b="b"/>
            <a:pathLst>
              <a:path w="1136714" h="4114800">
                <a:moveTo>
                  <a:pt x="0" y="0"/>
                </a:moveTo>
                <a:lnTo>
                  <a:pt x="1136714" y="0"/>
                </a:lnTo>
                <a:lnTo>
                  <a:pt x="11367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a:off x="6862889" y="8790126"/>
            <a:ext cx="4069911" cy="4114800"/>
          </a:xfrm>
          <a:custGeom>
            <a:avLst/>
            <a:gdLst/>
            <a:ahLst/>
            <a:cxnLst/>
            <a:rect l="l" t="t" r="r" b="b"/>
            <a:pathLst>
              <a:path w="4069911" h="4114800">
                <a:moveTo>
                  <a:pt x="0" y="0"/>
                </a:moveTo>
                <a:lnTo>
                  <a:pt x="4069911" y="0"/>
                </a:lnTo>
                <a:lnTo>
                  <a:pt x="406991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descr="Aesthetic Handdrawn Leaf"/>
          <p:cNvSpPr/>
          <p:nvPr/>
        </p:nvSpPr>
        <p:spPr>
          <a:xfrm>
            <a:off x="5885914" y="8790126"/>
            <a:ext cx="2356658" cy="4114800"/>
          </a:xfrm>
          <a:custGeom>
            <a:avLst/>
            <a:gdLst/>
            <a:ahLst/>
            <a:cxnLst/>
            <a:rect l="l" t="t" r="r" b="b"/>
            <a:pathLst>
              <a:path w="2356658" h="4114800">
                <a:moveTo>
                  <a:pt x="0" y="0"/>
                </a:moveTo>
                <a:lnTo>
                  <a:pt x="2356659" y="0"/>
                </a:lnTo>
                <a:lnTo>
                  <a:pt x="2356659"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descr="Aesthetic Shape Corner"/>
          <p:cNvSpPr/>
          <p:nvPr/>
        </p:nvSpPr>
        <p:spPr>
          <a:xfrm>
            <a:off x="-1331730" y="-108496"/>
            <a:ext cx="6016838" cy="4663049"/>
          </a:xfrm>
          <a:custGeom>
            <a:avLst/>
            <a:gdLst/>
            <a:ahLst/>
            <a:cxnLst/>
            <a:rect l="l" t="t" r="r" b="b"/>
            <a:pathLst>
              <a:path w="6016838" h="4663049">
                <a:moveTo>
                  <a:pt x="0" y="0"/>
                </a:moveTo>
                <a:lnTo>
                  <a:pt x="6016837" y="0"/>
                </a:lnTo>
                <a:lnTo>
                  <a:pt x="6016837" y="4663049"/>
                </a:lnTo>
                <a:lnTo>
                  <a:pt x="0" y="466304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9139238" y="4274503"/>
            <a:ext cx="9525" cy="1566544"/>
          </a:xfrm>
          <a:prstGeom prst="rect">
            <a:avLst/>
          </a:prstGeom>
        </p:spPr>
        <p:txBody>
          <a:bodyPr lIns="0" tIns="0" rIns="0" bIns="0" rtlCol="0" anchor="t">
            <a:spAutoFit/>
          </a:bodyPr>
          <a:lstStyle/>
          <a:p>
            <a:pPr algn="ctr">
              <a:lnSpc>
                <a:spcPts val="12880"/>
              </a:lnSpc>
              <a:spcBef>
                <a:spcPct val="0"/>
              </a:spcBef>
            </a:pPr>
            <a:endParaRPr/>
          </a:p>
        </p:txBody>
      </p:sp>
      <p:sp>
        <p:nvSpPr>
          <p:cNvPr id="8" name="TextBox 8"/>
          <p:cNvSpPr txBox="1"/>
          <p:nvPr/>
        </p:nvSpPr>
        <p:spPr>
          <a:xfrm>
            <a:off x="309054" y="2184929"/>
            <a:ext cx="17978946" cy="7414260"/>
          </a:xfrm>
          <a:prstGeom prst="rect">
            <a:avLst/>
          </a:prstGeom>
        </p:spPr>
        <p:txBody>
          <a:bodyPr lIns="0" tIns="0" rIns="0" bIns="0" rtlCol="0" anchor="t">
            <a:spAutoFit/>
          </a:bodyPr>
          <a:lstStyle/>
          <a:p>
            <a:pPr marL="453390" lvl="1" indent="-226695" algn="l">
              <a:lnSpc>
                <a:spcPts val="2940"/>
              </a:lnSpc>
              <a:buAutoNum type="arabicPeriod"/>
            </a:pPr>
            <a:r>
              <a:rPr lang="en-US" sz="2100">
                <a:solidFill>
                  <a:srgbClr val="3E2103"/>
                </a:solidFill>
                <a:latin typeface="Lora"/>
                <a:ea typeface="Lora"/>
                <a:cs typeface="Lora"/>
                <a:sym typeface="Lora"/>
              </a:rPr>
              <a:t>Armstrong, G., Kotler, P. and Opresnik, M.O. (2023) Marketing: An Introduction. 15th edn. Harlow: Pearson.</a:t>
            </a:r>
          </a:p>
          <a:p>
            <a:pPr marL="453390" lvl="1" indent="-226695" algn="l">
              <a:lnSpc>
                <a:spcPts val="2940"/>
              </a:lnSpc>
              <a:buAutoNum type="arabicPeriod"/>
            </a:pPr>
            <a:r>
              <a:rPr lang="en-US" sz="2100">
                <a:solidFill>
                  <a:srgbClr val="3E2103"/>
                </a:solidFill>
                <a:latin typeface="Lora"/>
                <a:ea typeface="Lora"/>
                <a:cs typeface="Lora"/>
                <a:sym typeface="Lora"/>
              </a:rPr>
              <a:t>Barrow, C., Barrow, P. and Brown, R. (2021) The Business Plan Workbook. 10th edn. London: Kogan Page.</a:t>
            </a:r>
          </a:p>
          <a:p>
            <a:pPr marL="453390" lvl="1" indent="-226695" algn="l">
              <a:lnSpc>
                <a:spcPts val="2940"/>
              </a:lnSpc>
              <a:buAutoNum type="arabicPeriod"/>
            </a:pPr>
            <a:r>
              <a:rPr lang="en-US" sz="2100">
                <a:solidFill>
                  <a:srgbClr val="3E2103"/>
                </a:solidFill>
                <a:latin typeface="Lora"/>
                <a:ea typeface="Lora"/>
                <a:cs typeface="Lora"/>
                <a:sym typeface="Lora"/>
              </a:rPr>
              <a:t>Buyapowa (2023) How Referral Marketing Can Drive Growth for Beauty Brands. Available at: </a:t>
            </a:r>
            <a:r>
              <a:rPr lang="en-US" sz="2100" u="sng">
                <a:solidFill>
                  <a:srgbClr val="3E2103"/>
                </a:solidFill>
                <a:latin typeface="Lora"/>
                <a:ea typeface="Lora"/>
                <a:cs typeface="Lora"/>
                <a:sym typeface="Lora"/>
                <a:hlinkClick r:id="rId12" tooltip="https://www.buyapowa.com"/>
              </a:rPr>
              <a:t>https://www.buyapowa.com/</a:t>
            </a:r>
            <a:r>
              <a:rPr lang="en-US" sz="2100">
                <a:solidFill>
                  <a:srgbClr val="3E2103"/>
                </a:solidFill>
                <a:latin typeface="Lora"/>
                <a:ea typeface="Lora"/>
                <a:cs typeface="Lora"/>
                <a:sym typeface="Lora"/>
              </a:rPr>
              <a:t> (Accessed: 4 June 2025).</a:t>
            </a:r>
          </a:p>
          <a:p>
            <a:pPr marL="453390" lvl="1" indent="-226695" algn="l">
              <a:lnSpc>
                <a:spcPts val="2940"/>
              </a:lnSpc>
              <a:buAutoNum type="arabicPeriod"/>
            </a:pPr>
            <a:r>
              <a:rPr lang="en-US" sz="2100">
                <a:solidFill>
                  <a:srgbClr val="3E2103"/>
                </a:solidFill>
                <a:latin typeface="Lora"/>
                <a:ea typeface="Lora"/>
                <a:cs typeface="Lora"/>
                <a:sym typeface="Lora"/>
              </a:rPr>
              <a:t>Finch, B. (2022) How to Write a Questionnaire. 4th edn. London: Bloomsbury Business.</a:t>
            </a:r>
          </a:p>
          <a:p>
            <a:pPr marL="453390" lvl="1" indent="-226695" algn="l">
              <a:lnSpc>
                <a:spcPts val="2940"/>
              </a:lnSpc>
              <a:buAutoNum type="arabicPeriod"/>
            </a:pPr>
            <a:r>
              <a:rPr lang="en-US" sz="2100">
                <a:solidFill>
                  <a:srgbClr val="3E2103"/>
                </a:solidFill>
                <a:latin typeface="Lora"/>
                <a:ea typeface="Lora"/>
                <a:cs typeface="Lora"/>
                <a:sym typeface="Lora"/>
              </a:rPr>
              <a:t>Hooley, G.J. et al. (2020) Marketing Strategy and Competitive Positioning. 7th edn. Harlow: Pearson.</a:t>
            </a:r>
          </a:p>
          <a:p>
            <a:pPr marL="453390" lvl="1" indent="-226695" algn="l">
              <a:lnSpc>
                <a:spcPts val="2940"/>
              </a:lnSpc>
              <a:buAutoNum type="arabicPeriod"/>
            </a:pPr>
            <a:r>
              <a:rPr lang="en-US" sz="2100">
                <a:solidFill>
                  <a:srgbClr val="3E2103"/>
                </a:solidFill>
                <a:latin typeface="Lora"/>
                <a:ea typeface="Lora"/>
                <a:cs typeface="Lora"/>
                <a:sym typeface="Lora"/>
              </a:rPr>
              <a:t>Jones, P., Hillier, D. and Comfort, D. (2022) ‘The beauty industry and sustainability’, International Journal of Sales, Retailing and Marketing, 11(3), pp. 15–22.</a:t>
            </a:r>
          </a:p>
          <a:p>
            <a:pPr marL="453390" lvl="1" indent="-226695" algn="l">
              <a:lnSpc>
                <a:spcPts val="2940"/>
              </a:lnSpc>
              <a:buAutoNum type="arabicPeriod"/>
            </a:pPr>
            <a:r>
              <a:rPr lang="en-US" sz="2100">
                <a:solidFill>
                  <a:srgbClr val="3E2103"/>
                </a:solidFill>
                <a:latin typeface="Lora"/>
                <a:ea typeface="Lora"/>
                <a:cs typeface="Lora"/>
                <a:sym typeface="Lora"/>
              </a:rPr>
              <a:t>Kim, J. and Kim, H. (2016) ‘The influence of self-congruity and identification on brand love’, Journal of Business Research, 69(6), pp. 2419–2426.</a:t>
            </a:r>
          </a:p>
          <a:p>
            <a:pPr marL="453390" lvl="1" indent="-226695" algn="l">
              <a:lnSpc>
                <a:spcPts val="2940"/>
              </a:lnSpc>
              <a:buAutoNum type="arabicPeriod"/>
            </a:pPr>
            <a:r>
              <a:rPr lang="en-US" sz="2100">
                <a:solidFill>
                  <a:srgbClr val="3E2103"/>
                </a:solidFill>
                <a:latin typeface="Lora"/>
                <a:ea typeface="Lora"/>
                <a:cs typeface="Lora"/>
                <a:sym typeface="Lora"/>
              </a:rPr>
              <a:t>Kotler, P. and Keller, K.L. (2016) Marketing Management. 15th edn. Harlow: Pearson.</a:t>
            </a:r>
          </a:p>
          <a:p>
            <a:pPr marL="453390" lvl="1" indent="-226695" algn="l">
              <a:lnSpc>
                <a:spcPts val="2940"/>
              </a:lnSpc>
              <a:buAutoNum type="arabicPeriod"/>
            </a:pPr>
            <a:r>
              <a:rPr lang="en-US" sz="2100">
                <a:solidFill>
                  <a:srgbClr val="3E2103"/>
                </a:solidFill>
                <a:latin typeface="Lora"/>
                <a:ea typeface="Lora"/>
                <a:cs typeface="Lora"/>
                <a:sym typeface="Lora"/>
              </a:rPr>
              <a:t>Kumar, V. (2020) 101 Design Methods: A Structured Approach for Driving Innovation in Your Organization. Hoboken: Wiley.</a:t>
            </a:r>
          </a:p>
          <a:p>
            <a:pPr marL="453390" lvl="1" indent="-226695" algn="l">
              <a:lnSpc>
                <a:spcPts val="2940"/>
              </a:lnSpc>
              <a:buAutoNum type="arabicPeriod"/>
            </a:pPr>
            <a:r>
              <a:rPr lang="en-US" sz="2100">
                <a:solidFill>
                  <a:srgbClr val="3E2103"/>
                </a:solidFill>
                <a:latin typeface="Lora"/>
                <a:ea typeface="Lora"/>
                <a:cs typeface="Lora"/>
                <a:sym typeface="Lora"/>
              </a:rPr>
              <a:t>Lashionista (2025) Lashionista beauty video. TikTok. Available at: </a:t>
            </a:r>
            <a:r>
              <a:rPr lang="en-US" sz="2100" u="sng">
                <a:solidFill>
                  <a:srgbClr val="3E2103"/>
                </a:solidFill>
                <a:latin typeface="Lora"/>
                <a:ea typeface="Lora"/>
                <a:cs typeface="Lora"/>
                <a:sym typeface="Lora"/>
                <a:hlinkClick r:id="rId13" tooltip="https://vm.tiktok.com/ZNHbLGpmQuUes-WDpo6/"/>
              </a:rPr>
              <a:t>https://vm.tiktok.com/ZNHbLGpmQuUes-WDpo6/</a:t>
            </a:r>
            <a:r>
              <a:rPr lang="en-US" sz="2100">
                <a:solidFill>
                  <a:srgbClr val="3E2103"/>
                </a:solidFill>
                <a:latin typeface="Lora"/>
                <a:ea typeface="Lora"/>
                <a:cs typeface="Lora"/>
                <a:sym typeface="Lora"/>
              </a:rPr>
              <a:t> (Accessed: 4 June 2025).</a:t>
            </a:r>
          </a:p>
          <a:p>
            <a:pPr marL="453390" lvl="1" indent="-226695" algn="l">
              <a:lnSpc>
                <a:spcPts val="2940"/>
              </a:lnSpc>
              <a:buAutoNum type="arabicPeriod"/>
            </a:pPr>
            <a:r>
              <a:rPr lang="en-US" sz="2100">
                <a:solidFill>
                  <a:srgbClr val="3E2103"/>
                </a:solidFill>
                <a:latin typeface="Lora"/>
                <a:ea typeface="Lora"/>
                <a:cs typeface="Lora"/>
                <a:sym typeface="Lora"/>
              </a:rPr>
              <a:t>Queen Lashista (no date) Beauty service showcase. Facebook. Available at: </a:t>
            </a:r>
            <a:r>
              <a:rPr lang="en-US" sz="2100" u="sng">
                <a:solidFill>
                  <a:srgbClr val="3E2103"/>
                </a:solidFill>
                <a:latin typeface="Lora"/>
                <a:ea typeface="Lora"/>
                <a:cs typeface="Lora"/>
                <a:sym typeface="Lora"/>
                <a:hlinkClick r:id="rId14" tooltip="https://www.facebook.com/share/r/1AfL5Mdihb/?mibextid=wwXIfr"/>
              </a:rPr>
              <a:t>https://www.facebook.com/share/r/1AfL5Mdihb/?mibextid=wwXIfr</a:t>
            </a:r>
            <a:r>
              <a:rPr lang="en-US" sz="2100">
                <a:solidFill>
                  <a:srgbClr val="3E2103"/>
                </a:solidFill>
                <a:latin typeface="Lora"/>
                <a:ea typeface="Lora"/>
                <a:cs typeface="Lora"/>
                <a:sym typeface="Lora"/>
              </a:rPr>
              <a:t> (Accessed: 4 June 2025).</a:t>
            </a:r>
          </a:p>
          <a:p>
            <a:pPr marL="453390" lvl="1" indent="-226695" algn="l">
              <a:lnSpc>
                <a:spcPts val="2940"/>
              </a:lnSpc>
              <a:buAutoNum type="arabicPeriod"/>
            </a:pPr>
            <a:r>
              <a:rPr lang="en-US" sz="2100">
                <a:solidFill>
                  <a:srgbClr val="3E2103"/>
                </a:solidFill>
                <a:latin typeface="Lora"/>
                <a:ea typeface="Lora"/>
                <a:cs typeface="Lora"/>
                <a:sym typeface="Lora"/>
              </a:rPr>
              <a:t>Sandhu, B. (2020) Inclusive Marketing: How to Build a Brand That Embraces Diversity. London: Kogan Page.</a:t>
            </a:r>
          </a:p>
          <a:p>
            <a:pPr marL="453390" lvl="1" indent="-226695" algn="l">
              <a:lnSpc>
                <a:spcPts val="2940"/>
              </a:lnSpc>
              <a:buAutoNum type="arabicPeriod"/>
            </a:pPr>
            <a:r>
              <a:rPr lang="en-US" sz="2100">
                <a:solidFill>
                  <a:srgbClr val="3E2103"/>
                </a:solidFill>
                <a:latin typeface="Lora"/>
                <a:ea typeface="Lora"/>
                <a:cs typeface="Lora"/>
                <a:sym typeface="Lora"/>
              </a:rPr>
              <a:t>Soltanifar, M., Hughes, M. and Göcke, L. (2021) Digital Entrepreneurship. Cham: Springer.</a:t>
            </a:r>
          </a:p>
          <a:p>
            <a:pPr marL="453390" lvl="1" indent="-226695" algn="l">
              <a:lnSpc>
                <a:spcPts val="2940"/>
              </a:lnSpc>
              <a:buAutoNum type="arabicPeriod"/>
            </a:pPr>
            <a:r>
              <a:rPr lang="en-US" sz="2100">
                <a:solidFill>
                  <a:srgbClr val="3E2103"/>
                </a:solidFill>
                <a:latin typeface="Lora"/>
                <a:ea typeface="Lora"/>
                <a:cs typeface="Lora"/>
                <a:sym typeface="Lora"/>
              </a:rPr>
              <a:t>TikTok Creator (2025) Video 1: Isolation technique. TikTok. Available at: </a:t>
            </a:r>
            <a:r>
              <a:rPr lang="en-US" sz="2100" u="sng">
                <a:solidFill>
                  <a:srgbClr val="3E2103"/>
                </a:solidFill>
                <a:latin typeface="Lora"/>
                <a:ea typeface="Lora"/>
                <a:cs typeface="Lora"/>
                <a:sym typeface="Lora"/>
                <a:hlinkClick r:id="rId15" tooltip="https://vm.tiktok.com/ZNHbLGVC4cEGF-qR941/"/>
              </a:rPr>
              <a:t>https://vm.tiktok.com/ZNHbLGVC4cEGF-qR941/</a:t>
            </a:r>
            <a:r>
              <a:rPr lang="en-US" sz="2100">
                <a:solidFill>
                  <a:srgbClr val="3E2103"/>
                </a:solidFill>
                <a:latin typeface="Lora"/>
                <a:ea typeface="Lora"/>
                <a:cs typeface="Lora"/>
                <a:sym typeface="Lora"/>
              </a:rPr>
              <a:t> (Accessed: 4 June 2025).</a:t>
            </a:r>
          </a:p>
          <a:p>
            <a:pPr marL="453390" lvl="1" indent="-226695" algn="l">
              <a:lnSpc>
                <a:spcPts val="2940"/>
              </a:lnSpc>
              <a:buAutoNum type="arabicPeriod"/>
            </a:pPr>
            <a:r>
              <a:rPr lang="en-US" sz="2100">
                <a:solidFill>
                  <a:srgbClr val="3E2103"/>
                </a:solidFill>
                <a:latin typeface="Lora"/>
                <a:ea typeface="Lora"/>
                <a:cs typeface="Lora"/>
                <a:sym typeface="Lora"/>
              </a:rPr>
              <a:t>TikTok Creator (2025) Video 2: Lash detailing. TikTok. Available at: </a:t>
            </a:r>
            <a:r>
              <a:rPr lang="en-US" sz="2100" u="sng">
                <a:solidFill>
                  <a:srgbClr val="3E2103"/>
                </a:solidFill>
                <a:latin typeface="Lora"/>
                <a:ea typeface="Lora"/>
                <a:cs typeface="Lora"/>
                <a:sym typeface="Lora"/>
                <a:hlinkClick r:id="rId16" tooltip="https://vm.tiktok.com/ZNHbLGgeqhrJE-P7cjf/"/>
              </a:rPr>
              <a:t>https://vm.tiktok.com/ZNHbLGgeqhrJE-P7cjf/</a:t>
            </a:r>
            <a:r>
              <a:rPr lang="en-US" sz="2100">
                <a:solidFill>
                  <a:srgbClr val="3E2103"/>
                </a:solidFill>
                <a:latin typeface="Lora"/>
                <a:ea typeface="Lora"/>
                <a:cs typeface="Lora"/>
                <a:sym typeface="Lora"/>
              </a:rPr>
              <a:t> (Accessed: 4 June 2025).</a:t>
            </a:r>
          </a:p>
          <a:p>
            <a:pPr marL="453390" lvl="1" indent="-226695" algn="l">
              <a:lnSpc>
                <a:spcPts val="2940"/>
              </a:lnSpc>
              <a:buAutoNum type="arabicPeriod"/>
            </a:pPr>
            <a:r>
              <a:rPr lang="en-US" sz="2100">
                <a:solidFill>
                  <a:srgbClr val="3E2103"/>
                </a:solidFill>
                <a:latin typeface="Lora"/>
                <a:ea typeface="Lora"/>
                <a:cs typeface="Lora"/>
                <a:sym typeface="Lora"/>
              </a:rPr>
              <a:t>Whittington, R. et al. (2023) Exploring Strategy: Text and Cases. 13th edn. Harlow: Pearson.</a:t>
            </a:r>
          </a:p>
        </p:txBody>
      </p:sp>
      <p:sp>
        <p:nvSpPr>
          <p:cNvPr id="9" name="TextBox 9"/>
          <p:cNvSpPr txBox="1"/>
          <p:nvPr/>
        </p:nvSpPr>
        <p:spPr>
          <a:xfrm>
            <a:off x="6737834" y="217170"/>
            <a:ext cx="4709160" cy="811530"/>
          </a:xfrm>
          <a:prstGeom prst="rect">
            <a:avLst/>
          </a:prstGeom>
        </p:spPr>
        <p:txBody>
          <a:bodyPr lIns="0" tIns="0" rIns="0" bIns="0" rtlCol="0" anchor="t">
            <a:spAutoFit/>
          </a:bodyPr>
          <a:lstStyle/>
          <a:p>
            <a:pPr algn="ctr">
              <a:lnSpc>
                <a:spcPts val="6719"/>
              </a:lnSpc>
              <a:spcBef>
                <a:spcPct val="0"/>
              </a:spcBef>
            </a:pPr>
            <a:r>
              <a:rPr lang="en-US" sz="4800" dirty="0">
                <a:solidFill>
                  <a:srgbClr val="3E2103"/>
                </a:solidFill>
                <a:latin typeface="Lora"/>
                <a:ea typeface="Lora"/>
                <a:cs typeface="Lora"/>
                <a:sym typeface="Lora"/>
              </a:rPr>
              <a:t>9. Reference List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1703</Words>
  <Application>Microsoft Office PowerPoint</Application>
  <PresentationFormat>Custom</PresentationFormat>
  <Paragraphs>109</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Arimo</vt:lpstr>
      <vt:lpstr>Lora</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Digital Skills for Personal Development and Professional Growth (BMSW4008) Assignment name: Presentation Deadline: Monday, 30th of June, 9.00 Student name: Cristina Limbau (2410885) Lecturer name: Philippa Fitzgerald</dc:title>
  <cp:lastModifiedBy>cristina limbau</cp:lastModifiedBy>
  <cp:revision>3</cp:revision>
  <dcterms:created xsi:type="dcterms:W3CDTF">2006-08-16T00:00:00Z</dcterms:created>
  <dcterms:modified xsi:type="dcterms:W3CDTF">2025-06-29T23:34:49Z</dcterms:modified>
  <dc:identifier>DAGre92v3_k</dc:identifier>
</cp:coreProperties>
</file>