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3" d="100"/>
          <a:sy n="53" d="100"/>
        </p:scale>
        <p:origin x="3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2DDF9-BC3B-8EBD-8C59-151FCBA2EC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BE5B4D-4AC5-30A3-C5CE-75EAF06DFF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39C91-177C-739F-4720-6821E139D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01CEE-1CDC-D5F4-F274-DCCD99A8D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4000A-7785-80DC-B010-D1EB27AAD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899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4CDC2-E5AD-AB9B-330A-FF3319E2A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D112F-6DB4-ADB7-FF0F-8BA8B9E600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0C56A-9831-066B-1BF0-892B4A470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B1B362-05C0-2405-4FF0-4FED53596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BBD9A4-55B8-0056-77A0-B4A62E000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67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6D28F-5BC6-3416-C1C2-1B2D97B65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EF654-C2DB-3B7E-FE35-F8B1ABE81A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4E1CE-767A-D5D2-4FF3-CCC82B4CB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FAA3DD-D435-1E83-8AB7-F39140827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C96660-0E12-EBF3-0072-E45619F16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51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EDF81-8DBD-5566-64AF-D345FD804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B6B96-95A5-1E88-028B-956D396E68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F24E42-0760-3755-F44B-CF977541E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B280FC-FAC7-C937-AE15-C12B0C7D0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8AE63E-8FF6-6B14-339C-887E22A6B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82463C-FC68-4B0F-43FA-3CCDB2711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155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10D42-F5A0-5DAF-7209-2B49AA87B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19D1D8-7AC3-A866-4B0C-DF6647500E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555E9F-5C51-C352-3124-CDDDFC37DD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28009E-9F7D-A0A5-9257-319548DB64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C17BBD-BFEB-D978-9186-15836433AE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DBAAA3-B7CE-B0C5-F120-77C5ABC38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6FA94E-AE52-BDF9-0B23-F04F40D3E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7D2DF5-FBE7-A8AB-4863-881D5B163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237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C9926-5B97-E166-3042-35E13407E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67874A-687E-0930-3E94-28E3EAA79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C6F8E6-5D71-0438-F10E-D795F39D5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24C922-650D-4E38-0676-02662449B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677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B74E44-C680-4D8A-6A02-16EF40CDA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381CC2-8005-4A83-ACBC-1C73E33A7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D4BB89-F5A9-B1BD-C843-B6DD8CB13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543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ED1CB-EABB-86FD-3AED-CF1FB38A6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A86F4-92D0-6451-16F2-43BB5B426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4698EF-B0F6-AAAA-606D-32F7C438C2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63F5AA-5633-9467-91A0-4118E142C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C6A115-9644-4E8D-2C2D-6B28E7507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7B031-55C5-67EE-0C1E-91BF11FF4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616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6BF7C-8CF8-1F81-7317-375072584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CEB509-1638-9A25-FA89-8CDE876902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750F0E-56E0-C39B-B658-3CBB60C4F5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5FFFB5-623E-7C27-F0C5-AF02D5887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872D0F-8D34-6297-7FDD-7911576FB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37712E-1316-268A-09F2-BB5E61446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906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755C4-5B81-6D7E-543A-73AEA02B9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3ADBF9-4186-F448-C63F-9802CE2BE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7C1B8-22C3-B4F6-88B0-CFEE87982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14C6C-51C9-C8F8-E319-8487062E8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897B0-2474-3C86-B136-E585794CE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427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0BA70E-5570-D1D5-741A-02C3AD1CF3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A3A5E-1AEF-B969-8C6F-C3F28E1CB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4A369-982E-A6B7-C81B-DE1038BB3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07A4D-89A0-A04C-E646-88701B5FF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BA7A3-35EF-0EB4-A00A-A0A8428A7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200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E886C5-A9A8-CB02-B635-FAAC506F3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34430D-A976-77A0-C3AE-D46C104456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CBA36-C4A0-1892-C135-F54EEA335A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21D4FD-77CC-4B9C-A4F4-1C20A59A96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457F5-3758-12A2-CC4E-E6E3440732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F12B7-6FE3-3201-AAAA-53D6D91383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269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A2A7A76-1A9C-41A3-B260-843B94BD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3EC18-C880-4BFF-8410-EEE1651D2A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2967004"/>
            <a:ext cx="6151649" cy="3162083"/>
          </a:xfrm>
        </p:spPr>
        <p:txBody>
          <a:bodyPr anchor="t">
            <a:normAutofit/>
          </a:bodyPr>
          <a:lstStyle/>
          <a:p>
            <a:pPr algn="l"/>
            <a:r>
              <a:rPr lang="en-GB" sz="4400" b="1"/>
              <a:t>Certificate of Higher Education in Employability Skills </a:t>
            </a:r>
            <a:br>
              <a:rPr lang="en-GB" sz="4400"/>
            </a:br>
            <a:r>
              <a:rPr lang="en-GB" sz="4400" b="1"/>
              <a:t>LEVEL 4 </a:t>
            </a:r>
            <a:br>
              <a:rPr lang="en-GB" sz="4400"/>
            </a:br>
            <a:endParaRPr lang="en-GB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F2CCD8-2664-40B7-AC48-FB98242C27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2374" y="2948329"/>
            <a:ext cx="4003971" cy="3180757"/>
          </a:xfrm>
        </p:spPr>
        <p:txBody>
          <a:bodyPr anchor="t">
            <a:normAutofit/>
          </a:bodyPr>
          <a:lstStyle/>
          <a:p>
            <a:pPr algn="l"/>
            <a:r>
              <a:rPr lang="en-GB" b="1" i="1" dirty="0">
                <a:highlight>
                  <a:srgbClr val="008000"/>
                </a:highlight>
                <a:latin typeface="Agency FB" panose="020B0503020202020204" pitchFamily="34" charset="0"/>
                <a:ea typeface="+mj-ea"/>
                <a:cs typeface="+mj-cs"/>
              </a:rPr>
              <a:t> </a:t>
            </a:r>
            <a:r>
              <a:rPr lang="en-GB" b="1" i="1" dirty="0">
                <a:highlight>
                  <a:srgbClr val="008000"/>
                </a:highlight>
                <a:latin typeface="Agency FB" panose="020B0503020202020204" pitchFamily="34" charset="0"/>
              </a:rPr>
              <a:t>Course Summary and Reflection</a:t>
            </a:r>
          </a:p>
          <a:p>
            <a:pPr algn="l"/>
            <a:endParaRPr lang="en-GB" b="1" dirty="0">
              <a:latin typeface="+mj-lt"/>
            </a:endParaRPr>
          </a:p>
          <a:p>
            <a:pPr algn="l"/>
            <a:r>
              <a:rPr lang="en-GB" b="1" dirty="0">
                <a:latin typeface="+mj-lt"/>
                <a:ea typeface="+mj-ea"/>
                <a:cs typeface="+mj-cs"/>
              </a:rPr>
              <a:t>Module</a:t>
            </a:r>
            <a:r>
              <a:rPr lang="en-GB" b="1" dirty="0">
                <a:latin typeface="+mj-lt"/>
              </a:rPr>
              <a:t> Name: Digital Skills for Personal </a:t>
            </a:r>
            <a:r>
              <a:rPr lang="en-GB" b="1" dirty="0">
                <a:latin typeface="+mj-lt"/>
                <a:ea typeface="+mj-ea"/>
                <a:cs typeface="+mj-cs"/>
              </a:rPr>
              <a:t>and</a:t>
            </a:r>
            <a:r>
              <a:rPr lang="en-GB" b="1" dirty="0">
                <a:latin typeface="+mj-lt"/>
              </a:rPr>
              <a:t> Professional Growth (</a:t>
            </a:r>
            <a:r>
              <a:rPr lang="en-GB" b="1" dirty="0">
                <a:latin typeface="+mj-lt"/>
                <a:ea typeface="+mj-ea"/>
                <a:cs typeface="+mj-cs"/>
              </a:rPr>
              <a:t>BMSW4008</a:t>
            </a:r>
            <a:r>
              <a:rPr lang="en-GB" b="1" dirty="0">
                <a:latin typeface="+mj-lt"/>
              </a:rPr>
              <a:t>)</a:t>
            </a:r>
          </a:p>
          <a:p>
            <a:pPr algn="l"/>
            <a:r>
              <a:rPr lang="en-GB" b="1" dirty="0">
                <a:latin typeface="+mj-lt"/>
              </a:rPr>
              <a:t>Name: ABDULLAHI HAASHI</a:t>
            </a:r>
          </a:p>
          <a:p>
            <a:pPr algn="l"/>
            <a:endParaRPr lang="en-GB" b="1" dirty="0">
              <a:latin typeface="+mj-lt"/>
            </a:endParaRPr>
          </a:p>
          <a:p>
            <a:pPr algn="l"/>
            <a:endParaRPr lang="en-GB" b="1" dirty="0"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46A1D47E-5622-18AD-1041-FB9925C1E218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1992664"/>
            <a:ext cx="1192091" cy="4768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6300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601A9-5B41-3E17-51C6-1CC6C14FB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000" b="1" dirty="0"/>
              <a:t> Week 1 &amp; 2 – Induction and Outlook Skills</a:t>
            </a:r>
            <a:br>
              <a:rPr lang="en-GB" sz="3000" dirty="0"/>
            </a:br>
            <a:endParaRPr lang="en-GB" sz="3000" dirty="0"/>
          </a:p>
        </p:txBody>
      </p:sp>
      <p:sp>
        <p:nvSpPr>
          <p:cNvPr id="206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014D6-7E0B-DE7A-23C5-802D37F50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 b="1" dirty="0"/>
              <a:t>Week 1 – Induction:</a:t>
            </a:r>
            <a:br>
              <a:rPr lang="en-GB" sz="2200" dirty="0"/>
            </a:br>
            <a:r>
              <a:rPr lang="en-GB" sz="2200" dirty="0"/>
              <a:t>Welcome to the course. We learned about university rules, support services, and what to expect during the course.</a:t>
            </a:r>
          </a:p>
          <a:p>
            <a:r>
              <a:rPr lang="en-GB" sz="2200" b="1" dirty="0"/>
              <a:t>Week 2 – Outlook &amp; Task Management:</a:t>
            </a:r>
            <a:br>
              <a:rPr lang="en-GB" sz="2200" dirty="0"/>
            </a:br>
            <a:r>
              <a:rPr lang="en-GB" sz="2200" dirty="0"/>
              <a:t>We learned how to use Outlook to send emails, manage our schedules, and set reminders for important dates.</a:t>
            </a:r>
          </a:p>
          <a:p>
            <a:endParaRPr lang="en-GB" sz="2200" dirty="0"/>
          </a:p>
        </p:txBody>
      </p:sp>
      <p:pic>
        <p:nvPicPr>
          <p:cNvPr id="2050" name="Picture 2" descr="A image shows an email inbox on the left with multiple messages and a detailed view of an email application ">
            <a:extLst>
              <a:ext uri="{FF2B5EF4-FFF2-40B4-BE49-F238E27FC236}">
                <a16:creationId xmlns:a16="http://schemas.microsoft.com/office/drawing/2014/main" id="{BFF6A853-7AB2-075A-C5A4-8C8C80CF1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893665"/>
            <a:ext cx="5458968" cy="307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584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2" name="Rectangle 3101">
            <a:extLst>
              <a:ext uri="{FF2B5EF4-FFF2-40B4-BE49-F238E27FC236}">
                <a16:creationId xmlns:a16="http://schemas.microsoft.com/office/drawing/2014/main" id="{6D22FA1E-E02A-4FC5-BBA6-577D6DA0C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03" name="Freeform: Shape 3102">
            <a:extLst>
              <a:ext uri="{FF2B5EF4-FFF2-40B4-BE49-F238E27FC236}">
                <a16:creationId xmlns:a16="http://schemas.microsoft.com/office/drawing/2014/main" id="{05D27520-F270-4F3D-A46E-76A337B6E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315529 w 12192000"/>
              <a:gd name="connsiteY0" fmla="*/ 4323896 h 6858000"/>
              <a:gd name="connsiteX1" fmla="*/ 6295588 w 12192000"/>
              <a:gd name="connsiteY1" fmla="*/ 4367579 h 6858000"/>
              <a:gd name="connsiteX2" fmla="*/ 6219229 w 12192000"/>
              <a:gd name="connsiteY2" fmla="*/ 4436818 h 6858000"/>
              <a:gd name="connsiteX3" fmla="*/ 6065687 w 12192000"/>
              <a:gd name="connsiteY3" fmla="*/ 4637204 h 6858000"/>
              <a:gd name="connsiteX4" fmla="*/ 5727387 w 12192000"/>
              <a:gd name="connsiteY4" fmla="*/ 5460076 h 6858000"/>
              <a:gd name="connsiteX5" fmla="*/ 5620972 w 12192000"/>
              <a:gd name="connsiteY5" fmla="*/ 5725836 h 6858000"/>
              <a:gd name="connsiteX6" fmla="*/ 5707795 w 12192000"/>
              <a:gd name="connsiteY6" fmla="*/ 5790089 h 6858000"/>
              <a:gd name="connsiteX7" fmla="*/ 5554627 w 12192000"/>
              <a:gd name="connsiteY7" fmla="*/ 6078873 h 6858000"/>
              <a:gd name="connsiteX8" fmla="*/ 5373489 w 12192000"/>
              <a:gd name="connsiteY8" fmla="*/ 6402408 h 6858000"/>
              <a:gd name="connsiteX9" fmla="*/ 5099999 w 12192000"/>
              <a:gd name="connsiteY9" fmla="*/ 6827527 h 6858000"/>
              <a:gd name="connsiteX10" fmla="*/ 5078133 w 12192000"/>
              <a:gd name="connsiteY10" fmla="*/ 6857998 h 6858000"/>
              <a:gd name="connsiteX11" fmla="*/ 9179960 w 12192000"/>
              <a:gd name="connsiteY11" fmla="*/ 6857998 h 6858000"/>
              <a:gd name="connsiteX12" fmla="*/ 9179960 w 12192000"/>
              <a:gd name="connsiteY12" fmla="*/ 4323896 h 6858000"/>
              <a:gd name="connsiteX13" fmla="*/ 0 w 12192000"/>
              <a:gd name="connsiteY13" fmla="*/ 0 h 6858000"/>
              <a:gd name="connsiteX14" fmla="*/ 5872711 w 12192000"/>
              <a:gd name="connsiteY14" fmla="*/ 0 h 6858000"/>
              <a:gd name="connsiteX15" fmla="*/ 5885421 w 12192000"/>
              <a:gd name="connsiteY15" fmla="*/ 20207 h 6858000"/>
              <a:gd name="connsiteX16" fmla="*/ 5925300 w 12192000"/>
              <a:gd name="connsiteY16" fmla="*/ 48911 h 6858000"/>
              <a:gd name="connsiteX17" fmla="*/ 5940039 w 12192000"/>
              <a:gd name="connsiteY17" fmla="*/ 101212 h 6858000"/>
              <a:gd name="connsiteX18" fmla="*/ 5969942 w 12192000"/>
              <a:gd name="connsiteY18" fmla="*/ 311282 h 6858000"/>
              <a:gd name="connsiteX19" fmla="*/ 5961238 w 12192000"/>
              <a:gd name="connsiteY19" fmla="*/ 357643 h 6858000"/>
              <a:gd name="connsiteX20" fmla="*/ 5917195 w 12192000"/>
              <a:gd name="connsiteY20" fmla="*/ 420369 h 6858000"/>
              <a:gd name="connsiteX21" fmla="*/ 5882753 w 12192000"/>
              <a:gd name="connsiteY21" fmla="*/ 556832 h 6858000"/>
              <a:gd name="connsiteX22" fmla="*/ 5814490 w 12192000"/>
              <a:gd name="connsiteY22" fmla="*/ 757416 h 6858000"/>
              <a:gd name="connsiteX23" fmla="*/ 5780064 w 12192000"/>
              <a:gd name="connsiteY23" fmla="*/ 817804 h 6858000"/>
              <a:gd name="connsiteX24" fmla="*/ 5808232 w 12192000"/>
              <a:gd name="connsiteY24" fmla="*/ 850533 h 6858000"/>
              <a:gd name="connsiteX25" fmla="*/ 5906473 w 12192000"/>
              <a:gd name="connsiteY25" fmla="*/ 1076571 h 6858000"/>
              <a:gd name="connsiteX26" fmla="*/ 5778623 w 12192000"/>
              <a:gd name="connsiteY26" fmla="*/ 1369280 h 6858000"/>
              <a:gd name="connsiteX27" fmla="*/ 5710841 w 12192000"/>
              <a:gd name="connsiteY27" fmla="*/ 1462628 h 6858000"/>
              <a:gd name="connsiteX28" fmla="*/ 5846774 w 12192000"/>
              <a:gd name="connsiteY28" fmla="*/ 1455933 h 6858000"/>
              <a:gd name="connsiteX29" fmla="*/ 5897329 w 12192000"/>
              <a:gd name="connsiteY29" fmla="*/ 1553073 h 6858000"/>
              <a:gd name="connsiteX30" fmla="*/ 5919735 w 12192000"/>
              <a:gd name="connsiteY30" fmla="*/ 1602736 h 6858000"/>
              <a:gd name="connsiteX31" fmla="*/ 6057874 w 12192000"/>
              <a:gd name="connsiteY31" fmla="*/ 1910648 h 6858000"/>
              <a:gd name="connsiteX32" fmla="*/ 6039719 w 12192000"/>
              <a:gd name="connsiteY32" fmla="*/ 2010547 h 6858000"/>
              <a:gd name="connsiteX33" fmla="*/ 5841713 w 12192000"/>
              <a:gd name="connsiteY33" fmla="*/ 2520599 h 6858000"/>
              <a:gd name="connsiteX34" fmla="*/ 6071734 w 12192000"/>
              <a:gd name="connsiteY34" fmla="*/ 2593468 h 6858000"/>
              <a:gd name="connsiteX35" fmla="*/ 6092050 w 12192000"/>
              <a:gd name="connsiteY35" fmla="*/ 2806646 h 6858000"/>
              <a:gd name="connsiteX36" fmla="*/ 6215122 w 12192000"/>
              <a:gd name="connsiteY36" fmla="*/ 3021197 h 6858000"/>
              <a:gd name="connsiteX37" fmla="*/ 6338100 w 12192000"/>
              <a:gd name="connsiteY37" fmla="*/ 3178087 h 6858000"/>
              <a:gd name="connsiteX38" fmla="*/ 6343927 w 12192000"/>
              <a:gd name="connsiteY38" fmla="*/ 3194685 h 6858000"/>
              <a:gd name="connsiteX39" fmla="*/ 6343850 w 12192000"/>
              <a:gd name="connsiteY39" fmla="*/ 3201174 h 6858000"/>
              <a:gd name="connsiteX40" fmla="*/ 6366375 w 12192000"/>
              <a:gd name="connsiteY40" fmla="*/ 3271251 h 6858000"/>
              <a:gd name="connsiteX41" fmla="*/ 6369430 w 12192000"/>
              <a:gd name="connsiteY41" fmla="*/ 3276240 h 6858000"/>
              <a:gd name="connsiteX42" fmla="*/ 6392405 w 12192000"/>
              <a:gd name="connsiteY42" fmla="*/ 3360437 h 6858000"/>
              <a:gd name="connsiteX43" fmla="*/ 6397993 w 12192000"/>
              <a:gd name="connsiteY43" fmla="*/ 3390203 h 6858000"/>
              <a:gd name="connsiteX44" fmla="*/ 6394652 w 12192000"/>
              <a:gd name="connsiteY44" fmla="*/ 3402205 h 6858000"/>
              <a:gd name="connsiteX45" fmla="*/ 6366662 w 12192000"/>
              <a:gd name="connsiteY45" fmla="*/ 3442044 h 6858000"/>
              <a:gd name="connsiteX46" fmla="*/ 6320915 w 12192000"/>
              <a:gd name="connsiteY46" fmla="*/ 3701547 h 6858000"/>
              <a:gd name="connsiteX47" fmla="*/ 6364618 w 12192000"/>
              <a:gd name="connsiteY47" fmla="*/ 3743844 h 6858000"/>
              <a:gd name="connsiteX48" fmla="*/ 6370409 w 12192000"/>
              <a:gd name="connsiteY48" fmla="*/ 3754454 h 6858000"/>
              <a:gd name="connsiteX49" fmla="*/ 6373773 w 12192000"/>
              <a:gd name="connsiteY49" fmla="*/ 3768237 h 6858000"/>
              <a:gd name="connsiteX50" fmla="*/ 6375298 w 12192000"/>
              <a:gd name="connsiteY50" fmla="*/ 3796540 h 6858000"/>
              <a:gd name="connsiteX51" fmla="*/ 6253487 w 12192000"/>
              <a:gd name="connsiteY51" fmla="*/ 3856948 h 6858000"/>
              <a:gd name="connsiteX52" fmla="*/ 6385416 w 12192000"/>
              <a:gd name="connsiteY52" fmla="*/ 4014409 h 6858000"/>
              <a:gd name="connsiteX53" fmla="*/ 6374795 w 12192000"/>
              <a:gd name="connsiteY53" fmla="*/ 4038554 h 6858000"/>
              <a:gd name="connsiteX54" fmla="*/ 6351015 w 12192000"/>
              <a:gd name="connsiteY54" fmla="*/ 4150489 h 6858000"/>
              <a:gd name="connsiteX55" fmla="*/ 6340821 w 12192000"/>
              <a:gd name="connsiteY55" fmla="*/ 4212706 h 6858000"/>
              <a:gd name="connsiteX56" fmla="*/ 12191999 w 12192000"/>
              <a:gd name="connsiteY56" fmla="*/ 4212706 h 6858000"/>
              <a:gd name="connsiteX57" fmla="*/ 12191999 w 12192000"/>
              <a:gd name="connsiteY57" fmla="*/ 0 h 6858000"/>
              <a:gd name="connsiteX58" fmla="*/ 12192000 w 12192000"/>
              <a:gd name="connsiteY58" fmla="*/ 0 h 6858000"/>
              <a:gd name="connsiteX59" fmla="*/ 12192000 w 12192000"/>
              <a:gd name="connsiteY59" fmla="*/ 6858000 h 6858000"/>
              <a:gd name="connsiteX60" fmla="*/ 12191999 w 12192000"/>
              <a:gd name="connsiteY60" fmla="*/ 6858000 h 6858000"/>
              <a:gd name="connsiteX61" fmla="*/ 12191999 w 12192000"/>
              <a:gd name="connsiteY61" fmla="*/ 4323902 h 6858000"/>
              <a:gd name="connsiteX62" fmla="*/ 9307672 w 12192000"/>
              <a:gd name="connsiteY62" fmla="*/ 4323902 h 6858000"/>
              <a:gd name="connsiteX63" fmla="*/ 9307672 w 12192000"/>
              <a:gd name="connsiteY63" fmla="*/ 6858000 h 6858000"/>
              <a:gd name="connsiteX64" fmla="*/ 0 w 12192000"/>
              <a:gd name="connsiteY6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2192000" h="6858000">
                <a:moveTo>
                  <a:pt x="6315529" y="4323896"/>
                </a:moveTo>
                <a:lnTo>
                  <a:pt x="6295588" y="4367579"/>
                </a:lnTo>
                <a:cubicBezTo>
                  <a:pt x="6278024" y="4397022"/>
                  <a:pt x="6253813" y="4421099"/>
                  <a:pt x="6219229" y="4436818"/>
                </a:cubicBezTo>
                <a:cubicBezTo>
                  <a:pt x="6148079" y="4469666"/>
                  <a:pt x="6116436" y="4572066"/>
                  <a:pt x="6065687" y="4637204"/>
                </a:cubicBezTo>
                <a:cubicBezTo>
                  <a:pt x="5888713" y="4862696"/>
                  <a:pt x="5773979" y="5125824"/>
                  <a:pt x="5727387" y="5460076"/>
                </a:cubicBezTo>
                <a:cubicBezTo>
                  <a:pt x="5714326" y="5552523"/>
                  <a:pt x="5656974" y="5638673"/>
                  <a:pt x="5620972" y="5725836"/>
                </a:cubicBezTo>
                <a:cubicBezTo>
                  <a:pt x="5641553" y="5779043"/>
                  <a:pt x="5738619" y="5631221"/>
                  <a:pt x="5707795" y="5790089"/>
                </a:cubicBezTo>
                <a:cubicBezTo>
                  <a:pt x="5684453" y="5909876"/>
                  <a:pt x="5617437" y="5996827"/>
                  <a:pt x="5554627" y="6078873"/>
                </a:cubicBezTo>
                <a:cubicBezTo>
                  <a:pt x="5482491" y="6172498"/>
                  <a:pt x="5402203" y="6253366"/>
                  <a:pt x="5373489" y="6402408"/>
                </a:cubicBezTo>
                <a:cubicBezTo>
                  <a:pt x="5371924" y="6410357"/>
                  <a:pt x="5276557" y="6577417"/>
                  <a:pt x="5099999" y="6827527"/>
                </a:cubicBezTo>
                <a:lnTo>
                  <a:pt x="5078133" y="6857998"/>
                </a:lnTo>
                <a:lnTo>
                  <a:pt x="9179960" y="6857998"/>
                </a:lnTo>
                <a:lnTo>
                  <a:pt x="9179960" y="4323896"/>
                </a:lnTo>
                <a:close/>
                <a:moveTo>
                  <a:pt x="0" y="0"/>
                </a:moveTo>
                <a:lnTo>
                  <a:pt x="5872711" y="0"/>
                </a:lnTo>
                <a:lnTo>
                  <a:pt x="5885421" y="20207"/>
                </a:lnTo>
                <a:cubicBezTo>
                  <a:pt x="5896481" y="32882"/>
                  <a:pt x="5909484" y="42864"/>
                  <a:pt x="5925300" y="48911"/>
                </a:cubicBezTo>
                <a:cubicBezTo>
                  <a:pt x="5940498" y="54526"/>
                  <a:pt x="5945509" y="75042"/>
                  <a:pt x="5940039" y="101212"/>
                </a:cubicBezTo>
                <a:cubicBezTo>
                  <a:pt x="5921950" y="187894"/>
                  <a:pt x="5936667" y="254951"/>
                  <a:pt x="5969942" y="311282"/>
                </a:cubicBezTo>
                <a:cubicBezTo>
                  <a:pt x="5981709" y="330926"/>
                  <a:pt x="5977292" y="344422"/>
                  <a:pt x="5961238" y="357643"/>
                </a:cubicBezTo>
                <a:cubicBezTo>
                  <a:pt x="5942802" y="372223"/>
                  <a:pt x="5928461" y="393565"/>
                  <a:pt x="5917195" y="420369"/>
                </a:cubicBezTo>
                <a:cubicBezTo>
                  <a:pt x="5898701" y="463685"/>
                  <a:pt x="5889992" y="510050"/>
                  <a:pt x="5882753" y="556832"/>
                </a:cubicBezTo>
                <a:cubicBezTo>
                  <a:pt x="5871511" y="630206"/>
                  <a:pt x="5858246" y="700969"/>
                  <a:pt x="5814490" y="757416"/>
                </a:cubicBezTo>
                <a:cubicBezTo>
                  <a:pt x="5801465" y="774559"/>
                  <a:pt x="5791019" y="796511"/>
                  <a:pt x="5780064" y="817804"/>
                </a:cubicBezTo>
                <a:cubicBezTo>
                  <a:pt x="5783558" y="836359"/>
                  <a:pt x="5792196" y="849005"/>
                  <a:pt x="5808232" y="850533"/>
                </a:cubicBezTo>
                <a:cubicBezTo>
                  <a:pt x="5910296" y="860624"/>
                  <a:pt x="5905771" y="962632"/>
                  <a:pt x="5906473" y="1076571"/>
                </a:cubicBezTo>
                <a:cubicBezTo>
                  <a:pt x="5907545" y="1217584"/>
                  <a:pt x="5849973" y="1296799"/>
                  <a:pt x="5778623" y="1369280"/>
                </a:cubicBezTo>
                <a:cubicBezTo>
                  <a:pt x="5754207" y="1393852"/>
                  <a:pt x="5718605" y="1401742"/>
                  <a:pt x="5710841" y="1462628"/>
                </a:cubicBezTo>
                <a:cubicBezTo>
                  <a:pt x="5753463" y="1508141"/>
                  <a:pt x="5802053" y="1451295"/>
                  <a:pt x="5846774" y="1455933"/>
                </a:cubicBezTo>
                <a:cubicBezTo>
                  <a:pt x="5883727" y="1460129"/>
                  <a:pt x="5943609" y="1438568"/>
                  <a:pt x="5897329" y="1553073"/>
                </a:cubicBezTo>
                <a:cubicBezTo>
                  <a:pt x="5883856" y="1586627"/>
                  <a:pt x="5901366" y="1604100"/>
                  <a:pt x="5919735" y="1602736"/>
                </a:cubicBezTo>
                <a:cubicBezTo>
                  <a:pt x="6068526" y="1589022"/>
                  <a:pt x="6006837" y="1813624"/>
                  <a:pt x="6057874" y="1910648"/>
                </a:cubicBezTo>
                <a:cubicBezTo>
                  <a:pt x="6072264" y="1936644"/>
                  <a:pt x="6059978" y="1992417"/>
                  <a:pt x="6039719" y="2010547"/>
                </a:cubicBezTo>
                <a:cubicBezTo>
                  <a:pt x="5911143" y="2127229"/>
                  <a:pt x="5899692" y="2331836"/>
                  <a:pt x="5841713" y="2520599"/>
                </a:cubicBezTo>
                <a:cubicBezTo>
                  <a:pt x="5912636" y="2572423"/>
                  <a:pt x="5995799" y="2566926"/>
                  <a:pt x="6071734" y="2593468"/>
                </a:cubicBezTo>
                <a:cubicBezTo>
                  <a:pt x="6150607" y="2620843"/>
                  <a:pt x="6151703" y="2655507"/>
                  <a:pt x="6092050" y="2806646"/>
                </a:cubicBezTo>
                <a:cubicBezTo>
                  <a:pt x="6259331" y="2795420"/>
                  <a:pt x="6259331" y="2795420"/>
                  <a:pt x="6215122" y="3021197"/>
                </a:cubicBezTo>
                <a:cubicBezTo>
                  <a:pt x="6259035" y="3016573"/>
                  <a:pt x="6302431" y="3085300"/>
                  <a:pt x="6338100" y="3178087"/>
                </a:cubicBezTo>
                <a:lnTo>
                  <a:pt x="6343927" y="3194685"/>
                </a:lnTo>
                <a:lnTo>
                  <a:pt x="6343850" y="3201174"/>
                </a:lnTo>
                <a:cubicBezTo>
                  <a:pt x="6346866" y="3232770"/>
                  <a:pt x="6355995" y="3253323"/>
                  <a:pt x="6366375" y="3271251"/>
                </a:cubicBezTo>
                <a:lnTo>
                  <a:pt x="6369430" y="3276240"/>
                </a:lnTo>
                <a:lnTo>
                  <a:pt x="6392405" y="3360437"/>
                </a:lnTo>
                <a:lnTo>
                  <a:pt x="6397993" y="3390203"/>
                </a:lnTo>
                <a:lnTo>
                  <a:pt x="6394652" y="3402205"/>
                </a:lnTo>
                <a:cubicBezTo>
                  <a:pt x="6388505" y="3414621"/>
                  <a:pt x="6379344" y="3427747"/>
                  <a:pt x="6366662" y="3442044"/>
                </a:cubicBezTo>
                <a:cubicBezTo>
                  <a:pt x="6239481" y="3584662"/>
                  <a:pt x="6224938" y="3605480"/>
                  <a:pt x="6320915" y="3701547"/>
                </a:cubicBezTo>
                <a:lnTo>
                  <a:pt x="6364618" y="3743844"/>
                </a:lnTo>
                <a:lnTo>
                  <a:pt x="6370409" y="3754454"/>
                </a:lnTo>
                <a:lnTo>
                  <a:pt x="6373773" y="3768237"/>
                </a:lnTo>
                <a:cubicBezTo>
                  <a:pt x="6374277" y="3777528"/>
                  <a:pt x="6374207" y="3788146"/>
                  <a:pt x="6375298" y="3796540"/>
                </a:cubicBezTo>
                <a:cubicBezTo>
                  <a:pt x="6339717" y="3831045"/>
                  <a:pt x="6294642" y="3774365"/>
                  <a:pt x="6253487" y="3856948"/>
                </a:cubicBezTo>
                <a:lnTo>
                  <a:pt x="6385416" y="4014409"/>
                </a:lnTo>
                <a:lnTo>
                  <a:pt x="6374795" y="4038554"/>
                </a:lnTo>
                <a:cubicBezTo>
                  <a:pt x="6363579" y="4073249"/>
                  <a:pt x="6356895" y="4111559"/>
                  <a:pt x="6351015" y="4150489"/>
                </a:cubicBezTo>
                <a:lnTo>
                  <a:pt x="6340821" y="4212706"/>
                </a:lnTo>
                <a:lnTo>
                  <a:pt x="12191999" y="4212706"/>
                </a:lnTo>
                <a:lnTo>
                  <a:pt x="12191999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12191999" y="6858000"/>
                </a:lnTo>
                <a:lnTo>
                  <a:pt x="12191999" y="4323902"/>
                </a:lnTo>
                <a:lnTo>
                  <a:pt x="9307672" y="4323902"/>
                </a:lnTo>
                <a:lnTo>
                  <a:pt x="930767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BE5D2D-B8FB-C339-FB2A-21E25F6A7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347949" cy="2137273"/>
          </a:xfrm>
        </p:spPr>
        <p:txBody>
          <a:bodyPr anchor="b">
            <a:normAutofit/>
          </a:bodyPr>
          <a:lstStyle/>
          <a:p>
            <a:r>
              <a:rPr lang="en-GB" sz="3100" b="1" dirty="0"/>
              <a:t> Week 3 &amp; 4 – AI, Ethics, and Microsoft Office</a:t>
            </a:r>
            <a:br>
              <a:rPr lang="en-GB" sz="3100" dirty="0"/>
            </a:b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A13DC-3355-BCD0-A609-E30470EB6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81785"/>
            <a:ext cx="4347948" cy="3495178"/>
          </a:xfrm>
        </p:spPr>
        <p:txBody>
          <a:bodyPr>
            <a:normAutofit/>
          </a:bodyPr>
          <a:lstStyle/>
          <a:p>
            <a:r>
              <a:rPr lang="en-GB" sz="1900" b="1"/>
              <a:t>Week 3 – Artificial Intelligence and Ethics:</a:t>
            </a:r>
            <a:br>
              <a:rPr lang="en-GB" sz="1900"/>
            </a:br>
            <a:r>
              <a:rPr lang="en-GB" sz="1900"/>
              <a:t>We discussed what AI is, its good points, and possible problems. We thought about how AI affects learning.</a:t>
            </a:r>
          </a:p>
          <a:p>
            <a:r>
              <a:rPr lang="en-GB" sz="1900" b="1"/>
              <a:t>Week 4 – Microsoft Office 365 and Word:</a:t>
            </a:r>
            <a:br>
              <a:rPr lang="en-GB" sz="1900"/>
            </a:br>
            <a:r>
              <a:rPr lang="en-GB" sz="1900"/>
              <a:t>We learned how to access Microsoft Word and create professional documents, including formatting and sharing work.</a:t>
            </a:r>
          </a:p>
          <a:p>
            <a:endParaRPr lang="en-GB" sz="1900"/>
          </a:p>
        </p:txBody>
      </p:sp>
      <p:pic>
        <p:nvPicPr>
          <p:cNvPr id="3074" name="Picture 2" descr="ChatGPT app icon">
            <a:extLst>
              <a:ext uri="{FF2B5EF4-FFF2-40B4-BE49-F238E27FC236}">
                <a16:creationId xmlns:a16="http://schemas.microsoft.com/office/drawing/2014/main" id="{3B5D45A8-0DD5-E007-C51C-15FC2D4AF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77309" y="563626"/>
            <a:ext cx="4797354" cy="3202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log banner">
            <a:extLst>
              <a:ext uri="{FF2B5EF4-FFF2-40B4-BE49-F238E27FC236}">
                <a16:creationId xmlns:a16="http://schemas.microsoft.com/office/drawing/2014/main" id="{C4FB8AAB-5E80-3937-0C23-F32D2BFC63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97433" y="4912175"/>
            <a:ext cx="2513506" cy="113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B233094-95A8-1BE9-96E6-79B4CBFF54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16405" y="4653502"/>
            <a:ext cx="1663093" cy="166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787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2" name="Rectangle 412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AFB513-A108-79A8-6C6E-14E5E31F2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Autofit/>
          </a:bodyPr>
          <a:lstStyle/>
          <a:p>
            <a:r>
              <a:rPr lang="en-GB" sz="3200" b="1" dirty="0"/>
              <a:t> Week 5 &amp; 6 – Reading Week and PowerPoint</a:t>
            </a: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982EB-E5D1-A69C-6B96-2F98B1A9E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r>
              <a:rPr lang="en-GB" b="1" dirty="0"/>
              <a:t>Week 5 – Reading Week:</a:t>
            </a:r>
            <a:br>
              <a:rPr lang="en-GB" dirty="0"/>
            </a:br>
            <a:r>
              <a:rPr lang="en-GB" dirty="0"/>
              <a:t>A time for independent study. We used the university library app to find useful resources.</a:t>
            </a:r>
          </a:p>
          <a:p>
            <a:r>
              <a:rPr lang="en-GB" b="1" dirty="0"/>
              <a:t>Week 6 – PowerPoint:</a:t>
            </a:r>
            <a:br>
              <a:rPr lang="en-GB" dirty="0"/>
            </a:br>
            <a:r>
              <a:rPr lang="en-GB" dirty="0"/>
              <a:t>We learned how to create presentations that look good and are easy to understand, with pictures and transitions.</a:t>
            </a:r>
          </a:p>
          <a:p>
            <a:endParaRPr lang="en-GB" dirty="0"/>
          </a:p>
        </p:txBody>
      </p:sp>
      <p:sp>
        <p:nvSpPr>
          <p:cNvPr id="4124" name="Oval 412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6A113236-08C6-C0E1-FB2C-FE1CC211DA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8"/>
          <a:stretch>
            <a:fillRect/>
          </a:stretch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26" name="Arc 412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12E3C7D1-1549-E12E-980C-50C7EA00E2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06" r="-4" b="-4"/>
          <a:stretch>
            <a:fillRect/>
          </a:stretch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435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1" name="Rectangle 514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D2E61-CD2A-EAF4-13D7-337DD4904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/>
              <a:t>Week 7 &amp; 8 – Data Analysis and Forms</a:t>
            </a:r>
            <a:br>
              <a:rPr lang="en-GB" sz="4600" b="1"/>
            </a:br>
            <a:endParaRPr lang="en-GB" sz="4600" b="1"/>
          </a:p>
        </p:txBody>
      </p:sp>
      <p:sp>
        <p:nvSpPr>
          <p:cNvPr id="514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AA72D-6C7F-52FB-8C0E-60424BDAA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 b="1"/>
              <a:t>Week 7 – Excel and Data:</a:t>
            </a:r>
            <a:br>
              <a:rPr lang="en-GB" sz="2200"/>
            </a:br>
            <a:r>
              <a:rPr lang="en-GB" sz="2200"/>
              <a:t>We learned what is the data analysis ?</a:t>
            </a:r>
          </a:p>
          <a:p>
            <a:r>
              <a:rPr lang="en-GB" sz="2200"/>
              <a:t>And four types of analysis </a:t>
            </a:r>
          </a:p>
          <a:p>
            <a:endParaRPr lang="en-GB" sz="2200" b="1"/>
          </a:p>
          <a:p>
            <a:r>
              <a:rPr lang="en-GB" sz="2200" b="1"/>
              <a:t>Types of Week 8 – Microsoft Forms and Questionnaires:</a:t>
            </a:r>
          </a:p>
          <a:p>
            <a:pPr marL="0" indent="0">
              <a:buNone/>
            </a:pPr>
            <a:br>
              <a:rPr lang="en-GB" sz="2200"/>
            </a:br>
            <a:r>
              <a:rPr lang="en-GB" sz="2200"/>
              <a:t>We designed online surveys and learned how to ask good questions. We thought about ethics and how to collect useful information.</a:t>
            </a:r>
          </a:p>
          <a:p>
            <a:pPr marL="0" indent="0">
              <a:buNone/>
            </a:pPr>
            <a:endParaRPr lang="en-GB" sz="2200"/>
          </a:p>
          <a:p>
            <a:endParaRPr lang="en-GB" sz="2200"/>
          </a:p>
        </p:txBody>
      </p:sp>
      <p:pic>
        <p:nvPicPr>
          <p:cNvPr id="5126" name="Picture 6" descr="What are the 4 types of data analysis?">
            <a:extLst>
              <a:ext uri="{FF2B5EF4-FFF2-40B4-BE49-F238E27FC236}">
                <a16:creationId xmlns:a16="http://schemas.microsoft.com/office/drawing/2014/main" id="{093F722B-B445-3C14-A00D-7D7F8C71C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3" r="19400" b="2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254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0F33D9-E27D-BB1D-4E45-9740E6D03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2000" b="1" dirty="0"/>
              <a:t> Week 9 – LinkedIn and Online Courses</a:t>
            </a:r>
            <a:br>
              <a:rPr lang="en-GB" sz="2000" b="1" dirty="0"/>
            </a:br>
            <a:br>
              <a:rPr lang="en-GB" sz="2000" b="1" dirty="0"/>
            </a:br>
            <a:endParaRPr lang="en-GB" sz="2000" b="1" dirty="0"/>
          </a:p>
        </p:txBody>
      </p:sp>
      <p:sp>
        <p:nvSpPr>
          <p:cNvPr id="103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41ED5-1636-BFEE-AD63-A0DDF2A62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 b="1"/>
              <a:t>LinkedIn and Learning:</a:t>
            </a:r>
            <a:br>
              <a:rPr lang="en-GB" sz="2200"/>
            </a:br>
            <a:r>
              <a:rPr lang="en-GB" sz="2200"/>
              <a:t>We learned that LinkedIn helps us connect with professionals.</a:t>
            </a:r>
            <a:br>
              <a:rPr lang="en-GB" sz="2200"/>
            </a:br>
            <a:r>
              <a:rPr lang="en-GB" sz="2200"/>
              <a:t>We also used LinkedIn Learning to take online courses and earn certificates.</a:t>
            </a:r>
            <a:br>
              <a:rPr lang="en-GB" sz="2200"/>
            </a:br>
            <a:r>
              <a:rPr lang="en-GB" sz="2200"/>
              <a:t>These skills will help us in our studies and future careers.</a:t>
            </a:r>
          </a:p>
          <a:p>
            <a:endParaRPr lang="en-GB" sz="2200"/>
          </a:p>
        </p:txBody>
      </p:sp>
      <p:pic>
        <p:nvPicPr>
          <p:cNvPr id="1028" name="Picture 4" descr="You are currently viewing LinkedIn Group For Business 2020: Are they for you?">
            <a:extLst>
              <a:ext uri="{FF2B5EF4-FFF2-40B4-BE49-F238E27FC236}">
                <a16:creationId xmlns:a16="http://schemas.microsoft.com/office/drawing/2014/main" id="{265526F6-DFED-AEDF-19DF-D619D8016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699516"/>
            <a:ext cx="5458968" cy="545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ADA216DF-C268-4A25-A2DC-51E15F550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AutoShape 50" descr="Image preview">
            <a:extLst>
              <a:ext uri="{FF2B5EF4-FFF2-40B4-BE49-F238E27FC236}">
                <a16:creationId xmlns:a16="http://schemas.microsoft.com/office/drawing/2014/main" id="{EC741CAF-B01E-BCBD-1BE5-08F1EE8A9638}"/>
              </a:ext>
            </a:extLst>
          </p:cNvPr>
          <p:cNvSpPr>
            <a:spLocks noGrp="1" noChangeAspect="1" noChangeArrowheads="1"/>
          </p:cNvSpPr>
          <p:nvPr>
            <p:ph type="title"/>
          </p:nvPr>
        </p:nvSpPr>
        <p:spPr bwMode="auto">
          <a:xfrm>
            <a:off x="638881" y="4474080"/>
            <a:ext cx="10909640" cy="10658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 marL="342900" indent="-342900" algn="ctr"/>
            <a:r>
              <a:rPr lang="en-US" sz="1700" dirty="0"/>
              <a:t>During this course, I learned how to effectively use various Microsoft Office tools such as Word, Excel, PowerPoint, and Forms.</a:t>
            </a:r>
            <a:br>
              <a:rPr lang="en-US" sz="1700" dirty="0"/>
            </a:br>
            <a:br>
              <a:rPr lang="en-US" sz="1700" dirty="0"/>
            </a:br>
            <a:r>
              <a:rPr lang="en-US" sz="1700" dirty="0"/>
              <a:t>I gained an understanding of professional networking through LinkedIn, which I can now use to connect with industry professionals and improve my career prospects.</a:t>
            </a:r>
            <a:br>
              <a:rPr lang="en-US" sz="1700" dirty="0"/>
            </a:br>
            <a:br>
              <a:rPr lang="en-US" sz="1700" dirty="0"/>
            </a:br>
            <a:endParaRPr lang="en-US" sz="17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9A19BE6-9B78-AF18-ADEE-8667580A24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52" y="728491"/>
            <a:ext cx="3758184" cy="2959569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45BC5DBF-F536-842E-DD9B-94C49FD54A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528" y="728491"/>
            <a:ext cx="3758184" cy="2959569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F6627FBA-0658-EA59-EB5F-0DEFDA8C5D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83" t="30652" r="29316" b="8318"/>
          <a:stretch>
            <a:fillRect/>
          </a:stretch>
        </p:blipFill>
        <p:spPr>
          <a:xfrm>
            <a:off x="8147304" y="754024"/>
            <a:ext cx="3758184" cy="2908504"/>
          </a:xfrm>
          <a:prstGeom prst="rect">
            <a:avLst/>
          </a:prstGeom>
        </p:spPr>
      </p:pic>
      <p:sp>
        <p:nvSpPr>
          <p:cNvPr id="74" name="sketch line">
            <a:extLst>
              <a:ext uri="{FF2B5EF4-FFF2-40B4-BE49-F238E27FC236}">
                <a16:creationId xmlns:a16="http://schemas.microsoft.com/office/drawing/2014/main" id="{DE127D07-37F2-4FE3-9F47-F0CD6740D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9376" y="563476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utoShape 4" descr="Image preview">
            <a:extLst>
              <a:ext uri="{FF2B5EF4-FFF2-40B4-BE49-F238E27FC236}">
                <a16:creationId xmlns:a16="http://schemas.microsoft.com/office/drawing/2014/main" id="{21E6BAA6-3DE2-2DAA-3157-3E3A719D97B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4223084" cy="4223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10" descr="Image preview">
            <a:extLst>
              <a:ext uri="{FF2B5EF4-FFF2-40B4-BE49-F238E27FC236}">
                <a16:creationId xmlns:a16="http://schemas.microsoft.com/office/drawing/2014/main" id="{EB79DDCA-7482-76FF-2153-E412DB3A59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AutoShape 16" descr="Image preview">
            <a:extLst>
              <a:ext uri="{FF2B5EF4-FFF2-40B4-BE49-F238E27FC236}">
                <a16:creationId xmlns:a16="http://schemas.microsoft.com/office/drawing/2014/main" id="{A63141CA-B5CB-BF3A-1897-03EAD58F18C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3" name="AutoShape 42" descr="Image preview">
            <a:extLst>
              <a:ext uri="{FF2B5EF4-FFF2-40B4-BE49-F238E27FC236}">
                <a16:creationId xmlns:a16="http://schemas.microsoft.com/office/drawing/2014/main" id="{E5A88DC7-419B-7C4D-797F-30E477C5939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4" name="AutoShape 44" descr="Image preview">
            <a:extLst>
              <a:ext uri="{FF2B5EF4-FFF2-40B4-BE49-F238E27FC236}">
                <a16:creationId xmlns:a16="http://schemas.microsoft.com/office/drawing/2014/main" id="{36B4DF9B-7B1F-1BC2-01FC-C8297C3C9A8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00800" y="373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4" name="AutoShape 52" descr="Image preview">
            <a:extLst>
              <a:ext uri="{FF2B5EF4-FFF2-40B4-BE49-F238E27FC236}">
                <a16:creationId xmlns:a16="http://schemas.microsoft.com/office/drawing/2014/main" id="{2505C3F8-A049-F5C8-65EC-6042A52CFEA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53200" y="3886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6" name="AutoShape 54" descr="Image preview">
            <a:extLst>
              <a:ext uri="{FF2B5EF4-FFF2-40B4-BE49-F238E27FC236}">
                <a16:creationId xmlns:a16="http://schemas.microsoft.com/office/drawing/2014/main" id="{7340428E-EA1B-219D-5EFB-B3CE6A823BD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705600" y="4038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233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816ACF-918A-5B62-3758-B8DCC3E9F2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49" t="15089" r="46118" b="9930"/>
          <a:stretch>
            <a:fillRect/>
          </a:stretch>
        </p:blipFill>
        <p:spPr>
          <a:xfrm>
            <a:off x="3099102" y="457200"/>
            <a:ext cx="599379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61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9a3065e563fb2c2d8b4b9406cb9c52b0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a105f15ac0672ea318c50a0ca07a216b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6FF7F9B3-2A1A-4782-A37A-06AFF211D8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C70650B-DD2B-4209-B2DF-C40B5AFF0F7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44ADE7-1DE5-4643-B1AF-BA558818D26F}">
  <ds:schemaRefs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purl.org/dc/elements/1.1/"/>
    <ds:schemaRef ds:uri="http://schemas.openxmlformats.org/package/2006/metadata/core-properties"/>
    <ds:schemaRef ds:uri="b4f9f7ee-5770-4a14-8925-17f3d16e50b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Words>410</Words>
  <Application>Microsoft Office PowerPoint</Application>
  <PresentationFormat>Widescreen</PresentationFormat>
  <Paragraphs>23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Agency FB</vt:lpstr>
      <vt:lpstr>Aptos</vt:lpstr>
      <vt:lpstr>Aptos Display</vt:lpstr>
      <vt:lpstr>Arial</vt:lpstr>
      <vt:lpstr>Calibri</vt:lpstr>
      <vt:lpstr>Office Theme</vt:lpstr>
      <vt:lpstr>Certificate of Higher Education in Employability Skills  LEVEL 4  </vt:lpstr>
      <vt:lpstr> Week 1 &amp; 2 – Induction and Outlook Skills </vt:lpstr>
      <vt:lpstr> Week 3 &amp; 4 – AI, Ethics, and Microsoft Office  </vt:lpstr>
      <vt:lpstr> Week 5 &amp; 6 – Reading Week and PowerPoint  </vt:lpstr>
      <vt:lpstr>Week 7 &amp; 8 – Data Analysis and Forms </vt:lpstr>
      <vt:lpstr> Week 9 – LinkedIn and Online Courses  </vt:lpstr>
      <vt:lpstr>During this course, I learned how to effectively use various Microsoft Office tools such as Word, Excel, PowerPoint, and Forms.  I gained an understanding of professional networking through LinkedIn, which I can now use to connect with industry professionals and improve my career prospects.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Abdullahi Haashi (2114800)</dc:creator>
  <cp:lastModifiedBy>Abdullahi Haashi (2114800)</cp:lastModifiedBy>
  <cp:revision>7</cp:revision>
  <dcterms:created xsi:type="dcterms:W3CDTF">2025-11-30T23:22:49Z</dcterms:created>
  <dcterms:modified xsi:type="dcterms:W3CDTF">2025-12-01T02:21:03Z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