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8BF4A6-9DFD-FA31-F080-1962AC06FA42}" v="72" dt="2023-06-02T09:24:16.9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 Tudosie (2119477)" userId="S::2119477@student.uwtsd.ac.uk::66d5950b-a86e-4cba-899a-76ffebb564ba" providerId="AD" clId="Web-{CD8BF4A6-9DFD-FA31-F080-1962AC06FA42}"/>
    <pc:docChg chg="modSld">
      <pc:chgData name="Vasile Tudosie (2119477)" userId="S::2119477@student.uwtsd.ac.uk::66d5950b-a86e-4cba-899a-76ffebb564ba" providerId="AD" clId="Web-{CD8BF4A6-9DFD-FA31-F080-1962AC06FA42}" dt="2023-06-02T09:24:16.915" v="72"/>
      <pc:docMkLst>
        <pc:docMk/>
      </pc:docMkLst>
      <pc:sldChg chg="modSp">
        <pc:chgData name="Vasile Tudosie (2119477)" userId="S::2119477@student.uwtsd.ac.uk::66d5950b-a86e-4cba-899a-76ffebb564ba" providerId="AD" clId="Web-{CD8BF4A6-9DFD-FA31-F080-1962AC06FA42}" dt="2023-06-02T09:23:47.149" v="70" actId="20577"/>
        <pc:sldMkLst>
          <pc:docMk/>
          <pc:sldMk cId="109857222" sldId="256"/>
        </pc:sldMkLst>
        <pc:spChg chg="mod">
          <ac:chgData name="Vasile Tudosie (2119477)" userId="S::2119477@student.uwtsd.ac.uk::66d5950b-a86e-4cba-899a-76ffebb564ba" providerId="AD" clId="Web-{CD8BF4A6-9DFD-FA31-F080-1962AC06FA42}" dt="2023-06-02T09:22:25.193" v="4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Vasile Tudosie (2119477)" userId="S::2119477@student.uwtsd.ac.uk::66d5950b-a86e-4cba-899a-76ffebb564ba" providerId="AD" clId="Web-{CD8BF4A6-9DFD-FA31-F080-1962AC06FA42}" dt="2023-06-02T09:23:47.149" v="7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">
        <pc:chgData name="Vasile Tudosie (2119477)" userId="S::2119477@student.uwtsd.ac.uk::66d5950b-a86e-4cba-899a-76ffebb564ba" providerId="AD" clId="Web-{CD8BF4A6-9DFD-FA31-F080-1962AC06FA42}" dt="2023-06-02T09:24:16.915" v="72"/>
        <pc:sldMkLst>
          <pc:docMk/>
          <pc:sldMk cId="2573787223" sldId="258"/>
        </pc:sldMkLst>
        <pc:picChg chg="del mod">
          <ac:chgData name="Vasile Tudosie (2119477)" userId="S::2119477@student.uwtsd.ac.uk::66d5950b-a86e-4cba-899a-76ffebb564ba" providerId="AD" clId="Web-{CD8BF4A6-9DFD-FA31-F080-1962AC06FA42}" dt="2023-06-02T09:24:16.915" v="72"/>
          <ac:picMkLst>
            <pc:docMk/>
            <pc:sldMk cId="2573787223" sldId="258"/>
            <ac:picMk id="13" creationId="{FE644B14-CBC9-BCA4-B521-8BDE0707F56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579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299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115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925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086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454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449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530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356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083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621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6/2/2023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1454388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2" r:id="rId6"/>
    <p:sldLayoutId id="2147483698" r:id="rId7"/>
    <p:sldLayoutId id="2147483699" r:id="rId8"/>
    <p:sldLayoutId id="2147483700" r:id="rId9"/>
    <p:sldLayoutId id="2147483701" r:id="rId10"/>
    <p:sldLayoutId id="21474837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BF91D05-F50D-49FB-8972-55C15EA67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56975" y="0"/>
            <a:ext cx="5765120" cy="5516563"/>
            <a:chOff x="3356975" y="0"/>
            <a:chExt cx="5765120" cy="5516563"/>
          </a:xfrm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DFA5DEB7-AF5A-43EF-9AC9-414611643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05532" y="0"/>
              <a:ext cx="5516563" cy="5516563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FE7B0C05-0A21-408B-87B1-E22C2275A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92238" y="4612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BDED3A92-60D5-4885-9C23-9C23F7430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56975" y="0"/>
              <a:ext cx="4320000" cy="432000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Persona mentre disegna su un iPad">
            <a:extLst>
              <a:ext uri="{FF2B5EF4-FFF2-40B4-BE49-F238E27FC236}">
                <a16:creationId xmlns:a16="http://schemas.microsoft.com/office/drawing/2014/main" id="{0A61029A-DDD0-B158-EA1C-F1025B5F54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617" r="13633" b="1"/>
          <a:stretch/>
        </p:blipFill>
        <p:spPr>
          <a:xfrm>
            <a:off x="3936000" y="180000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2368B021-704A-4E78-B619-A83E8448E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05125"/>
            <a:ext cx="12192000" cy="3952875"/>
          </a:xfrm>
          <a:prstGeom prst="rect">
            <a:avLst/>
          </a:prstGeom>
          <a:gradFill flip="none" rotWithShape="1">
            <a:gsLst>
              <a:gs pos="43000">
                <a:schemeClr val="bg2">
                  <a:alpha val="60000"/>
                </a:schemeClr>
              </a:gs>
              <a:gs pos="7000">
                <a:schemeClr val="bg2">
                  <a:alpha val="0"/>
                </a:schemeClr>
              </a:gs>
            </a:gsLst>
            <a:lin ang="54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87487" y="3768810"/>
            <a:ext cx="9217026" cy="1769459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000" dirty="0">
                <a:cs typeface="Calibri Light"/>
              </a:rPr>
              <a:t>Foreign Languages &amp;Cultural </a:t>
            </a:r>
            <a:r>
              <a:rPr lang="en-US" sz="6000" dirty="0" err="1">
                <a:cs typeface="Calibri Light"/>
              </a:rPr>
              <a:t>Awereness</a:t>
            </a:r>
            <a:br>
              <a:rPr lang="en-US" sz="6000" dirty="0">
                <a:cs typeface="Calibri Light"/>
              </a:rPr>
            </a:br>
            <a:r>
              <a:rPr lang="en-US" sz="6000" dirty="0">
                <a:cs typeface="Calibri Light"/>
              </a:rPr>
              <a:t>(BMIH5003)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7488" y="5717657"/>
            <a:ext cx="9155112" cy="68172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ctr"/>
            <a:r>
              <a:rPr lang="en-US" dirty="0"/>
              <a:t>STUDENT NAME : VASILE TUDOSIE</a:t>
            </a:r>
          </a:p>
          <a:p>
            <a:pPr algn="ctr"/>
            <a:r>
              <a:rPr lang="en-US" dirty="0"/>
              <a:t>STUDENT ID :2119477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building, sky, outdoor, house&#10;&#10;Description automatically generated">
            <a:extLst>
              <a:ext uri="{FF2B5EF4-FFF2-40B4-BE49-F238E27FC236}">
                <a16:creationId xmlns:a16="http://schemas.microsoft.com/office/drawing/2014/main" id="{13CC686F-60F0-1445-91A0-9D4489917B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0" y="3877"/>
            <a:ext cx="6840746" cy="5470018"/>
          </a:xfrm>
          <a:prstGeom prst="rect">
            <a:avLst/>
          </a:prstGeom>
        </p:spPr>
      </p:pic>
      <p:pic>
        <p:nvPicPr>
          <p:cNvPr id="3" name="Picture 3" descr="A picture containing building, outdoor, sky, government building&#10;&#10;Description automatically generated">
            <a:extLst>
              <a:ext uri="{FF2B5EF4-FFF2-40B4-BE49-F238E27FC236}">
                <a16:creationId xmlns:a16="http://schemas.microsoft.com/office/drawing/2014/main" id="{8CB1E6F6-3B83-ADEA-42BA-909CDF8942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8589" y="327"/>
            <a:ext cx="2743200" cy="21128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8B9019-1EFD-516C-42D3-163EDB4463B6}"/>
              </a:ext>
            </a:extLst>
          </p:cNvPr>
          <p:cNvSpPr txBox="1"/>
          <p:nvPr/>
        </p:nvSpPr>
        <p:spPr>
          <a:xfrm>
            <a:off x="6881004" y="2107720"/>
            <a:ext cx="1034882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Toutes les chambres et suites sont équipées de:</a:t>
            </a:r>
          </a:p>
          <a:p>
            <a:endParaRPr lang="en-US"/>
          </a:p>
          <a:p>
            <a:r>
              <a:rPr lang="en-US"/>
              <a:t>Wifi</a:t>
            </a:r>
          </a:p>
          <a:p>
            <a:r>
              <a:rPr lang="en-US"/>
              <a:t>Climatisation</a:t>
            </a:r>
          </a:p>
          <a:p>
            <a:r>
              <a:rPr lang="en-US"/>
              <a:t>TV satellite</a:t>
            </a:r>
          </a:p>
          <a:p>
            <a:r>
              <a:rPr lang="en-US"/>
              <a:t>Sûr</a:t>
            </a:r>
          </a:p>
          <a:p>
            <a:r>
              <a:rPr lang="en-US"/>
              <a:t>Mini-bar</a:t>
            </a:r>
          </a:p>
          <a:p>
            <a:r>
              <a:rPr lang="en-US"/>
              <a:t>Commodités de bienvenue</a:t>
            </a:r>
          </a:p>
          <a:p>
            <a:r>
              <a:rPr lang="en-US"/>
              <a:t>Repas en chambre</a:t>
            </a:r>
          </a:p>
          <a:p>
            <a:r>
              <a:rPr lang="en-US"/>
              <a:t>Ligne téléphonique directe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69642160-21FA-9D31-5699-C5AA7684D9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6665" y="4857030"/>
            <a:ext cx="4957313" cy="19459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8316E9-1CBF-AC46-BDC6-4207F50C0A2E}"/>
              </a:ext>
            </a:extLst>
          </p:cNvPr>
          <p:cNvSpPr txBox="1"/>
          <p:nvPr/>
        </p:nvSpPr>
        <p:spPr>
          <a:xfrm>
            <a:off x="224288" y="5486400"/>
            <a:ext cx="747335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La chambre Ravel présente une décoration flamboyante avec du velours rouge profond, des décorations dorées et des lustres chatoyants. La salle de bal de l’Opéra offre un volume à couper le souffle avec sa haute coupole et sa succession de miroirs, le tout étincelant dans la lueur d’un lustre en cristal majestueux.</a:t>
            </a:r>
          </a:p>
        </p:txBody>
      </p:sp>
    </p:spTree>
    <p:extLst>
      <p:ext uri="{BB962C8B-B14F-4D97-AF65-F5344CB8AC3E}">
        <p14:creationId xmlns:p14="http://schemas.microsoft.com/office/powerpoint/2010/main" val="361518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wall, indoor, floor, window&#10;&#10;Description automatically generated">
            <a:extLst>
              <a:ext uri="{FF2B5EF4-FFF2-40B4-BE49-F238E27FC236}">
                <a16:creationId xmlns:a16="http://schemas.microsoft.com/office/drawing/2014/main" id="{63B16737-CE5A-6C70-F7AA-D14DD0BF5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8740" y="314864"/>
            <a:ext cx="3620218" cy="26914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1EBE29D-DAC5-D96E-FF70-19D7ECA81285}"/>
              </a:ext>
            </a:extLst>
          </p:cNvPr>
          <p:cNvSpPr txBox="1"/>
          <p:nvPr/>
        </p:nvSpPr>
        <p:spPr>
          <a:xfrm>
            <a:off x="8318741" y="2999117"/>
            <a:ext cx="367772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Chambre Double Supérieure | </a:t>
            </a:r>
            <a:r>
              <a:rPr lang="en-US" dirty="0" err="1"/>
              <a:t>Coffre</a:t>
            </a:r>
            <a:r>
              <a:rPr lang="en-US" dirty="0"/>
              <a:t>-fort, bureau, </a:t>
            </a:r>
            <a:r>
              <a:rPr lang="en-US" dirty="0" err="1"/>
              <a:t>insonorisation</a:t>
            </a:r>
            <a:r>
              <a:rPr lang="en-US" dirty="0"/>
              <a:t>, lit </a:t>
            </a:r>
            <a:r>
              <a:rPr lang="en-US" dirty="0" err="1"/>
              <a:t>bébé</a:t>
            </a:r>
            <a:r>
              <a:rPr lang="en-US" dirty="0"/>
              <a:t> </a:t>
            </a:r>
            <a:r>
              <a:rPr lang="en-US" dirty="0" err="1"/>
              <a:t>gratuit</a:t>
            </a:r>
            <a:r>
              <a:rPr lang="en-US" dirty="0"/>
              <a:t>/$125</a:t>
            </a:r>
          </a:p>
        </p:txBody>
      </p:sp>
      <p:pic>
        <p:nvPicPr>
          <p:cNvPr id="6" name="Picture 6" descr="A picture containing indoor, bed, wall, floor&#10;&#10;Description automatically generated">
            <a:extLst>
              <a:ext uri="{FF2B5EF4-FFF2-40B4-BE49-F238E27FC236}">
                <a16:creationId xmlns:a16="http://schemas.microsoft.com/office/drawing/2014/main" id="{BBB1F2FF-45DB-CABA-E1BF-81EDD9246A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2513" y="4096109"/>
            <a:ext cx="3663350" cy="1828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F93978E-5793-B0BE-451C-A8B466761431}"/>
              </a:ext>
            </a:extLst>
          </p:cNvPr>
          <p:cNvSpPr txBox="1"/>
          <p:nvPr/>
        </p:nvSpPr>
        <p:spPr>
          <a:xfrm>
            <a:off x="8304362" y="5917720"/>
            <a:ext cx="4137804" cy="9377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Chambre Double Standard | Coffre-fort dans la chambre, bureau, insonorisation, lits bébé gratuits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DD918A02-4B29-6190-774B-9F9E40DE8C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35" y="56071"/>
            <a:ext cx="3735237" cy="282083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A79FF9E-6A63-1265-65C5-07E0F92E457C}"/>
              </a:ext>
            </a:extLst>
          </p:cNvPr>
          <p:cNvSpPr txBox="1"/>
          <p:nvPr/>
        </p:nvSpPr>
        <p:spPr>
          <a:xfrm>
            <a:off x="3789872" y="152400"/>
            <a:ext cx="4454105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Le Café de la Paix </a:t>
            </a:r>
            <a:r>
              <a:rPr lang="en-US" dirty="0" err="1"/>
              <a:t>vous</a:t>
            </a:r>
            <a:r>
              <a:rPr lang="en-US" dirty="0"/>
              <a:t> invite à </a:t>
            </a:r>
            <a:r>
              <a:rPr lang="en-US" dirty="0" err="1"/>
              <a:t>partager</a:t>
            </a:r>
            <a:r>
              <a:rPr lang="en-US" dirty="0"/>
              <a:t> des moments très gourmands.</a:t>
            </a:r>
          </a:p>
          <a:p>
            <a:r>
              <a:rPr lang="en-US" dirty="0"/>
              <a:t>Service de 8h00 à 10h30 – de 12h00 à 15h00 et de 18h00 à 23h00 (les </a:t>
            </a:r>
            <a:r>
              <a:rPr lang="en-US" dirty="0" err="1"/>
              <a:t>jours</a:t>
            </a:r>
            <a:r>
              <a:rPr lang="en-US" dirty="0"/>
              <a:t> </a:t>
            </a:r>
            <a:r>
              <a:rPr lang="en-US" dirty="0" err="1"/>
              <a:t>fériés</a:t>
            </a:r>
            <a:r>
              <a:rPr lang="en-US" dirty="0"/>
              <a:t> de 8h à 11h – 12h30 à 15h30 et de 18h à 23h)</a:t>
            </a:r>
          </a:p>
          <a:p>
            <a:r>
              <a:rPr lang="en-US" dirty="0" err="1">
                <a:ea typeface="+mn-lt"/>
                <a:cs typeface="+mn-lt"/>
              </a:rPr>
              <a:t>Parcourez</a:t>
            </a:r>
            <a:r>
              <a:rPr lang="en-US" dirty="0">
                <a:ea typeface="+mn-lt"/>
                <a:cs typeface="+mn-lt"/>
              </a:rPr>
              <a:t> la carte et </a:t>
            </a:r>
            <a:r>
              <a:rPr lang="en-US" dirty="0" err="1">
                <a:ea typeface="+mn-lt"/>
                <a:cs typeface="+mn-lt"/>
              </a:rPr>
              <a:t>découvrez</a:t>
            </a:r>
            <a:r>
              <a:rPr lang="en-US" dirty="0">
                <a:ea typeface="+mn-lt"/>
                <a:cs typeface="+mn-lt"/>
              </a:rPr>
              <a:t> la cuisine du Chef </a:t>
            </a:r>
            <a:r>
              <a:rPr lang="en-US" dirty="0" err="1">
                <a:ea typeface="+mn-lt"/>
                <a:cs typeface="+mn-lt"/>
              </a:rPr>
              <a:t>Exécutif</a:t>
            </a:r>
            <a:r>
              <a:rPr lang="en-US" dirty="0">
                <a:ea typeface="+mn-lt"/>
                <a:cs typeface="+mn-lt"/>
              </a:rPr>
              <a:t> Laurent André : </a:t>
            </a:r>
            <a:r>
              <a:rPr lang="en-US" dirty="0" err="1">
                <a:ea typeface="+mn-lt"/>
                <a:cs typeface="+mn-lt"/>
              </a:rPr>
              <a:t>sa</a:t>
            </a:r>
            <a:r>
              <a:rPr lang="en-US" dirty="0">
                <a:ea typeface="+mn-lt"/>
                <a:cs typeface="+mn-lt"/>
              </a:rPr>
              <a:t> passion pour les </a:t>
            </a:r>
            <a:r>
              <a:rPr lang="en-US" dirty="0" err="1">
                <a:ea typeface="+mn-lt"/>
                <a:cs typeface="+mn-lt"/>
              </a:rPr>
              <a:t>produits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locaux</a:t>
            </a:r>
            <a:r>
              <a:rPr lang="en-US" dirty="0">
                <a:ea typeface="+mn-lt"/>
                <a:cs typeface="+mn-lt"/>
              </a:rPr>
              <a:t> et de </a:t>
            </a:r>
            <a:r>
              <a:rPr lang="en-US" dirty="0" err="1">
                <a:ea typeface="+mn-lt"/>
                <a:cs typeface="+mn-lt"/>
              </a:rPr>
              <a:t>saison</a:t>
            </a:r>
            <a:r>
              <a:rPr lang="en-US" dirty="0">
                <a:ea typeface="+mn-lt"/>
                <a:cs typeface="+mn-lt"/>
              </a:rPr>
              <a:t>, son amour pour les grands </a:t>
            </a:r>
            <a:r>
              <a:rPr lang="en-US" dirty="0" err="1">
                <a:ea typeface="+mn-lt"/>
                <a:cs typeface="+mn-lt"/>
              </a:rPr>
              <a:t>classiques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qu’il</a:t>
            </a:r>
            <a:r>
              <a:rPr lang="en-US" dirty="0">
                <a:ea typeface="+mn-lt"/>
                <a:cs typeface="+mn-lt"/>
              </a:rPr>
              <a:t> (re)</a:t>
            </a:r>
            <a:r>
              <a:rPr lang="en-US" dirty="0" err="1">
                <a:ea typeface="+mn-lt"/>
                <a:cs typeface="+mn-lt"/>
              </a:rPr>
              <a:t>crée</a:t>
            </a:r>
            <a:r>
              <a:rPr lang="en-US" dirty="0">
                <a:ea typeface="+mn-lt"/>
                <a:cs typeface="+mn-lt"/>
              </a:rPr>
              <a:t> avec les </a:t>
            </a:r>
            <a:r>
              <a:rPr lang="en-US" dirty="0" err="1">
                <a:ea typeface="+mn-lt"/>
                <a:cs typeface="+mn-lt"/>
              </a:rPr>
              <a:t>moindres</a:t>
            </a:r>
            <a:r>
              <a:rPr lang="en-US" dirty="0">
                <a:ea typeface="+mn-lt"/>
                <a:cs typeface="+mn-lt"/>
              </a:rPr>
              <a:t> touches. Foie gras, escargots de Bourgogne, </a:t>
            </a:r>
            <a:r>
              <a:rPr lang="en-US" dirty="0" err="1">
                <a:ea typeface="+mn-lt"/>
                <a:cs typeface="+mn-lt"/>
              </a:rPr>
              <a:t>l’emblématique</a:t>
            </a:r>
            <a:r>
              <a:rPr lang="en-US" dirty="0">
                <a:ea typeface="+mn-lt"/>
                <a:cs typeface="+mn-lt"/>
              </a:rPr>
              <a:t> soupe à </a:t>
            </a:r>
            <a:r>
              <a:rPr lang="en-US" dirty="0" err="1">
                <a:ea typeface="+mn-lt"/>
                <a:cs typeface="+mn-lt"/>
              </a:rPr>
              <a:t>l’oignon</a:t>
            </a:r>
            <a:r>
              <a:rPr lang="en-US" dirty="0">
                <a:ea typeface="+mn-lt"/>
                <a:cs typeface="+mn-lt"/>
              </a:rPr>
              <a:t> française, ... Le </a:t>
            </a:r>
            <a:r>
              <a:rPr lang="en-US" dirty="0" err="1">
                <a:ea typeface="+mn-lt"/>
                <a:cs typeface="+mn-lt"/>
              </a:rPr>
              <a:t>répertoire</a:t>
            </a:r>
            <a:r>
              <a:rPr lang="en-US" dirty="0">
                <a:ea typeface="+mn-lt"/>
                <a:cs typeface="+mn-lt"/>
              </a:rPr>
              <a:t> du Café de la Paix </a:t>
            </a:r>
            <a:r>
              <a:rPr lang="en-US" dirty="0" err="1">
                <a:ea typeface="+mn-lt"/>
                <a:cs typeface="+mn-lt"/>
              </a:rPr>
              <a:t>est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enrichi</a:t>
            </a:r>
            <a:r>
              <a:rPr lang="en-US" dirty="0">
                <a:ea typeface="+mn-lt"/>
                <a:cs typeface="+mn-lt"/>
              </a:rPr>
              <a:t> et </a:t>
            </a:r>
            <a:r>
              <a:rPr lang="en-US" dirty="0" err="1">
                <a:ea typeface="+mn-lt"/>
                <a:cs typeface="+mn-lt"/>
              </a:rPr>
              <a:t>exalté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BDFD2BE1-00FC-2906-5A52-7585C05E47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5751" y="5030638"/>
            <a:ext cx="2743200" cy="18288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651F67A-927D-6FE6-2BE5-F0C438A77991}"/>
              </a:ext>
            </a:extLst>
          </p:cNvPr>
          <p:cNvSpPr txBox="1"/>
          <p:nvPr/>
        </p:nvSpPr>
        <p:spPr>
          <a:xfrm>
            <a:off x="-5751" y="3833004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Chambre Triple | </a:t>
            </a:r>
            <a:r>
              <a:rPr lang="en-US" dirty="0" err="1"/>
              <a:t>Coffre</a:t>
            </a:r>
            <a:r>
              <a:rPr lang="en-US" dirty="0"/>
              <a:t>-fort dans la chambre, bureau, </a:t>
            </a:r>
            <a:r>
              <a:rPr lang="en-US" dirty="0" err="1"/>
              <a:t>insonorisation</a:t>
            </a:r>
            <a:r>
              <a:rPr lang="en-US" dirty="0"/>
              <a:t>, </a:t>
            </a:r>
            <a:r>
              <a:rPr lang="en-US" dirty="0" err="1"/>
              <a:t>lits</a:t>
            </a:r>
            <a:r>
              <a:rPr lang="en-US" dirty="0"/>
              <a:t> </a:t>
            </a:r>
            <a:r>
              <a:rPr lang="en-US" dirty="0" err="1"/>
              <a:t>bébé</a:t>
            </a:r>
            <a:r>
              <a:rPr lang="en-US" dirty="0"/>
              <a:t> </a:t>
            </a:r>
            <a:r>
              <a:rPr lang="en-US" dirty="0" err="1"/>
              <a:t>gratuits</a:t>
            </a:r>
            <a:r>
              <a:rPr lang="en-US" dirty="0"/>
              <a:t>|/ $145</a:t>
            </a:r>
          </a:p>
        </p:txBody>
      </p:sp>
      <p:pic>
        <p:nvPicPr>
          <p:cNvPr id="14" name="Picture 14" descr="Close-up of wine tasting">
            <a:extLst>
              <a:ext uri="{FF2B5EF4-FFF2-40B4-BE49-F238E27FC236}">
                <a16:creationId xmlns:a16="http://schemas.microsoft.com/office/drawing/2014/main" id="{1458F125-E4B9-CD3B-477D-407F204084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12853" y="5015546"/>
            <a:ext cx="2743199" cy="1830228"/>
          </a:xfrm>
          <a:prstGeom prst="rect">
            <a:avLst/>
          </a:prstGeom>
        </p:spPr>
      </p:pic>
      <p:pic>
        <p:nvPicPr>
          <p:cNvPr id="15" name="Picture 15" descr="A picture containing indoor, wall, bed, hotel&#10;&#10;Description automatically generated">
            <a:extLst>
              <a:ext uri="{FF2B5EF4-FFF2-40B4-BE49-F238E27FC236}">
                <a16:creationId xmlns:a16="http://schemas.microsoft.com/office/drawing/2014/main" id="{8F6B69EE-C49D-5178-32CC-D1C632F26E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30815" y="5001883"/>
            <a:ext cx="2599427" cy="1843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787223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GlowVTI</vt:lpstr>
      <vt:lpstr>Foreign Languages &amp;Cultural Awereness (BMIH5003)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Vasile Tudosie</cp:lastModifiedBy>
  <cp:revision>150</cp:revision>
  <dcterms:created xsi:type="dcterms:W3CDTF">2023-06-01T19:47:20Z</dcterms:created>
  <dcterms:modified xsi:type="dcterms:W3CDTF">2023-06-02T09:24:26Z</dcterms:modified>
</cp:coreProperties>
</file>