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78" r:id="rId4"/>
    <p:sldId id="257" r:id="rId5"/>
    <p:sldId id="262" r:id="rId6"/>
    <p:sldId id="277" r:id="rId7"/>
    <p:sldId id="299" r:id="rId8"/>
    <p:sldId id="300" r:id="rId9"/>
    <p:sldId id="267" r:id="rId10"/>
    <p:sldId id="306" r:id="rId11"/>
    <p:sldId id="264" r:id="rId12"/>
    <p:sldId id="274" r:id="rId13"/>
    <p:sldId id="275" r:id="rId14"/>
    <p:sldId id="276" r:id="rId15"/>
    <p:sldId id="280" r:id="rId16"/>
    <p:sldId id="268" r:id="rId17"/>
    <p:sldId id="270" r:id="rId18"/>
    <p:sldId id="298" r:id="rId19"/>
    <p:sldId id="301" r:id="rId20"/>
    <p:sldId id="302" r:id="rId21"/>
    <p:sldId id="265" r:id="rId22"/>
    <p:sldId id="303" r:id="rId23"/>
    <p:sldId id="304" r:id="rId24"/>
    <p:sldId id="305" r:id="rId25"/>
    <p:sldId id="259" r:id="rId26"/>
    <p:sldId id="260" r:id="rId27"/>
    <p:sldId id="283" r:id="rId28"/>
    <p:sldId id="284" r:id="rId29"/>
    <p:sldId id="285" r:id="rId30"/>
    <p:sldId id="286" r:id="rId31"/>
    <p:sldId id="288" r:id="rId32"/>
    <p:sldId id="289" r:id="rId33"/>
    <p:sldId id="291" r:id="rId34"/>
    <p:sldId id="292" r:id="rId35"/>
    <p:sldId id="293" r:id="rId36"/>
    <p:sldId id="294" r:id="rId37"/>
    <p:sldId id="295" r:id="rId38"/>
    <p:sldId id="296" r:id="rId39"/>
    <p:sldId id="297" r:id="rId40"/>
    <p:sldId id="282" r:id="rId41"/>
    <p:sldId id="272" r:id="rId42"/>
    <p:sldId id="314" r:id="rId43"/>
    <p:sldId id="271" r:id="rId44"/>
    <p:sldId id="281" r:id="rId45"/>
    <p:sldId id="308" r:id="rId46"/>
    <p:sldId id="311" r:id="rId47"/>
    <p:sldId id="312" r:id="rId48"/>
    <p:sldId id="313" r:id="rId49"/>
    <p:sldId id="309" r:id="rId50"/>
    <p:sldId id="310" r:id="rId51"/>
    <p:sldId id="307" r:id="rId52"/>
    <p:sldId id="316" r:id="rId53"/>
    <p:sldId id="317" r:id="rId5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63" d="100"/>
          <a:sy n="63" d="100"/>
        </p:scale>
        <p:origin x="-142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printerSettings" Target="printerSettings/printerSettings1.bin"/><Relationship Id="rId56" Type="http://schemas.openxmlformats.org/officeDocument/2006/relationships/presProps" Target="presProps.xml"/><Relationship Id="rId57" Type="http://schemas.openxmlformats.org/officeDocument/2006/relationships/viewProps" Target="viewProps.xml"/><Relationship Id="rId58" Type="http://schemas.openxmlformats.org/officeDocument/2006/relationships/theme" Target="theme/theme1.xml"/><Relationship Id="rId59"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x-none" smtClean="0"/>
              <a:t>Click to edit Master subtitle style</a:t>
            </a:r>
            <a:endParaRPr kumimoji="0" lang="en-US"/>
          </a:p>
        </p:txBody>
      </p:sp>
      <p:sp>
        <p:nvSpPr>
          <p:cNvPr id="28" name="Date Placeholder 27"/>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06/12/17</a:t>
            </a:fld>
            <a:endParaRPr lang="en-US"/>
          </a:p>
        </p:txBody>
      </p:sp>
      <p:sp>
        <p:nvSpPr>
          <p:cNvPr id="17" name="Footer Placeholder 16"/>
          <p:cNvSpPr>
            <a:spLocks noGrp="1"/>
          </p:cNvSpPr>
          <p:nvPr>
            <p:ph type="ftr" sz="quarter" idx="11"/>
          </p:nvPr>
        </p:nvSpPr>
        <p:spPr/>
        <p:txBody>
          <a:bodyPr/>
          <a:lstStyle/>
          <a:p>
            <a:endParaRPr kumimoji="0"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x-none" smtClean="0"/>
              <a:t>Click to edit Master title style</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06/12/17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a:xfrm>
            <a:off x="4361688" y="1026372"/>
            <a:ext cx="457200" cy="441325"/>
          </a:xfrm>
        </p:spPr>
        <p:txBody>
          <a:bodyPr/>
          <a:lstStyle/>
          <a:p>
            <a:fld id="{2C6B1FF6-39B9-40F5-8B67-33C6354A3D4F}" type="slidenum">
              <a:rPr kumimoji="0" lang="en-US" smtClean="0"/>
              <a:pPr eaLnBrk="1" latinLnBrk="0" hangingPunct="1"/>
              <a:t>‹#›</a:t>
            </a:fld>
            <a:endParaRPr kumimoji="0" lang="en-US" dirty="0"/>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x-none"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06/12/17</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x-none"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pPr eaLnBrk="1" latinLnBrk="0" hangingPunct="1"/>
            <a:fld id="{9D21D778-B565-4D7E-94D7-64010A445B68}" type="datetimeFigureOut">
              <a:rPr lang="en-US" smtClean="0"/>
              <a:pPr eaLnBrk="1" latinLnBrk="0" hangingPunct="1"/>
              <a:t>06/12/17</a:t>
            </a:fld>
            <a:endParaRPr lang="en-US"/>
          </a:p>
        </p:txBody>
      </p:sp>
      <p:sp>
        <p:nvSpPr>
          <p:cNvPr id="6" name="Footer Placeholder 5"/>
          <p:cNvSpPr>
            <a:spLocks noGrp="1"/>
          </p:cNvSpPr>
          <p:nvPr>
            <p:ph type="ftr" sz="quarter" idx="11"/>
          </p:nvPr>
        </p:nvSpPr>
        <p:spPr/>
        <p:txBody>
          <a:bodyPr/>
          <a:lstStyle/>
          <a:p>
            <a:endParaRPr kumimoji="0" lang="en-US" dirty="0"/>
          </a:p>
        </p:txBody>
      </p:sp>
      <p:sp>
        <p:nvSpPr>
          <p:cNvPr id="7" name="Slide Number Placeholder 6"/>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x-none" smtClean="0"/>
              <a:t>Click to edit Master text styles</a:t>
            </a:r>
          </a:p>
        </p:txBody>
      </p:sp>
      <p:sp>
        <p:nvSpPr>
          <p:cNvPr id="7" name="Date Placeholder 6"/>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06/12/17</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kumimoji="0"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pPr algn="ctr" eaLnBrk="1" latinLnBrk="0" hangingPunct="1"/>
            <a:fld id="{2C6B1FF6-39B9-40F5-8B67-33C6354A3D4F}" type="slidenum">
              <a:rPr kumimoji="0" lang="en-US" smtClean="0"/>
              <a:pPr algn="ctr" eaLnBrk="1" latinLnBrk="0" hangingPunct="1"/>
              <a:t>‹#›</a:t>
            </a:fld>
            <a:endParaRPr kumimoji="0" lang="en-US" dirty="0"/>
          </a:p>
        </p:txBody>
      </p:sp>
      <p:sp>
        <p:nvSpPr>
          <p:cNvPr id="23" name="Title 22"/>
          <p:cNvSpPr>
            <a:spLocks noGrp="1"/>
          </p:cNvSpPr>
          <p:nvPr>
            <p:ph type="title"/>
          </p:nvPr>
        </p:nvSpPr>
        <p:spPr/>
        <p:txBody>
          <a:bodyPr rtlCol="0" anchor="b" anchorCtr="0"/>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Date Placeholder 2"/>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06/12/17</a:t>
            </a:fld>
            <a:endParaRPr lang="en-US"/>
          </a:p>
        </p:txBody>
      </p:sp>
      <p:sp>
        <p:nvSpPr>
          <p:cNvPr id="4" name="Footer Placeholder 3"/>
          <p:cNvSpPr>
            <a:spLocks noGrp="1"/>
          </p:cNvSpPr>
          <p:nvPr>
            <p:ph type="ftr" sz="quarter" idx="11"/>
          </p:nvPr>
        </p:nvSpPr>
        <p:spPr/>
        <p:txBody>
          <a:bodyPr/>
          <a:lstStyle/>
          <a:p>
            <a:endParaRPr kumimoji="0" lang="en-US" dirty="0"/>
          </a:p>
        </p:txBody>
      </p:sp>
      <p:sp>
        <p:nvSpPr>
          <p:cNvPr id="5" name="Slide Number Placeholder 4"/>
          <p:cNvSpPr>
            <a:spLocks noGrp="1"/>
          </p:cNvSpPr>
          <p:nvPr>
            <p:ph type="sldNum" sz="quarter" idx="12"/>
          </p:nvPr>
        </p:nvSpPr>
        <p:spPr>
          <a:xfrm>
            <a:off x="4343400" y="1036020"/>
            <a:ext cx="457200" cy="441325"/>
          </a:xfrm>
        </p:spPr>
        <p:txBody>
          <a:bodyPr/>
          <a:lstStyle/>
          <a:p>
            <a:fld id="{2C6B1FF6-39B9-40F5-8B67-33C6354A3D4F}" type="slidenum">
              <a:rPr kumimoji="0" lang="en-US" smtClean="0"/>
              <a:pPr eaLnBrk="1" latinLnBrk="0" hangingPunct="1"/>
              <a:t>‹#›</a:t>
            </a:fld>
            <a:endParaRPr kumimoji="0"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06/12/17</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C6B1FF6-39B9-40F5-8B67-33C6354A3D4F}" type="slidenum">
              <a:rPr kumimoji="0" lang="en-US" smtClean="0"/>
              <a:pPr eaLnBrk="1" latinLnBrk="0" hangingPunct="1"/>
              <a:t>‹#›</a:t>
            </a:fld>
            <a:endParaRPr kumimoji="0" lang="en-US" dirty="0">
              <a:solidFill>
                <a:srgbClr val="FFFFFF"/>
              </a:solidFil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x-none"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x-none"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C6B1FF6-39B9-40F5-8B67-33C6354A3D4F}" type="slidenum">
              <a:rPr kumimoji="0" lang="en-US" smtClean="0"/>
              <a:pPr eaLnBrk="1" latinLnBrk="0" hangingPunct="1"/>
              <a:t>‹#›</a:t>
            </a:fld>
            <a:endParaRPr kumimoji="0" lang="en-US" dirty="0">
              <a:solidFill>
                <a:schemeClr val="accent3">
                  <a:shade val="75000"/>
                </a:scheme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06/12/17</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2C6B1FF6-39B9-40F5-8B67-33C6354A3D4F}" type="slidenum">
              <a:rPr kumimoji="0" lang="en-US" smtClean="0"/>
              <a:pPr eaLnBrk="1" latinLnBrk="0" hangingPunct="1"/>
              <a:t>‹#›</a:t>
            </a:fld>
            <a:endParaRPr kumimoji="0" lang="en-US" dirty="0"/>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x-none"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x-none" smtClean="0"/>
              <a:t>Drag picture to placeholder or click icon to add</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x-none"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pPr eaLnBrk="1" latinLnBrk="0" hangingPunct="1"/>
            <a:fld id="{9D21D778-B565-4D7E-94D7-64010A445B68}" type="datetimeFigureOut">
              <a:rPr lang="en-US" smtClean="0"/>
              <a:pPr eaLnBrk="1" latinLnBrk="0" hangingPunct="1"/>
              <a:t>06/12/17</a:t>
            </a:fld>
            <a:endParaRPr lang="en-US" dirty="0"/>
          </a:p>
        </p:txBody>
      </p:sp>
      <p:sp>
        <p:nvSpPr>
          <p:cNvPr id="6" name="Footer Placeholder 5"/>
          <p:cNvSpPr>
            <a:spLocks noGrp="1"/>
          </p:cNvSpPr>
          <p:nvPr>
            <p:ph type="ftr" sz="quarter" idx="11"/>
          </p:nvPr>
        </p:nvSpPr>
        <p:spPr>
          <a:xfrm>
            <a:off x="301752" y="6410848"/>
            <a:ext cx="3584448" cy="365760"/>
          </a:xfrm>
        </p:spPr>
        <p:txBody>
          <a:bodyPr/>
          <a:lstStyle/>
          <a:p>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x-none"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06/12/17</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2C6B1FF6-39B9-40F5-8B67-33C6354A3D4F}" type="slidenum">
              <a:rPr kumimoji="0" lang="en-US" smtClean="0"/>
              <a:pPr eaLnBrk="1" latinLnBrk="0" hangingPunct="1"/>
              <a:t>‹#›</a:t>
            </a:fld>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2C6B1FF6-39B9-40F5-8B67-33C6354A3D4F}" type="slidenum">
              <a:rPr kumimoji="0" lang="en-US" smtClean="0"/>
              <a:pPr eaLnBrk="1" latinLnBrk="0" hangingPunct="1"/>
              <a:t>‹#›</a:t>
            </a:fld>
            <a:endParaRPr kumimoji="0" lang="en-US" dirty="0"/>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x-none" smtClean="0"/>
              <a:t>Click to edit Master text styles</a:t>
            </a:r>
          </a:p>
          <a:p>
            <a:pPr lvl="1" eaLnBrk="1" latinLnBrk="0" hangingPunct="1"/>
            <a:r>
              <a:rPr lang="x-none" smtClean="0"/>
              <a:t>Second level</a:t>
            </a:r>
          </a:p>
          <a:p>
            <a:pPr lvl="2" eaLnBrk="1" latinLnBrk="0" hangingPunct="1"/>
            <a:r>
              <a:rPr lang="x-none" smtClean="0"/>
              <a:t>Third level</a:t>
            </a:r>
          </a:p>
          <a:p>
            <a:pPr lvl="3" eaLnBrk="1" latinLnBrk="0" hangingPunct="1"/>
            <a:r>
              <a:rPr lang="x-none" smtClean="0"/>
              <a:t>Fourth level</a:t>
            </a:r>
          </a:p>
          <a:p>
            <a:pPr lvl="4" eaLnBrk="1" latinLnBrk="0" hangingPunct="1"/>
            <a:r>
              <a:rPr lang="x-none" smtClean="0"/>
              <a:t>Fifth level</a:t>
            </a:r>
            <a:endParaRPr kumimoji="0" lang="en-US"/>
          </a:p>
        </p:txBody>
      </p:sp>
      <p:sp>
        <p:nvSpPr>
          <p:cNvPr id="4" name="Date Placeholder 3"/>
          <p:cNvSpPr>
            <a:spLocks noGrp="1"/>
          </p:cNvSpPr>
          <p:nvPr>
            <p:ph type="dt" sz="half" idx="10"/>
          </p:nvPr>
        </p:nvSpPr>
        <p:spPr/>
        <p:txBody>
          <a:bodyPr/>
          <a:lstStyle/>
          <a:p>
            <a:pPr eaLnBrk="1" latinLnBrk="0" hangingPunct="1"/>
            <a:fld id="{9D21D778-B565-4D7E-94D7-64010A445B68}" type="datetimeFigureOut">
              <a:rPr lang="en-US" smtClean="0"/>
              <a:pPr eaLnBrk="1" latinLnBrk="0" hangingPunct="1"/>
              <a:t>06/12/17</a:t>
            </a:fld>
            <a:endParaRPr lang="en-US"/>
          </a:p>
        </p:txBody>
      </p:sp>
      <p:sp>
        <p:nvSpPr>
          <p:cNvPr id="5" name="Footer Placeholder 4"/>
          <p:cNvSpPr>
            <a:spLocks noGrp="1"/>
          </p:cNvSpPr>
          <p:nvPr>
            <p:ph type="ftr" sz="quarter" idx="11"/>
          </p:nvPr>
        </p:nvSpPr>
        <p:spPr/>
        <p:txBody>
          <a:bodyPr/>
          <a:lstStyle/>
          <a:p>
            <a:endParaRPr kumimoji="0"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x-none"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pPr algn="r" eaLnBrk="1" latinLnBrk="0" hangingPunct="1"/>
            <a:fld id="{9D21D778-B565-4D7E-94D7-64010A445B68}" type="datetimeFigureOut">
              <a:rPr lang="en-US" smtClean="0"/>
              <a:pPr algn="r" eaLnBrk="1" latinLnBrk="0" hangingPunct="1"/>
              <a:t>06/12/17</a:t>
            </a:fld>
            <a:endParaRPr lang="en-US" sz="1400" dirty="0">
              <a:solidFill>
                <a:srgbClr val="FFFFFF"/>
              </a:solidFill>
            </a:endParaRPr>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pPr algn="l" eaLnBrk="1" latinLnBrk="0" hangingPunct="1"/>
            <a:endParaRPr kumimoji="0" lang="en-US" dirty="0">
              <a:solidFill>
                <a:srgbClr val="FFFFFF"/>
              </a:solidFill>
            </a:endParaRPr>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pPr algn="ctr" eaLnBrk="1" latinLnBrk="0" hangingPunct="1"/>
            <a:fld id="{2C6B1FF6-39B9-40F5-8B67-33C6354A3D4F}" type="slidenum">
              <a:rPr kumimoji="0" lang="en-US" smtClean="0"/>
              <a:pPr algn="ctr" eaLnBrk="1" latinLnBrk="0" hangingPunct="1"/>
              <a:t>‹#›</a:t>
            </a:fld>
            <a:endParaRPr kumimoji="0" lang="en-US" sz="1600" dirty="0">
              <a:solidFill>
                <a:schemeClr val="accent3">
                  <a:shade val="75000"/>
                </a:scheme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x-none"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x-none" smtClean="0"/>
              <a:t>Click to edit Master text styles</a:t>
            </a:r>
          </a:p>
          <a:p>
            <a:pPr lvl="1" eaLnBrk="1" latinLnBrk="0" hangingPunct="1"/>
            <a:r>
              <a:rPr kumimoji="0" lang="x-none" smtClean="0"/>
              <a:t>Second level</a:t>
            </a:r>
          </a:p>
          <a:p>
            <a:pPr lvl="2" eaLnBrk="1" latinLnBrk="0" hangingPunct="1"/>
            <a:r>
              <a:rPr kumimoji="0" lang="x-none" smtClean="0"/>
              <a:t>Third level</a:t>
            </a:r>
          </a:p>
          <a:p>
            <a:pPr lvl="3" eaLnBrk="1" latinLnBrk="0" hangingPunct="1"/>
            <a:r>
              <a:rPr kumimoji="0" lang="x-none" smtClean="0"/>
              <a:t>Fourth level</a:t>
            </a:r>
          </a:p>
          <a:p>
            <a:pPr lvl="4" eaLnBrk="1" latinLnBrk="0" hangingPunct="1"/>
            <a:r>
              <a:rPr kumimoji="0" lang="x-none"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hyperlink" Target="https://m.youtube.com/watch?v=GF3iK3rJUfU" TargetMode="External"/><Relationship Id="rId4" Type="http://schemas.openxmlformats.org/officeDocument/2006/relationships/hyperlink" Target="https://m.youtube.com/watch?v=X5UASI5rY7A" TargetMode="External"/><Relationship Id="rId5" Type="http://schemas.openxmlformats.org/officeDocument/2006/relationships/hyperlink" Target="https://m.youtube.com/watch?v=y6INp3k-vFc" TargetMode="External"/><Relationship Id="rId1" Type="http://schemas.openxmlformats.org/officeDocument/2006/relationships/slideLayout" Target="../slideLayouts/slideLayout2.xml"/><Relationship Id="rId2" Type="http://schemas.openxmlformats.org/officeDocument/2006/relationships/hyperlink" Target="https://m.youtube.com/watch?v=-eHr-9_6hCg"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m.youtube.com/watch?v=A4QuKwfv6Wk" TargetMode="External"/><Relationship Id="rId3" Type="http://schemas.openxmlformats.org/officeDocument/2006/relationships/hyperlink" Target="https://www.youtube.com/watch?v=3eG_O1wEJ40"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eLqC3FNNOaI&amp;feature=youtu.be"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9.png"/><Relationship Id="rId5" Type="http://schemas.openxmlformats.org/officeDocument/2006/relationships/image" Target="../media/image10.png"/><Relationship Id="rId6" Type="http://schemas.openxmlformats.org/officeDocument/2006/relationships/image" Target="../media/image11.png"/><Relationship Id="rId1" Type="http://schemas.openxmlformats.org/officeDocument/2006/relationships/slideLayout" Target="../slideLayouts/slideLayout7.xml"/><Relationship Id="rId2" Type="http://schemas.openxmlformats.org/officeDocument/2006/relationships/image" Target="../media/image7.png"/></Relationships>
</file>

<file path=ppt/slides/_rels/slide29.xml.rels><?xml version="1.0" encoding="UTF-8" standalone="yes"?>
<Relationships xmlns="http://schemas.openxmlformats.org/package/2006/relationships"><Relationship Id="rId3" Type="http://schemas.openxmlformats.org/officeDocument/2006/relationships/image" Target="../media/image13.png"/><Relationship Id="rId4" Type="http://schemas.openxmlformats.org/officeDocument/2006/relationships/image" Target="../media/image14.png"/><Relationship Id="rId5" Type="http://schemas.openxmlformats.org/officeDocument/2006/relationships/image" Target="../media/image15.png"/><Relationship Id="rId6" Type="http://schemas.openxmlformats.org/officeDocument/2006/relationships/image" Target="../media/image16.png"/><Relationship Id="rId7" Type="http://schemas.openxmlformats.org/officeDocument/2006/relationships/image" Target="../media/image17.png"/><Relationship Id="rId1" Type="http://schemas.openxmlformats.org/officeDocument/2006/relationships/slideLayout" Target="../slideLayouts/slideLayout7.xml"/><Relationship Id="rId2" Type="http://schemas.openxmlformats.org/officeDocument/2006/relationships/image" Target="../media/image12.png"/></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0.png"/><Relationship Id="rId5" Type="http://schemas.openxmlformats.org/officeDocument/2006/relationships/image" Target="../media/image21.png"/><Relationship Id="rId6" Type="http://schemas.openxmlformats.org/officeDocument/2006/relationships/image" Target="../media/image22.png"/><Relationship Id="rId7" Type="http://schemas.openxmlformats.org/officeDocument/2006/relationships/image" Target="../media/image23.png"/><Relationship Id="rId8" Type="http://schemas.openxmlformats.org/officeDocument/2006/relationships/image" Target="../media/image24.png"/><Relationship Id="rId9" Type="http://schemas.openxmlformats.org/officeDocument/2006/relationships/image" Target="../media/image25.png"/><Relationship Id="rId1" Type="http://schemas.openxmlformats.org/officeDocument/2006/relationships/slideLayout" Target="../slideLayouts/slideLayout7.xml"/><Relationship Id="rId2" Type="http://schemas.openxmlformats.org/officeDocument/2006/relationships/image" Target="../media/image18.png"/></Relationships>
</file>

<file path=ppt/slides/_rels/slide31.xml.rels><?xml version="1.0" encoding="UTF-8" standalone="yes"?>
<Relationships xmlns="http://schemas.openxmlformats.org/package/2006/relationships"><Relationship Id="rId9" Type="http://schemas.openxmlformats.org/officeDocument/2006/relationships/image" Target="../media/image33.png"/><Relationship Id="rId20" Type="http://schemas.openxmlformats.org/officeDocument/2006/relationships/image" Target="../media/image44.png"/><Relationship Id="rId21" Type="http://schemas.openxmlformats.org/officeDocument/2006/relationships/image" Target="../media/image45.png"/><Relationship Id="rId22" Type="http://schemas.openxmlformats.org/officeDocument/2006/relationships/image" Target="../media/image46.png"/><Relationship Id="rId23" Type="http://schemas.openxmlformats.org/officeDocument/2006/relationships/image" Target="../media/image47.png"/><Relationship Id="rId24" Type="http://schemas.openxmlformats.org/officeDocument/2006/relationships/image" Target="../media/image48.png"/><Relationship Id="rId10" Type="http://schemas.openxmlformats.org/officeDocument/2006/relationships/image" Target="../media/image34.png"/><Relationship Id="rId11" Type="http://schemas.openxmlformats.org/officeDocument/2006/relationships/image" Target="../media/image35.png"/><Relationship Id="rId12" Type="http://schemas.openxmlformats.org/officeDocument/2006/relationships/image" Target="../media/image36.png"/><Relationship Id="rId13" Type="http://schemas.openxmlformats.org/officeDocument/2006/relationships/image" Target="../media/image37.png"/><Relationship Id="rId14" Type="http://schemas.openxmlformats.org/officeDocument/2006/relationships/image" Target="../media/image38.png"/><Relationship Id="rId15" Type="http://schemas.openxmlformats.org/officeDocument/2006/relationships/image" Target="../media/image39.png"/><Relationship Id="rId16" Type="http://schemas.openxmlformats.org/officeDocument/2006/relationships/image" Target="../media/image40.png"/><Relationship Id="rId17" Type="http://schemas.openxmlformats.org/officeDocument/2006/relationships/image" Target="../media/image41.png"/><Relationship Id="rId18" Type="http://schemas.openxmlformats.org/officeDocument/2006/relationships/image" Target="../media/image42.png"/><Relationship Id="rId19" Type="http://schemas.openxmlformats.org/officeDocument/2006/relationships/image" Target="../media/image43.png"/><Relationship Id="rId1" Type="http://schemas.openxmlformats.org/officeDocument/2006/relationships/slideLayout" Target="../slideLayouts/slideLayout2.xml"/><Relationship Id="rId2" Type="http://schemas.openxmlformats.org/officeDocument/2006/relationships/image" Target="../media/image26.png"/><Relationship Id="rId3" Type="http://schemas.openxmlformats.org/officeDocument/2006/relationships/image" Target="../media/image27.png"/><Relationship Id="rId4" Type="http://schemas.openxmlformats.org/officeDocument/2006/relationships/image" Target="../media/image28.png"/><Relationship Id="rId5" Type="http://schemas.openxmlformats.org/officeDocument/2006/relationships/image" Target="../media/image29.png"/><Relationship Id="rId6" Type="http://schemas.openxmlformats.org/officeDocument/2006/relationships/image" Target="../media/image30.png"/><Relationship Id="rId7" Type="http://schemas.openxmlformats.org/officeDocument/2006/relationships/image" Target="../media/image31.png"/><Relationship Id="rId8" Type="http://schemas.openxmlformats.org/officeDocument/2006/relationships/image" Target="../media/image32.png"/></Relationships>
</file>

<file path=ppt/slides/_rels/slide32.xml.rels><?xml version="1.0" encoding="UTF-8" standalone="yes"?>
<Relationships xmlns="http://schemas.openxmlformats.org/package/2006/relationships"><Relationship Id="rId20" Type="http://schemas.openxmlformats.org/officeDocument/2006/relationships/image" Target="../media/image67.png"/><Relationship Id="rId21" Type="http://schemas.openxmlformats.org/officeDocument/2006/relationships/image" Target="../media/image68.png"/><Relationship Id="rId22" Type="http://schemas.openxmlformats.org/officeDocument/2006/relationships/image" Target="../media/image69.png"/><Relationship Id="rId23" Type="http://schemas.openxmlformats.org/officeDocument/2006/relationships/image" Target="../media/image70.png"/><Relationship Id="rId24" Type="http://schemas.openxmlformats.org/officeDocument/2006/relationships/image" Target="../media/image71.png"/><Relationship Id="rId25" Type="http://schemas.openxmlformats.org/officeDocument/2006/relationships/image" Target="../media/image72.png"/><Relationship Id="rId26" Type="http://schemas.openxmlformats.org/officeDocument/2006/relationships/image" Target="../media/image73.png"/><Relationship Id="rId27" Type="http://schemas.openxmlformats.org/officeDocument/2006/relationships/image" Target="../media/image74.png"/><Relationship Id="rId28" Type="http://schemas.openxmlformats.org/officeDocument/2006/relationships/image" Target="../media/image75.png"/><Relationship Id="rId29" Type="http://schemas.openxmlformats.org/officeDocument/2006/relationships/image" Target="../media/image76.png"/><Relationship Id="rId1" Type="http://schemas.openxmlformats.org/officeDocument/2006/relationships/slideLayout" Target="../slideLayouts/slideLayout2.xml"/><Relationship Id="rId2" Type="http://schemas.openxmlformats.org/officeDocument/2006/relationships/image" Target="../media/image49.png"/><Relationship Id="rId3" Type="http://schemas.openxmlformats.org/officeDocument/2006/relationships/image" Target="../media/image50.png"/><Relationship Id="rId4" Type="http://schemas.openxmlformats.org/officeDocument/2006/relationships/image" Target="../media/image51.png"/><Relationship Id="rId5" Type="http://schemas.openxmlformats.org/officeDocument/2006/relationships/image" Target="../media/image52.png"/><Relationship Id="rId30" Type="http://schemas.openxmlformats.org/officeDocument/2006/relationships/image" Target="../media/image77.png"/><Relationship Id="rId31" Type="http://schemas.openxmlformats.org/officeDocument/2006/relationships/image" Target="../media/image78.png"/><Relationship Id="rId32" Type="http://schemas.openxmlformats.org/officeDocument/2006/relationships/image" Target="../media/image79.png"/><Relationship Id="rId9" Type="http://schemas.openxmlformats.org/officeDocument/2006/relationships/image" Target="../media/image56.png"/><Relationship Id="rId6" Type="http://schemas.openxmlformats.org/officeDocument/2006/relationships/image" Target="../media/image53.png"/><Relationship Id="rId7" Type="http://schemas.openxmlformats.org/officeDocument/2006/relationships/image" Target="../media/image54.png"/><Relationship Id="rId8" Type="http://schemas.openxmlformats.org/officeDocument/2006/relationships/image" Target="../media/image55.png"/><Relationship Id="rId33" Type="http://schemas.openxmlformats.org/officeDocument/2006/relationships/image" Target="../media/image80.png"/><Relationship Id="rId34" Type="http://schemas.openxmlformats.org/officeDocument/2006/relationships/image" Target="../media/image81.png"/><Relationship Id="rId35" Type="http://schemas.openxmlformats.org/officeDocument/2006/relationships/image" Target="../media/image82.png"/><Relationship Id="rId36" Type="http://schemas.openxmlformats.org/officeDocument/2006/relationships/image" Target="../media/image83.png"/><Relationship Id="rId10" Type="http://schemas.openxmlformats.org/officeDocument/2006/relationships/image" Target="../media/image57.png"/><Relationship Id="rId11" Type="http://schemas.openxmlformats.org/officeDocument/2006/relationships/image" Target="../media/image58.png"/><Relationship Id="rId12" Type="http://schemas.openxmlformats.org/officeDocument/2006/relationships/image" Target="../media/image59.png"/><Relationship Id="rId13" Type="http://schemas.openxmlformats.org/officeDocument/2006/relationships/image" Target="../media/image60.png"/><Relationship Id="rId14" Type="http://schemas.openxmlformats.org/officeDocument/2006/relationships/image" Target="../media/image61.png"/><Relationship Id="rId15" Type="http://schemas.openxmlformats.org/officeDocument/2006/relationships/image" Target="../media/image62.png"/><Relationship Id="rId16" Type="http://schemas.openxmlformats.org/officeDocument/2006/relationships/image" Target="../media/image63.png"/><Relationship Id="rId17" Type="http://schemas.openxmlformats.org/officeDocument/2006/relationships/image" Target="../media/image64.png"/><Relationship Id="rId18" Type="http://schemas.openxmlformats.org/officeDocument/2006/relationships/image" Target="../media/image65.png"/><Relationship Id="rId19" Type="http://schemas.openxmlformats.org/officeDocument/2006/relationships/image" Target="../media/image66.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4.png"/><Relationship Id="rId3" Type="http://schemas.openxmlformats.org/officeDocument/2006/relationships/image" Target="../media/image85.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6.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png"/><Relationship Id="rId3" Type="http://schemas.openxmlformats.org/officeDocument/2006/relationships/image" Target="../media/image87.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8.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8.png"/><Relationship Id="rId3" Type="http://schemas.openxmlformats.org/officeDocument/2006/relationships/image" Target="../media/image89.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0.jpe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1.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2.jpeg"/></Relationships>
</file>

<file path=ppt/slides/_rels/slide44.xml.rels><?xml version="1.0" encoding="UTF-8" standalone="yes"?>
<Relationships xmlns="http://schemas.openxmlformats.org/package/2006/relationships"><Relationship Id="rId3" Type="http://schemas.openxmlformats.org/officeDocument/2006/relationships/image" Target="../media/image94.png"/><Relationship Id="rId4" Type="http://schemas.openxmlformats.org/officeDocument/2006/relationships/image" Target="../media/image95.png"/><Relationship Id="rId5" Type="http://schemas.openxmlformats.org/officeDocument/2006/relationships/image" Target="../media/image96.png"/><Relationship Id="rId6" Type="http://schemas.openxmlformats.org/officeDocument/2006/relationships/image" Target="../media/image97.png"/><Relationship Id="rId7" Type="http://schemas.openxmlformats.org/officeDocument/2006/relationships/image" Target="../media/image98.png"/><Relationship Id="rId8" Type="http://schemas.openxmlformats.org/officeDocument/2006/relationships/image" Target="../media/image99.png"/><Relationship Id="rId1" Type="http://schemas.openxmlformats.org/officeDocument/2006/relationships/slideLayout" Target="../slideLayouts/slideLayout7.xml"/><Relationship Id="rId2" Type="http://schemas.openxmlformats.org/officeDocument/2006/relationships/image" Target="../media/image93.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0.jpeg"/><Relationship Id="rId3" Type="http://schemas.openxmlformats.org/officeDocument/2006/relationships/image" Target="../media/image101.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2.jp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3.jpe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4.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5.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6.png"/><Relationship Id="rId3" Type="http://schemas.openxmlformats.org/officeDocument/2006/relationships/image" Target="../media/image107.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8.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dirty="0"/>
          </a:p>
        </p:txBody>
      </p:sp>
      <p:sp>
        <p:nvSpPr>
          <p:cNvPr id="3" name="Title 2"/>
          <p:cNvSpPr>
            <a:spLocks noGrp="1"/>
          </p:cNvSpPr>
          <p:nvPr>
            <p:ph type="ctrTitle"/>
          </p:nvPr>
        </p:nvSpPr>
        <p:spPr/>
        <p:txBody>
          <a:bodyPr/>
          <a:lstStyle/>
          <a:p>
            <a:r>
              <a:rPr lang="en-GB" dirty="0" smtClean="0"/>
              <a:t>Reception</a:t>
            </a:r>
            <a:r>
              <a:rPr lang="en-GB" dirty="0"/>
              <a:t/>
            </a:r>
            <a:br>
              <a:rPr lang="en-GB" dirty="0"/>
            </a:br>
            <a:endParaRPr lang="en-GB" dirty="0"/>
          </a:p>
        </p:txBody>
      </p:sp>
      <p:pic>
        <p:nvPicPr>
          <p:cNvPr id="4" name="Picture 3"/>
          <p:cNvPicPr>
            <a:picLocks noChangeAspect="1"/>
          </p:cNvPicPr>
          <p:nvPr/>
        </p:nvPicPr>
        <p:blipFill>
          <a:blip r:embed="rId2"/>
          <a:stretch>
            <a:fillRect/>
          </a:stretch>
        </p:blipFill>
        <p:spPr>
          <a:xfrm>
            <a:off x="3346167" y="2770962"/>
            <a:ext cx="2439073" cy="3768367"/>
          </a:xfrm>
          <a:prstGeom prst="rect">
            <a:avLst/>
          </a:prstGeom>
        </p:spPr>
      </p:pic>
    </p:spTree>
    <p:extLst>
      <p:ext uri="{BB962C8B-B14F-4D97-AF65-F5344CB8AC3E}">
        <p14:creationId xmlns:p14="http://schemas.microsoft.com/office/powerpoint/2010/main" val="323755823"/>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can Reception Theory be used?</a:t>
            </a:r>
            <a:endParaRPr lang="en-GB" dirty="0"/>
          </a:p>
        </p:txBody>
      </p:sp>
      <p:sp>
        <p:nvSpPr>
          <p:cNvPr id="3" name="Content Placeholder 2"/>
          <p:cNvSpPr>
            <a:spLocks noGrp="1"/>
          </p:cNvSpPr>
          <p:nvPr>
            <p:ph sz="quarter" idx="1"/>
          </p:nvPr>
        </p:nvSpPr>
        <p:spPr/>
        <p:txBody>
          <a:bodyPr/>
          <a:lstStyle/>
          <a:p>
            <a:pPr marL="0" indent="0">
              <a:buNone/>
            </a:pPr>
            <a:r>
              <a:rPr lang="en-GB" dirty="0" smtClean="0"/>
              <a:t>To analyse:</a:t>
            </a:r>
          </a:p>
          <a:p>
            <a:r>
              <a:rPr lang="en-GB" dirty="0" smtClean="0"/>
              <a:t> art</a:t>
            </a:r>
          </a:p>
          <a:p>
            <a:r>
              <a:rPr lang="en-GB" dirty="0" smtClean="0"/>
              <a:t>History</a:t>
            </a:r>
          </a:p>
          <a:p>
            <a:r>
              <a:rPr lang="en-GB" dirty="0" smtClean="0"/>
              <a:t>Myth</a:t>
            </a:r>
          </a:p>
          <a:p>
            <a:r>
              <a:rPr lang="en-GB" dirty="0" smtClean="0"/>
              <a:t>Literature</a:t>
            </a:r>
          </a:p>
          <a:p>
            <a:r>
              <a:rPr lang="en-GB" dirty="0" smtClean="0"/>
              <a:t>Archaeology</a:t>
            </a:r>
          </a:p>
          <a:p>
            <a:r>
              <a:rPr lang="en-GB" dirty="0" smtClean="0"/>
              <a:t>Etc. </a:t>
            </a:r>
          </a:p>
          <a:p>
            <a:endParaRPr lang="en-GB" dirty="0"/>
          </a:p>
        </p:txBody>
      </p:sp>
    </p:spTree>
    <p:extLst>
      <p:ext uri="{BB962C8B-B14F-4D97-AF65-F5344CB8AC3E}">
        <p14:creationId xmlns:p14="http://schemas.microsoft.com/office/powerpoint/2010/main" val="2392285200"/>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Reception</a:t>
            </a:r>
            <a:endParaRPr lang="en-GB" dirty="0"/>
          </a:p>
        </p:txBody>
      </p:sp>
      <p:sp>
        <p:nvSpPr>
          <p:cNvPr id="3" name="Content Placeholder 2"/>
          <p:cNvSpPr>
            <a:spLocks noGrp="1"/>
          </p:cNvSpPr>
          <p:nvPr>
            <p:ph sz="quarter" idx="1"/>
          </p:nvPr>
        </p:nvSpPr>
        <p:spPr/>
        <p:txBody>
          <a:bodyPr/>
          <a:lstStyle/>
          <a:p>
            <a:r>
              <a:rPr lang="en-GB" dirty="0" smtClean="0"/>
              <a:t>Introduction</a:t>
            </a:r>
          </a:p>
          <a:p>
            <a:r>
              <a:rPr lang="en-GB" dirty="0" smtClean="0"/>
              <a:t>Examples:</a:t>
            </a:r>
          </a:p>
          <a:p>
            <a:pPr lvl="1"/>
            <a:r>
              <a:rPr lang="en-GB" dirty="0" smtClean="0"/>
              <a:t>Macbeth</a:t>
            </a:r>
          </a:p>
          <a:p>
            <a:pPr lvl="1"/>
            <a:r>
              <a:rPr lang="en-GB" dirty="0" smtClean="0"/>
              <a:t>Stravinsky</a:t>
            </a:r>
          </a:p>
          <a:p>
            <a:pPr lvl="1"/>
            <a:r>
              <a:rPr lang="en-GB" dirty="0" smtClean="0"/>
              <a:t>More Stravinsky</a:t>
            </a:r>
          </a:p>
          <a:p>
            <a:pPr lvl="1"/>
            <a:r>
              <a:rPr lang="en-GB" dirty="0" err="1" smtClean="0"/>
              <a:t>Aprodite</a:t>
            </a:r>
            <a:r>
              <a:rPr lang="en-GB" dirty="0" smtClean="0"/>
              <a:t> (IX)</a:t>
            </a:r>
          </a:p>
          <a:p>
            <a:pPr lvl="1"/>
            <a:r>
              <a:rPr lang="en-GB" dirty="0" smtClean="0"/>
              <a:t>Pygmalion</a:t>
            </a:r>
          </a:p>
        </p:txBody>
      </p:sp>
    </p:spTree>
    <p:extLst>
      <p:ext uri="{BB962C8B-B14F-4D97-AF65-F5344CB8AC3E}">
        <p14:creationId xmlns:p14="http://schemas.microsoft.com/office/powerpoint/2010/main" val="26487204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Reception?</a:t>
            </a:r>
            <a:endParaRPr lang="en-GB" dirty="0"/>
          </a:p>
        </p:txBody>
      </p:sp>
      <p:sp>
        <p:nvSpPr>
          <p:cNvPr id="3" name="Content Placeholder 2"/>
          <p:cNvSpPr>
            <a:spLocks noGrp="1"/>
          </p:cNvSpPr>
          <p:nvPr>
            <p:ph sz="quarter" idx="1"/>
          </p:nvPr>
        </p:nvSpPr>
        <p:spPr>
          <a:xfrm>
            <a:off x="301752" y="1527047"/>
            <a:ext cx="8503920" cy="4971479"/>
          </a:xfrm>
        </p:spPr>
        <p:txBody>
          <a:bodyPr>
            <a:normAutofit lnSpcReduction="10000"/>
          </a:bodyPr>
          <a:lstStyle/>
          <a:p>
            <a:r>
              <a:rPr lang="en-GB" dirty="0" smtClean="0"/>
              <a:t>Reception theory is a type of reader response theory</a:t>
            </a:r>
          </a:p>
          <a:p>
            <a:r>
              <a:rPr lang="en-GB" dirty="0" smtClean="0"/>
              <a:t>The emphasis is put on how the reader interprets a text, not what the author intended by it. (Barthes: </a:t>
            </a:r>
            <a:r>
              <a:rPr lang="en-GB" i="1" dirty="0" smtClean="0"/>
              <a:t>The Author is Dead</a:t>
            </a:r>
            <a:r>
              <a:rPr lang="en-GB" dirty="0" smtClean="0"/>
              <a:t>)</a:t>
            </a:r>
          </a:p>
          <a:p>
            <a:r>
              <a:rPr lang="en-GB" dirty="0" smtClean="0"/>
              <a:t>A mode of analysing the ancient world</a:t>
            </a:r>
            <a:r>
              <a:rPr lang="is-IS" dirty="0" smtClean="0"/>
              <a:t> that focuses on the lens(es) through which we are looking at it.</a:t>
            </a:r>
          </a:p>
          <a:p>
            <a:r>
              <a:rPr lang="x-none" dirty="0" smtClean="0"/>
              <a:t>We interpret texts based on invididual background, cultural background, life experiences, etc. </a:t>
            </a:r>
          </a:p>
          <a:p>
            <a:r>
              <a:rPr lang="x-none" dirty="0" smtClean="0"/>
              <a:t>There is no objective, platonic meaning in the text.</a:t>
            </a:r>
          </a:p>
          <a:p>
            <a:r>
              <a:rPr lang="x-none" dirty="0" smtClean="0"/>
              <a:t>Meaning is created by the interaction between the reader and the text.</a:t>
            </a:r>
            <a:endParaRPr lang="en-GB" dirty="0"/>
          </a:p>
        </p:txBody>
      </p:sp>
    </p:spTree>
    <p:extLst>
      <p:ext uri="{BB962C8B-B14F-4D97-AF65-F5344CB8AC3E}">
        <p14:creationId xmlns:p14="http://schemas.microsoft.com/office/powerpoint/2010/main" val="697160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Reception?</a:t>
            </a:r>
          </a:p>
        </p:txBody>
      </p:sp>
      <p:sp>
        <p:nvSpPr>
          <p:cNvPr id="3" name="Content Placeholder 2"/>
          <p:cNvSpPr>
            <a:spLocks noGrp="1"/>
          </p:cNvSpPr>
          <p:nvPr>
            <p:ph sz="quarter" idx="1"/>
          </p:nvPr>
        </p:nvSpPr>
        <p:spPr>
          <a:xfrm>
            <a:off x="301752" y="1527048"/>
            <a:ext cx="8503920" cy="5139544"/>
          </a:xfrm>
        </p:spPr>
        <p:txBody>
          <a:bodyPr>
            <a:normAutofit fontScale="92500" lnSpcReduction="20000"/>
          </a:bodyPr>
          <a:lstStyle/>
          <a:p>
            <a:r>
              <a:rPr lang="en-GB" dirty="0" smtClean="0"/>
              <a:t>‘Reading’ is not the passive reception of a meaning embedded in the source.</a:t>
            </a:r>
          </a:p>
          <a:p>
            <a:r>
              <a:rPr lang="en-GB" dirty="0" smtClean="0"/>
              <a:t>It is the process of creating meaning. </a:t>
            </a:r>
          </a:p>
          <a:p>
            <a:r>
              <a:rPr lang="en-GB" dirty="0" smtClean="0"/>
              <a:t>It is an interaction between the reader and ‘the text’.</a:t>
            </a:r>
          </a:p>
          <a:p>
            <a:endParaRPr lang="en-GB" dirty="0"/>
          </a:p>
          <a:p>
            <a:pPr marL="0" indent="0">
              <a:buNone/>
            </a:pPr>
            <a:r>
              <a:rPr lang="en-GB" dirty="0" smtClean="0"/>
              <a:t>Implications:</a:t>
            </a:r>
          </a:p>
          <a:p>
            <a:r>
              <a:rPr lang="en-GB" dirty="0" smtClean="0"/>
              <a:t>The process of reception begins as soon as a text is created. </a:t>
            </a:r>
          </a:p>
          <a:p>
            <a:r>
              <a:rPr lang="en-GB" dirty="0" smtClean="0"/>
              <a:t>No text has a universal meaning. </a:t>
            </a:r>
          </a:p>
          <a:p>
            <a:r>
              <a:rPr lang="en-GB" dirty="0" smtClean="0"/>
              <a:t>You can never read the same text twice (special effects; </a:t>
            </a:r>
            <a:r>
              <a:rPr lang="en-GB" i="1" dirty="0" smtClean="0"/>
              <a:t>Sixth Sense</a:t>
            </a:r>
            <a:r>
              <a:rPr lang="en-GB" dirty="0" smtClean="0"/>
              <a:t>; </a:t>
            </a:r>
            <a:r>
              <a:rPr lang="en-GB" i="1" dirty="0" smtClean="0"/>
              <a:t>Gone Girl</a:t>
            </a:r>
            <a:r>
              <a:rPr lang="en-GB" dirty="0" smtClean="0"/>
              <a:t>). </a:t>
            </a:r>
          </a:p>
          <a:p>
            <a:r>
              <a:rPr lang="en-GB" dirty="0" smtClean="0"/>
              <a:t>We cannot ever read a text purely in line with the author’s intention when they created it. Bread. </a:t>
            </a:r>
            <a:endParaRPr lang="en-GB" dirty="0"/>
          </a:p>
        </p:txBody>
      </p:sp>
    </p:spTree>
    <p:extLst>
      <p:ext uri="{BB962C8B-B14F-4D97-AF65-F5344CB8AC3E}">
        <p14:creationId xmlns:p14="http://schemas.microsoft.com/office/powerpoint/2010/main" val="210902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Reception?</a:t>
            </a:r>
            <a:endParaRPr lang="en-GB" dirty="0"/>
          </a:p>
        </p:txBody>
      </p:sp>
      <p:sp>
        <p:nvSpPr>
          <p:cNvPr id="3" name="Content Placeholder 2"/>
          <p:cNvSpPr>
            <a:spLocks noGrp="1"/>
          </p:cNvSpPr>
          <p:nvPr>
            <p:ph sz="quarter" idx="1"/>
          </p:nvPr>
        </p:nvSpPr>
        <p:spPr/>
        <p:txBody>
          <a:bodyPr/>
          <a:lstStyle/>
          <a:p>
            <a:pPr marL="0" indent="0">
              <a:buNone/>
            </a:pPr>
            <a:r>
              <a:rPr lang="en-GB" dirty="0" smtClean="0"/>
              <a:t>When we read Homer (as part of a global community), we read it in light of our own tastes, </a:t>
            </a:r>
            <a:r>
              <a:rPr lang="en-GB" i="1" dirty="0" smtClean="0"/>
              <a:t>but</a:t>
            </a:r>
            <a:r>
              <a:rPr lang="en-GB" dirty="0" smtClean="0"/>
              <a:t> those tastes themselves come from a tradition that stretches back to Homer, each generation and culture (re)acting with/against the previous.  </a:t>
            </a:r>
          </a:p>
          <a:p>
            <a:pPr marL="0" indent="0">
              <a:buNone/>
            </a:pPr>
            <a:endParaRPr lang="en-GB" dirty="0"/>
          </a:p>
          <a:p>
            <a:pPr marL="0" indent="0">
              <a:buNone/>
            </a:pPr>
            <a:r>
              <a:rPr lang="en-GB" dirty="0" smtClean="0"/>
              <a:t>‘Homer has been changed for us by Virgil and Milton, who have left their traces in his text, and thereby enabled new possibilities of meaning.’</a:t>
            </a:r>
            <a:endParaRPr lang="en-GB" dirty="0"/>
          </a:p>
        </p:txBody>
      </p:sp>
    </p:spTree>
    <p:extLst>
      <p:ext uri="{BB962C8B-B14F-4D97-AF65-F5344CB8AC3E}">
        <p14:creationId xmlns:p14="http://schemas.microsoft.com/office/powerpoint/2010/main" val="4257681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Redeeming the Text </a:t>
            </a:r>
            <a:endParaRPr lang="en-GB" dirty="0"/>
          </a:p>
        </p:txBody>
      </p:sp>
      <p:sp>
        <p:nvSpPr>
          <p:cNvPr id="3" name="Content Placeholder 2"/>
          <p:cNvSpPr>
            <a:spLocks noGrp="1"/>
          </p:cNvSpPr>
          <p:nvPr>
            <p:ph sz="quarter" idx="1"/>
          </p:nvPr>
        </p:nvSpPr>
        <p:spPr/>
        <p:txBody>
          <a:bodyPr/>
          <a:lstStyle/>
          <a:p>
            <a:pPr marL="0" indent="0">
              <a:buNone/>
            </a:pPr>
            <a:r>
              <a:rPr lang="en-GB" dirty="0" smtClean="0"/>
              <a:t>‘The “strong” thesis is that our current interpretations of ancient texts, whether or not we are aware of it, are, in complex ways, constructed by the chain of receptions through which their continued readability has been affected. As a result we cannot get back to any original meaning wholly free of subsequent accretions.’ (Martindale 1993:7)</a:t>
            </a:r>
            <a:endParaRPr lang="en-GB" dirty="0"/>
          </a:p>
        </p:txBody>
      </p:sp>
    </p:spTree>
    <p:extLst>
      <p:ext uri="{BB962C8B-B14F-4D97-AF65-F5344CB8AC3E}">
        <p14:creationId xmlns:p14="http://schemas.microsoft.com/office/powerpoint/2010/main" val="1468891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Redeeming the Text</a:t>
            </a:r>
            <a:endParaRPr lang="en-GB" dirty="0"/>
          </a:p>
        </p:txBody>
      </p:sp>
      <p:sp>
        <p:nvSpPr>
          <p:cNvPr id="3" name="Content Placeholder 2"/>
          <p:cNvSpPr>
            <a:spLocks noGrp="1"/>
          </p:cNvSpPr>
          <p:nvPr>
            <p:ph sz="quarter" idx="1"/>
          </p:nvPr>
        </p:nvSpPr>
        <p:spPr/>
        <p:txBody>
          <a:bodyPr>
            <a:normAutofit lnSpcReduction="10000"/>
          </a:bodyPr>
          <a:lstStyle/>
          <a:p>
            <a:pPr marL="0" indent="0">
              <a:buNone/>
            </a:pPr>
            <a:r>
              <a:rPr lang="en-GB" dirty="0" smtClean="0"/>
              <a:t>‘If we take the case of Homer and Virgil, the weak thesis would be that Virgil gives us powerful insights into Homer; the strong thesis, that, since Virgil, no reading of Homer, at least in the West, has been, </a:t>
            </a:r>
            <a:r>
              <a:rPr lang="en-GB" i="1" dirty="0" smtClean="0"/>
              <a:t>or could be</a:t>
            </a:r>
            <a:r>
              <a:rPr lang="en-GB" dirty="0" smtClean="0"/>
              <a:t>, wholly free of a vestigial </a:t>
            </a:r>
            <a:r>
              <a:rPr lang="en-GB" dirty="0" err="1" smtClean="0"/>
              <a:t>Virgilian</a:t>
            </a:r>
            <a:r>
              <a:rPr lang="en-GB" dirty="0" smtClean="0"/>
              <a:t> presence – not even one given by an interpreter not directly familiar with Virgil’s poems – because the Homer-Virgil opposition is so deeply inscribed, both in the exegetical tradition and in the wider culture, because the two texts are always and already culturally implicated.’  (Martindale 1993:8)</a:t>
            </a:r>
            <a:endParaRPr lang="en-GB" dirty="0"/>
          </a:p>
        </p:txBody>
      </p:sp>
    </p:spTree>
    <p:extLst>
      <p:ext uri="{BB962C8B-B14F-4D97-AF65-F5344CB8AC3E}">
        <p14:creationId xmlns:p14="http://schemas.microsoft.com/office/powerpoint/2010/main" val="700419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affects how we receive a ‘text’</a:t>
            </a:r>
            <a:endParaRPr lang="en-GB" dirty="0"/>
          </a:p>
        </p:txBody>
      </p:sp>
      <p:sp>
        <p:nvSpPr>
          <p:cNvPr id="3" name="Content Placeholder 2"/>
          <p:cNvSpPr>
            <a:spLocks noGrp="1"/>
          </p:cNvSpPr>
          <p:nvPr>
            <p:ph sz="half" idx="1"/>
          </p:nvPr>
        </p:nvSpPr>
        <p:spPr/>
        <p:txBody>
          <a:bodyPr>
            <a:normAutofit fontScale="92500" lnSpcReduction="20000"/>
          </a:bodyPr>
          <a:lstStyle/>
          <a:p>
            <a:r>
              <a:rPr lang="en-GB" sz="2800" dirty="0"/>
              <a:t>Everything. </a:t>
            </a:r>
          </a:p>
          <a:p>
            <a:r>
              <a:rPr lang="en-GB" sz="2800" dirty="0"/>
              <a:t>Promo </a:t>
            </a:r>
            <a:r>
              <a:rPr lang="en-GB" sz="2800" dirty="0" smtClean="0"/>
              <a:t>posters.</a:t>
            </a:r>
            <a:endParaRPr lang="en-GB" sz="2800" dirty="0"/>
          </a:p>
          <a:p>
            <a:r>
              <a:rPr lang="en-GB" sz="2800" dirty="0"/>
              <a:t>Setting/location.</a:t>
            </a:r>
          </a:p>
          <a:p>
            <a:r>
              <a:rPr lang="en-GB" sz="2800" dirty="0"/>
              <a:t>Framing.</a:t>
            </a:r>
          </a:p>
          <a:p>
            <a:r>
              <a:rPr lang="en-GB" sz="2800" dirty="0"/>
              <a:t>How we feel at the time.</a:t>
            </a:r>
          </a:p>
          <a:p>
            <a:r>
              <a:rPr lang="en-GB" sz="2800" dirty="0"/>
              <a:t>Whether we’ve read it before or not.</a:t>
            </a:r>
          </a:p>
          <a:p>
            <a:r>
              <a:rPr lang="en-GB" sz="2800" dirty="0"/>
              <a:t>The book cover.</a:t>
            </a:r>
          </a:p>
          <a:p>
            <a:r>
              <a:rPr lang="en-GB" sz="2800" dirty="0"/>
              <a:t>The font. </a:t>
            </a:r>
          </a:p>
          <a:p>
            <a:r>
              <a:rPr lang="en-GB" sz="2800" dirty="0"/>
              <a:t>The font size.</a:t>
            </a:r>
          </a:p>
          <a:p>
            <a:r>
              <a:rPr lang="en-GB" sz="2800" dirty="0"/>
              <a:t>How familiar you are with the language.</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sz="2400" dirty="0"/>
              <a:t>Familiarity with the culture which produced the text</a:t>
            </a:r>
            <a:r>
              <a:rPr lang="en-GB" sz="2400" dirty="0" smtClean="0"/>
              <a:t>.</a:t>
            </a:r>
          </a:p>
          <a:p>
            <a:r>
              <a:rPr lang="en-GB" sz="2400" dirty="0" smtClean="0"/>
              <a:t>Familiarity with the text itself. </a:t>
            </a:r>
            <a:endParaRPr lang="en-GB" sz="2400" dirty="0"/>
          </a:p>
          <a:p>
            <a:r>
              <a:rPr lang="en-GB" sz="2400" dirty="0" smtClean="0"/>
              <a:t>What </a:t>
            </a:r>
            <a:r>
              <a:rPr lang="en-GB" sz="2400" dirty="0"/>
              <a:t>we are expecting from the text. </a:t>
            </a:r>
          </a:p>
          <a:p>
            <a:r>
              <a:rPr lang="en-GB" sz="2400" dirty="0"/>
              <a:t>Sequels/</a:t>
            </a:r>
            <a:r>
              <a:rPr lang="en-GB" sz="2400" dirty="0" smtClean="0"/>
              <a:t>Prequels. </a:t>
            </a:r>
          </a:p>
          <a:p>
            <a:r>
              <a:rPr lang="en-GB" sz="2400" dirty="0" smtClean="0"/>
              <a:t>What we’ve read/heard about it. </a:t>
            </a:r>
          </a:p>
          <a:p>
            <a:r>
              <a:rPr lang="en-GB" sz="2400" dirty="0" smtClean="0"/>
              <a:t>It’s previous receptions. </a:t>
            </a:r>
          </a:p>
          <a:p>
            <a:endParaRPr lang="en-GB" sz="2400" dirty="0"/>
          </a:p>
          <a:p>
            <a:endParaRPr lang="en-GB" dirty="0"/>
          </a:p>
        </p:txBody>
      </p:sp>
    </p:spTree>
    <p:extLst>
      <p:ext uri="{BB962C8B-B14F-4D97-AF65-F5344CB8AC3E}">
        <p14:creationId xmlns:p14="http://schemas.microsoft.com/office/powerpoint/2010/main" val="27954412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dirty="0"/>
          </a:p>
        </p:txBody>
      </p:sp>
      <p:sp>
        <p:nvSpPr>
          <p:cNvPr id="3" name="Title 2"/>
          <p:cNvSpPr>
            <a:spLocks noGrp="1"/>
          </p:cNvSpPr>
          <p:nvPr>
            <p:ph type="ctrTitle"/>
          </p:nvPr>
        </p:nvSpPr>
        <p:spPr/>
        <p:txBody>
          <a:bodyPr/>
          <a:lstStyle/>
          <a:p>
            <a:r>
              <a:rPr lang="en-GB" dirty="0" smtClean="0"/>
              <a:t>Act 1: Macbeth</a:t>
            </a:r>
            <a:br>
              <a:rPr lang="en-GB" dirty="0" smtClean="0"/>
            </a:br>
            <a:endParaRPr lang="en-GB" dirty="0"/>
          </a:p>
        </p:txBody>
      </p:sp>
      <p:pic>
        <p:nvPicPr>
          <p:cNvPr id="4" name="Picture 3" descr="Screen Shot 2017-12-08 at 00.30.26.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36013" y="2882485"/>
            <a:ext cx="5280414" cy="3379030"/>
          </a:xfrm>
          <a:prstGeom prst="rect">
            <a:avLst/>
          </a:prstGeom>
        </p:spPr>
      </p:pic>
    </p:spTree>
    <p:extLst>
      <p:ext uri="{BB962C8B-B14F-4D97-AF65-F5344CB8AC3E}">
        <p14:creationId xmlns:p14="http://schemas.microsoft.com/office/powerpoint/2010/main" val="3292083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Macbeth</a:t>
            </a:r>
            <a:endParaRPr lang="en-GB" dirty="0"/>
          </a:p>
        </p:txBody>
      </p:sp>
      <p:sp>
        <p:nvSpPr>
          <p:cNvPr id="3" name="Content Placeholder 2"/>
          <p:cNvSpPr>
            <a:spLocks noGrp="1"/>
          </p:cNvSpPr>
          <p:nvPr>
            <p:ph sz="quarter" idx="1"/>
          </p:nvPr>
        </p:nvSpPr>
        <p:spPr/>
        <p:txBody>
          <a:bodyPr/>
          <a:lstStyle/>
          <a:p>
            <a:pPr marL="0" indent="0">
              <a:buNone/>
            </a:pPr>
            <a:r>
              <a:rPr lang="en-US" dirty="0"/>
              <a:t>Thurber, James 1943 </a:t>
            </a:r>
            <a:r>
              <a:rPr lang="en-US" b="1" i="1" dirty="0"/>
              <a:t>The Thurber Carnival</a:t>
            </a:r>
            <a:r>
              <a:rPr lang="en-US" dirty="0"/>
              <a:t> Harper and Brothers, NY pp. 60-63 </a:t>
            </a:r>
            <a:endParaRPr lang="en-US" dirty="0" smtClean="0"/>
          </a:p>
          <a:p>
            <a:pPr marL="0" indent="0">
              <a:buNone/>
            </a:pPr>
            <a:endParaRPr lang="en-US" dirty="0"/>
          </a:p>
          <a:p>
            <a:r>
              <a:rPr lang="en-US" dirty="0" smtClean="0"/>
              <a:t>A woman mistakenly picks up a copy of Macbeth, thinking it is going to be a murder mystery because of the similarity of the Penguin covers. </a:t>
            </a:r>
          </a:p>
          <a:p>
            <a:r>
              <a:rPr lang="en-US" dirty="0" smtClean="0"/>
              <a:t>(they’re different </a:t>
            </a:r>
            <a:r>
              <a:rPr lang="en-US" dirty="0" err="1" smtClean="0"/>
              <a:t>colours</a:t>
            </a:r>
            <a:r>
              <a:rPr lang="en-US" dirty="0" smtClean="0"/>
              <a:t>, but she doesn’t notice that)</a:t>
            </a:r>
          </a:p>
          <a:p>
            <a:r>
              <a:rPr lang="en-US" dirty="0" smtClean="0"/>
              <a:t>She reads it anyway, and her companion asks her what she thought of it. </a:t>
            </a:r>
            <a:endParaRPr lang="en-US" dirty="0"/>
          </a:p>
          <a:p>
            <a:pPr marL="0" indent="0">
              <a:buNone/>
            </a:pPr>
            <a:endParaRPr lang="en-GB" dirty="0"/>
          </a:p>
        </p:txBody>
      </p:sp>
    </p:spTree>
    <p:extLst>
      <p:ext uri="{BB962C8B-B14F-4D97-AF65-F5344CB8AC3E}">
        <p14:creationId xmlns:p14="http://schemas.microsoft.com/office/powerpoint/2010/main" val="3318006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She did not Enjoy it.</a:t>
            </a:r>
            <a:endParaRPr lang="en-GB" dirty="0"/>
          </a:p>
        </p:txBody>
      </p:sp>
      <p:sp>
        <p:nvSpPr>
          <p:cNvPr id="3" name="Content Placeholder 2"/>
          <p:cNvSpPr>
            <a:spLocks noGrp="1"/>
          </p:cNvSpPr>
          <p:nvPr>
            <p:ph sz="quarter" idx="1"/>
          </p:nvPr>
        </p:nvSpPr>
        <p:spPr>
          <a:xfrm>
            <a:off x="301752" y="1527048"/>
            <a:ext cx="8503920" cy="5083522"/>
          </a:xfrm>
        </p:spPr>
        <p:txBody>
          <a:bodyPr>
            <a:normAutofit fontScale="77500" lnSpcReduction="20000"/>
          </a:bodyPr>
          <a:lstStyle/>
          <a:p>
            <a:pPr marL="0" indent="0">
              <a:buNone/>
            </a:pPr>
            <a:r>
              <a:rPr lang="en-US" dirty="0"/>
              <a:t>"In the first place, I don't think for a moment that Macbeth did it." I looked at her blankly</a:t>
            </a:r>
            <a:r>
              <a:rPr lang="en-US" dirty="0" smtClean="0"/>
              <a:t>.</a:t>
            </a:r>
          </a:p>
          <a:p>
            <a:pPr marL="0" indent="0">
              <a:buNone/>
            </a:pPr>
            <a:r>
              <a:rPr lang="en-US" dirty="0" smtClean="0"/>
              <a:t>"</a:t>
            </a:r>
            <a:r>
              <a:rPr lang="en-US" dirty="0"/>
              <a:t>Did what?" I asked. </a:t>
            </a:r>
            <a:endParaRPr lang="en-US" dirty="0" smtClean="0"/>
          </a:p>
          <a:p>
            <a:pPr marL="0" indent="0">
              <a:buNone/>
            </a:pPr>
            <a:r>
              <a:rPr lang="en-US" dirty="0" smtClean="0"/>
              <a:t>“I </a:t>
            </a:r>
            <a:r>
              <a:rPr lang="en-US" dirty="0"/>
              <a:t>don't think for a moment that he killed the King," she said. "I don't think the Macbeth woman was mixed up in it, either. You suspect them the most, of course, but those are the ones that are never guilty or shouldn't be, anyway.</a:t>
            </a:r>
            <a:r>
              <a:rPr lang="en-US" dirty="0" smtClean="0"/>
              <a:t>”</a:t>
            </a:r>
          </a:p>
          <a:p>
            <a:pPr marL="0" indent="0">
              <a:buNone/>
            </a:pPr>
            <a:r>
              <a:rPr lang="en-US" dirty="0" smtClean="0"/>
              <a:t>“</a:t>
            </a:r>
            <a:r>
              <a:rPr lang="en-US" dirty="0"/>
              <a:t>I’m afraid," I began, "that I --</a:t>
            </a:r>
            <a:r>
              <a:rPr lang="en-US" dirty="0" smtClean="0"/>
              <a:t>-”.</a:t>
            </a:r>
          </a:p>
          <a:p>
            <a:pPr marL="0" indent="0">
              <a:buNone/>
            </a:pPr>
            <a:r>
              <a:rPr lang="en-US" dirty="0" smtClean="0"/>
              <a:t>“</a:t>
            </a:r>
            <a:r>
              <a:rPr lang="en-US" dirty="0"/>
              <a:t>But don't you see?" said the American lady. “It would spoil everything if you could figure out right away who did </a:t>
            </a:r>
            <a:r>
              <a:rPr lang="en-US" dirty="0" smtClean="0"/>
              <a:t>it. </a:t>
            </a:r>
            <a:r>
              <a:rPr lang="en-US" dirty="0"/>
              <a:t>Shakespeare was far too smart for that. I’ve read that people never have figured out 'Hamlet,' so it isn't likely Shakespeare would have made 'Macbeth' as simple as it seems." I thought this over while I filled my pipe. </a:t>
            </a:r>
            <a:endParaRPr lang="en-US" dirty="0" smtClean="0"/>
          </a:p>
          <a:p>
            <a:pPr marL="0" indent="0">
              <a:buNone/>
            </a:pPr>
            <a:r>
              <a:rPr lang="en-US" dirty="0" smtClean="0"/>
              <a:t>"</a:t>
            </a:r>
            <a:r>
              <a:rPr lang="en-US" dirty="0"/>
              <a:t>Who do you suspect?" I asked, suddenly. </a:t>
            </a:r>
            <a:endParaRPr lang="en-US" dirty="0" smtClean="0"/>
          </a:p>
          <a:p>
            <a:pPr marL="0" indent="0">
              <a:buNone/>
            </a:pPr>
            <a:r>
              <a:rPr lang="en-US" dirty="0" smtClean="0"/>
              <a:t>"</a:t>
            </a:r>
            <a:r>
              <a:rPr lang="en-US" dirty="0" err="1"/>
              <a:t>Macduff</a:t>
            </a:r>
            <a:r>
              <a:rPr lang="en-US" dirty="0"/>
              <a:t>," she said, promptly</a:t>
            </a:r>
            <a:r>
              <a:rPr lang="en-US" dirty="0" smtClean="0"/>
              <a:t>.</a:t>
            </a:r>
          </a:p>
          <a:p>
            <a:pPr marL="0" indent="0">
              <a:buNone/>
            </a:pPr>
            <a:r>
              <a:rPr lang="en-US" dirty="0" smtClean="0"/>
              <a:t>"</a:t>
            </a:r>
            <a:r>
              <a:rPr lang="en-US" dirty="0"/>
              <a:t>Good God!" I whispered, softly. </a:t>
            </a:r>
          </a:p>
          <a:p>
            <a:pPr marL="0" indent="0">
              <a:buNone/>
            </a:pPr>
            <a:endParaRPr lang="en-GB" dirty="0"/>
          </a:p>
        </p:txBody>
      </p:sp>
    </p:spTree>
    <p:extLst>
      <p:ext uri="{BB962C8B-B14F-4D97-AF65-F5344CB8AC3E}">
        <p14:creationId xmlns:p14="http://schemas.microsoft.com/office/powerpoint/2010/main" val="1697106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s-IS" dirty="0" smtClean="0"/>
              <a:t>…</a:t>
            </a:r>
            <a:endParaRPr lang="en-GB" dirty="0"/>
          </a:p>
        </p:txBody>
      </p:sp>
      <p:sp>
        <p:nvSpPr>
          <p:cNvPr id="3" name="Content Placeholder 2"/>
          <p:cNvSpPr>
            <a:spLocks noGrp="1"/>
          </p:cNvSpPr>
          <p:nvPr>
            <p:ph sz="quarter" idx="1"/>
          </p:nvPr>
        </p:nvSpPr>
        <p:spPr>
          <a:xfrm>
            <a:off x="301752" y="1527048"/>
            <a:ext cx="8503920" cy="5158218"/>
          </a:xfrm>
        </p:spPr>
        <p:txBody>
          <a:bodyPr>
            <a:normAutofit fontScale="85000" lnSpcReduction="20000"/>
          </a:bodyPr>
          <a:lstStyle/>
          <a:p>
            <a:pPr marL="0" indent="0">
              <a:buNone/>
            </a:pPr>
            <a:r>
              <a:rPr lang="en-US" dirty="0"/>
              <a:t>"Oh </a:t>
            </a:r>
            <a:r>
              <a:rPr lang="en-US" dirty="0" err="1"/>
              <a:t>Macduff</a:t>
            </a:r>
            <a:r>
              <a:rPr lang="en-US" dirty="0"/>
              <a:t> did it, all right," said the murder specialist. </a:t>
            </a:r>
            <a:r>
              <a:rPr lang="en-US" dirty="0" smtClean="0"/>
              <a:t>“</a:t>
            </a:r>
            <a:r>
              <a:rPr lang="en-US" dirty="0" err="1" smtClean="0"/>
              <a:t>Hercule</a:t>
            </a:r>
            <a:r>
              <a:rPr lang="en-US" dirty="0" smtClean="0"/>
              <a:t> </a:t>
            </a:r>
            <a:r>
              <a:rPr lang="en-US" dirty="0" err="1"/>
              <a:t>Poirot</a:t>
            </a:r>
            <a:r>
              <a:rPr lang="en-US" dirty="0"/>
              <a:t> would have got him easily</a:t>
            </a:r>
            <a:r>
              <a:rPr lang="en-US" dirty="0" smtClean="0"/>
              <a:t>.”</a:t>
            </a:r>
          </a:p>
          <a:p>
            <a:pPr marL="0" indent="0">
              <a:buNone/>
            </a:pPr>
            <a:r>
              <a:rPr lang="en-US" dirty="0" smtClean="0"/>
              <a:t>"</a:t>
            </a:r>
            <a:r>
              <a:rPr lang="en-US" dirty="0"/>
              <a:t>How did you figure it out?" I demanded</a:t>
            </a:r>
            <a:r>
              <a:rPr lang="en-US" dirty="0" smtClean="0"/>
              <a:t>.</a:t>
            </a:r>
          </a:p>
          <a:p>
            <a:pPr marL="0" indent="0">
              <a:buNone/>
            </a:pPr>
            <a:r>
              <a:rPr lang="en-US" dirty="0" smtClean="0"/>
              <a:t>"</a:t>
            </a:r>
            <a:r>
              <a:rPr lang="en-US" dirty="0"/>
              <a:t>Well," she said, "I didn't right away. At first I suspected </a:t>
            </a:r>
            <a:r>
              <a:rPr lang="en-US" dirty="0" err="1"/>
              <a:t>Banquo</a:t>
            </a:r>
            <a:r>
              <a:rPr lang="en-US" dirty="0"/>
              <a:t>. And then of course, he was the second person killed. That was good right in there, that part. The person you suspect of the first murder should always be the second victim</a:t>
            </a:r>
            <a:r>
              <a:rPr lang="en-US" dirty="0" smtClean="0"/>
              <a:t>.”</a:t>
            </a:r>
          </a:p>
          <a:p>
            <a:pPr marL="0" indent="0">
              <a:buNone/>
            </a:pPr>
            <a:r>
              <a:rPr lang="en-US" dirty="0" smtClean="0"/>
              <a:t>"</a:t>
            </a:r>
            <a:r>
              <a:rPr lang="en-US" dirty="0"/>
              <a:t>Is that so?" I murmured. </a:t>
            </a:r>
            <a:endParaRPr lang="en-US" dirty="0" smtClean="0"/>
          </a:p>
          <a:p>
            <a:pPr marL="0" indent="0">
              <a:buNone/>
            </a:pPr>
            <a:r>
              <a:rPr lang="en-US" dirty="0" smtClean="0"/>
              <a:t>"</a:t>
            </a:r>
            <a:r>
              <a:rPr lang="en-US" dirty="0"/>
              <a:t>Oh, yes," said my informant. "They have to keep surprising you. Well, after the second murder I didn't know who the killer was for a while." "How about Malcolm, and </a:t>
            </a:r>
            <a:r>
              <a:rPr lang="en-US" dirty="0" err="1"/>
              <a:t>Donalbain</a:t>
            </a:r>
            <a:r>
              <a:rPr lang="en-US" dirty="0"/>
              <a:t>, the King's sons?" I asked. "As I remember it, they fled right after the first murder. That looks suspicious</a:t>
            </a:r>
            <a:r>
              <a:rPr lang="en-US" dirty="0" smtClean="0"/>
              <a:t>.”</a:t>
            </a:r>
          </a:p>
          <a:p>
            <a:pPr marL="0" indent="0">
              <a:buNone/>
            </a:pPr>
            <a:r>
              <a:rPr lang="en-US" dirty="0" smtClean="0"/>
              <a:t> </a:t>
            </a:r>
            <a:r>
              <a:rPr lang="en-US" dirty="0"/>
              <a:t>“Too suspicious," said the American lady. "Much too suspicious. When they flee, they're never guilty. You can count on that" </a:t>
            </a:r>
          </a:p>
          <a:p>
            <a:pPr marL="0" indent="0">
              <a:buNone/>
            </a:pPr>
            <a:endParaRPr lang="en-GB" dirty="0"/>
          </a:p>
        </p:txBody>
      </p:sp>
    </p:spTree>
    <p:extLst>
      <p:ext uri="{BB962C8B-B14F-4D97-AF65-F5344CB8AC3E}">
        <p14:creationId xmlns:p14="http://schemas.microsoft.com/office/powerpoint/2010/main" val="990256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happened here?</a:t>
            </a:r>
            <a:endParaRPr lang="en-GB" dirty="0"/>
          </a:p>
        </p:txBody>
      </p:sp>
      <p:sp>
        <p:nvSpPr>
          <p:cNvPr id="3" name="Content Placeholder 2"/>
          <p:cNvSpPr>
            <a:spLocks noGrp="1"/>
          </p:cNvSpPr>
          <p:nvPr>
            <p:ph sz="quarter" idx="1"/>
          </p:nvPr>
        </p:nvSpPr>
        <p:spPr/>
        <p:txBody>
          <a:bodyPr/>
          <a:lstStyle/>
          <a:p>
            <a:r>
              <a:rPr lang="en-GB" dirty="0" smtClean="0"/>
              <a:t>The American reader applied the genre framework of murder mysteries to Macbeth. </a:t>
            </a:r>
          </a:p>
          <a:p>
            <a:endParaRPr lang="en-GB" dirty="0" smtClean="0"/>
          </a:p>
          <a:p>
            <a:r>
              <a:rPr lang="en-GB" dirty="0" smtClean="0"/>
              <a:t>This gave her an entirely different way to view, and interact with the text. </a:t>
            </a:r>
          </a:p>
          <a:p>
            <a:endParaRPr lang="en-GB" dirty="0"/>
          </a:p>
          <a:p>
            <a:endParaRPr lang="en-GB" dirty="0" smtClean="0"/>
          </a:p>
          <a:p>
            <a:endParaRPr lang="en-GB" dirty="0"/>
          </a:p>
        </p:txBody>
      </p:sp>
    </p:spTree>
    <p:extLst>
      <p:ext uri="{BB962C8B-B14F-4D97-AF65-F5344CB8AC3E}">
        <p14:creationId xmlns:p14="http://schemas.microsoft.com/office/powerpoint/2010/main" val="7335151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dirty="0"/>
          </a:p>
        </p:txBody>
      </p:sp>
      <p:sp>
        <p:nvSpPr>
          <p:cNvPr id="3" name="Title 2"/>
          <p:cNvSpPr>
            <a:spLocks noGrp="1"/>
          </p:cNvSpPr>
          <p:nvPr>
            <p:ph type="ctrTitle"/>
          </p:nvPr>
        </p:nvSpPr>
        <p:spPr/>
        <p:txBody>
          <a:bodyPr/>
          <a:lstStyle/>
          <a:p>
            <a:r>
              <a:rPr lang="en-GB" dirty="0" smtClean="0"/>
              <a:t>Act 2: Stravinsky</a:t>
            </a:r>
            <a:br>
              <a:rPr lang="en-GB" dirty="0" smtClean="0"/>
            </a:br>
            <a:endParaRPr lang="en-GB" dirty="0"/>
          </a:p>
        </p:txBody>
      </p:sp>
      <p:pic>
        <p:nvPicPr>
          <p:cNvPr id="4" name="Picture 3"/>
          <p:cNvPicPr>
            <a:picLocks noChangeAspect="1"/>
          </p:cNvPicPr>
          <p:nvPr/>
        </p:nvPicPr>
        <p:blipFill>
          <a:blip r:embed="rId2"/>
          <a:stretch>
            <a:fillRect/>
          </a:stretch>
        </p:blipFill>
        <p:spPr>
          <a:xfrm>
            <a:off x="3333289" y="2864611"/>
            <a:ext cx="2484981" cy="3414778"/>
          </a:xfrm>
          <a:prstGeom prst="rect">
            <a:avLst/>
          </a:prstGeom>
        </p:spPr>
      </p:pic>
    </p:spTree>
    <p:extLst>
      <p:ext uri="{BB962C8B-B14F-4D97-AF65-F5344CB8AC3E}">
        <p14:creationId xmlns:p14="http://schemas.microsoft.com/office/powerpoint/2010/main" val="1039763691"/>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Stravinsky</a:t>
            </a:r>
            <a:endParaRPr lang="en-GB" dirty="0"/>
          </a:p>
        </p:txBody>
      </p:sp>
      <p:sp>
        <p:nvSpPr>
          <p:cNvPr id="3" name="Content Placeholder 2"/>
          <p:cNvSpPr>
            <a:spLocks noGrp="1"/>
          </p:cNvSpPr>
          <p:nvPr>
            <p:ph sz="quarter" idx="1"/>
          </p:nvPr>
        </p:nvSpPr>
        <p:spPr>
          <a:xfrm>
            <a:off x="301752" y="1527047"/>
            <a:ext cx="8503920" cy="4942953"/>
          </a:xfrm>
        </p:spPr>
        <p:txBody>
          <a:bodyPr>
            <a:normAutofit lnSpcReduction="10000"/>
          </a:bodyPr>
          <a:lstStyle/>
          <a:p>
            <a:r>
              <a:rPr lang="en-GB" dirty="0">
                <a:hlinkClick r:id="rId2"/>
              </a:rPr>
              <a:t>https://m.youtube.com/watch?v=-eHr-</a:t>
            </a:r>
            <a:r>
              <a:rPr lang="en-GB" dirty="0" smtClean="0">
                <a:hlinkClick r:id="rId2"/>
              </a:rPr>
              <a:t>9_6hCg</a:t>
            </a:r>
            <a:endParaRPr lang="en-GB" dirty="0" smtClean="0"/>
          </a:p>
          <a:p>
            <a:endParaRPr lang="en-GB" dirty="0"/>
          </a:p>
          <a:p>
            <a:r>
              <a:rPr lang="en-GB" dirty="0">
                <a:hlinkClick r:id="rId3"/>
              </a:rPr>
              <a:t>https://m.youtube.com/watch?v=</a:t>
            </a:r>
            <a:r>
              <a:rPr lang="en-GB" dirty="0" smtClean="0">
                <a:hlinkClick r:id="rId3"/>
              </a:rPr>
              <a:t>GF3iK3rJUfU</a:t>
            </a:r>
            <a:endParaRPr lang="en-GB" dirty="0" smtClean="0"/>
          </a:p>
          <a:p>
            <a:endParaRPr lang="en-GB" dirty="0"/>
          </a:p>
          <a:p>
            <a:r>
              <a:rPr lang="en-GB" dirty="0">
                <a:hlinkClick r:id="rId4"/>
              </a:rPr>
              <a:t>https://m.youtube.com/watch?v=</a:t>
            </a:r>
            <a:r>
              <a:rPr lang="en-GB" dirty="0" smtClean="0">
                <a:hlinkClick r:id="rId4"/>
              </a:rPr>
              <a:t>X5UASI5rY7A</a:t>
            </a:r>
            <a:endParaRPr lang="en-GB" dirty="0" smtClean="0"/>
          </a:p>
          <a:p>
            <a:pPr marL="0" indent="0">
              <a:buNone/>
            </a:pPr>
            <a:r>
              <a:rPr lang="en-GB" dirty="0" smtClean="0"/>
              <a:t>(1942)</a:t>
            </a:r>
            <a:endParaRPr lang="en-GB" dirty="0"/>
          </a:p>
          <a:p>
            <a:endParaRPr lang="en-GB" dirty="0" smtClean="0"/>
          </a:p>
          <a:p>
            <a:endParaRPr lang="en-GB" dirty="0"/>
          </a:p>
          <a:p>
            <a:r>
              <a:rPr lang="en-GB" dirty="0">
                <a:hlinkClick r:id="rId5"/>
              </a:rPr>
              <a:t>https://m.youtube.com/watch?v=y6INp3k-</a:t>
            </a:r>
            <a:r>
              <a:rPr lang="en-GB" dirty="0" smtClean="0">
                <a:hlinkClick r:id="rId5"/>
              </a:rPr>
              <a:t>vFc</a:t>
            </a:r>
            <a:endParaRPr lang="en-GB" dirty="0" smtClean="0"/>
          </a:p>
          <a:p>
            <a:pPr marL="0" indent="0">
              <a:buNone/>
            </a:pPr>
            <a:r>
              <a:rPr lang="en-GB" dirty="0" smtClean="0"/>
              <a:t>(1994)</a:t>
            </a:r>
          </a:p>
          <a:p>
            <a:endParaRPr lang="en-GB" dirty="0" smtClean="0"/>
          </a:p>
          <a:p>
            <a:endParaRPr lang="en-GB" dirty="0" smtClean="0"/>
          </a:p>
          <a:p>
            <a:endParaRPr lang="en-GB" dirty="0"/>
          </a:p>
          <a:p>
            <a:endParaRPr lang="en-GB" dirty="0"/>
          </a:p>
        </p:txBody>
      </p:sp>
    </p:spTree>
    <p:extLst>
      <p:ext uri="{BB962C8B-B14F-4D97-AF65-F5344CB8AC3E}">
        <p14:creationId xmlns:p14="http://schemas.microsoft.com/office/powerpoint/2010/main" val="1300631477"/>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Stravinksy</a:t>
            </a:r>
            <a:endParaRPr lang="en-GB" dirty="0"/>
          </a:p>
        </p:txBody>
      </p:sp>
      <p:sp>
        <p:nvSpPr>
          <p:cNvPr id="3" name="Content Placeholder 2"/>
          <p:cNvSpPr>
            <a:spLocks noGrp="1"/>
          </p:cNvSpPr>
          <p:nvPr>
            <p:ph sz="quarter" idx="1"/>
          </p:nvPr>
        </p:nvSpPr>
        <p:spPr/>
        <p:txBody>
          <a:bodyPr/>
          <a:lstStyle/>
          <a:p>
            <a:pPr marL="0" indent="0">
              <a:buNone/>
            </a:pPr>
            <a:r>
              <a:rPr lang="en-GB" dirty="0">
                <a:hlinkClick r:id="rId2"/>
              </a:rPr>
              <a:t>https://m.youtube.com/watch?v=</a:t>
            </a:r>
            <a:r>
              <a:rPr lang="en-GB" dirty="0" smtClean="0">
                <a:hlinkClick r:id="rId2"/>
              </a:rPr>
              <a:t>A4QuKwfv6Wk</a:t>
            </a:r>
            <a:endParaRPr lang="en-GB" dirty="0" smtClean="0"/>
          </a:p>
          <a:p>
            <a:pPr marL="0" indent="0">
              <a:buNone/>
            </a:pPr>
            <a:r>
              <a:rPr lang="en-GB" dirty="0" smtClean="0"/>
              <a:t>(2016)</a:t>
            </a:r>
          </a:p>
          <a:p>
            <a:pPr marL="0" indent="0">
              <a:buNone/>
            </a:pPr>
            <a:endParaRPr lang="en-GB" dirty="0" smtClean="0"/>
          </a:p>
          <a:p>
            <a:pPr marL="0" indent="0">
              <a:buNone/>
            </a:pPr>
            <a:endParaRPr lang="en-GB" dirty="0"/>
          </a:p>
          <a:p>
            <a:pPr marL="0" indent="0">
              <a:buNone/>
            </a:pPr>
            <a:endParaRPr lang="en-GB" dirty="0"/>
          </a:p>
          <a:p>
            <a:pPr marL="0" indent="0">
              <a:buNone/>
            </a:pPr>
            <a:r>
              <a:rPr lang="en-GB" dirty="0">
                <a:hlinkClick r:id="rId3"/>
              </a:rPr>
              <a:t>https://www.youtube.com/watch?v=</a:t>
            </a:r>
            <a:r>
              <a:rPr lang="en-GB" dirty="0" smtClean="0">
                <a:hlinkClick r:id="rId3"/>
              </a:rPr>
              <a:t>3eG_O1wEJ40</a:t>
            </a:r>
            <a:endParaRPr lang="en-GB" dirty="0" smtClean="0"/>
          </a:p>
          <a:p>
            <a:pPr marL="0" indent="0">
              <a:buNone/>
            </a:pPr>
            <a:r>
              <a:rPr lang="en-GB" dirty="0" smtClean="0"/>
              <a:t>(1999/1910)</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80822887"/>
      </p:ext>
    </p:extLst>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Firebird</a:t>
            </a:r>
            <a:endParaRPr lang="en-GB" dirty="0"/>
          </a:p>
        </p:txBody>
      </p:sp>
      <p:sp>
        <p:nvSpPr>
          <p:cNvPr id="3" name="Content Placeholder 2"/>
          <p:cNvSpPr>
            <a:spLocks noGrp="1"/>
          </p:cNvSpPr>
          <p:nvPr>
            <p:ph sz="quarter" idx="1"/>
          </p:nvPr>
        </p:nvSpPr>
        <p:spPr>
          <a:xfrm>
            <a:off x="301752" y="1527048"/>
            <a:ext cx="8503920" cy="5063888"/>
          </a:xfrm>
        </p:spPr>
        <p:txBody>
          <a:bodyPr>
            <a:normAutofit/>
          </a:bodyPr>
          <a:lstStyle/>
          <a:p>
            <a:r>
              <a:rPr lang="en-GB" dirty="0" smtClean="0"/>
              <a:t>Written for Sergei Diaghilev’s </a:t>
            </a:r>
            <a:r>
              <a:rPr lang="en-GB" i="1" dirty="0" smtClean="0"/>
              <a:t>Ballets </a:t>
            </a:r>
            <a:r>
              <a:rPr lang="en-GB" i="1" dirty="0" err="1" smtClean="0"/>
              <a:t>Russes</a:t>
            </a:r>
            <a:endParaRPr lang="en-GB" dirty="0" smtClean="0"/>
          </a:p>
          <a:p>
            <a:r>
              <a:rPr lang="en-GB" dirty="0" smtClean="0"/>
              <a:t> draws on two figures – </a:t>
            </a:r>
            <a:r>
              <a:rPr lang="en-GB" dirty="0" err="1" smtClean="0"/>
              <a:t>Koschei</a:t>
            </a:r>
            <a:r>
              <a:rPr lang="en-GB" dirty="0" smtClean="0"/>
              <a:t> the Immortal and The Firebird.</a:t>
            </a:r>
          </a:p>
          <a:p>
            <a:r>
              <a:rPr lang="en-GB" dirty="0" smtClean="0"/>
              <a:t>Prince Ivan, whilst hunting, stumbles into the realm of </a:t>
            </a:r>
            <a:r>
              <a:rPr lang="en-GB" dirty="0" err="1" smtClean="0"/>
              <a:t>Koschei</a:t>
            </a:r>
            <a:r>
              <a:rPr lang="en-GB" dirty="0" smtClean="0"/>
              <a:t> the Immortal</a:t>
            </a:r>
          </a:p>
          <a:p>
            <a:r>
              <a:rPr lang="en-GB" dirty="0" smtClean="0"/>
              <a:t>He encounters the Firebird, captures and is about to kill her</a:t>
            </a:r>
            <a:r>
              <a:rPr lang="is-IS" dirty="0" smtClean="0"/>
              <a:t>…</a:t>
            </a:r>
          </a:p>
          <a:p>
            <a:r>
              <a:rPr lang="en-US" dirty="0" smtClean="0"/>
              <a:t>S</a:t>
            </a:r>
            <a:r>
              <a:rPr lang="is-IS" dirty="0" smtClean="0"/>
              <a:t>he </a:t>
            </a:r>
            <a:r>
              <a:rPr lang="x-none" dirty="0" smtClean="0"/>
              <a:t>begs for her life; he spares her.</a:t>
            </a:r>
          </a:p>
        </p:txBody>
      </p:sp>
    </p:spTree>
    <p:extLst>
      <p:ext uri="{BB962C8B-B14F-4D97-AF65-F5344CB8AC3E}">
        <p14:creationId xmlns:p14="http://schemas.microsoft.com/office/powerpoint/2010/main" val="2346383609"/>
      </p:ext>
    </p:extLst>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Firebird</a:t>
            </a:r>
            <a:endParaRPr lang="en-GB" dirty="0"/>
          </a:p>
        </p:txBody>
      </p:sp>
      <p:sp>
        <p:nvSpPr>
          <p:cNvPr id="3" name="Content Placeholder 2"/>
          <p:cNvSpPr>
            <a:spLocks noGrp="1"/>
          </p:cNvSpPr>
          <p:nvPr>
            <p:ph sz="quarter" idx="1"/>
          </p:nvPr>
        </p:nvSpPr>
        <p:spPr>
          <a:xfrm>
            <a:off x="301752" y="1527047"/>
            <a:ext cx="8503920" cy="5084045"/>
          </a:xfrm>
        </p:spPr>
        <p:txBody>
          <a:bodyPr>
            <a:normAutofit/>
          </a:bodyPr>
          <a:lstStyle/>
          <a:p>
            <a:r>
              <a:rPr lang="en-US" dirty="0"/>
              <a:t>I</a:t>
            </a:r>
            <a:r>
              <a:rPr lang="x-none" dirty="0"/>
              <a:t>n return she gives him one of her feathers that he can use to summon her when he needs her. </a:t>
            </a:r>
            <a:endParaRPr lang="en-GB" dirty="0"/>
          </a:p>
          <a:p>
            <a:r>
              <a:rPr lang="en-GB" dirty="0" smtClean="0"/>
              <a:t>Prince Ivan continues in </a:t>
            </a:r>
            <a:r>
              <a:rPr lang="en-GB" dirty="0" err="1" smtClean="0"/>
              <a:t>Koschei’s</a:t>
            </a:r>
            <a:r>
              <a:rPr lang="en-GB" dirty="0" smtClean="0"/>
              <a:t> realm and encounters 13 princesses under the spell of </a:t>
            </a:r>
            <a:r>
              <a:rPr lang="en-GB" dirty="0" err="1" smtClean="0"/>
              <a:t>Koschei</a:t>
            </a:r>
            <a:r>
              <a:rPr lang="en-GB" dirty="0" smtClean="0"/>
              <a:t>.</a:t>
            </a:r>
          </a:p>
          <a:p>
            <a:r>
              <a:rPr lang="en-GB" dirty="0" smtClean="0"/>
              <a:t>Ivan falls in love with one of them. </a:t>
            </a:r>
          </a:p>
          <a:p>
            <a:r>
              <a:rPr lang="en-GB" dirty="0" smtClean="0"/>
              <a:t>He confronts </a:t>
            </a:r>
            <a:r>
              <a:rPr lang="en-GB" dirty="0" err="1" smtClean="0"/>
              <a:t>Koschei</a:t>
            </a:r>
            <a:r>
              <a:rPr lang="en-GB" dirty="0" smtClean="0"/>
              <a:t>, they argue.</a:t>
            </a:r>
          </a:p>
          <a:p>
            <a:r>
              <a:rPr lang="en-GB" dirty="0" err="1" smtClean="0"/>
              <a:t>Koschei</a:t>
            </a:r>
            <a:r>
              <a:rPr lang="en-GB" dirty="0" smtClean="0"/>
              <a:t> sends his minions after Ivan</a:t>
            </a:r>
          </a:p>
          <a:p>
            <a:r>
              <a:rPr lang="en-GB" dirty="0" smtClean="0"/>
              <a:t>Ivan summons the Firebird</a:t>
            </a:r>
          </a:p>
        </p:txBody>
      </p:sp>
    </p:spTree>
    <p:extLst>
      <p:ext uri="{BB962C8B-B14F-4D97-AF65-F5344CB8AC3E}">
        <p14:creationId xmlns:p14="http://schemas.microsoft.com/office/powerpoint/2010/main" val="32714705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Firebird</a:t>
            </a:r>
            <a:endParaRPr lang="en-GB" dirty="0"/>
          </a:p>
        </p:txBody>
      </p:sp>
      <p:sp>
        <p:nvSpPr>
          <p:cNvPr id="3" name="Content Placeholder 2"/>
          <p:cNvSpPr>
            <a:spLocks noGrp="1"/>
          </p:cNvSpPr>
          <p:nvPr>
            <p:ph sz="quarter" idx="1"/>
          </p:nvPr>
        </p:nvSpPr>
        <p:spPr>
          <a:xfrm>
            <a:off x="301752" y="1527048"/>
            <a:ext cx="8503920" cy="4902642"/>
          </a:xfrm>
        </p:spPr>
        <p:txBody>
          <a:bodyPr/>
          <a:lstStyle/>
          <a:p>
            <a:r>
              <a:rPr lang="en-GB" dirty="0"/>
              <a:t>After some dancing, the Firebird bewitches everyone and they fall asleep</a:t>
            </a:r>
            <a:r>
              <a:rPr lang="en-GB" dirty="0" smtClean="0"/>
              <a:t>.</a:t>
            </a:r>
          </a:p>
          <a:p>
            <a:r>
              <a:rPr lang="en-GB" dirty="0" smtClean="0"/>
              <a:t>Whilst </a:t>
            </a:r>
            <a:r>
              <a:rPr lang="en-GB" dirty="0"/>
              <a:t>they all sleep Firebird directs Ivan to a casket which contains an egg. </a:t>
            </a:r>
          </a:p>
          <a:p>
            <a:r>
              <a:rPr lang="en-GB" dirty="0" err="1" smtClean="0"/>
              <a:t>Koschei’s</a:t>
            </a:r>
            <a:r>
              <a:rPr lang="en-GB" dirty="0" smtClean="0"/>
              <a:t> soul is hidden within the egg. </a:t>
            </a:r>
          </a:p>
          <a:p>
            <a:r>
              <a:rPr lang="en-GB" dirty="0" smtClean="0"/>
              <a:t>Ivan destroys the egg, which breaks the enchantment which created </a:t>
            </a:r>
            <a:r>
              <a:rPr lang="en-GB" dirty="0" err="1" smtClean="0"/>
              <a:t>Koschei’s</a:t>
            </a:r>
            <a:r>
              <a:rPr lang="en-GB" dirty="0" smtClean="0"/>
              <a:t> realm, dispelling his creatures and the palace. </a:t>
            </a:r>
          </a:p>
          <a:p>
            <a:r>
              <a:rPr lang="en-GB" dirty="0" smtClean="0"/>
              <a:t>All of the ‘real’ people – the princesses, awake. </a:t>
            </a:r>
            <a:endParaRPr lang="en-GB" dirty="0"/>
          </a:p>
        </p:txBody>
      </p:sp>
    </p:spTree>
    <p:extLst>
      <p:ext uri="{BB962C8B-B14F-4D97-AF65-F5344CB8AC3E}">
        <p14:creationId xmlns:p14="http://schemas.microsoft.com/office/powerpoint/2010/main" val="15712889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Stravinsky</a:t>
            </a:r>
            <a:endParaRPr lang="en-GB" dirty="0"/>
          </a:p>
        </p:txBody>
      </p:sp>
      <p:sp>
        <p:nvSpPr>
          <p:cNvPr id="3" name="Content Placeholder 2"/>
          <p:cNvSpPr>
            <a:spLocks noGrp="1"/>
          </p:cNvSpPr>
          <p:nvPr>
            <p:ph sz="quarter" idx="1"/>
          </p:nvPr>
        </p:nvSpPr>
        <p:spPr/>
        <p:txBody>
          <a:bodyPr/>
          <a:lstStyle/>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smtClean="0"/>
          </a:p>
          <a:p>
            <a:pPr marL="0" indent="0">
              <a:buNone/>
            </a:pPr>
            <a:r>
              <a:rPr lang="en-GB" dirty="0"/>
              <a:t>https://</a:t>
            </a:r>
            <a:r>
              <a:rPr lang="en-GB" dirty="0" err="1"/>
              <a:t>www.youtube.com</a:t>
            </a:r>
            <a:r>
              <a:rPr lang="en-GB" dirty="0"/>
              <a:t>/</a:t>
            </a:r>
            <a:r>
              <a:rPr lang="en-GB" dirty="0" err="1"/>
              <a:t>watch?v</a:t>
            </a:r>
            <a:r>
              <a:rPr lang="en-GB" dirty="0"/>
              <a:t>=Z0xNo2894Fw</a:t>
            </a:r>
          </a:p>
        </p:txBody>
      </p:sp>
    </p:spTree>
    <p:extLst>
      <p:ext uri="{BB962C8B-B14F-4D97-AF65-F5344CB8AC3E}">
        <p14:creationId xmlns:p14="http://schemas.microsoft.com/office/powerpoint/2010/main" val="3867106873"/>
      </p:ext>
    </p:extLst>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Rite of Spring (1913)</a:t>
            </a:r>
            <a:endParaRPr lang="en-GB" dirty="0"/>
          </a:p>
        </p:txBody>
      </p:sp>
      <p:sp>
        <p:nvSpPr>
          <p:cNvPr id="3" name="Content Placeholder 2"/>
          <p:cNvSpPr>
            <a:spLocks noGrp="1"/>
          </p:cNvSpPr>
          <p:nvPr>
            <p:ph sz="quarter" idx="1"/>
          </p:nvPr>
        </p:nvSpPr>
        <p:spPr>
          <a:xfrm>
            <a:off x="301752" y="1527048"/>
            <a:ext cx="8503920" cy="4902642"/>
          </a:xfrm>
        </p:spPr>
        <p:txBody>
          <a:bodyPr/>
          <a:lstStyle/>
          <a:p>
            <a:r>
              <a:rPr lang="en-GB" dirty="0" smtClean="0"/>
              <a:t>Set in the hills. An old woman enters and begins to foretell the future.</a:t>
            </a:r>
          </a:p>
          <a:p>
            <a:r>
              <a:rPr lang="en-GB" dirty="0" smtClean="0"/>
              <a:t>Young girls arrive from the river, they begin the “Dance of the Abduction”</a:t>
            </a:r>
          </a:p>
          <a:p>
            <a:r>
              <a:rPr lang="en-GB" dirty="0" smtClean="0"/>
              <a:t>They divide into two groups and begin the “Ritual of the Rival Tribes”</a:t>
            </a:r>
          </a:p>
          <a:p>
            <a:r>
              <a:rPr lang="en-GB" dirty="0" smtClean="0"/>
              <a:t>The Wise Elders enter in a holy procession, headed by the sage who interrupts the dancing/ritual/games and blesses the earth. </a:t>
            </a:r>
          </a:p>
          <a:p>
            <a:r>
              <a:rPr lang="en-GB" dirty="0" smtClean="0"/>
              <a:t>The people break into dance, sanctifying the earth</a:t>
            </a:r>
          </a:p>
          <a:p>
            <a:endParaRPr lang="en-GB" dirty="0"/>
          </a:p>
        </p:txBody>
      </p:sp>
    </p:spTree>
    <p:extLst>
      <p:ext uri="{BB962C8B-B14F-4D97-AF65-F5344CB8AC3E}">
        <p14:creationId xmlns:p14="http://schemas.microsoft.com/office/powerpoint/2010/main" val="27236004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Rite of Spring</a:t>
            </a:r>
            <a:endParaRPr lang="en-GB" dirty="0"/>
          </a:p>
        </p:txBody>
      </p:sp>
      <p:sp>
        <p:nvSpPr>
          <p:cNvPr id="3" name="Content Placeholder 2"/>
          <p:cNvSpPr>
            <a:spLocks noGrp="1"/>
          </p:cNvSpPr>
          <p:nvPr>
            <p:ph sz="quarter" idx="1"/>
          </p:nvPr>
        </p:nvSpPr>
        <p:spPr/>
        <p:txBody>
          <a:bodyPr/>
          <a:lstStyle/>
          <a:p>
            <a:r>
              <a:rPr lang="en-GB" dirty="0" smtClean="0"/>
              <a:t>The young girls engage in a mysterious game, walking in circles.</a:t>
            </a:r>
          </a:p>
          <a:p>
            <a:r>
              <a:rPr lang="en-GB" dirty="0" smtClean="0"/>
              <a:t>One of the girls is selected by fate, indicating by her being caught in the circle twice. She is honoured as the “Chosen One”.</a:t>
            </a:r>
          </a:p>
          <a:p>
            <a:r>
              <a:rPr lang="en-GB" dirty="0" smtClean="0"/>
              <a:t>The girls invoke their ancestors with a dance.</a:t>
            </a:r>
          </a:p>
          <a:p>
            <a:r>
              <a:rPr lang="en-GB" dirty="0" smtClean="0"/>
              <a:t>The Chosen one is entrusted to the wise elders. </a:t>
            </a:r>
          </a:p>
          <a:p>
            <a:r>
              <a:rPr lang="en-GB" dirty="0" smtClean="0"/>
              <a:t>She dances herself to death. </a:t>
            </a:r>
            <a:endParaRPr lang="en-GB" dirty="0"/>
          </a:p>
        </p:txBody>
      </p:sp>
    </p:spTree>
    <p:extLst>
      <p:ext uri="{BB962C8B-B14F-4D97-AF65-F5344CB8AC3E}">
        <p14:creationId xmlns:p14="http://schemas.microsoft.com/office/powerpoint/2010/main" val="39231329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dirty="0"/>
          </a:p>
        </p:txBody>
      </p:sp>
      <p:sp>
        <p:nvSpPr>
          <p:cNvPr id="3" name="Title 2"/>
          <p:cNvSpPr>
            <a:spLocks noGrp="1"/>
          </p:cNvSpPr>
          <p:nvPr>
            <p:ph type="ctrTitle"/>
          </p:nvPr>
        </p:nvSpPr>
        <p:spPr/>
        <p:txBody>
          <a:bodyPr/>
          <a:lstStyle/>
          <a:p>
            <a:r>
              <a:rPr lang="en-GB" dirty="0" smtClean="0"/>
              <a:t>Act 3: A Historical Interlude</a:t>
            </a:r>
            <a:endParaRPr lang="en-GB" dirty="0"/>
          </a:p>
        </p:txBody>
      </p:sp>
      <p:pic>
        <p:nvPicPr>
          <p:cNvPr id="4" name="Picture 3"/>
          <p:cNvPicPr>
            <a:picLocks noChangeAspect="1"/>
          </p:cNvPicPr>
          <p:nvPr/>
        </p:nvPicPr>
        <p:blipFill>
          <a:blip r:embed="rId2"/>
          <a:stretch>
            <a:fillRect/>
          </a:stretch>
        </p:blipFill>
        <p:spPr>
          <a:xfrm>
            <a:off x="3302000" y="2753974"/>
            <a:ext cx="2540000" cy="3797300"/>
          </a:xfrm>
          <a:prstGeom prst="rect">
            <a:avLst/>
          </a:prstGeom>
        </p:spPr>
      </p:pic>
    </p:spTree>
    <p:extLst>
      <p:ext uri="{BB962C8B-B14F-4D97-AF65-F5344CB8AC3E}">
        <p14:creationId xmlns:p14="http://schemas.microsoft.com/office/powerpoint/2010/main" val="35242069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Reception and History:</a:t>
            </a:r>
            <a:endParaRPr lang="en-GB" dirty="0"/>
          </a:p>
        </p:txBody>
      </p:sp>
      <p:sp>
        <p:nvSpPr>
          <p:cNvPr id="3" name="Content Placeholder 2"/>
          <p:cNvSpPr>
            <a:spLocks noGrp="1"/>
          </p:cNvSpPr>
          <p:nvPr>
            <p:ph sz="quarter" idx="1"/>
          </p:nvPr>
        </p:nvSpPr>
        <p:spPr/>
        <p:txBody>
          <a:bodyPr/>
          <a:lstStyle/>
          <a:p>
            <a:r>
              <a:rPr lang="en-GB" dirty="0" smtClean="0"/>
              <a:t>The treatment of a ‘historical’ event over time.</a:t>
            </a:r>
          </a:p>
          <a:p>
            <a:r>
              <a:rPr lang="en-GB" dirty="0" smtClean="0"/>
              <a:t>The various interpretations that have been applied to it at different times.</a:t>
            </a:r>
          </a:p>
          <a:p>
            <a:r>
              <a:rPr lang="en-GB" dirty="0" smtClean="0"/>
              <a:t>Such interpretations were applied in order to try and make sense of an event in a way that was relevant to the people of the time (the receivers).</a:t>
            </a:r>
          </a:p>
          <a:p>
            <a:r>
              <a:rPr lang="en-GB" dirty="0" smtClean="0"/>
              <a:t>Why that might have happened. </a:t>
            </a:r>
          </a:p>
          <a:p>
            <a:r>
              <a:rPr lang="en-GB" dirty="0" smtClean="0"/>
              <a:t>E.g.: looking at a historical event by focusing on the role of men is a way of interpreting it to try and make sense of it (and make it relevant to people)</a:t>
            </a:r>
            <a:endParaRPr lang="en-GB" dirty="0"/>
          </a:p>
        </p:txBody>
      </p:sp>
    </p:spTree>
    <p:extLst>
      <p:ext uri="{BB962C8B-B14F-4D97-AF65-F5344CB8AC3E}">
        <p14:creationId xmlns:p14="http://schemas.microsoft.com/office/powerpoint/2010/main" val="731115372"/>
      </p:ext>
    </p:extLst>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Reception and History II</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But it’s not the only way to look at the event. </a:t>
            </a:r>
          </a:p>
          <a:p>
            <a:r>
              <a:rPr lang="en-GB" dirty="0" smtClean="0"/>
              <a:t>It is a specific lens we are applying.</a:t>
            </a:r>
          </a:p>
          <a:p>
            <a:r>
              <a:rPr lang="en-GB" dirty="0" smtClean="0"/>
              <a:t>In doing so we create meaning for ourselves independent of historical “fact”. </a:t>
            </a:r>
          </a:p>
          <a:p>
            <a:r>
              <a:rPr lang="en-GB" dirty="0" smtClean="0"/>
              <a:t>Focusing on a particular part of the image (which distorts the image</a:t>
            </a:r>
            <a:r>
              <a:rPr lang="is-IS" dirty="0" smtClean="0"/>
              <a:t>…)</a:t>
            </a:r>
          </a:p>
          <a:p>
            <a:endParaRPr lang="is-IS" dirty="0"/>
          </a:p>
          <a:p>
            <a:endParaRPr lang="is-IS" dirty="0" smtClean="0"/>
          </a:p>
          <a:p>
            <a:pPr marL="0" indent="0">
              <a:buNone/>
            </a:pPr>
            <a:r>
              <a:rPr lang="en-US" dirty="0">
                <a:hlinkClick r:id="rId2"/>
              </a:rPr>
              <a:t>https://www.youtube.com/</a:t>
            </a:r>
            <a:r>
              <a:rPr lang="en-US" dirty="0" smtClean="0">
                <a:hlinkClick r:id="rId2"/>
              </a:rPr>
              <a:t>watch?v=</a:t>
            </a:r>
            <a:r>
              <a:rPr lang="en-US" dirty="0">
                <a:hlinkClick r:id="rId2"/>
              </a:rPr>
              <a:t>eLqC3FNNOaI&amp;feature=</a:t>
            </a:r>
            <a:r>
              <a:rPr lang="en-US" dirty="0" smtClean="0">
                <a:hlinkClick r:id="rId2"/>
              </a:rPr>
              <a:t>youtu.be</a:t>
            </a:r>
            <a:endParaRPr lang="en-US" dirty="0" smtClean="0"/>
          </a:p>
          <a:p>
            <a:pPr marL="0" indent="0">
              <a:buNone/>
            </a:pPr>
            <a:endParaRPr lang="en-GB" dirty="0"/>
          </a:p>
        </p:txBody>
      </p:sp>
    </p:spTree>
    <p:extLst>
      <p:ext uri="{BB962C8B-B14F-4D97-AF65-F5344CB8AC3E}">
        <p14:creationId xmlns:p14="http://schemas.microsoft.com/office/powerpoint/2010/main" val="2317608674"/>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normAutofit/>
          </a:bodyPr>
          <a:lstStyle/>
          <a:p>
            <a:r>
              <a:rPr lang="en-GB" sz="2800" dirty="0"/>
              <a:t>From Aphrodite </a:t>
            </a:r>
            <a:r>
              <a:rPr lang="en-GB" sz="2800" dirty="0" err="1"/>
              <a:t>Knidos</a:t>
            </a:r>
            <a:r>
              <a:rPr lang="en-GB" sz="2800" dirty="0"/>
              <a:t> to </a:t>
            </a:r>
            <a:r>
              <a:rPr lang="en-GB" sz="2800" i="1" dirty="0"/>
              <a:t>Aphrodite IX</a:t>
            </a:r>
          </a:p>
        </p:txBody>
      </p:sp>
      <p:sp>
        <p:nvSpPr>
          <p:cNvPr id="3" name="Title 2"/>
          <p:cNvSpPr>
            <a:spLocks noGrp="1"/>
          </p:cNvSpPr>
          <p:nvPr>
            <p:ph type="ctrTitle"/>
          </p:nvPr>
        </p:nvSpPr>
        <p:spPr/>
        <p:txBody>
          <a:bodyPr>
            <a:normAutofit/>
          </a:bodyPr>
          <a:lstStyle/>
          <a:p>
            <a:r>
              <a:rPr lang="en-GB" dirty="0" smtClean="0"/>
              <a:t>Act 4: Do I Really Have to be Naked?</a:t>
            </a:r>
            <a:endParaRPr lang="en-GB" dirty="0"/>
          </a:p>
        </p:txBody>
      </p:sp>
    </p:spTree>
    <p:extLst>
      <p:ext uri="{BB962C8B-B14F-4D97-AF65-F5344CB8AC3E}">
        <p14:creationId xmlns:p14="http://schemas.microsoft.com/office/powerpoint/2010/main" val="2861732071"/>
      </p:ext>
    </p:extLst>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creen Shot 2017-06-30 at 14.20.24.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25011" y="3562034"/>
            <a:ext cx="1943100" cy="2997200"/>
          </a:xfrm>
          <a:prstGeom prst="rect">
            <a:avLst/>
          </a:prstGeom>
        </p:spPr>
      </p:pic>
      <p:pic>
        <p:nvPicPr>
          <p:cNvPr id="3" name="Picture 2" descr="Screen Shot 2017-06-30 at 14.11.28.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24147" y="-56022"/>
            <a:ext cx="3619500" cy="3289300"/>
          </a:xfrm>
          <a:prstGeom prst="rect">
            <a:avLst/>
          </a:prstGeom>
        </p:spPr>
      </p:pic>
      <p:pic>
        <p:nvPicPr>
          <p:cNvPr id="5" name="Picture 4" descr="Screen Shot 2017-06-30 at 14.20.12.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817850" y="1674896"/>
            <a:ext cx="2578100" cy="5257800"/>
          </a:xfrm>
          <a:prstGeom prst="rect">
            <a:avLst/>
          </a:prstGeom>
        </p:spPr>
      </p:pic>
      <p:pic>
        <p:nvPicPr>
          <p:cNvPr id="6" name="Picture 5" descr="Screen Shot 2017-06-30 at 14.33.06.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85000" y="0"/>
            <a:ext cx="2159000" cy="6642100"/>
          </a:xfrm>
          <a:prstGeom prst="rect">
            <a:avLst/>
          </a:prstGeom>
        </p:spPr>
      </p:pic>
      <p:pic>
        <p:nvPicPr>
          <p:cNvPr id="2" name="Picture 1" descr="Screen Shot 2017-06-30 at 14.39.42.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68084" y="74696"/>
            <a:ext cx="3111500" cy="6616700"/>
          </a:xfrm>
          <a:prstGeom prst="rect">
            <a:avLst/>
          </a:prstGeom>
        </p:spPr>
      </p:pic>
    </p:spTree>
    <p:extLst>
      <p:ext uri="{BB962C8B-B14F-4D97-AF65-F5344CB8AC3E}">
        <p14:creationId xmlns:p14="http://schemas.microsoft.com/office/powerpoint/2010/main" val="930696338"/>
      </p:ext>
    </p:extLst>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7-07-01 at 13.42.10.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9452" y="132225"/>
            <a:ext cx="4528784" cy="3171555"/>
          </a:xfrm>
          <a:prstGeom prst="rect">
            <a:avLst/>
          </a:prstGeom>
        </p:spPr>
      </p:pic>
      <p:pic>
        <p:nvPicPr>
          <p:cNvPr id="3" name="Picture 2" descr="Screen Shot 2017-07-01 at 13.42.40.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829" y="3303780"/>
            <a:ext cx="1739900" cy="3136900"/>
          </a:xfrm>
          <a:prstGeom prst="rect">
            <a:avLst/>
          </a:prstGeom>
        </p:spPr>
      </p:pic>
      <p:pic>
        <p:nvPicPr>
          <p:cNvPr id="4" name="Picture 3" descr="Screen Shot 2017-07-06 at 09.25.29.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11436" y="3456180"/>
            <a:ext cx="2336800" cy="2984500"/>
          </a:xfrm>
          <a:prstGeom prst="rect">
            <a:avLst/>
          </a:prstGeom>
        </p:spPr>
      </p:pic>
      <p:pic>
        <p:nvPicPr>
          <p:cNvPr id="5" name="Picture 4" descr="Screen Shot 2017-07-01 at 13.42.21.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48236" y="314233"/>
            <a:ext cx="2095500" cy="3479800"/>
          </a:xfrm>
          <a:prstGeom prst="rect">
            <a:avLst/>
          </a:prstGeom>
        </p:spPr>
      </p:pic>
      <p:pic>
        <p:nvPicPr>
          <p:cNvPr id="6" name="Picture 5" descr="Screen Shot 2017-07-01 at 13.42.37.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099300" y="132225"/>
            <a:ext cx="2044700" cy="2425700"/>
          </a:xfrm>
          <a:prstGeom prst="rect">
            <a:avLst/>
          </a:prstGeom>
        </p:spPr>
      </p:pic>
      <p:pic>
        <p:nvPicPr>
          <p:cNvPr id="7" name="Picture 6" descr="Screen Shot 2017-07-06 at 09.26.50.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227425" y="2661431"/>
            <a:ext cx="1758140" cy="3779249"/>
          </a:xfrm>
          <a:prstGeom prst="rect">
            <a:avLst/>
          </a:prstGeom>
        </p:spPr>
      </p:pic>
    </p:spTree>
    <p:extLst>
      <p:ext uri="{BB962C8B-B14F-4D97-AF65-F5344CB8AC3E}">
        <p14:creationId xmlns:p14="http://schemas.microsoft.com/office/powerpoint/2010/main" val="3474950555"/>
      </p:ext>
    </p:extLst>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7-07-01 at 13.21.1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2256" y="181370"/>
            <a:ext cx="3614699" cy="3670828"/>
          </a:xfrm>
          <a:prstGeom prst="rect">
            <a:avLst/>
          </a:prstGeom>
        </p:spPr>
      </p:pic>
      <p:pic>
        <p:nvPicPr>
          <p:cNvPr id="3" name="Picture 2" descr="Screen Shot 2017-07-01 at 13.21.45.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2256" y="3839221"/>
            <a:ext cx="977900" cy="2032000"/>
          </a:xfrm>
          <a:prstGeom prst="rect">
            <a:avLst/>
          </a:prstGeom>
        </p:spPr>
      </p:pic>
      <p:pic>
        <p:nvPicPr>
          <p:cNvPr id="4" name="Picture 3" descr="Screen Shot 2017-07-01 at 13.21.47.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50156" y="4442760"/>
            <a:ext cx="876300" cy="2057400"/>
          </a:xfrm>
          <a:prstGeom prst="rect">
            <a:avLst/>
          </a:prstGeom>
        </p:spPr>
      </p:pic>
      <p:pic>
        <p:nvPicPr>
          <p:cNvPr id="5" name="Picture 4" descr="Screen Shot 2017-07-01 at 13.22.10.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26456" y="2182160"/>
            <a:ext cx="4305300" cy="4318000"/>
          </a:xfrm>
          <a:prstGeom prst="rect">
            <a:avLst/>
          </a:prstGeom>
        </p:spPr>
      </p:pic>
      <p:pic>
        <p:nvPicPr>
          <p:cNvPr id="8" name="Picture 7" descr="Screen Shot 2017-07-01 at 13.22.01.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434971" y="0"/>
            <a:ext cx="3709029" cy="4484363"/>
          </a:xfrm>
          <a:prstGeom prst="rect">
            <a:avLst/>
          </a:prstGeom>
        </p:spPr>
      </p:pic>
      <p:pic>
        <p:nvPicPr>
          <p:cNvPr id="6" name="Picture 5" descr="Screen Shot 2017-07-01 at 13.21.50.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359956" y="1724960"/>
            <a:ext cx="2971800" cy="914400"/>
          </a:xfrm>
          <a:prstGeom prst="rect">
            <a:avLst/>
          </a:prstGeom>
        </p:spPr>
      </p:pic>
      <p:pic>
        <p:nvPicPr>
          <p:cNvPr id="7" name="Picture 6" descr="Screen Shot 2017-07-01 at 13.21.41.pn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921859" y="231855"/>
            <a:ext cx="1752600" cy="1104900"/>
          </a:xfrm>
          <a:prstGeom prst="rect">
            <a:avLst/>
          </a:prstGeom>
        </p:spPr>
      </p:pic>
      <p:pic>
        <p:nvPicPr>
          <p:cNvPr id="9" name="Picture 8" descr="Screen Shot 2017-07-01 at 13.22.32.png"/>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194300" y="4267200"/>
            <a:ext cx="3949700" cy="2590800"/>
          </a:xfrm>
          <a:prstGeom prst="rect">
            <a:avLst/>
          </a:prstGeom>
        </p:spPr>
      </p:pic>
    </p:spTree>
    <p:extLst>
      <p:ext uri="{BB962C8B-B14F-4D97-AF65-F5344CB8AC3E}">
        <p14:creationId xmlns:p14="http://schemas.microsoft.com/office/powerpoint/2010/main" val="570116378"/>
      </p:ext>
    </p:extLst>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creen Shot 2017-07-06 at 09.45.26.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69851" y="4235863"/>
            <a:ext cx="1600200" cy="2044700"/>
          </a:xfrm>
          <a:prstGeom prst="rect">
            <a:avLst/>
          </a:prstGeom>
        </p:spPr>
      </p:pic>
      <p:pic>
        <p:nvPicPr>
          <p:cNvPr id="7" name="Picture 6" descr="Screen Shot 2017-07-06 at 09.45.22.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4996" y="3728725"/>
            <a:ext cx="1155700" cy="1193800"/>
          </a:xfrm>
          <a:prstGeom prst="rect">
            <a:avLst/>
          </a:prstGeom>
        </p:spPr>
      </p:pic>
      <p:pic>
        <p:nvPicPr>
          <p:cNvPr id="8" name="Picture 7" descr="Screen Shot 2017-07-06 at 09.28.22.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34202" y="1039666"/>
            <a:ext cx="1104900" cy="1155700"/>
          </a:xfrm>
          <a:prstGeom prst="rect">
            <a:avLst/>
          </a:prstGeom>
        </p:spPr>
      </p:pic>
      <p:pic>
        <p:nvPicPr>
          <p:cNvPr id="9" name="Picture 8" descr="Screen Shot 2017-07-06 at 09.28.30.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92706" y="1107036"/>
            <a:ext cx="1003300" cy="1524000"/>
          </a:xfrm>
          <a:prstGeom prst="rect">
            <a:avLst/>
          </a:prstGeom>
        </p:spPr>
      </p:pic>
      <p:pic>
        <p:nvPicPr>
          <p:cNvPr id="10" name="Picture 9" descr="Screen Shot 2017-07-06 at 09.28.42.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761172" y="5163710"/>
            <a:ext cx="1282700" cy="1498600"/>
          </a:xfrm>
          <a:prstGeom prst="rect">
            <a:avLst/>
          </a:prstGeom>
        </p:spPr>
      </p:pic>
      <p:pic>
        <p:nvPicPr>
          <p:cNvPr id="12" name="Picture 11" descr="Screen Shot 2017-07-06 at 09.28.54.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054929" y="85925"/>
            <a:ext cx="838200" cy="812800"/>
          </a:xfrm>
          <a:prstGeom prst="rect">
            <a:avLst/>
          </a:prstGeom>
        </p:spPr>
      </p:pic>
      <p:pic>
        <p:nvPicPr>
          <p:cNvPr id="13" name="Picture 12" descr="Screen Shot 2017-07-06 at 09.29.14.pn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780102" y="226866"/>
            <a:ext cx="1054100" cy="812800"/>
          </a:xfrm>
          <a:prstGeom prst="rect">
            <a:avLst/>
          </a:prstGeom>
        </p:spPr>
      </p:pic>
      <p:pic>
        <p:nvPicPr>
          <p:cNvPr id="14" name="Picture 13" descr="Screen Shot 2017-07-06 at 09.29.27.png"/>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520396" y="5359813"/>
            <a:ext cx="1130300" cy="990600"/>
          </a:xfrm>
          <a:prstGeom prst="rect">
            <a:avLst/>
          </a:prstGeom>
        </p:spPr>
      </p:pic>
      <p:pic>
        <p:nvPicPr>
          <p:cNvPr id="15" name="Picture 14" descr="Screen Shot 2017-07-06 at 09.30.08.png"/>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2783" y="85925"/>
            <a:ext cx="2590886" cy="2545111"/>
          </a:xfrm>
          <a:prstGeom prst="rect">
            <a:avLst/>
          </a:prstGeom>
        </p:spPr>
      </p:pic>
      <p:pic>
        <p:nvPicPr>
          <p:cNvPr id="16" name="Picture 15" descr="Screen Shot 2017-07-06 at 09.30.17.png"/>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616424" y="192820"/>
            <a:ext cx="2324100" cy="2133600"/>
          </a:xfrm>
          <a:prstGeom prst="rect">
            <a:avLst/>
          </a:prstGeom>
        </p:spPr>
      </p:pic>
      <p:pic>
        <p:nvPicPr>
          <p:cNvPr id="17" name="Picture 16" descr="Screen Shot 2017-07-06 at 09.30.26.png"/>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4609906" y="192820"/>
            <a:ext cx="2082800" cy="3759200"/>
          </a:xfrm>
          <a:prstGeom prst="rect">
            <a:avLst/>
          </a:prstGeom>
        </p:spPr>
      </p:pic>
      <p:pic>
        <p:nvPicPr>
          <p:cNvPr id="18" name="Picture 17" descr="Screen Shot 2017-07-06 at 09.30.34.p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295206" y="5855113"/>
            <a:ext cx="965200" cy="850900"/>
          </a:xfrm>
          <a:prstGeom prst="rect">
            <a:avLst/>
          </a:prstGeom>
        </p:spPr>
      </p:pic>
      <p:pic>
        <p:nvPicPr>
          <p:cNvPr id="19" name="Picture 18" descr="Screen Shot 2017-07-06 at 09.30.37.png"/>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575384" y="4338325"/>
            <a:ext cx="1092200" cy="1168400"/>
          </a:xfrm>
          <a:prstGeom prst="rect">
            <a:avLst/>
          </a:prstGeom>
        </p:spPr>
      </p:pic>
      <p:pic>
        <p:nvPicPr>
          <p:cNvPr id="20" name="Picture 19" descr="Screen Shot 2017-07-06 at 09.30.42.png"/>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4239151" y="4025556"/>
            <a:ext cx="1206500" cy="1473200"/>
          </a:xfrm>
          <a:prstGeom prst="rect">
            <a:avLst/>
          </a:prstGeom>
        </p:spPr>
      </p:pic>
      <p:pic>
        <p:nvPicPr>
          <p:cNvPr id="21" name="Picture 20" descr="Screen Shot 2017-07-06 at 09.30.47.png"/>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6761172" y="2661764"/>
            <a:ext cx="2463800" cy="3022600"/>
          </a:xfrm>
          <a:prstGeom prst="rect">
            <a:avLst/>
          </a:prstGeom>
        </p:spPr>
      </p:pic>
      <p:pic>
        <p:nvPicPr>
          <p:cNvPr id="22" name="Picture 21" descr="Screen Shot 2017-07-06 at 09.31.42.png"/>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127138" y="5558282"/>
            <a:ext cx="1104900" cy="876300"/>
          </a:xfrm>
          <a:prstGeom prst="rect">
            <a:avLst/>
          </a:prstGeom>
        </p:spPr>
      </p:pic>
      <p:pic>
        <p:nvPicPr>
          <p:cNvPr id="23" name="Picture 22" descr="Screen Shot 2017-07-06 at 09.32.01.png"/>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7135702" y="5163710"/>
            <a:ext cx="1803400" cy="1587500"/>
          </a:xfrm>
          <a:prstGeom prst="rect">
            <a:avLst/>
          </a:prstGeom>
        </p:spPr>
      </p:pic>
      <p:pic>
        <p:nvPicPr>
          <p:cNvPr id="24" name="Picture 23" descr="Screen Shot 2017-07-06 at 09.47.15.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1934690" y="2645148"/>
            <a:ext cx="927100" cy="723900"/>
          </a:xfrm>
          <a:prstGeom prst="rect">
            <a:avLst/>
          </a:prstGeom>
        </p:spPr>
      </p:pic>
      <p:pic>
        <p:nvPicPr>
          <p:cNvPr id="25" name="Picture 24" descr="Screen Shot 2017-07-06 at 09.47.23.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2358548" y="5571681"/>
            <a:ext cx="1117600" cy="1079500"/>
          </a:xfrm>
          <a:prstGeom prst="rect">
            <a:avLst/>
          </a:prstGeom>
        </p:spPr>
      </p:pic>
      <p:pic>
        <p:nvPicPr>
          <p:cNvPr id="26" name="Picture 25" descr="Screen Shot 2017-07-06 at 09.47.29.png"/>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2260406" y="3384963"/>
            <a:ext cx="1028700" cy="850900"/>
          </a:xfrm>
          <a:prstGeom prst="rect">
            <a:avLst/>
          </a:prstGeom>
        </p:spPr>
      </p:pic>
      <p:pic>
        <p:nvPicPr>
          <p:cNvPr id="27" name="Picture 26" descr="Screen Shot 2017-07-06 at 09.47.34.png"/>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127138" y="4061187"/>
            <a:ext cx="1358900" cy="1371600"/>
          </a:xfrm>
          <a:prstGeom prst="rect">
            <a:avLst/>
          </a:prstGeom>
        </p:spPr>
      </p:pic>
      <p:pic>
        <p:nvPicPr>
          <p:cNvPr id="28" name="Picture 27" descr="Screen Shot 2017-07-06 at 09.47.40.png"/>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3289106" y="2326420"/>
            <a:ext cx="1320800" cy="1168400"/>
          </a:xfrm>
          <a:prstGeom prst="rect">
            <a:avLst/>
          </a:prstGeom>
        </p:spPr>
      </p:pic>
      <p:pic>
        <p:nvPicPr>
          <p:cNvPr id="29" name="Picture 28" descr="Screen Shot 2017-07-06 at 09.47.47.png"/>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82783" y="2695225"/>
            <a:ext cx="1727200" cy="1244600"/>
          </a:xfrm>
          <a:prstGeom prst="rect">
            <a:avLst/>
          </a:prstGeom>
        </p:spPr>
      </p:pic>
    </p:spTree>
    <p:extLst>
      <p:ext uri="{BB962C8B-B14F-4D97-AF65-F5344CB8AC3E}">
        <p14:creationId xmlns:p14="http://schemas.microsoft.com/office/powerpoint/2010/main" val="3303302631"/>
      </p:ext>
    </p:extLst>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creen Shot 2017-07-06 at 09.53.38.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27232" y="168212"/>
            <a:ext cx="1739900" cy="1346200"/>
          </a:xfrm>
          <a:prstGeom prst="rect">
            <a:avLst/>
          </a:prstGeom>
        </p:spPr>
      </p:pic>
      <p:pic>
        <p:nvPicPr>
          <p:cNvPr id="5" name="Picture 4" descr="Screen Shot 2017-07-06 at 09.53.47.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81736" y="1193171"/>
            <a:ext cx="939800" cy="1473200"/>
          </a:xfrm>
          <a:prstGeom prst="rect">
            <a:avLst/>
          </a:prstGeom>
        </p:spPr>
      </p:pic>
      <p:pic>
        <p:nvPicPr>
          <p:cNvPr id="6" name="Picture 5" descr="Screen Shot 2017-07-06 at 09.53.50.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699" y="1409258"/>
            <a:ext cx="1320800" cy="1143000"/>
          </a:xfrm>
          <a:prstGeom prst="rect">
            <a:avLst/>
          </a:prstGeom>
        </p:spPr>
      </p:pic>
      <p:pic>
        <p:nvPicPr>
          <p:cNvPr id="7" name="Picture 6" descr="Screen Shot 2017-07-06 at 09.53.53.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53449" y="168212"/>
            <a:ext cx="1054100" cy="1790700"/>
          </a:xfrm>
          <a:prstGeom prst="rect">
            <a:avLst/>
          </a:prstGeom>
        </p:spPr>
      </p:pic>
      <p:pic>
        <p:nvPicPr>
          <p:cNvPr id="8" name="Picture 7" descr="Screen Shot 2017-07-06 at 09.53.55.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97899" y="1999802"/>
            <a:ext cx="965200" cy="1625600"/>
          </a:xfrm>
          <a:prstGeom prst="rect">
            <a:avLst/>
          </a:prstGeom>
        </p:spPr>
      </p:pic>
      <p:pic>
        <p:nvPicPr>
          <p:cNvPr id="9" name="Picture 8" descr="Screen Shot 2017-07-06 at 09.53.59.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475277" y="5997971"/>
            <a:ext cx="787400" cy="800100"/>
          </a:xfrm>
          <a:prstGeom prst="rect">
            <a:avLst/>
          </a:prstGeom>
        </p:spPr>
      </p:pic>
      <p:pic>
        <p:nvPicPr>
          <p:cNvPr id="10" name="Picture 9" descr="Screen Shot 2017-07-06 at 09.54.04.pn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997899" y="3259221"/>
            <a:ext cx="977900" cy="1066800"/>
          </a:xfrm>
          <a:prstGeom prst="rect">
            <a:avLst/>
          </a:prstGeom>
        </p:spPr>
      </p:pic>
      <p:pic>
        <p:nvPicPr>
          <p:cNvPr id="12" name="Picture 11" descr="Screen Shot 2017-07-06 at 09.54.11.png"/>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335731" y="63498"/>
            <a:ext cx="749300" cy="1231900"/>
          </a:xfrm>
          <a:prstGeom prst="rect">
            <a:avLst/>
          </a:prstGeom>
        </p:spPr>
      </p:pic>
      <p:pic>
        <p:nvPicPr>
          <p:cNvPr id="13" name="Picture 12" descr="Screen Shot 2017-07-06 at 09.54.16.png"/>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454408" y="1561659"/>
            <a:ext cx="876300" cy="1460500"/>
          </a:xfrm>
          <a:prstGeom prst="rect">
            <a:avLst/>
          </a:prstGeom>
        </p:spPr>
      </p:pic>
      <p:pic>
        <p:nvPicPr>
          <p:cNvPr id="14" name="Picture 13" descr="Screen Shot 2017-07-06 at 09.54.29.png"/>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3190536" y="1595521"/>
            <a:ext cx="1473200" cy="1663700"/>
          </a:xfrm>
          <a:prstGeom prst="rect">
            <a:avLst/>
          </a:prstGeom>
        </p:spPr>
      </p:pic>
      <p:pic>
        <p:nvPicPr>
          <p:cNvPr id="15" name="Picture 14" descr="Screen Shot 2017-07-06 at 09.54.34.png"/>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3064" y="66614"/>
            <a:ext cx="2006600" cy="1409700"/>
          </a:xfrm>
          <a:prstGeom prst="rect">
            <a:avLst/>
          </a:prstGeom>
        </p:spPr>
      </p:pic>
      <p:pic>
        <p:nvPicPr>
          <p:cNvPr id="16" name="Picture 15" descr="Screen Shot 2017-07-06 at 09.54.47.png"/>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4913137" y="101598"/>
            <a:ext cx="2476500" cy="1193800"/>
          </a:xfrm>
          <a:prstGeom prst="rect">
            <a:avLst/>
          </a:prstGeom>
        </p:spPr>
      </p:pic>
      <p:pic>
        <p:nvPicPr>
          <p:cNvPr id="17" name="Picture 16" descr="Screen Shot 2017-07-06 at 09.55.39.png"/>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53596" y="2558607"/>
            <a:ext cx="1333500" cy="1130300"/>
          </a:xfrm>
          <a:prstGeom prst="rect">
            <a:avLst/>
          </a:prstGeom>
        </p:spPr>
      </p:pic>
      <p:pic>
        <p:nvPicPr>
          <p:cNvPr id="18" name="Picture 17" descr="Screen Shot 2017-07-06 at 09.56.34.png"/>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821809" y="78869"/>
            <a:ext cx="1574800" cy="1587500"/>
          </a:xfrm>
          <a:prstGeom prst="rect">
            <a:avLst/>
          </a:prstGeom>
        </p:spPr>
      </p:pic>
      <p:pic>
        <p:nvPicPr>
          <p:cNvPr id="19" name="Picture 18" descr="Screen Shot 2017-07-06 at 09.56.36.png"/>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987523" y="3976438"/>
            <a:ext cx="1219200" cy="1612900"/>
          </a:xfrm>
          <a:prstGeom prst="rect">
            <a:avLst/>
          </a:prstGeom>
        </p:spPr>
      </p:pic>
      <p:pic>
        <p:nvPicPr>
          <p:cNvPr id="20" name="Picture 19" descr="Screen Shot 2017-07-06 at 09.56.46.png"/>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1403608" y="2894861"/>
            <a:ext cx="927100" cy="1066800"/>
          </a:xfrm>
          <a:prstGeom prst="rect">
            <a:avLst/>
          </a:prstGeom>
        </p:spPr>
      </p:pic>
      <p:pic>
        <p:nvPicPr>
          <p:cNvPr id="22" name="Picture 21" descr="Screen Shot 2017-07-06 at 09.57.56.png"/>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5448300" y="4205074"/>
            <a:ext cx="3695700" cy="2603500"/>
          </a:xfrm>
          <a:prstGeom prst="rect">
            <a:avLst/>
          </a:prstGeom>
        </p:spPr>
      </p:pic>
      <p:pic>
        <p:nvPicPr>
          <p:cNvPr id="23" name="Picture 22" descr="Screen Shot 2017-07-06 at 09.59.44.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2488559" y="5794771"/>
            <a:ext cx="1993900" cy="1003300"/>
          </a:xfrm>
          <a:prstGeom prst="rect">
            <a:avLst/>
          </a:prstGeom>
        </p:spPr>
      </p:pic>
      <p:pic>
        <p:nvPicPr>
          <p:cNvPr id="24" name="Picture 23" descr="Screen Shot 2017-07-06 at 10.00.26.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955336" y="5589338"/>
            <a:ext cx="1409700" cy="1193800"/>
          </a:xfrm>
          <a:prstGeom prst="rect">
            <a:avLst/>
          </a:prstGeom>
        </p:spPr>
      </p:pic>
      <p:pic>
        <p:nvPicPr>
          <p:cNvPr id="25" name="Picture 24" descr="Screen Shot 2017-07-06 at 10.00.33.png"/>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0" y="5708532"/>
            <a:ext cx="1143000" cy="952500"/>
          </a:xfrm>
          <a:prstGeom prst="rect">
            <a:avLst/>
          </a:prstGeom>
        </p:spPr>
      </p:pic>
      <p:pic>
        <p:nvPicPr>
          <p:cNvPr id="26" name="Picture 25" descr="Screen Shot 2017-07-06 at 10.00.37.png"/>
          <p:cNvPicPr>
            <a:picLocks noChangeAspect="1"/>
          </p:cNvPicPr>
          <p:nvPr/>
        </p:nvPicPr>
        <p:blipFill>
          <a:blip r:embed="rId22">
            <a:extLst>
              <a:ext uri="{28A0092B-C50C-407E-A947-70E740481C1C}">
                <a14:useLocalDpi xmlns:a14="http://schemas.microsoft.com/office/drawing/2010/main" val="0"/>
              </a:ext>
            </a:extLst>
          </a:blip>
          <a:stretch>
            <a:fillRect/>
          </a:stretch>
        </p:blipFill>
        <p:spPr>
          <a:xfrm>
            <a:off x="5621678" y="4205074"/>
            <a:ext cx="1206500" cy="1104900"/>
          </a:xfrm>
          <a:prstGeom prst="rect">
            <a:avLst/>
          </a:prstGeom>
        </p:spPr>
      </p:pic>
      <p:pic>
        <p:nvPicPr>
          <p:cNvPr id="27" name="Picture 26" descr="Screen Shot 2017-07-06 at 10.01.06.png"/>
          <p:cNvPicPr>
            <a:picLocks noChangeAspect="1"/>
          </p:cNvPicPr>
          <p:nvPr/>
        </p:nvPicPr>
        <p:blipFill>
          <a:blip r:embed="rId23">
            <a:extLst>
              <a:ext uri="{28A0092B-C50C-407E-A947-70E740481C1C}">
                <a14:useLocalDpi xmlns:a14="http://schemas.microsoft.com/office/drawing/2010/main" val="0"/>
              </a:ext>
            </a:extLst>
          </a:blip>
          <a:stretch>
            <a:fillRect/>
          </a:stretch>
        </p:blipFill>
        <p:spPr>
          <a:xfrm>
            <a:off x="2365036" y="1595521"/>
            <a:ext cx="825500" cy="1803400"/>
          </a:xfrm>
          <a:prstGeom prst="rect">
            <a:avLst/>
          </a:prstGeom>
        </p:spPr>
      </p:pic>
      <p:pic>
        <p:nvPicPr>
          <p:cNvPr id="28" name="Picture 27" descr="Screen Shot 2017-07-06 at 10.01.12.png"/>
          <p:cNvPicPr>
            <a:picLocks noChangeAspect="1"/>
          </p:cNvPicPr>
          <p:nvPr/>
        </p:nvPicPr>
        <p:blipFill>
          <a:blip r:embed="rId24">
            <a:extLst>
              <a:ext uri="{28A0092B-C50C-407E-A947-70E740481C1C}">
                <a14:useLocalDpi xmlns:a14="http://schemas.microsoft.com/office/drawing/2010/main" val="0"/>
              </a:ext>
            </a:extLst>
          </a:blip>
          <a:stretch>
            <a:fillRect/>
          </a:stretch>
        </p:blipFill>
        <p:spPr>
          <a:xfrm>
            <a:off x="34985" y="3661428"/>
            <a:ext cx="1041400" cy="2095500"/>
          </a:xfrm>
          <a:prstGeom prst="rect">
            <a:avLst/>
          </a:prstGeom>
        </p:spPr>
      </p:pic>
      <p:pic>
        <p:nvPicPr>
          <p:cNvPr id="29" name="Picture 28" descr="Screen Shot 2017-07-06 at 10.01.18.png"/>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5837767" y="1218752"/>
            <a:ext cx="1320800" cy="1562100"/>
          </a:xfrm>
          <a:prstGeom prst="rect">
            <a:avLst/>
          </a:prstGeom>
        </p:spPr>
      </p:pic>
      <p:pic>
        <p:nvPicPr>
          <p:cNvPr id="30" name="Picture 29" descr="Screen Shot 2017-07-06 at 10.01.22.png"/>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4385733" y="5159771"/>
            <a:ext cx="1003300" cy="1676400"/>
          </a:xfrm>
          <a:prstGeom prst="rect">
            <a:avLst/>
          </a:prstGeom>
        </p:spPr>
      </p:pic>
      <p:pic>
        <p:nvPicPr>
          <p:cNvPr id="31" name="Picture 30" descr="Screen Shot 2017-07-06 at 10.01.31.png"/>
          <p:cNvPicPr>
            <a:picLocks noChangeAspect="1"/>
          </p:cNvPicPr>
          <p:nvPr/>
        </p:nvPicPr>
        <p:blipFill>
          <a:blip r:embed="rId27">
            <a:extLst>
              <a:ext uri="{28A0092B-C50C-407E-A947-70E740481C1C}">
                <a14:useLocalDpi xmlns:a14="http://schemas.microsoft.com/office/drawing/2010/main" val="0"/>
              </a:ext>
            </a:extLst>
          </a:blip>
          <a:stretch>
            <a:fillRect/>
          </a:stretch>
        </p:blipFill>
        <p:spPr>
          <a:xfrm>
            <a:off x="6828178" y="2774220"/>
            <a:ext cx="1168400" cy="1270000"/>
          </a:xfrm>
          <a:prstGeom prst="rect">
            <a:avLst/>
          </a:prstGeom>
        </p:spPr>
      </p:pic>
      <p:pic>
        <p:nvPicPr>
          <p:cNvPr id="32" name="Picture 31" descr="Screen Shot 2017-07-06 at 10.01.33.png"/>
          <p:cNvPicPr>
            <a:picLocks noChangeAspect="1"/>
          </p:cNvPicPr>
          <p:nvPr/>
        </p:nvPicPr>
        <p:blipFill>
          <a:blip r:embed="rId28">
            <a:extLst>
              <a:ext uri="{28A0092B-C50C-407E-A947-70E740481C1C}">
                <a14:useLocalDpi xmlns:a14="http://schemas.microsoft.com/office/drawing/2010/main" val="0"/>
              </a:ext>
            </a:extLst>
          </a:blip>
          <a:stretch>
            <a:fillRect/>
          </a:stretch>
        </p:blipFill>
        <p:spPr>
          <a:xfrm>
            <a:off x="4593512" y="4416821"/>
            <a:ext cx="1117600" cy="1206500"/>
          </a:xfrm>
          <a:prstGeom prst="rect">
            <a:avLst/>
          </a:prstGeom>
        </p:spPr>
      </p:pic>
      <p:pic>
        <p:nvPicPr>
          <p:cNvPr id="33" name="Picture 32" descr="Screen Shot 2017-07-06 at 10.27.00.png"/>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4440767" y="2630571"/>
            <a:ext cx="1397000" cy="1536700"/>
          </a:xfrm>
          <a:prstGeom prst="rect">
            <a:avLst/>
          </a:prstGeom>
        </p:spPr>
      </p:pic>
      <p:pic>
        <p:nvPicPr>
          <p:cNvPr id="34" name="Picture 33" descr="Screen Shot 2017-07-06 at 10.27.03.png"/>
          <p:cNvPicPr>
            <a:picLocks noChangeAspect="1"/>
          </p:cNvPicPr>
          <p:nvPr/>
        </p:nvPicPr>
        <p:blipFill>
          <a:blip r:embed="rId30">
            <a:extLst>
              <a:ext uri="{28A0092B-C50C-407E-A947-70E740481C1C}">
                <a14:useLocalDpi xmlns:a14="http://schemas.microsoft.com/office/drawing/2010/main" val="0"/>
              </a:ext>
            </a:extLst>
          </a:blip>
          <a:stretch>
            <a:fillRect/>
          </a:stretch>
        </p:blipFill>
        <p:spPr>
          <a:xfrm>
            <a:off x="2084624" y="4725774"/>
            <a:ext cx="1308100" cy="1168400"/>
          </a:xfrm>
          <a:prstGeom prst="rect">
            <a:avLst/>
          </a:prstGeom>
        </p:spPr>
      </p:pic>
      <p:pic>
        <p:nvPicPr>
          <p:cNvPr id="35" name="Picture 34" descr="Screen Shot 2017-07-06 at 10.27.04.png"/>
          <p:cNvPicPr>
            <a:picLocks noChangeAspect="1"/>
          </p:cNvPicPr>
          <p:nvPr/>
        </p:nvPicPr>
        <p:blipFill>
          <a:blip r:embed="rId31">
            <a:extLst>
              <a:ext uri="{28A0092B-C50C-407E-A947-70E740481C1C}">
                <a14:useLocalDpi xmlns:a14="http://schemas.microsoft.com/office/drawing/2010/main" val="0"/>
              </a:ext>
            </a:extLst>
          </a:blip>
          <a:stretch>
            <a:fillRect/>
          </a:stretch>
        </p:blipFill>
        <p:spPr>
          <a:xfrm>
            <a:off x="3128782" y="3625402"/>
            <a:ext cx="1663700" cy="1155700"/>
          </a:xfrm>
          <a:prstGeom prst="rect">
            <a:avLst/>
          </a:prstGeom>
        </p:spPr>
      </p:pic>
      <p:pic>
        <p:nvPicPr>
          <p:cNvPr id="36" name="Picture 35" descr="Screen Shot 2017-07-06 at 10.27.06.png"/>
          <p:cNvPicPr>
            <a:picLocks noChangeAspect="1"/>
          </p:cNvPicPr>
          <p:nvPr/>
        </p:nvPicPr>
        <p:blipFill>
          <a:blip r:embed="rId32">
            <a:extLst>
              <a:ext uri="{28A0092B-C50C-407E-A947-70E740481C1C}">
                <a14:useLocalDpi xmlns:a14="http://schemas.microsoft.com/office/drawing/2010/main" val="0"/>
              </a:ext>
            </a:extLst>
          </a:blip>
          <a:stretch>
            <a:fillRect/>
          </a:stretch>
        </p:blipFill>
        <p:spPr>
          <a:xfrm>
            <a:off x="5621678" y="2774220"/>
            <a:ext cx="1296623" cy="1515533"/>
          </a:xfrm>
          <a:prstGeom prst="rect">
            <a:avLst/>
          </a:prstGeom>
        </p:spPr>
      </p:pic>
      <p:pic>
        <p:nvPicPr>
          <p:cNvPr id="37" name="Picture 36" descr="Screen Shot 2017-07-06 at 10.27.09.png"/>
          <p:cNvPicPr>
            <a:picLocks noChangeAspect="1"/>
          </p:cNvPicPr>
          <p:nvPr/>
        </p:nvPicPr>
        <p:blipFill>
          <a:blip r:embed="rId33">
            <a:extLst>
              <a:ext uri="{28A0092B-C50C-407E-A947-70E740481C1C}">
                <a14:useLocalDpi xmlns:a14="http://schemas.microsoft.com/office/drawing/2010/main" val="0"/>
              </a:ext>
            </a:extLst>
          </a:blip>
          <a:stretch>
            <a:fillRect/>
          </a:stretch>
        </p:blipFill>
        <p:spPr>
          <a:xfrm>
            <a:off x="3170477" y="2894861"/>
            <a:ext cx="1092200" cy="800100"/>
          </a:xfrm>
          <a:prstGeom prst="rect">
            <a:avLst/>
          </a:prstGeom>
        </p:spPr>
      </p:pic>
      <p:pic>
        <p:nvPicPr>
          <p:cNvPr id="38" name="Picture 37" descr="Screen Shot 2017-07-06 at 10.27.24.png"/>
          <p:cNvPicPr>
            <a:picLocks noChangeAspect="1"/>
          </p:cNvPicPr>
          <p:nvPr/>
        </p:nvPicPr>
        <p:blipFill>
          <a:blip r:embed="rId34">
            <a:extLst>
              <a:ext uri="{28A0092B-C50C-407E-A947-70E740481C1C}">
                <a14:useLocalDpi xmlns:a14="http://schemas.microsoft.com/office/drawing/2010/main" val="0"/>
              </a:ext>
            </a:extLst>
          </a:blip>
          <a:stretch>
            <a:fillRect/>
          </a:stretch>
        </p:blipFill>
        <p:spPr>
          <a:xfrm>
            <a:off x="4511311" y="1218078"/>
            <a:ext cx="1452034" cy="1481667"/>
          </a:xfrm>
          <a:prstGeom prst="rect">
            <a:avLst/>
          </a:prstGeom>
        </p:spPr>
      </p:pic>
      <p:pic>
        <p:nvPicPr>
          <p:cNvPr id="39" name="Picture 38" descr="Screen Shot 2017-07-06 at 10.27.34.png"/>
          <p:cNvPicPr>
            <a:picLocks noChangeAspect="1"/>
          </p:cNvPicPr>
          <p:nvPr/>
        </p:nvPicPr>
        <p:blipFill>
          <a:blip r:embed="rId35">
            <a:extLst>
              <a:ext uri="{28A0092B-C50C-407E-A947-70E740481C1C}">
                <a14:useLocalDpi xmlns:a14="http://schemas.microsoft.com/office/drawing/2010/main" val="0"/>
              </a:ext>
            </a:extLst>
          </a:blip>
          <a:stretch>
            <a:fillRect/>
          </a:stretch>
        </p:blipFill>
        <p:spPr>
          <a:xfrm>
            <a:off x="3365210" y="4725774"/>
            <a:ext cx="1117600" cy="1244600"/>
          </a:xfrm>
          <a:prstGeom prst="rect">
            <a:avLst/>
          </a:prstGeom>
        </p:spPr>
      </p:pic>
      <p:pic>
        <p:nvPicPr>
          <p:cNvPr id="40" name="Picture 39" descr="Screen Shot 2017-07-06 at 10.27.39.png"/>
          <p:cNvPicPr>
            <a:picLocks noChangeAspect="1"/>
          </p:cNvPicPr>
          <p:nvPr/>
        </p:nvPicPr>
        <p:blipFill>
          <a:blip r:embed="rId36">
            <a:extLst>
              <a:ext uri="{28A0092B-C50C-407E-A947-70E740481C1C}">
                <a14:useLocalDpi xmlns:a14="http://schemas.microsoft.com/office/drawing/2010/main" val="0"/>
              </a:ext>
            </a:extLst>
          </a:blip>
          <a:stretch>
            <a:fillRect/>
          </a:stretch>
        </p:blipFill>
        <p:spPr>
          <a:xfrm>
            <a:off x="2204932" y="3322721"/>
            <a:ext cx="977900" cy="1003300"/>
          </a:xfrm>
          <a:prstGeom prst="rect">
            <a:avLst/>
          </a:prstGeom>
        </p:spPr>
      </p:pic>
    </p:spTree>
    <p:extLst>
      <p:ext uri="{BB962C8B-B14F-4D97-AF65-F5344CB8AC3E}">
        <p14:creationId xmlns:p14="http://schemas.microsoft.com/office/powerpoint/2010/main" val="700812808"/>
      </p:ext>
    </p:extLst>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7-07-01 at 13.17.54.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0865" y="0"/>
            <a:ext cx="2641600" cy="6235700"/>
          </a:xfrm>
          <a:prstGeom prst="rect">
            <a:avLst/>
          </a:prstGeom>
        </p:spPr>
      </p:pic>
      <p:pic>
        <p:nvPicPr>
          <p:cNvPr id="3" name="Picture 2" descr="Screen Shot 2017-07-01 at 13.17.19.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2645" y="169566"/>
            <a:ext cx="2401355" cy="6271960"/>
          </a:xfrm>
          <a:prstGeom prst="rect">
            <a:avLst/>
          </a:prstGeom>
        </p:spPr>
      </p:pic>
    </p:spTree>
    <p:extLst>
      <p:ext uri="{BB962C8B-B14F-4D97-AF65-F5344CB8AC3E}">
        <p14:creationId xmlns:p14="http://schemas.microsoft.com/office/powerpoint/2010/main" val="3490620588"/>
      </p:ext>
    </p:extLst>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7-07-06 at 10.25.1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19855" y="168384"/>
            <a:ext cx="4428067" cy="6475882"/>
          </a:xfrm>
          <a:prstGeom prst="rect">
            <a:avLst/>
          </a:prstGeom>
        </p:spPr>
      </p:pic>
    </p:spTree>
    <p:extLst>
      <p:ext uri="{BB962C8B-B14F-4D97-AF65-F5344CB8AC3E}">
        <p14:creationId xmlns:p14="http://schemas.microsoft.com/office/powerpoint/2010/main" val="3584232987"/>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7-06-30 at 14.20.12.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7941" y="154288"/>
            <a:ext cx="3070598" cy="6262205"/>
          </a:xfrm>
          <a:prstGeom prst="rect">
            <a:avLst/>
          </a:prstGeom>
        </p:spPr>
      </p:pic>
      <p:pic>
        <p:nvPicPr>
          <p:cNvPr id="3" name="Picture 2" descr="Screen Shot 2017-07-02 at 11.54.49.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23858" y="154288"/>
            <a:ext cx="2946400" cy="6413500"/>
          </a:xfrm>
          <a:prstGeom prst="rect">
            <a:avLst/>
          </a:prstGeom>
        </p:spPr>
      </p:pic>
    </p:spTree>
    <p:extLst>
      <p:ext uri="{BB962C8B-B14F-4D97-AF65-F5344CB8AC3E}">
        <p14:creationId xmlns:p14="http://schemas.microsoft.com/office/powerpoint/2010/main" val="1508784064"/>
      </p:ext>
    </p:extLst>
  </p:cSld>
  <p:clrMapOvr>
    <a:masterClrMapping/>
  </p:clrMapOvr>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descr="Aphroditeboticelli .png"/>
          <p:cNvPicPr>
            <a:picLocks noGrp="1" noChangeAspect="1"/>
          </p:cNvPicPr>
          <p:nvPr/>
        </p:nvPicPr>
        <p:blipFill>
          <a:blip r:embed="rId2">
            <a:extLst>
              <a:ext uri="{28A0092B-C50C-407E-A947-70E740481C1C}">
                <a14:useLocalDpi xmlns:a14="http://schemas.microsoft.com/office/drawing/2010/main" val="0"/>
              </a:ext>
            </a:extLst>
          </a:blip>
          <a:srcRect l="-48256" r="-48256"/>
          <a:stretch>
            <a:fillRect/>
          </a:stretch>
        </p:blipFill>
        <p:spPr>
          <a:xfrm>
            <a:off x="219088" y="326682"/>
            <a:ext cx="8824084" cy="6344877"/>
          </a:xfrm>
          <a:prstGeom prst="rect">
            <a:avLst/>
          </a:prstGeom>
        </p:spPr>
      </p:pic>
    </p:spTree>
    <p:extLst>
      <p:ext uri="{BB962C8B-B14F-4D97-AF65-F5344CB8AC3E}">
        <p14:creationId xmlns:p14="http://schemas.microsoft.com/office/powerpoint/2010/main" val="3154683720"/>
      </p:ext>
    </p:extLst>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descr="Aphroditeboticelli .png"/>
          <p:cNvPicPr>
            <a:picLocks noGrp="1" noChangeAspect="1"/>
          </p:cNvPicPr>
          <p:nvPr/>
        </p:nvPicPr>
        <p:blipFill>
          <a:blip r:embed="rId2">
            <a:extLst>
              <a:ext uri="{28A0092B-C50C-407E-A947-70E740481C1C}">
                <a14:useLocalDpi xmlns:a14="http://schemas.microsoft.com/office/drawing/2010/main" val="0"/>
              </a:ext>
            </a:extLst>
          </a:blip>
          <a:srcRect l="-50951" r="-50951"/>
          <a:stretch>
            <a:fillRect/>
          </a:stretch>
        </p:blipFill>
        <p:spPr>
          <a:xfrm>
            <a:off x="-1957934" y="204107"/>
            <a:ext cx="8229600" cy="5759450"/>
          </a:xfrm>
          <a:prstGeom prst="rect">
            <a:avLst/>
          </a:prstGeom>
        </p:spPr>
      </p:pic>
      <p:pic>
        <p:nvPicPr>
          <p:cNvPr id="3" name="Picture 2" descr="Screen Shot 2017-06-30 at 13.52.25.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7265" y="204107"/>
            <a:ext cx="4138257" cy="5682818"/>
          </a:xfrm>
          <a:prstGeom prst="rect">
            <a:avLst/>
          </a:prstGeom>
        </p:spPr>
      </p:pic>
    </p:spTree>
    <p:extLst>
      <p:ext uri="{BB962C8B-B14F-4D97-AF65-F5344CB8AC3E}">
        <p14:creationId xmlns:p14="http://schemas.microsoft.com/office/powerpoint/2010/main" val="2887509539"/>
      </p:ext>
    </p:extLst>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descr="Capitoline_Venus_-_Palazzo_Nuovo_-_Musei_Capitolini_-_Rome_2016.jpg"/>
          <p:cNvPicPr>
            <a:picLocks noGrp="1" noChangeAspect="1"/>
          </p:cNvPicPr>
          <p:nvPr/>
        </p:nvPicPr>
        <p:blipFill>
          <a:blip r:embed="rId2" cstate="print">
            <a:extLst>
              <a:ext uri="{28A0092B-C50C-407E-A947-70E740481C1C}">
                <a14:useLocalDpi xmlns:a14="http://schemas.microsoft.com/office/drawing/2010/main" val="0"/>
              </a:ext>
            </a:extLst>
          </a:blip>
          <a:srcRect l="-61945" r="-61945"/>
          <a:stretch>
            <a:fillRect/>
          </a:stretch>
        </p:blipFill>
        <p:spPr>
          <a:xfrm>
            <a:off x="219088" y="265199"/>
            <a:ext cx="8229601" cy="5838825"/>
          </a:xfrm>
          <a:prstGeom prst="rect">
            <a:avLst/>
          </a:prstGeom>
        </p:spPr>
      </p:pic>
    </p:spTree>
    <p:extLst>
      <p:ext uri="{BB962C8B-B14F-4D97-AF65-F5344CB8AC3E}">
        <p14:creationId xmlns:p14="http://schemas.microsoft.com/office/powerpoint/2010/main" val="2225253736"/>
      </p:ext>
    </p:extLst>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352493" y="202377"/>
            <a:ext cx="2567518" cy="6004781"/>
          </a:xfrm>
          <a:prstGeom prst="rect">
            <a:avLst/>
          </a:prstGeom>
        </p:spPr>
      </p:pic>
    </p:spTree>
    <p:extLst>
      <p:ext uri="{BB962C8B-B14F-4D97-AF65-F5344CB8AC3E}">
        <p14:creationId xmlns:p14="http://schemas.microsoft.com/office/powerpoint/2010/main" val="2433385467"/>
      </p:ext>
    </p:extLst>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p:txBody>
          <a:bodyPr/>
          <a:lstStyle/>
          <a:p>
            <a:endParaRPr lang="en-GB"/>
          </a:p>
        </p:txBody>
      </p:sp>
      <p:sp>
        <p:nvSpPr>
          <p:cNvPr id="3" name="Title 2"/>
          <p:cNvSpPr>
            <a:spLocks noGrp="1"/>
          </p:cNvSpPr>
          <p:nvPr>
            <p:ph type="ctrTitle"/>
          </p:nvPr>
        </p:nvSpPr>
        <p:spPr/>
        <p:txBody>
          <a:bodyPr/>
          <a:lstStyle/>
          <a:p>
            <a:r>
              <a:rPr lang="en-GB" dirty="0" smtClean="0"/>
              <a:t>Act 5: Pygmalion</a:t>
            </a:r>
            <a:br>
              <a:rPr lang="en-GB" dirty="0" smtClean="0"/>
            </a:br>
            <a:endParaRPr lang="en-GB" dirty="0"/>
          </a:p>
        </p:txBody>
      </p:sp>
    </p:spTree>
    <p:extLst>
      <p:ext uri="{BB962C8B-B14F-4D97-AF65-F5344CB8AC3E}">
        <p14:creationId xmlns:p14="http://schemas.microsoft.com/office/powerpoint/2010/main" val="2098554044"/>
      </p:ext>
    </p:extLst>
  </p:cSld>
  <p:clrMapOvr>
    <a:masterClrMapping/>
  </p:clrMapOvr>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Pygmalion</a:t>
            </a:r>
            <a:endParaRPr lang="en-GB" dirty="0"/>
          </a:p>
        </p:txBody>
      </p:sp>
      <p:sp>
        <p:nvSpPr>
          <p:cNvPr id="3" name="Content Placeholder 2"/>
          <p:cNvSpPr>
            <a:spLocks noGrp="1"/>
          </p:cNvSpPr>
          <p:nvPr>
            <p:ph sz="quarter" idx="1"/>
          </p:nvPr>
        </p:nvSpPr>
        <p:spPr/>
        <p:txBody>
          <a:bodyPr/>
          <a:lstStyle/>
          <a:p>
            <a:pPr marL="0" indent="0">
              <a:buNone/>
            </a:pPr>
            <a:r>
              <a:rPr lang="en-GB" dirty="0" smtClean="0"/>
              <a:t>Ovid:</a:t>
            </a:r>
          </a:p>
          <a:p>
            <a:r>
              <a:rPr lang="en-GB" dirty="0" smtClean="0"/>
              <a:t>The </a:t>
            </a:r>
            <a:r>
              <a:rPr lang="en-GB" dirty="0" err="1" smtClean="0"/>
              <a:t>propoetids</a:t>
            </a:r>
            <a:r>
              <a:rPr lang="en-GB" dirty="0" smtClean="0"/>
              <a:t> are the first to be sex workers and</a:t>
            </a:r>
            <a:r>
              <a:rPr lang="is-IS" dirty="0" smtClean="0"/>
              <a:t>…</a:t>
            </a:r>
            <a:endParaRPr lang="en-GB" dirty="0" smtClean="0"/>
          </a:p>
          <a:p>
            <a:r>
              <a:rPr lang="en-GB" dirty="0" smtClean="0"/>
              <a:t>They deny the divinity of Venus</a:t>
            </a:r>
          </a:p>
          <a:p>
            <a:r>
              <a:rPr lang="en-GB" dirty="0" smtClean="0"/>
              <a:t>Are turned into stone in punishment.</a:t>
            </a:r>
          </a:p>
          <a:p>
            <a:r>
              <a:rPr lang="en-GB" dirty="0" smtClean="0"/>
              <a:t>Pygmalion witnesses all this;</a:t>
            </a:r>
          </a:p>
          <a:p>
            <a:r>
              <a:rPr lang="en-GB" dirty="0" smtClean="0"/>
              <a:t>Is repulsed by women</a:t>
            </a:r>
          </a:p>
          <a:p>
            <a:r>
              <a:rPr lang="en-GB" dirty="0" smtClean="0"/>
              <a:t>Carves a statue instead:</a:t>
            </a:r>
          </a:p>
          <a:p>
            <a:endParaRPr lang="en-GB" dirty="0" smtClean="0"/>
          </a:p>
          <a:p>
            <a:endParaRPr lang="en-GB" dirty="0" smtClean="0"/>
          </a:p>
          <a:p>
            <a:endParaRPr lang="en-GB" dirty="0"/>
          </a:p>
        </p:txBody>
      </p:sp>
    </p:spTree>
    <p:extLst>
      <p:ext uri="{BB962C8B-B14F-4D97-AF65-F5344CB8AC3E}">
        <p14:creationId xmlns:p14="http://schemas.microsoft.com/office/powerpoint/2010/main" val="3219192551"/>
      </p:ext>
    </p:extLst>
  </p:cSld>
  <p:clrMapOvr>
    <a:masterClrMapping/>
  </p:clrMapOvr>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Pygmalion: Ovid X 254-269</a:t>
            </a:r>
            <a:endParaRPr lang="en-GB" dirty="0"/>
          </a:p>
        </p:txBody>
      </p:sp>
      <p:sp>
        <p:nvSpPr>
          <p:cNvPr id="3" name="Content Placeholder 2"/>
          <p:cNvSpPr>
            <a:spLocks noGrp="1"/>
          </p:cNvSpPr>
          <p:nvPr>
            <p:ph sz="quarter" idx="1"/>
          </p:nvPr>
        </p:nvSpPr>
        <p:spPr>
          <a:xfrm>
            <a:off x="141102" y="1527047"/>
            <a:ext cx="9002898" cy="4963109"/>
          </a:xfrm>
        </p:spPr>
        <p:txBody>
          <a:bodyPr numCol="2">
            <a:normAutofit fontScale="70000" lnSpcReduction="20000"/>
          </a:bodyPr>
          <a:lstStyle/>
          <a:p>
            <a:pPr marL="0" indent="0">
              <a:buNone/>
            </a:pPr>
            <a:r>
              <a:rPr lang="en-GB" dirty="0"/>
              <a:t>He lifts up both his hands to feel the work,</a:t>
            </a:r>
          </a:p>
          <a:p>
            <a:pPr marL="0" indent="0">
              <a:buNone/>
            </a:pPr>
            <a:r>
              <a:rPr lang="en-GB" dirty="0"/>
              <a:t>and wonders if it can be ivory,</a:t>
            </a:r>
          </a:p>
          <a:p>
            <a:pPr marL="0" indent="0">
              <a:buNone/>
            </a:pPr>
            <a:r>
              <a:rPr lang="en-GB" dirty="0"/>
              <a:t>because it seems to him more truly flesh. —</a:t>
            </a:r>
          </a:p>
          <a:p>
            <a:pPr marL="0" indent="0">
              <a:buNone/>
            </a:pPr>
            <a:r>
              <a:rPr lang="en-GB" dirty="0"/>
              <a:t>his mind refusing to conceive of it</a:t>
            </a:r>
          </a:p>
          <a:p>
            <a:pPr marL="0" indent="0">
              <a:buNone/>
            </a:pPr>
            <a:r>
              <a:rPr lang="en-GB" dirty="0"/>
              <a:t>as ivory, he kisses it and feels</a:t>
            </a:r>
          </a:p>
          <a:p>
            <a:pPr marL="0" indent="0">
              <a:buNone/>
            </a:pPr>
            <a:r>
              <a:rPr lang="en-GB" dirty="0"/>
              <a:t>his kisses are returned. And speaking love,</a:t>
            </a:r>
          </a:p>
          <a:p>
            <a:pPr marL="0" indent="0">
              <a:buNone/>
            </a:pPr>
            <a:r>
              <a:rPr lang="en-GB" dirty="0"/>
              <a:t>caresses it with loving hands that seem</a:t>
            </a:r>
          </a:p>
          <a:p>
            <a:pPr marL="0" indent="0">
              <a:buNone/>
            </a:pPr>
            <a:r>
              <a:rPr lang="en-GB" dirty="0"/>
              <a:t>to make an impress, on the parts they touch,</a:t>
            </a:r>
          </a:p>
          <a:p>
            <a:pPr marL="0" indent="0">
              <a:buNone/>
            </a:pPr>
            <a:r>
              <a:rPr lang="en-GB" dirty="0"/>
              <a:t>so real that he fears he then may bruise</a:t>
            </a:r>
          </a:p>
          <a:p>
            <a:pPr marL="0" indent="0">
              <a:buNone/>
            </a:pPr>
            <a:r>
              <a:rPr lang="en-GB" dirty="0"/>
              <a:t>her by his eager pressing. Softest tones</a:t>
            </a:r>
          </a:p>
          <a:p>
            <a:pPr marL="0" indent="0">
              <a:buNone/>
            </a:pPr>
            <a:r>
              <a:rPr lang="en-GB" dirty="0"/>
              <a:t>are used each time he speaks to her. He brings</a:t>
            </a:r>
          </a:p>
          <a:p>
            <a:pPr marL="0" indent="0">
              <a:buNone/>
            </a:pPr>
            <a:r>
              <a:rPr lang="en-GB" dirty="0"/>
              <a:t>to her such presents as are surely prized</a:t>
            </a:r>
          </a:p>
          <a:p>
            <a:pPr marL="0" indent="0">
              <a:buNone/>
            </a:pPr>
            <a:r>
              <a:rPr lang="en-GB" dirty="0"/>
              <a:t>by sweet </a:t>
            </a:r>
            <a:r>
              <a:rPr lang="en-GB" dirty="0" smtClean="0"/>
              <a:t>girls</a:t>
            </a:r>
            <a:r>
              <a:rPr lang="is-IS" dirty="0" smtClean="0"/>
              <a:t>…</a:t>
            </a:r>
          </a:p>
          <a:p>
            <a:pPr marL="0" indent="0">
              <a:buNone/>
            </a:pPr>
            <a:r>
              <a:rPr lang="is-IS" dirty="0" smtClean="0"/>
              <a:t>...</a:t>
            </a:r>
            <a:endParaRPr lang="en-GB" dirty="0"/>
          </a:p>
          <a:p>
            <a:pPr marL="0" indent="0">
              <a:buNone/>
            </a:pPr>
            <a:r>
              <a:rPr lang="en-GB" dirty="0"/>
              <a:t>he drapes her in rich clothing and in gems:</a:t>
            </a:r>
          </a:p>
          <a:p>
            <a:pPr marL="0" indent="0">
              <a:buNone/>
            </a:pPr>
            <a:r>
              <a:rPr lang="en-GB" dirty="0"/>
              <a:t>rings on her fingers, a rich necklace round</a:t>
            </a:r>
          </a:p>
          <a:p>
            <a:pPr marL="0" indent="0">
              <a:buNone/>
            </a:pPr>
            <a:r>
              <a:rPr lang="en-GB" dirty="0"/>
              <a:t>her neck, pearl pendants on her graceful ears;</a:t>
            </a:r>
          </a:p>
          <a:p>
            <a:pPr marL="0" indent="0">
              <a:buNone/>
            </a:pPr>
            <a:r>
              <a:rPr lang="en-GB" dirty="0"/>
              <a:t>and golden ornaments adorn her breast.</a:t>
            </a:r>
          </a:p>
          <a:p>
            <a:pPr marL="0" indent="0">
              <a:buNone/>
            </a:pPr>
            <a:r>
              <a:rPr lang="en-GB" dirty="0"/>
              <a:t>All these are beautiful—and she appears</a:t>
            </a:r>
          </a:p>
          <a:p>
            <a:pPr marL="0" indent="0">
              <a:buNone/>
            </a:pPr>
            <a:r>
              <a:rPr lang="en-GB" dirty="0"/>
              <a:t>most lovable, if carefully attired,—</a:t>
            </a:r>
          </a:p>
          <a:p>
            <a:pPr marL="0" indent="0">
              <a:buNone/>
            </a:pPr>
            <a:r>
              <a:rPr lang="en-GB" dirty="0"/>
              <a:t>or perfect as a statue, unadorned</a:t>
            </a:r>
            <a:r>
              <a:rPr lang="en-GB" dirty="0" smtClean="0"/>
              <a:t>.</a:t>
            </a:r>
          </a:p>
          <a:p>
            <a:pPr marL="0" indent="0">
              <a:buNone/>
            </a:pPr>
            <a:r>
              <a:rPr lang="en-GB" dirty="0"/>
              <a:t>He lays her on a bed luxurious, spread</a:t>
            </a:r>
          </a:p>
          <a:p>
            <a:pPr marL="0" indent="0">
              <a:buNone/>
            </a:pPr>
            <a:r>
              <a:rPr lang="en-GB" dirty="0"/>
              <a:t>with coverlets of </a:t>
            </a:r>
            <a:r>
              <a:rPr lang="en-GB" dirty="0" err="1"/>
              <a:t>Tyrian</a:t>
            </a:r>
            <a:r>
              <a:rPr lang="en-GB" dirty="0"/>
              <a:t> purple dye,</a:t>
            </a:r>
          </a:p>
          <a:p>
            <a:pPr marL="0" indent="0">
              <a:buNone/>
            </a:pPr>
            <a:r>
              <a:rPr lang="en-GB" dirty="0"/>
              <a:t>and naming her the consort of his couch,</a:t>
            </a:r>
          </a:p>
          <a:p>
            <a:pPr marL="0" indent="0">
              <a:buNone/>
            </a:pPr>
            <a:r>
              <a:rPr lang="en-GB" dirty="0"/>
              <a:t>lays her reclining head on the most soft</a:t>
            </a:r>
          </a:p>
          <a:p>
            <a:pPr marL="0" indent="0">
              <a:buNone/>
            </a:pPr>
            <a:r>
              <a:rPr lang="en-GB" dirty="0"/>
              <a:t>and downy pillows, trusting she could feel.</a:t>
            </a:r>
          </a:p>
        </p:txBody>
      </p:sp>
    </p:spTree>
    <p:extLst>
      <p:ext uri="{BB962C8B-B14F-4D97-AF65-F5344CB8AC3E}">
        <p14:creationId xmlns:p14="http://schemas.microsoft.com/office/powerpoint/2010/main" val="29961779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rcRect/>
          <a:stretch>
            <a:fillRect/>
          </a:stretch>
        </p:blipFill>
        <p:spPr bwMode="auto">
          <a:xfrm>
            <a:off x="0" y="59919"/>
            <a:ext cx="5336265" cy="6760733"/>
          </a:xfrm>
          <a:prstGeom prst="rect">
            <a:avLst/>
          </a:prstGeom>
          <a:noFill/>
          <a:ln>
            <a:noFill/>
          </a:ln>
        </p:spPr>
      </p:pic>
      <p:sp>
        <p:nvSpPr>
          <p:cNvPr id="4" name="Rectangle 3"/>
          <p:cNvSpPr/>
          <p:nvPr/>
        </p:nvSpPr>
        <p:spPr>
          <a:xfrm>
            <a:off x="5527953" y="1045740"/>
            <a:ext cx="3178950" cy="923330"/>
          </a:xfrm>
          <a:prstGeom prst="rect">
            <a:avLst/>
          </a:prstGeom>
        </p:spPr>
        <p:txBody>
          <a:bodyPr wrap="none">
            <a:spAutoFit/>
          </a:bodyPr>
          <a:lstStyle/>
          <a:p>
            <a:r>
              <a:rPr lang="en-US" dirty="0"/>
              <a:t>Jean-Léon </a:t>
            </a:r>
            <a:r>
              <a:rPr lang="en-US" dirty="0" err="1"/>
              <a:t>Gérôme</a:t>
            </a:r>
            <a:r>
              <a:rPr lang="en-US" dirty="0"/>
              <a:t>, 1890 CE</a:t>
            </a:r>
            <a:r>
              <a:rPr lang="en-US" dirty="0" smtClean="0"/>
              <a:t>,</a:t>
            </a:r>
          </a:p>
          <a:p>
            <a:r>
              <a:rPr lang="en-US" dirty="0" smtClean="0"/>
              <a:t> </a:t>
            </a:r>
            <a:r>
              <a:rPr lang="en-US" dirty="0"/>
              <a:t>oil on </a:t>
            </a:r>
            <a:r>
              <a:rPr lang="en-US" dirty="0" smtClean="0"/>
              <a:t>canvas</a:t>
            </a:r>
          </a:p>
          <a:p>
            <a:r>
              <a:rPr lang="en-US" dirty="0" smtClean="0"/>
              <a:t>‘Pygmalion et </a:t>
            </a:r>
            <a:r>
              <a:rPr lang="en-US" dirty="0" err="1" smtClean="0"/>
              <a:t>Galate</a:t>
            </a:r>
            <a:r>
              <a:rPr lang="en-US" dirty="0" err="1" smtClean="0"/>
              <a:t>é</a:t>
            </a:r>
            <a:r>
              <a:rPr lang="en-US" dirty="0" smtClean="0"/>
              <a:t>’</a:t>
            </a:r>
            <a:endParaRPr lang="en-GB" dirty="0"/>
          </a:p>
        </p:txBody>
      </p:sp>
    </p:spTree>
    <p:extLst>
      <p:ext uri="{BB962C8B-B14F-4D97-AF65-F5344CB8AC3E}">
        <p14:creationId xmlns:p14="http://schemas.microsoft.com/office/powerpoint/2010/main" val="4151721872"/>
      </p:ext>
    </p:extLst>
  </p:cSld>
  <p:clrMapOvr>
    <a:masterClrMapping/>
  </p:clrMapOvr>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7-12-07 at 18.21.23.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380" y="1668650"/>
            <a:ext cx="2984500" cy="3606800"/>
          </a:xfrm>
          <a:prstGeom prst="rect">
            <a:avLst/>
          </a:prstGeom>
        </p:spPr>
      </p:pic>
      <p:pic>
        <p:nvPicPr>
          <p:cNvPr id="3" name="Picture 2" descr="Screen Shot 2017-12-07 at 18.21.19.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3683000" cy="2336800"/>
          </a:xfrm>
          <a:prstGeom prst="rect">
            <a:avLst/>
          </a:prstGeom>
        </p:spPr>
      </p:pic>
      <p:pic>
        <p:nvPicPr>
          <p:cNvPr id="4" name="Picture 3" descr="Screen Shot 2017-12-07 at 18.21.15.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13779" y="5359400"/>
            <a:ext cx="2717800" cy="1498600"/>
          </a:xfrm>
          <a:prstGeom prst="rect">
            <a:avLst/>
          </a:prstGeom>
        </p:spPr>
      </p:pic>
      <p:pic>
        <p:nvPicPr>
          <p:cNvPr id="5" name="Picture 4" descr="Screen Shot 2017-12-07 at 18.21.12.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20820" y="4203700"/>
            <a:ext cx="1320800" cy="2654300"/>
          </a:xfrm>
          <a:prstGeom prst="rect">
            <a:avLst/>
          </a:prstGeom>
        </p:spPr>
      </p:pic>
      <p:pic>
        <p:nvPicPr>
          <p:cNvPr id="6" name="Picture 5" descr="Screen Shot 2017-12-07 at 18.21.08.png"/>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41620" y="2935555"/>
            <a:ext cx="1930400" cy="1485900"/>
          </a:xfrm>
          <a:prstGeom prst="rect">
            <a:avLst/>
          </a:prstGeom>
        </p:spPr>
      </p:pic>
      <p:pic>
        <p:nvPicPr>
          <p:cNvPr id="7" name="Picture 6" descr="Screen Shot 2017-12-07 at 18.21.03.png"/>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21400" y="130718"/>
            <a:ext cx="3022600" cy="2755900"/>
          </a:xfrm>
          <a:prstGeom prst="rect">
            <a:avLst/>
          </a:prstGeom>
        </p:spPr>
      </p:pic>
      <p:pic>
        <p:nvPicPr>
          <p:cNvPr id="8" name="Picture 7" descr="Screen Shot 2017-12-07 at 18.20.55.png"/>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419024" y="608398"/>
            <a:ext cx="3733800" cy="3187700"/>
          </a:xfrm>
          <a:prstGeom prst="rect">
            <a:avLst/>
          </a:prstGeom>
        </p:spPr>
      </p:pic>
    </p:spTree>
    <p:extLst>
      <p:ext uri="{BB962C8B-B14F-4D97-AF65-F5344CB8AC3E}">
        <p14:creationId xmlns:p14="http://schemas.microsoft.com/office/powerpoint/2010/main" val="45938243"/>
      </p:ext>
    </p:extLst>
  </p:cSld>
  <p:clrMapOvr>
    <a:masterClrMapping/>
  </p:clrMapOvr>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0edad34bda494b13b02495162ccfe2b4.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147920"/>
            <a:ext cx="4951332" cy="6710079"/>
          </a:xfrm>
          <a:prstGeom prst="rect">
            <a:avLst/>
          </a:prstGeom>
        </p:spPr>
      </p:pic>
      <p:sp>
        <p:nvSpPr>
          <p:cNvPr id="3" name="TextBox 2"/>
          <p:cNvSpPr txBox="1"/>
          <p:nvPr/>
        </p:nvSpPr>
        <p:spPr>
          <a:xfrm>
            <a:off x="5200666" y="604673"/>
            <a:ext cx="3446953" cy="646331"/>
          </a:xfrm>
          <a:prstGeom prst="rect">
            <a:avLst/>
          </a:prstGeom>
          <a:noFill/>
        </p:spPr>
        <p:txBody>
          <a:bodyPr wrap="square" rtlCol="0">
            <a:spAutoFit/>
          </a:bodyPr>
          <a:lstStyle/>
          <a:p>
            <a:r>
              <a:rPr lang="en-GB" i="1" dirty="0" smtClean="0"/>
              <a:t>Working in Marble </a:t>
            </a:r>
            <a:r>
              <a:rPr lang="en-GB" dirty="0" smtClean="0"/>
              <a:t>or,</a:t>
            </a:r>
          </a:p>
          <a:p>
            <a:r>
              <a:rPr lang="en-GB" i="1" dirty="0" smtClean="0"/>
              <a:t>The Artist Sculpts Tanagra</a:t>
            </a:r>
            <a:endParaRPr lang="en-GB" i="1" dirty="0"/>
          </a:p>
        </p:txBody>
      </p:sp>
      <p:pic>
        <p:nvPicPr>
          <p:cNvPr id="4" name="Picture 3" descr="Screen Shot 2017-12-07 at 18.28.32.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72367" y="1640773"/>
            <a:ext cx="4165600" cy="4216400"/>
          </a:xfrm>
          <a:prstGeom prst="rect">
            <a:avLst/>
          </a:prstGeom>
        </p:spPr>
      </p:pic>
    </p:spTree>
    <p:extLst>
      <p:ext uri="{BB962C8B-B14F-4D97-AF65-F5344CB8AC3E}">
        <p14:creationId xmlns:p14="http://schemas.microsoft.com/office/powerpoint/2010/main" val="367938753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Jean-Léon_Gérôme_in_his_studi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8629167" cy="6858000"/>
          </a:xfrm>
          <a:prstGeom prst="rect">
            <a:avLst/>
          </a:prstGeom>
        </p:spPr>
      </p:pic>
    </p:spTree>
    <p:extLst>
      <p:ext uri="{BB962C8B-B14F-4D97-AF65-F5344CB8AC3E}">
        <p14:creationId xmlns:p14="http://schemas.microsoft.com/office/powerpoint/2010/main" val="292672018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Pygmalion_and_Galatea,_based_on_painting_by_Jean_Léon_Gérôme_-_Hearst_Castle_-_DSC06197.JP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338283" y="0"/>
            <a:ext cx="4327714" cy="6858000"/>
          </a:xfrm>
          <a:prstGeom prst="rect">
            <a:avLst/>
          </a:prstGeom>
        </p:spPr>
      </p:pic>
    </p:spTree>
    <p:extLst>
      <p:ext uri="{BB962C8B-B14F-4D97-AF65-F5344CB8AC3E}">
        <p14:creationId xmlns:p14="http://schemas.microsoft.com/office/powerpoint/2010/main" val="114114122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930400" y="0"/>
            <a:ext cx="5260086" cy="6858000"/>
          </a:xfrm>
          <a:prstGeom prst="rect">
            <a:avLst/>
          </a:prstGeom>
        </p:spPr>
      </p:pic>
    </p:spTree>
    <p:extLst>
      <p:ext uri="{BB962C8B-B14F-4D97-AF65-F5344CB8AC3E}">
        <p14:creationId xmlns:p14="http://schemas.microsoft.com/office/powerpoint/2010/main" val="201152739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4013460" cy="6858000"/>
          </a:xfrm>
          <a:prstGeom prst="rect">
            <a:avLst/>
          </a:prstGeom>
        </p:spPr>
      </p:pic>
    </p:spTree>
    <p:extLst>
      <p:ext uri="{BB962C8B-B14F-4D97-AF65-F5344CB8AC3E}">
        <p14:creationId xmlns:p14="http://schemas.microsoft.com/office/powerpoint/2010/main" val="216315547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06305" y="749300"/>
            <a:ext cx="2794000" cy="5346700"/>
          </a:xfrm>
          <a:prstGeom prst="rect">
            <a:avLst/>
          </a:prstGeom>
        </p:spPr>
      </p:pic>
      <p:pic>
        <p:nvPicPr>
          <p:cNvPr id="3" name="Picture 2"/>
          <p:cNvPicPr>
            <a:picLocks noChangeAspect="1"/>
          </p:cNvPicPr>
          <p:nvPr/>
        </p:nvPicPr>
        <p:blipFill>
          <a:blip r:embed="rId3"/>
          <a:stretch>
            <a:fillRect/>
          </a:stretch>
        </p:blipFill>
        <p:spPr>
          <a:xfrm>
            <a:off x="5011478" y="749300"/>
            <a:ext cx="3810000" cy="4826000"/>
          </a:xfrm>
          <a:prstGeom prst="rect">
            <a:avLst/>
          </a:prstGeom>
        </p:spPr>
      </p:pic>
    </p:spTree>
    <p:extLst>
      <p:ext uri="{BB962C8B-B14F-4D97-AF65-F5344CB8AC3E}">
        <p14:creationId xmlns:p14="http://schemas.microsoft.com/office/powerpoint/2010/main" val="44365002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0"/>
            <a:ext cx="4194810" cy="6858000"/>
          </a:xfrm>
          <a:prstGeom prst="rect">
            <a:avLst/>
          </a:prstGeom>
        </p:spPr>
      </p:pic>
      <p:sp>
        <p:nvSpPr>
          <p:cNvPr id="3" name="TextBox 2"/>
          <p:cNvSpPr txBox="1"/>
          <p:nvPr/>
        </p:nvSpPr>
        <p:spPr>
          <a:xfrm>
            <a:off x="4434676" y="665140"/>
            <a:ext cx="4535465" cy="369332"/>
          </a:xfrm>
          <a:prstGeom prst="rect">
            <a:avLst/>
          </a:prstGeom>
          <a:noFill/>
        </p:spPr>
        <p:txBody>
          <a:bodyPr wrap="square" rtlCol="0">
            <a:spAutoFit/>
          </a:bodyPr>
          <a:lstStyle/>
          <a:p>
            <a:r>
              <a:rPr lang="en-GB" dirty="0" smtClean="0"/>
              <a:t>Venus Rising (the star?)</a:t>
            </a:r>
            <a:endParaRPr lang="en-GB" dirty="0"/>
          </a:p>
        </p:txBody>
      </p:sp>
    </p:spTree>
    <p:extLst>
      <p:ext uri="{BB962C8B-B14F-4D97-AF65-F5344CB8AC3E}">
        <p14:creationId xmlns:p14="http://schemas.microsoft.com/office/powerpoint/2010/main" val="362553844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Pygmalion</a:t>
            </a:r>
            <a:r>
              <a:rPr lang="en-GB" dirty="0"/>
              <a:t>: Ovid X 254-269</a:t>
            </a:r>
          </a:p>
        </p:txBody>
      </p:sp>
      <p:sp>
        <p:nvSpPr>
          <p:cNvPr id="3" name="Content Placeholder 2"/>
          <p:cNvSpPr>
            <a:spLocks noGrp="1"/>
          </p:cNvSpPr>
          <p:nvPr>
            <p:ph sz="quarter" idx="1"/>
          </p:nvPr>
        </p:nvSpPr>
        <p:spPr>
          <a:xfrm>
            <a:off x="141102" y="1527047"/>
            <a:ext cx="9002898" cy="4963109"/>
          </a:xfrm>
        </p:spPr>
        <p:txBody>
          <a:bodyPr numCol="2">
            <a:normAutofit fontScale="70000" lnSpcReduction="20000"/>
          </a:bodyPr>
          <a:lstStyle/>
          <a:p>
            <a:pPr marL="0" indent="0">
              <a:buNone/>
            </a:pPr>
            <a:r>
              <a:rPr lang="en-GB" dirty="0"/>
              <a:t>He lifts up both his hands to feel the work,</a:t>
            </a:r>
          </a:p>
          <a:p>
            <a:pPr marL="0" indent="0">
              <a:buNone/>
            </a:pPr>
            <a:r>
              <a:rPr lang="en-GB" dirty="0"/>
              <a:t>and wonders if it can be ivory,</a:t>
            </a:r>
          </a:p>
          <a:p>
            <a:pPr marL="0" indent="0">
              <a:buNone/>
            </a:pPr>
            <a:r>
              <a:rPr lang="en-GB" dirty="0"/>
              <a:t>because it seems to him more truly flesh. —</a:t>
            </a:r>
          </a:p>
          <a:p>
            <a:pPr marL="0" indent="0">
              <a:buNone/>
            </a:pPr>
            <a:r>
              <a:rPr lang="en-GB" dirty="0"/>
              <a:t>his mind refusing to conceive of it</a:t>
            </a:r>
          </a:p>
          <a:p>
            <a:pPr marL="0" indent="0">
              <a:buNone/>
            </a:pPr>
            <a:r>
              <a:rPr lang="en-GB" dirty="0"/>
              <a:t>as ivory, he kisses it and feels</a:t>
            </a:r>
          </a:p>
          <a:p>
            <a:pPr marL="0" indent="0">
              <a:buNone/>
            </a:pPr>
            <a:r>
              <a:rPr lang="en-GB" dirty="0"/>
              <a:t>his kisses are returned. And speaking love,</a:t>
            </a:r>
          </a:p>
          <a:p>
            <a:pPr marL="0" indent="0">
              <a:buNone/>
            </a:pPr>
            <a:r>
              <a:rPr lang="en-GB" dirty="0"/>
              <a:t>caresses it with loving hands that seem</a:t>
            </a:r>
          </a:p>
          <a:p>
            <a:pPr marL="0" indent="0">
              <a:buNone/>
            </a:pPr>
            <a:r>
              <a:rPr lang="en-GB" dirty="0"/>
              <a:t>to make an impress, on the parts they touch,</a:t>
            </a:r>
          </a:p>
          <a:p>
            <a:pPr marL="0" indent="0">
              <a:buNone/>
            </a:pPr>
            <a:r>
              <a:rPr lang="en-GB" dirty="0"/>
              <a:t>so real that he fears he then may bruise</a:t>
            </a:r>
          </a:p>
          <a:p>
            <a:pPr marL="0" indent="0">
              <a:buNone/>
            </a:pPr>
            <a:r>
              <a:rPr lang="en-GB" dirty="0"/>
              <a:t>her by his eager pressing. Softest tones</a:t>
            </a:r>
          </a:p>
          <a:p>
            <a:pPr marL="0" indent="0">
              <a:buNone/>
            </a:pPr>
            <a:r>
              <a:rPr lang="en-GB" dirty="0"/>
              <a:t>are used each time he speaks to her. He brings</a:t>
            </a:r>
          </a:p>
          <a:p>
            <a:pPr marL="0" indent="0">
              <a:buNone/>
            </a:pPr>
            <a:r>
              <a:rPr lang="en-GB" dirty="0"/>
              <a:t>to her such presents as are surely prized</a:t>
            </a:r>
          </a:p>
          <a:p>
            <a:pPr marL="0" indent="0">
              <a:buNone/>
            </a:pPr>
            <a:r>
              <a:rPr lang="en-GB" dirty="0"/>
              <a:t>by sweet </a:t>
            </a:r>
            <a:r>
              <a:rPr lang="en-GB" dirty="0" smtClean="0"/>
              <a:t>girls</a:t>
            </a:r>
            <a:r>
              <a:rPr lang="is-IS" dirty="0" smtClean="0"/>
              <a:t>…</a:t>
            </a:r>
          </a:p>
          <a:p>
            <a:pPr marL="0" indent="0">
              <a:buNone/>
            </a:pPr>
            <a:r>
              <a:rPr lang="is-IS" dirty="0" smtClean="0"/>
              <a:t>...</a:t>
            </a:r>
            <a:endParaRPr lang="en-GB" dirty="0"/>
          </a:p>
          <a:p>
            <a:pPr marL="0" indent="0">
              <a:buNone/>
            </a:pPr>
            <a:r>
              <a:rPr lang="en-GB" dirty="0"/>
              <a:t>he drapes her in rich clothing and in gems:</a:t>
            </a:r>
          </a:p>
          <a:p>
            <a:pPr marL="0" indent="0">
              <a:buNone/>
            </a:pPr>
            <a:r>
              <a:rPr lang="en-GB" dirty="0"/>
              <a:t>rings on her fingers, a rich necklace round</a:t>
            </a:r>
          </a:p>
          <a:p>
            <a:pPr marL="0" indent="0">
              <a:buNone/>
            </a:pPr>
            <a:r>
              <a:rPr lang="en-GB" dirty="0"/>
              <a:t>her neck, pearl pendants on her graceful ears;</a:t>
            </a:r>
          </a:p>
          <a:p>
            <a:pPr marL="0" indent="0">
              <a:buNone/>
            </a:pPr>
            <a:r>
              <a:rPr lang="en-GB" dirty="0"/>
              <a:t>and golden ornaments adorn her breast.</a:t>
            </a:r>
          </a:p>
          <a:p>
            <a:pPr marL="0" indent="0">
              <a:buNone/>
            </a:pPr>
            <a:r>
              <a:rPr lang="en-GB" dirty="0"/>
              <a:t>All these are beautiful—and she appears</a:t>
            </a:r>
          </a:p>
          <a:p>
            <a:pPr marL="0" indent="0">
              <a:buNone/>
            </a:pPr>
            <a:r>
              <a:rPr lang="en-GB" dirty="0"/>
              <a:t>most lovable, if carefully attired,—</a:t>
            </a:r>
          </a:p>
          <a:p>
            <a:pPr marL="0" indent="0">
              <a:buNone/>
            </a:pPr>
            <a:r>
              <a:rPr lang="en-GB" dirty="0"/>
              <a:t>or perfect as a statue, unadorned</a:t>
            </a:r>
            <a:r>
              <a:rPr lang="en-GB" dirty="0" smtClean="0"/>
              <a:t>.</a:t>
            </a:r>
          </a:p>
          <a:p>
            <a:pPr marL="0" indent="0">
              <a:buNone/>
            </a:pPr>
            <a:r>
              <a:rPr lang="en-GB" dirty="0"/>
              <a:t>He lays her on a bed luxurious, spread</a:t>
            </a:r>
          </a:p>
          <a:p>
            <a:pPr marL="0" indent="0">
              <a:buNone/>
            </a:pPr>
            <a:r>
              <a:rPr lang="en-GB" dirty="0"/>
              <a:t>with coverlets of </a:t>
            </a:r>
            <a:r>
              <a:rPr lang="en-GB" dirty="0" err="1"/>
              <a:t>Tyrian</a:t>
            </a:r>
            <a:r>
              <a:rPr lang="en-GB" dirty="0"/>
              <a:t> purple dye,</a:t>
            </a:r>
          </a:p>
          <a:p>
            <a:pPr marL="0" indent="0">
              <a:buNone/>
            </a:pPr>
            <a:r>
              <a:rPr lang="en-GB" dirty="0"/>
              <a:t>and naming her the consort of his couch,</a:t>
            </a:r>
          </a:p>
          <a:p>
            <a:pPr marL="0" indent="0">
              <a:buNone/>
            </a:pPr>
            <a:r>
              <a:rPr lang="en-GB" dirty="0"/>
              <a:t>lays her reclining head on the most soft</a:t>
            </a:r>
          </a:p>
          <a:p>
            <a:pPr marL="0" indent="0">
              <a:buNone/>
            </a:pPr>
            <a:r>
              <a:rPr lang="en-GB" dirty="0"/>
              <a:t>and downy pillows, trusting she could feel.</a:t>
            </a:r>
            <a:endParaRPr lang="en-GB" dirty="0" smtClean="0"/>
          </a:p>
        </p:txBody>
      </p:sp>
    </p:spTree>
    <p:extLst>
      <p:ext uri="{BB962C8B-B14F-4D97-AF65-F5344CB8AC3E}">
        <p14:creationId xmlns:p14="http://schemas.microsoft.com/office/powerpoint/2010/main" val="394668501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98816"/>
            <a:ext cx="9144000" cy="6073821"/>
          </a:xfrm>
          <a:prstGeom prst="rect">
            <a:avLst/>
          </a:prstGeom>
        </p:spPr>
      </p:pic>
      <p:sp>
        <p:nvSpPr>
          <p:cNvPr id="3" name="TextBox 2"/>
          <p:cNvSpPr txBox="1"/>
          <p:nvPr/>
        </p:nvSpPr>
        <p:spPr>
          <a:xfrm>
            <a:off x="443468" y="6369223"/>
            <a:ext cx="5865867" cy="369332"/>
          </a:xfrm>
          <a:prstGeom prst="rect">
            <a:avLst/>
          </a:prstGeom>
          <a:noFill/>
        </p:spPr>
        <p:txBody>
          <a:bodyPr wrap="square" rtlCol="0">
            <a:spAutoFit/>
          </a:bodyPr>
          <a:lstStyle/>
          <a:p>
            <a:r>
              <a:rPr lang="en-GB" dirty="0" smtClean="0"/>
              <a:t>Lars and the Real Girl 2007</a:t>
            </a:r>
            <a:endParaRPr lang="en-GB" dirty="0"/>
          </a:p>
        </p:txBody>
      </p:sp>
    </p:spTree>
    <p:extLst>
      <p:ext uri="{BB962C8B-B14F-4D97-AF65-F5344CB8AC3E}">
        <p14:creationId xmlns:p14="http://schemas.microsoft.com/office/powerpoint/2010/main" val="3035827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华文新魏"/>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华文新魏"/>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Civic.thmx</Template>
  <TotalTime>1989</TotalTime>
  <Words>2253</Words>
  <Application>Microsoft Macintosh PowerPoint</Application>
  <PresentationFormat>On-screen Show (4:3)</PresentationFormat>
  <Paragraphs>238</Paragraphs>
  <Slides>53</Slides>
  <Notes>0</Notes>
  <HiddenSlides>0</HiddenSlides>
  <MMClips>0</MMClips>
  <ScaleCrop>false</ScaleCrop>
  <HeadingPairs>
    <vt:vector size="4" baseType="variant">
      <vt:variant>
        <vt:lpstr>Theme</vt:lpstr>
      </vt:variant>
      <vt:variant>
        <vt:i4>1</vt:i4>
      </vt:variant>
      <vt:variant>
        <vt:lpstr>Slide Titles</vt:lpstr>
      </vt:variant>
      <vt:variant>
        <vt:i4>53</vt:i4>
      </vt:variant>
    </vt:vector>
  </HeadingPairs>
  <TitlesOfParts>
    <vt:vector size="54" baseType="lpstr">
      <vt:lpstr>Civic</vt:lpstr>
      <vt:lpstr>Reception </vt:lpstr>
      <vt:lpstr>Where can Reception Theory be used?</vt:lpstr>
      <vt:lpstr>Reception</vt:lpstr>
      <vt:lpstr>What is Reception?</vt:lpstr>
      <vt:lpstr>What is Reception?</vt:lpstr>
      <vt:lpstr>What is Reception?</vt:lpstr>
      <vt:lpstr>Redeeming the Text </vt:lpstr>
      <vt:lpstr>Redeeming the Text</vt:lpstr>
      <vt:lpstr>What affects how we receive a ‘text’</vt:lpstr>
      <vt:lpstr>Act 1: Macbeth </vt:lpstr>
      <vt:lpstr>Macbeth</vt:lpstr>
      <vt:lpstr>She did not Enjoy it.</vt:lpstr>
      <vt:lpstr>…</vt:lpstr>
      <vt:lpstr>So what happened here?</vt:lpstr>
      <vt:lpstr>Act 2: Stravinsky </vt:lpstr>
      <vt:lpstr>Stravinsky</vt:lpstr>
      <vt:lpstr>Stravinksy</vt:lpstr>
      <vt:lpstr>The Firebird</vt:lpstr>
      <vt:lpstr>The Firebird</vt:lpstr>
      <vt:lpstr>The Firebird</vt:lpstr>
      <vt:lpstr>Stravinsky</vt:lpstr>
      <vt:lpstr>The Rite of Spring (1913)</vt:lpstr>
      <vt:lpstr>The Rite of Spring</vt:lpstr>
      <vt:lpstr>Act 3: A Historical Interlude</vt:lpstr>
      <vt:lpstr>Reception and History:</vt:lpstr>
      <vt:lpstr>Reception and History II</vt:lpstr>
      <vt:lpstr>Act 4: Do I Really Have to be Naked?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Act 5: Pygmalion </vt:lpstr>
      <vt:lpstr>Pygmalion</vt:lpstr>
      <vt:lpstr>Pygmalion: Ovid X 254-269</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Pygmalion: Ovid X 254-269</vt:lpstr>
      <vt:lpstr>PowerPoint Presentation</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Reception</dc:title>
  <dc:creator>Silvie</dc:creator>
  <cp:lastModifiedBy>Silvie</cp:lastModifiedBy>
  <cp:revision>33</cp:revision>
  <dcterms:created xsi:type="dcterms:W3CDTF">2017-12-06T16:29:30Z</dcterms:created>
  <dcterms:modified xsi:type="dcterms:W3CDTF">2017-12-08T01:39:23Z</dcterms:modified>
</cp:coreProperties>
</file>