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2.xml" ContentType="application/vnd.openxmlformats-officedocument.drawingml.chart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3.xml" ContentType="application/vnd.openxmlformats-officedocument.drawingml.chart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5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272" r:id="rId6"/>
    <p:sldId id="273" r:id="rId7"/>
    <p:sldId id="274" r:id="rId8"/>
    <p:sldId id="275" r:id="rId9"/>
    <p:sldId id="276" r:id="rId10"/>
    <p:sldId id="277" r:id="rId11"/>
    <p:sldId id="261" r:id="rId12"/>
    <p:sldId id="278" r:id="rId13"/>
    <p:sldId id="279" r:id="rId14"/>
    <p:sldId id="263" r:id="rId15"/>
    <p:sldId id="262" r:id="rId16"/>
    <p:sldId id="265" r:id="rId17"/>
    <p:sldId id="264" r:id="rId18"/>
    <p:sldId id="267" r:id="rId19"/>
    <p:sldId id="268" r:id="rId20"/>
    <p:sldId id="269" r:id="rId21"/>
    <p:sldId id="270" r:id="rId22"/>
    <p:sldId id="280" r:id="rId23"/>
  </p:sldIdLst>
  <p:sldSz cx="12192000" cy="6858000"/>
  <p:notesSz cx="6858000" cy="12192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75" d="100"/>
          <a:sy n="75" d="100"/>
        </p:scale>
        <p:origin x="87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 sz="1300" b="0" i="0" u="none" strike="noStrike">
                <a:solidFill>
                  <a:srgbClr val="16302B"/>
                </a:solidFill>
                <a:latin typeface="Arial"/>
              </a:defRPr>
            </a:pPr>
            <a:r>
              <a:rPr lang="en-IN" sz="1300" b="0" i="0" u="none" strike="noStrike">
                <a:solidFill>
                  <a:srgbClr val="16302B"/>
                </a:solidFill>
                <a:latin typeface="Arial"/>
              </a:rPr>
              <a:t>Random Forest Feature Importance</a:t>
            </a:r>
          </a:p>
        </c:rich>
      </c:tx>
      <c:overlay val="0"/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Importance score</c:v>
                </c:pt>
              </c:strCache>
            </c:strRef>
          </c:tx>
          <c:spPr>
            <a:solidFill>
              <a:srgbClr val="028090"/>
            </a:solidFill>
            <a:effectLst/>
          </c:spPr>
          <c:invertIfNegative val="0"/>
          <c:dLbls>
            <c:numFmt formatCode="0.00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0" i="0" u="none" strike="noStrike">
                    <a:solidFill>
                      <a:srgbClr val="16302B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Sheet1!$A$2:$A$11</c:f>
              <c:strCache>
                <c:ptCount val="10"/>
                <c:pt idx="0">
                  <c:v>eqpdays</c:v>
                </c:pt>
                <c:pt idx="1">
                  <c:v>mou_Mean</c:v>
                </c:pt>
                <c:pt idx="2">
                  <c:v>avg6mou</c:v>
                </c:pt>
                <c:pt idx="3">
                  <c:v>avg3mou</c:v>
                </c:pt>
                <c:pt idx="4">
                  <c:v>avg3qty</c:v>
                </c:pt>
                <c:pt idx="5">
                  <c:v>mou_cvce_Mean</c:v>
                </c:pt>
                <c:pt idx="6">
                  <c:v>totmrc_Mean</c:v>
                </c:pt>
                <c:pt idx="7">
                  <c:v>mou_peav_Mean</c:v>
                </c:pt>
                <c:pt idx="8">
                  <c:v>mou_opkv_Mean</c:v>
                </c:pt>
                <c:pt idx="9">
                  <c:v>mou_rvce_Mean</c:v>
                </c:pt>
              </c:strCache>
            </c:strRef>
          </c:cat>
          <c:val>
            <c:numRef>
              <c:f>Sheet1!$B$2:$B$11</c:f>
              <c:numCache>
                <c:formatCode>General</c:formatCode>
                <c:ptCount val="10"/>
                <c:pt idx="0">
                  <c:v>8.3000000000000004E-2</c:v>
                </c:pt>
                <c:pt idx="1">
                  <c:v>5.5E-2</c:v>
                </c:pt>
                <c:pt idx="2">
                  <c:v>5.3999999999999999E-2</c:v>
                </c:pt>
                <c:pt idx="3">
                  <c:v>0.05</c:v>
                </c:pt>
                <c:pt idx="4">
                  <c:v>4.9000000000000002E-2</c:v>
                </c:pt>
                <c:pt idx="5">
                  <c:v>4.5999999999999999E-2</c:v>
                </c:pt>
                <c:pt idx="6">
                  <c:v>4.5999999999999999E-2</c:v>
                </c:pt>
                <c:pt idx="7">
                  <c:v>4.4999999999999998E-2</c:v>
                </c:pt>
                <c:pt idx="8">
                  <c:v>4.4999999999999998E-2</c:v>
                </c:pt>
                <c:pt idx="9">
                  <c:v>4.2999999999999997E-2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CA0-4E5B-82EC-88AE5432A4E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100" b="0" i="0" u="none" strike="noStrike">
                <a:solidFill>
                  <a:srgbClr val="5C767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b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5C767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Correlation with churn</c:v>
                </c:pt>
              </c:strCache>
            </c:strRef>
          </c:tx>
          <c:spPr>
            <a:solidFill>
              <a:srgbClr val="028090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3746-48F9-9C6E-09B639E25EA3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3-3746-48F9-9C6E-09B639E25EA3}"/>
              </c:ext>
            </c:extLst>
          </c:dPt>
          <c:dPt>
            <c:idx val="2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5-3746-48F9-9C6E-09B639E25EA3}"/>
              </c:ext>
            </c:extLst>
          </c:dPt>
          <c:dPt>
            <c:idx val="3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7-3746-48F9-9C6E-09B639E25EA3}"/>
              </c:ext>
            </c:extLst>
          </c:dPt>
          <c:dPt>
            <c:idx val="4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9-3746-48F9-9C6E-09B639E25EA3}"/>
              </c:ext>
            </c:extLst>
          </c:dPt>
          <c:dPt>
            <c:idx val="5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B-3746-48F9-9C6E-09B639E25EA3}"/>
              </c:ext>
            </c:extLst>
          </c:dPt>
          <c:dPt>
            <c:idx val="6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D-3746-48F9-9C6E-09B639E25EA3}"/>
              </c:ext>
            </c:extLst>
          </c:dPt>
          <c:dPt>
            <c:idx val="7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F-3746-48F9-9C6E-09B639E25EA3}"/>
              </c:ext>
            </c:extLst>
          </c:dPt>
          <c:dPt>
            <c:idx val="8"/>
            <c:invertIfNegative val="0"/>
            <c:bubble3D val="0"/>
            <c:extLst>
              <c:ext xmlns:c16="http://schemas.microsoft.com/office/drawing/2014/chart" uri="{C3380CC4-5D6E-409C-BE32-E72D297353CC}">
                <c16:uniqueId val="{00000011-3746-48F9-9C6E-09B639E25EA3}"/>
              </c:ext>
            </c:extLst>
          </c:dPt>
          <c:dPt>
            <c:idx val="9"/>
            <c:invertIfNegative val="0"/>
            <c:bubble3D val="0"/>
            <c:spPr>
              <a:solidFill>
                <a:srgbClr val="F96167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13-3746-48F9-9C6E-09B639E25EA3}"/>
              </c:ext>
            </c:extLst>
          </c:dPt>
          <c:dLbls>
            <c:numFmt formatCode="0.00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0" i="0" u="none" strike="noStrike">
                    <a:solidFill>
                      <a:srgbClr val="16302B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Sheet1!$A$2:$A$11</c:f>
              <c:strCache>
                <c:ptCount val="10"/>
                <c:pt idx="0">
                  <c:v>totmrc_Mean</c:v>
                </c:pt>
                <c:pt idx="1">
                  <c:v>mou_Mean</c:v>
                </c:pt>
                <c:pt idx="2">
                  <c:v>mou_cvce_Mean</c:v>
                </c:pt>
                <c:pt idx="3">
                  <c:v>avg3mou</c:v>
                </c:pt>
                <c:pt idx="4">
                  <c:v>mou_opkv_Mean</c:v>
                </c:pt>
                <c:pt idx="5">
                  <c:v>mou_peav_Mean</c:v>
                </c:pt>
                <c:pt idx="6">
                  <c:v>mou_rvce_Mean</c:v>
                </c:pt>
                <c:pt idx="7">
                  <c:v>avg3qty</c:v>
                </c:pt>
                <c:pt idx="8">
                  <c:v>avg6mou</c:v>
                </c:pt>
                <c:pt idx="9">
                  <c:v>eqpdays</c:v>
                </c:pt>
              </c:strCache>
            </c:strRef>
          </c:cat>
          <c:val>
            <c:numRef>
              <c:f>Sheet1!$B$2:$B$11</c:f>
              <c:numCache>
                <c:formatCode>General</c:formatCode>
                <c:ptCount val="10"/>
                <c:pt idx="0">
                  <c:v>-6.8500000000000005E-2</c:v>
                </c:pt>
                <c:pt idx="1">
                  <c:v>-5.7299999999999997E-2</c:v>
                </c:pt>
                <c:pt idx="2">
                  <c:v>-5.1999999999999998E-2</c:v>
                </c:pt>
                <c:pt idx="3">
                  <c:v>-4.9500000000000002E-2</c:v>
                </c:pt>
                <c:pt idx="4">
                  <c:v>-4.8899999999999999E-2</c:v>
                </c:pt>
                <c:pt idx="5">
                  <c:v>-4.7300000000000002E-2</c:v>
                </c:pt>
                <c:pt idx="6">
                  <c:v>-4.7100000000000003E-2</c:v>
                </c:pt>
                <c:pt idx="7">
                  <c:v>-4.3900000000000002E-2</c:v>
                </c:pt>
                <c:pt idx="8">
                  <c:v>-4.1799999999999997E-2</c:v>
                </c:pt>
                <c:pt idx="9">
                  <c:v>0.11269999999999999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4-3746-48F9-9C6E-09B639E25EA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100" b="0" i="0" u="none" strike="noStrike">
                <a:solidFill>
                  <a:srgbClr val="5C767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b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5C767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Churn rate %</c:v>
                </c:pt>
              </c:strCache>
            </c:strRef>
          </c:tx>
          <c:spPr>
            <a:solidFill>
              <a:srgbClr val="028090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E36D-4B56-B20D-486439C995B9}"/>
              </c:ext>
            </c:extLst>
          </c:dPt>
          <c:dPt>
            <c:idx val="1"/>
            <c:invertIfNegative val="0"/>
            <c:bubble3D val="0"/>
            <c:spPr>
              <a:solidFill>
                <a:srgbClr val="02C39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E36D-4B56-B20D-486439C995B9}"/>
              </c:ext>
            </c:extLst>
          </c:dPt>
          <c:dPt>
            <c:idx val="2"/>
            <c:invertIfNegative val="0"/>
            <c:bubble3D val="0"/>
            <c:spPr>
              <a:solidFill>
                <a:srgbClr val="00A896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E36D-4B56-B20D-486439C995B9}"/>
              </c:ext>
            </c:extLst>
          </c:dPt>
          <c:dLbls>
            <c:numFmt formatCode="0.0&quot;%&quot;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300" b="0" i="0" u="none" strike="noStrike">
                    <a:solidFill>
                      <a:srgbClr val="16302B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Segment 1
(Low usage)</c:v>
                </c:pt>
                <c:pt idx="1">
                  <c:v>Segment 2
(High usage)</c:v>
                </c:pt>
                <c:pt idx="2">
                  <c:v>Segment 3
(Mid usage)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51.5</c:v>
                </c:pt>
                <c:pt idx="1">
                  <c:v>43.1</c:v>
                </c:pt>
                <c:pt idx="2">
                  <c:v>46.8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E36D-4B56-B20D-486439C995B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5C767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65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5C767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32696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905268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2337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3892936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29875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713831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015672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898859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650488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C7616CA0-919D-4A49-9C8A-62FDFB3A5183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090343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259765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521409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756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7/3/2026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2730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6" r:id="rId1"/>
    <p:sldLayoutId id="2147483797" r:id="rId2"/>
    <p:sldLayoutId id="2147483798" r:id="rId3"/>
    <p:sldLayoutId id="2147483799" r:id="rId4"/>
    <p:sldLayoutId id="2147483800" r:id="rId5"/>
    <p:sldLayoutId id="2147483801" r:id="rId6"/>
    <p:sldLayoutId id="2147483802" r:id="rId7"/>
    <p:sldLayoutId id="2147483803" r:id="rId8"/>
    <p:sldLayoutId id="2147483804" r:id="rId9"/>
    <p:sldLayoutId id="2147483805" r:id="rId10"/>
    <p:sldLayoutId id="2147483806" r:id="rId11"/>
    <p:sldLayoutId id="2147483807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20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3"/>
          <p:cNvSpPr/>
          <p:nvPr/>
        </p:nvSpPr>
        <p:spPr>
          <a:xfrm>
            <a:off x="920236" y="1097280"/>
            <a:ext cx="987552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ts val="46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Exploratory Data Analysis of</a:t>
            </a:r>
            <a:endParaRPr lang="en-US" sz="4200" dirty="0"/>
          </a:p>
          <a:p>
            <a:pPr marL="0" indent="0" algn="ctr">
              <a:lnSpc>
                <a:spcPts val="46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Telecom Customer Churn</a:t>
            </a:r>
            <a:endParaRPr lang="en-US" sz="4200" dirty="0"/>
          </a:p>
        </p:txBody>
      </p:sp>
      <p:sp>
        <p:nvSpPr>
          <p:cNvPr id="8" name="Text 6"/>
          <p:cNvSpPr/>
          <p:nvPr/>
        </p:nvSpPr>
        <p:spPr>
          <a:xfrm>
            <a:off x="1776271" y="3610907"/>
            <a:ext cx="7315200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ts val="2200"/>
              </a:lnSpc>
              <a:buNone/>
            </a:pPr>
            <a:r>
              <a:rPr lang="en-US" sz="1300" b="1" dirty="0">
                <a:solidFill>
                  <a:srgbClr val="CFE8E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L7 - Data Mining &amp; Visualisation</a:t>
            </a:r>
            <a:endParaRPr lang="en-US" sz="1300" dirty="0"/>
          </a:p>
          <a:p>
            <a:pPr marL="0" indent="0" algn="ctr">
              <a:lnSpc>
                <a:spcPts val="2200"/>
              </a:lnSpc>
              <a:buNone/>
            </a:pPr>
            <a:r>
              <a:rPr lang="en-US" sz="1300" b="1" dirty="0">
                <a:solidFill>
                  <a:srgbClr val="CFE8E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 Nouh Elmitwally</a:t>
            </a:r>
            <a:endParaRPr lang="en-US" sz="1300" dirty="0"/>
          </a:p>
          <a:p>
            <a:pPr marL="0" indent="0" algn="ctr">
              <a:lnSpc>
                <a:spcPts val="2200"/>
              </a:lnSpc>
              <a:buNone/>
            </a:pPr>
            <a:r>
              <a:rPr lang="en-US" sz="1300" b="1" dirty="0">
                <a:solidFill>
                  <a:srgbClr val="CFE8E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Assignment: </a:t>
            </a: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EDA Analysis of Telecom Customer Churn</a:t>
            </a:r>
            <a:endParaRPr lang="en-US" sz="1300" dirty="0"/>
          </a:p>
          <a:p>
            <a:pPr algn="ctr">
              <a:lnSpc>
                <a:spcPts val="2200"/>
              </a:lnSpc>
            </a:pPr>
            <a:r>
              <a:rPr lang="en-US" sz="1300" b="1" dirty="0">
                <a:solidFill>
                  <a:srgbClr val="CFE8E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</a:t>
            </a: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MOHAMMED NAWAF</a:t>
            </a:r>
            <a:endParaRPr lang="en-US" sz="1300" dirty="0">
              <a:solidFill>
                <a:srgbClr val="FFFFFF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algn="ctr">
              <a:lnSpc>
                <a:spcPts val="2200"/>
              </a:lnSpc>
            </a:pPr>
            <a:r>
              <a:rPr lang="en-US" sz="1300" b="1" dirty="0">
                <a:solidFill>
                  <a:srgbClr val="CFE8E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Number: </a:t>
            </a: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2541121</a:t>
            </a:r>
            <a:endParaRPr lang="en-US" sz="1300" dirty="0">
              <a:solidFill>
                <a:srgbClr val="FFFFFF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 algn="ctr">
              <a:lnSpc>
                <a:spcPts val="2200"/>
              </a:lnSpc>
              <a:buNone/>
            </a:pP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INTRODUCTION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6302B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Why Churn Matters in Telecoms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691640"/>
            <a:ext cx="6035040" cy="4206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ts val="2400"/>
              </a:lnSpc>
              <a:spcAft>
                <a:spcPts val="1400"/>
              </a:spcAft>
              <a:buSzPct val="100000"/>
              <a:buChar char="●"/>
            </a:pPr>
            <a:r>
              <a:rPr lang="en-US" sz="16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Customer churn directly erodes recurring revenue and raises acquisition costs for telecom operators.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ts val="2400"/>
              </a:lnSpc>
              <a:spcAft>
                <a:spcPts val="1400"/>
              </a:spcAft>
              <a:buSzPct val="100000"/>
              <a:buChar char="●"/>
            </a:pPr>
            <a:r>
              <a:rPr lang="en-US" sz="16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Retaining an existing customer is consistently cheaper than acquiring a new one.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ts val="2400"/>
              </a:lnSpc>
              <a:spcAft>
                <a:spcPts val="1400"/>
              </a:spcAft>
              <a:buSzPct val="100000"/>
              <a:buChar char="●"/>
            </a:pPr>
            <a:r>
              <a:rPr lang="en-US" sz="16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Usage behaviour, billing and equipment data hold early warning signals of attrition risk.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ts val="2400"/>
              </a:lnSpc>
              <a:spcAft>
                <a:spcPts val="1400"/>
              </a:spcAft>
              <a:buSzPct val="100000"/>
              <a:buChar char="●"/>
            </a:pPr>
            <a:r>
              <a:rPr lang="en-US" sz="16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EDA reveals these patterns before any predictive model is built, guiding which features matter.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ts val="2400"/>
              </a:lnSpc>
              <a:spcAft>
                <a:spcPts val="1400"/>
              </a:spcAft>
              <a:buSzPct val="100000"/>
              <a:buChar char="●"/>
            </a:pPr>
            <a:r>
              <a:rPr lang="en-US" sz="16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This study analyses a real-world telecom dataset to surface trends that can inform retention strategy.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040880" y="1737360"/>
            <a:ext cx="4480560" cy="4114800"/>
          </a:xfrm>
          <a:prstGeom prst="roundRect">
            <a:avLst>
              <a:gd name="adj" fmla="val 2667"/>
            </a:avLst>
          </a:prstGeom>
          <a:solidFill>
            <a:srgbClr val="F4FAF9"/>
          </a:solidFill>
          <a:ln/>
          <a:effectLst>
            <a:outerShdw blurRad="101600" dist="38100" dir="5400000" algn="bl" rotWithShape="0">
              <a:srgbClr val="000000">
                <a:alpha val="10000"/>
              </a:srgbClr>
            </a:outerShdw>
          </a:effectLst>
        </p:spPr>
      </p:sp>
      <p:sp>
        <p:nvSpPr>
          <p:cNvPr id="6" name="Text 4"/>
          <p:cNvSpPr/>
          <p:nvPr/>
        </p:nvSpPr>
        <p:spPr>
          <a:xfrm>
            <a:off x="7223760" y="2103120"/>
            <a:ext cx="4114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028090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100,000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223760" y="2788920"/>
            <a:ext cx="4114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customer records analysed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7498080" y="3337560"/>
            <a:ext cx="3657600" cy="0"/>
          </a:xfrm>
          <a:prstGeom prst="line">
            <a:avLst/>
          </a:prstGeom>
          <a:noFill/>
          <a:ln w="12700">
            <a:solidFill>
              <a:srgbClr val="D9E5E3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223760" y="3520440"/>
            <a:ext cx="41148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96167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~49.6%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7223760" y="4160520"/>
            <a:ext cx="4114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of customers in the sample churned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7498080" y="4709160"/>
            <a:ext cx="3657600" cy="0"/>
          </a:xfrm>
          <a:prstGeom prst="line">
            <a:avLst/>
          </a:prstGeom>
          <a:noFill/>
          <a:ln w="12700">
            <a:solidFill>
              <a:srgbClr val="D9E5E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7223760" y="4892040"/>
            <a:ext cx="4114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00A896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10 features</a:t>
            </a: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7223760" y="5440680"/>
            <a:ext cx="4114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usage, revenue &amp; tenure variables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548640" y="644652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Telecom Customer Churn EDA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1115568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2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AIM &amp; OBJECTIVES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6302B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Aim &amp; Objectives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48640" y="1691640"/>
            <a:ext cx="10881360" cy="914400"/>
          </a:xfrm>
          <a:prstGeom prst="roundRect">
            <a:avLst>
              <a:gd name="adj" fmla="val 10000"/>
            </a:avLst>
          </a:prstGeom>
          <a:solidFill>
            <a:srgbClr val="028090"/>
          </a:solidFill>
          <a:ln/>
        </p:spPr>
      </p:sp>
      <p:sp>
        <p:nvSpPr>
          <p:cNvPr id="5" name="Text 3"/>
          <p:cNvSpPr/>
          <p:nvPr/>
        </p:nvSpPr>
        <p:spPr>
          <a:xfrm>
            <a:off x="822960" y="1691640"/>
            <a:ext cx="103327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Aim:  </a:t>
            </a:r>
            <a:r>
              <a:rPr lang="en-US" sz="1600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Explore, clean and analyse the telecom customer dataset using Exploratory Data Analysis to identify drivers of churn.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48640" y="2971800"/>
            <a:ext cx="2542032" cy="2651760"/>
          </a:xfrm>
          <a:prstGeom prst="roundRect">
            <a:avLst>
              <a:gd name="adj" fmla="val 3597"/>
            </a:avLst>
          </a:prstGeom>
          <a:solidFill>
            <a:srgbClr val="F4FAF9"/>
          </a:solidFill>
          <a:ln/>
          <a:effectLst>
            <a:outerShdw blurRad="76200" dist="25400" dir="5400000" algn="bl" rotWithShape="0">
              <a:srgbClr val="000000">
                <a:alpha val="8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1527048" y="3246120"/>
            <a:ext cx="585216" cy="585216"/>
          </a:xfrm>
          <a:prstGeom prst="ellipse">
            <a:avLst/>
          </a:prstGeom>
          <a:solidFill>
            <a:srgbClr val="00A896"/>
          </a:solidFill>
          <a:ln/>
        </p:spPr>
      </p:sp>
      <p:sp>
        <p:nvSpPr>
          <p:cNvPr id="8" name="Text 6"/>
          <p:cNvSpPr/>
          <p:nvPr/>
        </p:nvSpPr>
        <p:spPr>
          <a:xfrm>
            <a:off x="1527048" y="3246120"/>
            <a:ext cx="585216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1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85800" y="4023360"/>
            <a:ext cx="226771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Clean &amp; Prepare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731520" y="4572000"/>
            <a:ext cx="2176272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15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Validate data quality, check for missing values and outliers.</a:t>
            </a:r>
            <a:endParaRPr lang="en-US" sz="11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3319272" y="2971800"/>
            <a:ext cx="2542032" cy="2651760"/>
          </a:xfrm>
          <a:prstGeom prst="roundRect">
            <a:avLst>
              <a:gd name="adj" fmla="val 3597"/>
            </a:avLst>
          </a:prstGeom>
          <a:solidFill>
            <a:srgbClr val="F4FAF9"/>
          </a:solidFill>
          <a:ln/>
          <a:effectLst>
            <a:outerShdw blurRad="76200" dist="25400" dir="5400000" algn="bl" rotWithShape="0">
              <a:srgbClr val="000000">
                <a:alpha val="8000"/>
              </a:srgbClr>
            </a:outerShdw>
          </a:effectLst>
        </p:spPr>
      </p:sp>
      <p:sp>
        <p:nvSpPr>
          <p:cNvPr id="12" name="Shape 10"/>
          <p:cNvSpPr/>
          <p:nvPr/>
        </p:nvSpPr>
        <p:spPr>
          <a:xfrm>
            <a:off x="4297680" y="3246120"/>
            <a:ext cx="585216" cy="585216"/>
          </a:xfrm>
          <a:prstGeom prst="ellipse">
            <a:avLst/>
          </a:prstGeom>
          <a:solidFill>
            <a:srgbClr val="00A896"/>
          </a:solidFill>
          <a:ln/>
        </p:spPr>
      </p:sp>
      <p:sp>
        <p:nvSpPr>
          <p:cNvPr id="13" name="Text 11"/>
          <p:cNvSpPr/>
          <p:nvPr/>
        </p:nvSpPr>
        <p:spPr>
          <a:xfrm>
            <a:off x="4297680" y="3246120"/>
            <a:ext cx="585216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2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3456432" y="4023360"/>
            <a:ext cx="226771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Univariate Analysis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3502152" y="4572000"/>
            <a:ext cx="2176272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15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Profile individual usage, revenue and tenure variables.</a:t>
            </a:r>
            <a:endParaRPr lang="en-US" sz="11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6089904" y="2971800"/>
            <a:ext cx="2542032" cy="2651760"/>
          </a:xfrm>
          <a:prstGeom prst="roundRect">
            <a:avLst>
              <a:gd name="adj" fmla="val 3597"/>
            </a:avLst>
          </a:prstGeom>
          <a:solidFill>
            <a:srgbClr val="F4FAF9"/>
          </a:solidFill>
          <a:ln/>
          <a:effectLst>
            <a:outerShdw blurRad="76200" dist="25400" dir="5400000" algn="bl" rotWithShape="0">
              <a:srgbClr val="000000">
                <a:alpha val="8000"/>
              </a:srgbClr>
            </a:outerShdw>
          </a:effectLst>
        </p:spPr>
      </p:sp>
      <p:sp>
        <p:nvSpPr>
          <p:cNvPr id="17" name="Shape 15"/>
          <p:cNvSpPr/>
          <p:nvPr/>
        </p:nvSpPr>
        <p:spPr>
          <a:xfrm>
            <a:off x="7068312" y="3246120"/>
            <a:ext cx="585216" cy="585216"/>
          </a:xfrm>
          <a:prstGeom prst="ellipse">
            <a:avLst/>
          </a:prstGeom>
          <a:solidFill>
            <a:srgbClr val="00A896"/>
          </a:solidFill>
          <a:ln/>
        </p:spPr>
      </p:sp>
      <p:sp>
        <p:nvSpPr>
          <p:cNvPr id="18" name="Text 16"/>
          <p:cNvSpPr/>
          <p:nvPr/>
        </p:nvSpPr>
        <p:spPr>
          <a:xfrm>
            <a:off x="7068312" y="3246120"/>
            <a:ext cx="585216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3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6227064" y="4023360"/>
            <a:ext cx="226771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Multivariate Analysis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6272784" y="4572000"/>
            <a:ext cx="2176272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15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Examine relationships and natural customer groupings.</a:t>
            </a:r>
            <a:endParaRPr lang="en-US" sz="11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8860536" y="2971800"/>
            <a:ext cx="2542032" cy="2651760"/>
          </a:xfrm>
          <a:prstGeom prst="roundRect">
            <a:avLst>
              <a:gd name="adj" fmla="val 3597"/>
            </a:avLst>
          </a:prstGeom>
          <a:solidFill>
            <a:srgbClr val="F4FAF9"/>
          </a:solidFill>
          <a:ln/>
          <a:effectLst>
            <a:outerShdw blurRad="76200" dist="25400" dir="5400000" algn="bl" rotWithShape="0">
              <a:srgbClr val="000000">
                <a:alpha val="8000"/>
              </a:srgbClr>
            </a:outerShdw>
          </a:effectLst>
        </p:spPr>
      </p:sp>
      <p:sp>
        <p:nvSpPr>
          <p:cNvPr id="22" name="Shape 20"/>
          <p:cNvSpPr/>
          <p:nvPr/>
        </p:nvSpPr>
        <p:spPr>
          <a:xfrm>
            <a:off x="9838944" y="3246120"/>
            <a:ext cx="585216" cy="585216"/>
          </a:xfrm>
          <a:prstGeom prst="ellipse">
            <a:avLst/>
          </a:prstGeom>
          <a:solidFill>
            <a:srgbClr val="00A896"/>
          </a:solidFill>
          <a:ln/>
        </p:spPr>
      </p:sp>
      <p:sp>
        <p:nvSpPr>
          <p:cNvPr id="23" name="Text 21"/>
          <p:cNvSpPr/>
          <p:nvPr/>
        </p:nvSpPr>
        <p:spPr>
          <a:xfrm>
            <a:off x="9838944" y="3246120"/>
            <a:ext cx="585216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4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8997696" y="4023360"/>
            <a:ext cx="226771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Actionable Insights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9043416" y="4572000"/>
            <a:ext cx="2176272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15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Translate findings into retention recommendations.</a:t>
            </a:r>
            <a:endParaRPr lang="en-US" sz="11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548640" y="644652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Telecom Customer Churn EDA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1115568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3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DATA OVERVIEW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6302B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Loading dataset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3"/>
          <p:cNvSpPr/>
          <p:nvPr/>
        </p:nvSpPr>
        <p:spPr>
          <a:xfrm>
            <a:off x="548640" y="644652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Telecom Customer Churn EDA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1115568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4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61723D2-1EEB-66BE-B731-7C16EEF5C0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7776" y="1598934"/>
            <a:ext cx="6883142" cy="163346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43184A3-30FC-6198-52BE-F3F2A1922E52}"/>
              </a:ext>
            </a:extLst>
          </p:cNvPr>
          <p:cNvSpPr txBox="1"/>
          <p:nvPr/>
        </p:nvSpPr>
        <p:spPr>
          <a:xfrm>
            <a:off x="1836094" y="3716465"/>
            <a:ext cx="828067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Dataset Overview: The file contains 100,000 customer records and 100 variables, giving a broad view of telecom usage and demographics.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Data Types: It mixes numerical (e.g., average revenue, minutes of use, monthly charges) and categorical (e.g., ethnicity, family composition, credit card ownership) features.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00844E6-5D9A-D944-E830-902FB0625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3046" y="1689100"/>
            <a:ext cx="5731510" cy="17399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6DE484-5391-4B80-0846-02E143D2C58C}"/>
              </a:ext>
            </a:extLst>
          </p:cNvPr>
          <p:cNvSpPr txBox="1"/>
          <p:nvPr/>
        </p:nvSpPr>
        <p:spPr>
          <a:xfrm>
            <a:off x="3349557" y="716173"/>
            <a:ext cx="64980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TARGET CLEANING</a:t>
            </a:r>
            <a:endParaRPr lang="en-IN" sz="32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B62CDC-3ECA-9B20-04C3-76D4A4C41AFB}"/>
              </a:ext>
            </a:extLst>
          </p:cNvPr>
          <p:cNvSpPr txBox="1"/>
          <p:nvPr/>
        </p:nvSpPr>
        <p:spPr>
          <a:xfrm>
            <a:off x="2925744" y="3775103"/>
            <a:ext cx="610410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Goal: Prepare the churn column for analysis by ensuring it’s clean, numeric, and reliable.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Actions Taken: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Removed the </a:t>
            </a:r>
            <a:r>
              <a:rPr lang="en-IN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Customer_ID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column (not useful for prediction).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Converted the churn column to numeric values and dropped any invalid entries.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Ensured all churn values are integers (0 = stayed, 1 = left).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Result: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dataset now has 50,438 non‑churned customers and 49,562 churned customers.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This near‑balanced distribution is ideal for </a:t>
            </a:r>
            <a:r>
              <a:rPr lang="en-IN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modeling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— it means the dataset won’t be biased toward one group.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0">
            <a:extLst>
              <a:ext uri="{FF2B5EF4-FFF2-40B4-BE49-F238E27FC236}">
                <a16:creationId xmlns:a16="http://schemas.microsoft.com/office/drawing/2014/main" id="{A35D239F-7E42-FAF9-1F9E-CA8374BBE719}"/>
              </a:ext>
            </a:extLst>
          </p:cNvPr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DATA OVERVIEW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07496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82A7B2-60E5-E0D1-E101-6FA01CE2C839}"/>
              </a:ext>
            </a:extLst>
          </p:cNvPr>
          <p:cNvSpPr txBox="1"/>
          <p:nvPr/>
        </p:nvSpPr>
        <p:spPr>
          <a:xfrm>
            <a:off x="4113773" y="580756"/>
            <a:ext cx="72179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MISSING VALUES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9399B5-985D-AD9A-DEF7-113C98C846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703" y="1417561"/>
            <a:ext cx="4892040" cy="73914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9AD31D4-1816-993B-7109-9D671A8329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5657" y="1384853"/>
            <a:ext cx="5501640" cy="1219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6A09F5-C8D8-D0A3-4650-59C48F86EBA6}"/>
              </a:ext>
            </a:extLst>
          </p:cNvPr>
          <p:cNvSpPr txBox="1"/>
          <p:nvPr/>
        </p:nvSpPr>
        <p:spPr>
          <a:xfrm>
            <a:off x="548640" y="2494811"/>
            <a:ext cx="448558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Goal: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Clean up incomplete or placeholder data to ensure accuracy in analysis.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Action Taken: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Replaced entries like 'NA', 'U', and empty strings with </a:t>
            </a:r>
            <a:r>
              <a:rPr lang="en-IN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NaN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(standard missing value marker).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Why It Matters: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This step standardizes missing data, making it easier for models and visualizations to interpret gaps correctly.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Outcome: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The dataset is now cleaner and ready for imputation or further analysis — improving reliability of insights and predictions.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E805AC-313C-DB68-7D7D-DFD2FE3BB244}"/>
              </a:ext>
            </a:extLst>
          </p:cNvPr>
          <p:cNvSpPr txBox="1"/>
          <p:nvPr/>
        </p:nvSpPr>
        <p:spPr>
          <a:xfrm>
            <a:off x="6693684" y="2659375"/>
            <a:ext cx="448558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Goal: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Separate the dataset into </a:t>
            </a: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numerical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categorical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features for easier processing.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Action Taken: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Identified all numeric columns (int64, float64) and excluded the target variable churn.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Collected all categorical columns (object type) for encoding later.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Why It Matters: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This step helps tailor preprocessing — numeric data can be scaled, while categorical data can be encoded — ensuring each type is handled correctly for </a:t>
            </a:r>
            <a:r>
              <a:rPr lang="en-IN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modeling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Outcome: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The dataset is now neatly organized, ready for feature engineering and model training.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0">
            <a:extLst>
              <a:ext uri="{FF2B5EF4-FFF2-40B4-BE49-F238E27FC236}">
                <a16:creationId xmlns:a16="http://schemas.microsoft.com/office/drawing/2014/main" id="{062B66EB-6C9B-B3D0-1842-29DD14FFE292}"/>
              </a:ext>
            </a:extLst>
          </p:cNvPr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DATA OVERVIEW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0854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30C20F0-C122-BE24-167C-42A6C10685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7597" y="1726970"/>
            <a:ext cx="4815840" cy="18440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A2B0120-ACA0-E847-73D7-6C1DD256BFE7}"/>
              </a:ext>
            </a:extLst>
          </p:cNvPr>
          <p:cNvSpPr txBox="1"/>
          <p:nvPr/>
        </p:nvSpPr>
        <p:spPr>
          <a:xfrm>
            <a:off x="3043947" y="3669157"/>
            <a:ext cx="610410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Goal: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Fill in missing data to make the dataset complete and ready for </a:t>
            </a:r>
            <a:r>
              <a:rPr lang="en-IN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modeling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Action Taken: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For </a:t>
            </a: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numerical columns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missing values were replaced with the </a:t>
            </a: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median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— a robust measure that avoids distortion from outliers.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For </a:t>
            </a: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categorical columns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missing values were replaced with the </a:t>
            </a: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most frequent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(mode) value — ensuring consistency in categorical data.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Why It Matters: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Imputation prevents data loss and maintains dataset integrity, allowing models to learn from all available information.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Outcome: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0">
            <a:extLst>
              <a:ext uri="{FF2B5EF4-FFF2-40B4-BE49-F238E27FC236}">
                <a16:creationId xmlns:a16="http://schemas.microsoft.com/office/drawing/2014/main" id="{5D3059F7-66CD-28BF-CF20-180FC66B281D}"/>
              </a:ext>
            </a:extLst>
          </p:cNvPr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DATA OVERVIEW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0D570D-90B9-27D7-D840-555C42FEE354}"/>
              </a:ext>
            </a:extLst>
          </p:cNvPr>
          <p:cNvSpPr txBox="1"/>
          <p:nvPr/>
        </p:nvSpPr>
        <p:spPr>
          <a:xfrm>
            <a:off x="669452" y="744323"/>
            <a:ext cx="1050938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ENCOADING CATEGRICAL 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891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12C0340-57A5-5580-7345-845CDC1F587B}"/>
              </a:ext>
            </a:extLst>
          </p:cNvPr>
          <p:cNvSpPr txBox="1"/>
          <p:nvPr/>
        </p:nvSpPr>
        <p:spPr>
          <a:xfrm>
            <a:off x="717414" y="793494"/>
            <a:ext cx="1050938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ENCOADING CATEGRICAL 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3D9E65-3A82-87FC-D1B3-6A55FAB20A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9134" y="1620644"/>
            <a:ext cx="5731510" cy="15392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713E02-A82C-D613-1709-A0ADC531706E}"/>
              </a:ext>
            </a:extLst>
          </p:cNvPr>
          <p:cNvSpPr txBox="1"/>
          <p:nvPr/>
        </p:nvSpPr>
        <p:spPr>
          <a:xfrm>
            <a:off x="2799134" y="3566036"/>
            <a:ext cx="6104106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Goal: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Convert categorical variables into a numerical format so machine‑learning models can process them.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Action Taken: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Used </a:t>
            </a: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one‑hot encoding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IN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pd.get_dummies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 to transform text‑based columns (like ethnic, </a:t>
            </a:r>
            <a:r>
              <a:rPr lang="en-IN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creditcd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 into binary indicators (True/False).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Why It Matters: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Algorithms require numeric input — this step ensures categorical information is preserved without introducing bias.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Outcome: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dataset expanded from </a:t>
            </a: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100 columns to 199 columns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reflecting the new dummy variables.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Each category is now represented as a separate feature, ready for </a:t>
            </a:r>
            <a:r>
              <a:rPr lang="en-IN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modeling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analysis.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0">
            <a:extLst>
              <a:ext uri="{FF2B5EF4-FFF2-40B4-BE49-F238E27FC236}">
                <a16:creationId xmlns:a16="http://schemas.microsoft.com/office/drawing/2014/main" id="{E7152C8A-27F7-ADCC-52B4-9737BBB3CACE}"/>
              </a:ext>
            </a:extLst>
          </p:cNvPr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DATA OVERVIEW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8976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F10C59C-0E8C-DE48-F791-86803A41637B}"/>
              </a:ext>
            </a:extLst>
          </p:cNvPr>
          <p:cNvSpPr txBox="1"/>
          <p:nvPr/>
        </p:nvSpPr>
        <p:spPr>
          <a:xfrm>
            <a:off x="678502" y="717789"/>
            <a:ext cx="1084293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FEATURE SELECTION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0FFAA5-D1E7-027D-4FB5-C883C51D05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1293" y="1454440"/>
            <a:ext cx="3771900" cy="2286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328C1DA-3B7D-7DB6-F54D-68A9B0FFBDFF}"/>
              </a:ext>
            </a:extLst>
          </p:cNvPr>
          <p:cNvSpPr txBox="1"/>
          <p:nvPr/>
        </p:nvSpPr>
        <p:spPr>
          <a:xfrm>
            <a:off x="2633763" y="3892316"/>
            <a:ext cx="610410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Goal: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Identify the most important variables that influence customer churn.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Action Taken: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Removed the target column churn from the feature set.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Applied </a:t>
            </a:r>
            <a:r>
              <a:rPr lang="en-IN" sz="1200" b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SelectKBest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with an </a:t>
            </a: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ANOVA F‑test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to rank features by their relevance to churn.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Selected the </a:t>
            </a: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top 30 features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with the strongest statistical relationship to the target.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Why It Matters: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Feature selection reduces noise, improves model accuracy, and speeds up training by focusing only on the most informative data.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Outcome: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The dataset now contains </a:t>
            </a: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30 high‑impact features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ready for predictive </a:t>
            </a:r>
            <a:r>
              <a:rPr lang="en-IN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modeling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0">
            <a:extLst>
              <a:ext uri="{FF2B5EF4-FFF2-40B4-BE49-F238E27FC236}">
                <a16:creationId xmlns:a16="http://schemas.microsoft.com/office/drawing/2014/main" id="{EEBA5B15-056A-BA0F-FC7C-CE092BD43231}"/>
              </a:ext>
            </a:extLst>
          </p:cNvPr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DATA OVERVIEW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51685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D61AB93-0745-AFD6-6134-484FB70599D9}"/>
              </a:ext>
            </a:extLst>
          </p:cNvPr>
          <p:cNvSpPr txBox="1"/>
          <p:nvPr/>
        </p:nvSpPr>
        <p:spPr>
          <a:xfrm>
            <a:off x="2030486" y="614364"/>
            <a:ext cx="61041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SMOTE &amp; SCALING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D5B882-3733-18E6-5F87-1E4A360AD4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8699" y="1348648"/>
            <a:ext cx="4053840" cy="16840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54BC602-190F-B66C-D1C3-8FD851F0AB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3199" y="1668688"/>
            <a:ext cx="2872740" cy="10439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97A366-6888-DB75-6F06-3BF111844F70}"/>
              </a:ext>
            </a:extLst>
          </p:cNvPr>
          <p:cNvSpPr txBox="1"/>
          <p:nvPr/>
        </p:nvSpPr>
        <p:spPr>
          <a:xfrm>
            <a:off x="804963" y="3210287"/>
            <a:ext cx="529103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Goal: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Address class imbalance in the training data to ensure fair model learning.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Action Taken: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Applied </a:t>
            </a: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SMOTE (Synthetic Minority Oversampling Technique)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to create synthetic samples for the minority class.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Why It Matters: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Balanced datasets prevent models from </a:t>
            </a:r>
            <a:r>
              <a:rPr lang="en-IN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favoring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the majority class, improving prediction accuracy for churned customers.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Outcome: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After SMOTE, both classes have </a:t>
            </a: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40,350 samples each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meaning the training data is now perfectly balanced and ready for </a:t>
            </a:r>
            <a:r>
              <a:rPr lang="en-IN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modeling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938BBA-85A0-4475-2A89-EA90281387C4}"/>
              </a:ext>
            </a:extLst>
          </p:cNvPr>
          <p:cNvSpPr txBox="1"/>
          <p:nvPr/>
        </p:nvSpPr>
        <p:spPr>
          <a:xfrm>
            <a:off x="6626969" y="3117954"/>
            <a:ext cx="476006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Goal: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Standardize the data so all features are on the same scale.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Action Taken: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Used </a:t>
            </a:r>
            <a:r>
              <a:rPr lang="en-IN" sz="1200" b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StandardScaler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to normalize feature values — </a:t>
            </a:r>
            <a:r>
              <a:rPr lang="en-IN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centering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them around zero and adjusting to unit variance.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Why It Matters: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Scaling ensures that no single variable dominates the model due to larger numeric ranges, improving training stability and performance.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Outcome: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Both training and test datasets are now standardized, making them ready for accurate and efficient model learning.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0">
            <a:extLst>
              <a:ext uri="{FF2B5EF4-FFF2-40B4-BE49-F238E27FC236}">
                <a16:creationId xmlns:a16="http://schemas.microsoft.com/office/drawing/2014/main" id="{F399AA0D-271D-88C0-FBBF-917334D625A7}"/>
              </a:ext>
            </a:extLst>
          </p:cNvPr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DATA OVERVIEW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43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DATA PREPARATION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6302B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Selecting the Top 10 Features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691640"/>
            <a:ext cx="50292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500" b="1" dirty="0">
                <a:solidFill>
                  <a:srgbClr val="02809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From 100 to 10 variables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ts val="1800"/>
              </a:lnSpc>
              <a:spcAft>
                <a:spcPts val="1200"/>
              </a:spcAft>
              <a:buNone/>
            </a:pPr>
            <a:r>
              <a:rPr lang="en-US" sz="13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The original dataset has ~100 variables. To keep this presentation focused and within the 10-15 minute limit, features were narrowed down statistically rather than arbitrarily.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48640" y="3063240"/>
            <a:ext cx="50292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b="1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1. Univariate filtering  </a:t>
            </a:r>
            <a:r>
              <a:rPr lang="en-US" sz="12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SelectKBest (ANOVA F-test, f_classif) reduced 100 raw variables to the 30 most statistically significant against churn.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48640" y="4023360"/>
            <a:ext cx="50292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b="1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2. Model-based ranking  </a:t>
            </a:r>
            <a:r>
              <a:rPr lang="en-US" sz="12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 Random Forest classifier was trained, and its feature-importance scores ranked all candidate variables.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48640" y="4983480"/>
            <a:ext cx="50292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b="1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3. Final top-10 selection  </a:t>
            </a:r>
            <a:r>
              <a:rPr lang="en-US" sz="12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The 10 highest-ranked usage, revenue and tenure features (by importance score) were retained for this presentation.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Chart 0"/>
          <p:cNvGraphicFramePr/>
          <p:nvPr>
            <p:extLst>
              <p:ext uri="{D42A27DB-BD31-4B8C-83A1-F6EECF244321}">
                <p14:modId xmlns:p14="http://schemas.microsoft.com/office/powerpoint/2010/main" val="4291168194"/>
              </p:ext>
            </p:extLst>
          </p:nvPr>
        </p:nvGraphicFramePr>
        <p:xfrm>
          <a:off x="6096000" y="1217903"/>
          <a:ext cx="5669280" cy="47548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9" name="Text 6"/>
          <p:cNvSpPr/>
          <p:nvPr/>
        </p:nvSpPr>
        <p:spPr>
          <a:xfrm>
            <a:off x="548640" y="644652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Telecom Customer Churn EDA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1115568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6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F5DB7DF-68BC-A980-EC0F-F1CFE7DE6870}"/>
              </a:ext>
            </a:extLst>
          </p:cNvPr>
          <p:cNvSpPr txBox="1"/>
          <p:nvPr/>
        </p:nvSpPr>
        <p:spPr>
          <a:xfrm>
            <a:off x="1495627" y="608879"/>
            <a:ext cx="82490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DISTRIUTION OF FEATURES: EQPDAYS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08BE8C-2F2A-A191-423F-1244E73242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4235" y="1253487"/>
            <a:ext cx="3291840" cy="29870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A7389E-DE4B-E822-BE19-9A306BF317DC}"/>
              </a:ext>
            </a:extLst>
          </p:cNvPr>
          <p:cNvSpPr txBox="1"/>
          <p:nvPr/>
        </p:nvSpPr>
        <p:spPr>
          <a:xfrm>
            <a:off x="2954776" y="4360192"/>
            <a:ext cx="610410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Goal: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Understand how the variable </a:t>
            </a:r>
            <a:r>
              <a:rPr lang="en-IN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eqpdays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(equipment age in days) is distributed across customers.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Observation: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The histogram shows a </a:t>
            </a: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right‑skewed distribution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— most customers have equipment less than </a:t>
            </a: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500 days old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while only a few have devices older than </a:t>
            </a: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1000 days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Insight: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This suggests that the majority of customers use relatively new equipment, which could influence churn </a:t>
            </a:r>
            <a:r>
              <a:rPr lang="en-IN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— newer devices may correlate with higher satisfaction or lower churn risk.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Next Step: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Compare this feature with churn data to see if equipment age impacts customer retention.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0">
            <a:extLst>
              <a:ext uri="{FF2B5EF4-FFF2-40B4-BE49-F238E27FC236}">
                <a16:creationId xmlns:a16="http://schemas.microsoft.com/office/drawing/2014/main" id="{8F17E946-590C-BCE0-000A-5FDC3D5E86D7}"/>
              </a:ext>
            </a:extLst>
          </p:cNvPr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DATA OVERVIEW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832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FC87ED-96A0-D42A-ED8C-5815A8620087}"/>
              </a:ext>
            </a:extLst>
          </p:cNvPr>
          <p:cNvSpPr txBox="1"/>
          <p:nvPr/>
        </p:nvSpPr>
        <p:spPr>
          <a:xfrm>
            <a:off x="554477" y="496111"/>
            <a:ext cx="98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FEATURE DISTRIBUTIONS- ALL 10 VARIABLES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E152BA-8764-81A3-55F1-6A37136D90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43" y="1203799"/>
            <a:ext cx="5731510" cy="178816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2ABC5BD-D635-F6C2-1BEE-0A42D14770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6249" y="1393238"/>
            <a:ext cx="5424390" cy="45287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DAC1B6-853B-F3CF-402A-762B6AC13820}"/>
              </a:ext>
            </a:extLst>
          </p:cNvPr>
          <p:cNvSpPr txBox="1"/>
          <p:nvPr/>
        </p:nvSpPr>
        <p:spPr>
          <a:xfrm>
            <a:off x="662143" y="3429000"/>
            <a:ext cx="6104106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Goal: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Examine how the most influential features are distributed across customers.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Observation: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Most variables (e.g., </a:t>
            </a:r>
            <a:r>
              <a:rPr lang="en-IN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mou_Mean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avg6mou, </a:t>
            </a:r>
            <a:r>
              <a:rPr lang="en-IN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totmrc_Mean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 show </a:t>
            </a: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right‑skewed distributions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meaning most customers have low usage or spending, while a few have very high values.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eqpdays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(equipment age) also skews right — most devices are relatively new, with fewer older ones.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Insight: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skewness suggests the presence of </a:t>
            </a: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outliers or high‑value customers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who use services extensively.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These patterns highlight potential segmentation opportunities — for instance, identifying heavy users or long‑term customers.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Next Step:</a:t>
            </a:r>
            <a:r>
              <a:rPr lang="en-IN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Normalize or transform these features to improve model performance and reduce bias from extreme values.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0">
            <a:extLst>
              <a:ext uri="{FF2B5EF4-FFF2-40B4-BE49-F238E27FC236}">
                <a16:creationId xmlns:a16="http://schemas.microsoft.com/office/drawing/2014/main" id="{C2D696EE-B0FC-0AC1-4F3C-011854E253CD}"/>
              </a:ext>
            </a:extLst>
          </p:cNvPr>
          <p:cNvSpPr/>
          <p:nvPr/>
        </p:nvSpPr>
        <p:spPr>
          <a:xfrm>
            <a:off x="548640" y="176071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DATA OVERVIEW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88131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EDA - UNIVARIATE ANALYSIS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6302B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Equipment Age &amp; Revenue: Spread by Group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0" descr="charts/eqpdays_box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65760" y="1691640"/>
            <a:ext cx="5577840" cy="4572000"/>
          </a:xfrm>
          <a:prstGeom prst="rect">
            <a:avLst/>
          </a:prstGeom>
        </p:spPr>
      </p:pic>
      <p:pic>
        <p:nvPicPr>
          <p:cNvPr id="5" name="Image 1" descr="charts/totmrc_box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126480" y="1691640"/>
            <a:ext cx="5577840" cy="457200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548640" y="644652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Telecom Customer Churn EDA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3"/>
          <p:cNvSpPr/>
          <p:nvPr/>
        </p:nvSpPr>
        <p:spPr>
          <a:xfrm>
            <a:off x="1115568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8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EDA - UNIVARIATE ANALYSIS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6302B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Monthly Minutes of Use: Distribution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0" descr="charts/dist_mou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57200" y="1645920"/>
            <a:ext cx="7498080" cy="475488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8183880" y="1253895"/>
            <a:ext cx="3429000" cy="4663440"/>
          </a:xfrm>
          <a:prstGeom prst="roundRect">
            <a:avLst>
              <a:gd name="adj" fmla="val 2667"/>
            </a:avLst>
          </a:prstGeom>
          <a:solidFill>
            <a:srgbClr val="F4FAF9"/>
          </a:solidFill>
          <a:ln/>
        </p:spPr>
      </p:sp>
      <p:sp>
        <p:nvSpPr>
          <p:cNvPr id="6" name="Text 3"/>
          <p:cNvSpPr/>
          <p:nvPr/>
        </p:nvSpPr>
        <p:spPr>
          <a:xfrm>
            <a:off x="8412480" y="1618681"/>
            <a:ext cx="3017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2809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Key Observations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8412480" y="1628408"/>
            <a:ext cx="3017520" cy="3840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ts val="1800"/>
              </a:lnSpc>
              <a:spcAft>
                <a:spcPts val="1200"/>
              </a:spcAft>
              <a:buSzPct val="100000"/>
              <a:buChar char="●"/>
            </a:pPr>
            <a:r>
              <a:rPr lang="en-US" sz="125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Minutes of use is right-skewed: most customers use moderate minutes, with a long tail of very heavy users.</a:t>
            </a:r>
            <a:endParaRPr lang="en-US" sz="12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ts val="1800"/>
              </a:lnSpc>
              <a:spcAft>
                <a:spcPts val="1200"/>
              </a:spcAft>
              <a:buSzPct val="100000"/>
              <a:buChar char="●"/>
            </a:pPr>
            <a:r>
              <a:rPr lang="en-US" sz="125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 large concentration of customers falls under 500 minutes/month.</a:t>
            </a:r>
            <a:endParaRPr lang="en-US" sz="12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ts val="1800"/>
              </a:lnSpc>
              <a:spcAft>
                <a:spcPts val="1200"/>
              </a:spcAft>
              <a:buSzPct val="100000"/>
              <a:buChar char="●"/>
            </a:pPr>
            <a:r>
              <a:rPr lang="en-US" sz="125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This skew motivates use of median-based and robust statistics over simple means in later comparisons.</a:t>
            </a:r>
            <a:endParaRPr lang="en-US" sz="12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548640" y="644652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Telecom Customer Churn EDA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1115568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7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EDA - MULTIVARIATE ANALYSIS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6302B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Which Features Relate Most to Churn?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hart 0"/>
          <p:cNvGraphicFramePr/>
          <p:nvPr>
            <p:extLst>
              <p:ext uri="{D42A27DB-BD31-4B8C-83A1-F6EECF244321}">
                <p14:modId xmlns:p14="http://schemas.microsoft.com/office/powerpoint/2010/main" val="2085644678"/>
              </p:ext>
            </p:extLst>
          </p:nvPr>
        </p:nvGraphicFramePr>
        <p:xfrm>
          <a:off x="457200" y="1691640"/>
          <a:ext cx="11155680" cy="46634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 2"/>
          <p:cNvSpPr/>
          <p:nvPr/>
        </p:nvSpPr>
        <p:spPr>
          <a:xfrm>
            <a:off x="548640" y="644652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Telecom Customer Churn EDA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1115568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10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EDA - MULTIVARIATE ANALYSIS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6302B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Correlation Heatmap: Feature-by-Feature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0" descr="charts/heatmap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65760" y="1554480"/>
            <a:ext cx="5760720" cy="489204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6355080" y="1713899"/>
            <a:ext cx="5257800" cy="6870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200" b="1" dirty="0">
                <a:solidFill>
                  <a:srgbClr val="02809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eqpdays / mou family: </a:t>
            </a:r>
            <a:r>
              <a:rPr lang="en-US" sz="12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eqpdays = days since equipment activated. mou_Mean, avg6mou, avg3mou, avg3qty = mean minutes of use (overall, 6-month, 3-month, 3-month call count).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6355080" y="2560320"/>
            <a:ext cx="5257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200" b="1" dirty="0">
                <a:solidFill>
                  <a:srgbClr val="02809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mou_cvce / opkv / peav / rvce: </a:t>
            </a:r>
            <a:r>
              <a:rPr lang="en-US" sz="12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Minutes of use split by call category (e.g. voice, off-peak, peak, roaming-type usage).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6355080" y="3520440"/>
            <a:ext cx="5257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200" b="1" dirty="0">
                <a:solidFill>
                  <a:srgbClr val="02809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totmrc_Mean: </a:t>
            </a:r>
            <a:r>
              <a:rPr lang="en-US" sz="12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Mean total monthly recurring charge - the customer's core billed revenue.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6355080" y="4320540"/>
            <a:ext cx="5029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Main findings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6355080" y="4595462"/>
            <a:ext cx="525780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ts val="1300"/>
              </a:lnSpc>
              <a:spcAft>
                <a:spcPts val="800"/>
              </a:spcAft>
              <a:buSzPct val="100000"/>
              <a:buChar char="●"/>
            </a:pPr>
            <a:r>
              <a:rPr lang="en-US" sz="12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All mou-family variables are very strongly correlated (r = 0.84-0.98) - they measure overlapping usage signals.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ts val="1300"/>
              </a:lnSpc>
              <a:spcAft>
                <a:spcPts val="800"/>
              </a:spcAft>
              <a:buSzPct val="100000"/>
              <a:buChar char="●"/>
            </a:pPr>
            <a:r>
              <a:rPr lang="en-US" sz="12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eqpdays is the only feature with a positive link to churn (r = 0.11); every usage/revenue feature is mildly negative.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ts val="1300"/>
              </a:lnSpc>
              <a:spcAft>
                <a:spcPts val="800"/>
              </a:spcAft>
              <a:buSzPct val="100000"/>
              <a:buChar char="●"/>
            </a:pPr>
            <a:r>
              <a:rPr lang="en-US" sz="12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totmrc_Mean has the strongest (negative) churn correlation among revenue/usage features (r = -0.069).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548640" y="644652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Telecom Customer Churn EDA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1115568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9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EDA - MULTIVARIATE ANALYSIS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6302B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Churn Rate Differs Across Segments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hart 0"/>
          <p:cNvGraphicFramePr/>
          <p:nvPr>
            <p:extLst>
              <p:ext uri="{D42A27DB-BD31-4B8C-83A1-F6EECF244321}">
                <p14:modId xmlns:p14="http://schemas.microsoft.com/office/powerpoint/2010/main" val="1228980038"/>
              </p:ext>
            </p:extLst>
          </p:nvPr>
        </p:nvGraphicFramePr>
        <p:xfrm>
          <a:off x="1270000" y="1508760"/>
          <a:ext cx="6400800" cy="4572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Shape 2"/>
          <p:cNvSpPr/>
          <p:nvPr/>
        </p:nvSpPr>
        <p:spPr>
          <a:xfrm>
            <a:off x="8138160" y="2103120"/>
            <a:ext cx="3474720" cy="3383280"/>
          </a:xfrm>
          <a:prstGeom prst="roundRect">
            <a:avLst>
              <a:gd name="adj" fmla="val 2703"/>
            </a:avLst>
          </a:prstGeom>
          <a:solidFill>
            <a:srgbClr val="F4FAF9"/>
          </a:solidFill>
          <a:ln/>
        </p:spPr>
      </p:sp>
      <p:sp>
        <p:nvSpPr>
          <p:cNvPr id="6" name="Text 3"/>
          <p:cNvSpPr/>
          <p:nvPr/>
        </p:nvSpPr>
        <p:spPr>
          <a:xfrm>
            <a:off x="8366760" y="2377440"/>
            <a:ext cx="3017520" cy="2834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35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Low-usage, lower-spend customers churn at the highest rate (51.5%) - the clearest at-risk group identified in this analysis.</a:t>
            </a:r>
            <a:endParaRPr lang="en-US" sz="13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548640" y="644652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Telecom Customer Churn EDA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1115568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12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20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02C39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KEY FINDINGS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100584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EXEVUTIVE SUMMARY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48640" y="1783080"/>
            <a:ext cx="11064240" cy="841248"/>
          </a:xfrm>
          <a:prstGeom prst="roundRect">
            <a:avLst>
              <a:gd name="adj" fmla="val 8696"/>
            </a:avLst>
          </a:prstGeom>
          <a:solidFill>
            <a:srgbClr val="12343B"/>
          </a:solidFill>
          <a:ln/>
        </p:spPr>
      </p:sp>
      <p:sp>
        <p:nvSpPr>
          <p:cNvPr id="5" name="Shape 3"/>
          <p:cNvSpPr/>
          <p:nvPr/>
        </p:nvSpPr>
        <p:spPr>
          <a:xfrm>
            <a:off x="777240" y="2039112"/>
            <a:ext cx="329184" cy="329184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6" name="Text 4"/>
          <p:cNvSpPr/>
          <p:nvPr/>
        </p:nvSpPr>
        <p:spPr>
          <a:xfrm>
            <a:off x="777240" y="2039112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B2027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280160" y="1783080"/>
            <a:ext cx="1005840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Churn is near evenly split (49.6% vs 50.4%) - no major class imbalance issue for future modelling.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548640" y="2788920"/>
            <a:ext cx="11064240" cy="841248"/>
          </a:xfrm>
          <a:prstGeom prst="roundRect">
            <a:avLst>
              <a:gd name="adj" fmla="val 8696"/>
            </a:avLst>
          </a:prstGeom>
          <a:solidFill>
            <a:srgbClr val="12343B"/>
          </a:solidFill>
          <a:ln/>
        </p:spPr>
      </p:sp>
      <p:sp>
        <p:nvSpPr>
          <p:cNvPr id="9" name="Shape 7"/>
          <p:cNvSpPr/>
          <p:nvPr/>
        </p:nvSpPr>
        <p:spPr>
          <a:xfrm>
            <a:off x="777240" y="3044952"/>
            <a:ext cx="329184" cy="329184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0" name="Text 8"/>
          <p:cNvSpPr/>
          <p:nvPr/>
        </p:nvSpPr>
        <p:spPr>
          <a:xfrm>
            <a:off x="777240" y="3044952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B2027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2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280160" y="2788920"/>
            <a:ext cx="1005840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Longer equipment age (eqpdays) shows the strongest positive association with churn.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548640" y="3794760"/>
            <a:ext cx="11064240" cy="841248"/>
          </a:xfrm>
          <a:prstGeom prst="roundRect">
            <a:avLst>
              <a:gd name="adj" fmla="val 8696"/>
            </a:avLst>
          </a:prstGeom>
          <a:solidFill>
            <a:srgbClr val="12343B"/>
          </a:solidFill>
          <a:ln/>
        </p:spPr>
      </p:sp>
      <p:sp>
        <p:nvSpPr>
          <p:cNvPr id="13" name="Shape 11"/>
          <p:cNvSpPr/>
          <p:nvPr/>
        </p:nvSpPr>
        <p:spPr>
          <a:xfrm>
            <a:off x="777240" y="4050792"/>
            <a:ext cx="329184" cy="329184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4" name="Text 12"/>
          <p:cNvSpPr/>
          <p:nvPr/>
        </p:nvSpPr>
        <p:spPr>
          <a:xfrm>
            <a:off x="777240" y="4050792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B2027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3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1280160" y="3794760"/>
            <a:ext cx="1005840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Higher monthly revenue and usage minutes are mildly protective against churn.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548640" y="4800600"/>
            <a:ext cx="11064240" cy="841248"/>
          </a:xfrm>
          <a:prstGeom prst="roundRect">
            <a:avLst>
              <a:gd name="adj" fmla="val 8696"/>
            </a:avLst>
          </a:prstGeom>
          <a:solidFill>
            <a:srgbClr val="12343B"/>
          </a:solidFill>
          <a:ln/>
        </p:spPr>
      </p:sp>
      <p:sp>
        <p:nvSpPr>
          <p:cNvPr id="17" name="Shape 15"/>
          <p:cNvSpPr/>
          <p:nvPr/>
        </p:nvSpPr>
        <p:spPr>
          <a:xfrm>
            <a:off x="777240" y="5056632"/>
            <a:ext cx="329184" cy="329184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8" name="Text 16"/>
          <p:cNvSpPr/>
          <p:nvPr/>
        </p:nvSpPr>
        <p:spPr>
          <a:xfrm>
            <a:off x="777240" y="5056632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B2027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4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1280160" y="4800600"/>
            <a:ext cx="1005840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Three distinct usage-based customer segments exist, with churn rates ranging from 43% to 52%.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548640" y="5806440"/>
            <a:ext cx="11064240" cy="841248"/>
          </a:xfrm>
          <a:prstGeom prst="roundRect">
            <a:avLst>
              <a:gd name="adj" fmla="val 8696"/>
            </a:avLst>
          </a:prstGeom>
          <a:solidFill>
            <a:srgbClr val="12343B"/>
          </a:solidFill>
          <a:ln/>
        </p:spPr>
      </p:sp>
      <p:sp>
        <p:nvSpPr>
          <p:cNvPr id="21" name="Shape 19"/>
          <p:cNvSpPr/>
          <p:nvPr/>
        </p:nvSpPr>
        <p:spPr>
          <a:xfrm>
            <a:off x="777240" y="6062472"/>
            <a:ext cx="329184" cy="329184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22" name="Text 20"/>
          <p:cNvSpPr/>
          <p:nvPr/>
        </p:nvSpPr>
        <p:spPr>
          <a:xfrm>
            <a:off x="777240" y="6062472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B2027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5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1280160" y="5806440"/>
            <a:ext cx="1005840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Low-usage, lower-spend, longer-tenured customers form the highest-risk segment for attrition.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EXECUTIVE SUMMARY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6302B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Recommendations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48640" y="1571244"/>
            <a:ext cx="5349240" cy="2011680"/>
          </a:xfrm>
          <a:prstGeom prst="roundRect">
            <a:avLst>
              <a:gd name="adj" fmla="val 4545"/>
            </a:avLst>
          </a:prstGeom>
          <a:solidFill>
            <a:srgbClr val="F4FAF9"/>
          </a:solidFill>
          <a:ln/>
        </p:spPr>
      </p:sp>
      <p:sp>
        <p:nvSpPr>
          <p:cNvPr id="5" name="Text 3"/>
          <p:cNvSpPr/>
          <p:nvPr/>
        </p:nvSpPr>
        <p:spPr>
          <a:xfrm>
            <a:off x="822960" y="1938528"/>
            <a:ext cx="4800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Target equipment-age customers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822960" y="2423160"/>
            <a:ext cx="48006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25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Prioritise retention offers for customers with older devices, the strongest churn signal found.</a:t>
            </a:r>
            <a:endParaRPr lang="en-US" sz="12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6096000" y="1623568"/>
            <a:ext cx="5349240" cy="2011680"/>
          </a:xfrm>
          <a:prstGeom prst="roundRect">
            <a:avLst>
              <a:gd name="adj" fmla="val 4545"/>
            </a:avLst>
          </a:prstGeom>
          <a:solidFill>
            <a:srgbClr val="F4FAF9"/>
          </a:solidFill>
          <a:ln/>
        </p:spPr>
      </p:sp>
      <p:sp>
        <p:nvSpPr>
          <p:cNvPr id="8" name="Text 6"/>
          <p:cNvSpPr/>
          <p:nvPr/>
        </p:nvSpPr>
        <p:spPr>
          <a:xfrm>
            <a:off x="6446520" y="1938528"/>
            <a:ext cx="4800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Reward low-usage accounts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446520" y="2423160"/>
            <a:ext cx="48006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25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Engage the low-usage / low-spend segment early with tailored plans before attrition risk peaks.</a:t>
            </a:r>
            <a:endParaRPr lang="en-US" sz="12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548640" y="3922776"/>
            <a:ext cx="5349240" cy="2011680"/>
          </a:xfrm>
          <a:prstGeom prst="roundRect">
            <a:avLst>
              <a:gd name="adj" fmla="val 4545"/>
            </a:avLst>
          </a:prstGeom>
          <a:solidFill>
            <a:srgbClr val="F4FAF9"/>
          </a:solidFill>
          <a:ln/>
        </p:spPr>
        <p:txBody>
          <a:bodyPr/>
          <a:lstStyle/>
          <a:p>
            <a:endParaRPr lang="en-IN" dirty="0"/>
          </a:p>
        </p:txBody>
      </p:sp>
      <p:sp>
        <p:nvSpPr>
          <p:cNvPr id="11" name="Text 9"/>
          <p:cNvSpPr/>
          <p:nvPr/>
        </p:nvSpPr>
        <p:spPr>
          <a:xfrm>
            <a:off x="822960" y="4178808"/>
            <a:ext cx="4800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Strengthen high-value retention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822960" y="4663440"/>
            <a:ext cx="48006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25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Protect high-usage, high-revenue customers with loyalty incentives - they already churn least.</a:t>
            </a:r>
            <a:endParaRPr lang="en-US" sz="12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6172200" y="3922776"/>
            <a:ext cx="5349240" cy="2011680"/>
          </a:xfrm>
          <a:prstGeom prst="roundRect">
            <a:avLst>
              <a:gd name="adj" fmla="val 4545"/>
            </a:avLst>
          </a:prstGeom>
          <a:solidFill>
            <a:srgbClr val="F4FAF9"/>
          </a:solidFill>
          <a:ln/>
        </p:spPr>
        <p:txBody>
          <a:bodyPr/>
          <a:lstStyle/>
          <a:p>
            <a:endParaRPr lang="en-IN" dirty="0"/>
          </a:p>
        </p:txBody>
      </p:sp>
      <p:sp>
        <p:nvSpPr>
          <p:cNvPr id="14" name="Text 12"/>
          <p:cNvSpPr/>
          <p:nvPr/>
        </p:nvSpPr>
        <p:spPr>
          <a:xfrm>
            <a:off x="6446520" y="4178808"/>
            <a:ext cx="4800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Extend feature scope in future work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446520" y="4663440"/>
            <a:ext cx="48006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25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Incorporate remaining ~90 dataset variables (e.g. demographics, contract type) for deeper modelling.</a:t>
            </a:r>
            <a:endParaRPr lang="en-US" sz="12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548640" y="644652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Telecom Customer Churn EDA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115568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13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CONCLUSION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6302B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Limitations &amp; Future Work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405128"/>
            <a:ext cx="10789920" cy="41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ts val="2400"/>
              </a:lnSpc>
              <a:spcAft>
                <a:spcPts val="1600"/>
              </a:spcAft>
              <a:buSzPct val="100000"/>
              <a:buChar char="●"/>
            </a:pPr>
            <a:r>
              <a:rPr lang="en-US" sz="16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Analysis used only the top 10 numeric predictors; the full dataset (~100 variables) includes demographic and contract attributes not yet explored.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ts val="2400"/>
              </a:lnSpc>
              <a:spcAft>
                <a:spcPts val="1600"/>
              </a:spcAft>
              <a:buSzPct val="100000"/>
              <a:buChar char="●"/>
            </a:pPr>
            <a:r>
              <a:rPr lang="en-US" sz="16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Correlations identified are modest in magnitude - usage and revenue alone do not fully explain churn behaviour.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ts val="2400"/>
              </a:lnSpc>
              <a:spcAft>
                <a:spcPts val="1600"/>
              </a:spcAft>
              <a:buSzPct val="100000"/>
              <a:buChar char="●"/>
            </a:pPr>
            <a:r>
              <a:rPr lang="en-US" sz="16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K-Means clustering assumes spherical, equally-sized groups; alternative methods (e.g. hierarchical, DBSCAN) could refine segments further.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ts val="2400"/>
              </a:lnSpc>
              <a:spcAft>
                <a:spcPts val="1600"/>
              </a:spcAft>
              <a:buSzPct val="100000"/>
              <a:buChar char="●"/>
            </a:pPr>
            <a:r>
              <a:rPr lang="en-US" sz="1600" dirty="0">
                <a:solidFill>
                  <a:srgbClr val="1630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Next steps: combine these EDA insights with predictive modelling (e.g. logistic regression, gradient boosting) to estimate individual churn risk.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48640" y="644652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Telecom Customer Churn EDA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1115568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767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14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060EDAB-3787-9314-AD31-0002722304DE}"/>
              </a:ext>
            </a:extLst>
          </p:cNvPr>
          <p:cNvSpPr txBox="1"/>
          <p:nvPr/>
        </p:nvSpPr>
        <p:spPr>
          <a:xfrm>
            <a:off x="3737042" y="2505670"/>
            <a:ext cx="47179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 </a:t>
            </a:r>
            <a:endParaRPr lang="en-IN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23598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71</TotalTime>
  <Words>2000</Words>
  <Application>Microsoft Office PowerPoint</Application>
  <PresentationFormat>Widescreen</PresentationFormat>
  <Paragraphs>206</Paragraphs>
  <Slides>22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Cambria</vt:lpstr>
      <vt:lpstr>Gill Sans MT</vt:lpstr>
      <vt:lpstr>Times New Roman</vt:lpstr>
      <vt:lpstr>Wingdings</vt:lpstr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Telecom Customer Churn - Exploratory Data Analysis</dc:title>
  <dc:subject>PptxGenJS Presentation</dc:subject>
  <dc:creator>Student</dc:creator>
  <cp:lastModifiedBy>Mohammed Nawaf</cp:lastModifiedBy>
  <cp:revision>4</cp:revision>
  <cp:lastPrinted>2026-07-03T12:36:17Z</cp:lastPrinted>
  <dcterms:created xsi:type="dcterms:W3CDTF">2026-06-30T09:24:26Z</dcterms:created>
  <dcterms:modified xsi:type="dcterms:W3CDTF">2026-07-03T12:42:50Z</dcterms:modified>
</cp:coreProperties>
</file>