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0" r:id="rId1"/>
  </p:sldMasterIdLst>
  <p:notesMasterIdLst>
    <p:notesMasterId r:id="rId28"/>
  </p:notesMasterIdLst>
  <p:handoutMasterIdLst>
    <p:handoutMasterId r:id="rId29"/>
  </p:handoutMasterIdLst>
  <p:sldIdLst>
    <p:sldId id="286" r:id="rId2"/>
    <p:sldId id="301" r:id="rId3"/>
    <p:sldId id="302" r:id="rId4"/>
    <p:sldId id="288" r:id="rId5"/>
    <p:sldId id="258" r:id="rId6"/>
    <p:sldId id="257" r:id="rId7"/>
    <p:sldId id="291" r:id="rId8"/>
    <p:sldId id="270" r:id="rId9"/>
    <p:sldId id="256" r:id="rId10"/>
    <p:sldId id="264" r:id="rId11"/>
    <p:sldId id="277" r:id="rId12"/>
    <p:sldId id="280" r:id="rId13"/>
    <p:sldId id="259" r:id="rId14"/>
    <p:sldId id="290" r:id="rId15"/>
    <p:sldId id="292" r:id="rId16"/>
    <p:sldId id="305" r:id="rId17"/>
    <p:sldId id="303" r:id="rId18"/>
    <p:sldId id="294" r:id="rId19"/>
    <p:sldId id="295" r:id="rId20"/>
    <p:sldId id="308" r:id="rId21"/>
    <p:sldId id="304" r:id="rId22"/>
    <p:sldId id="306" r:id="rId23"/>
    <p:sldId id="297" r:id="rId24"/>
    <p:sldId id="298" r:id="rId25"/>
    <p:sldId id="307" r:id="rId26"/>
    <p:sldId id="300" r:id="rId27"/>
  </p:sldIdLst>
  <p:sldSz cx="9144000" cy="6858000" type="screen4x3"/>
  <p:notesSz cx="6724650" cy="9774238"/>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A5895-1039-40A1-849A-8250F0C49649}" v="3" dt="2021-11-13T15:17:48.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95" autoAdjust="0"/>
    <p:restoredTop sz="94665" autoAdjust="0"/>
  </p:normalViewPr>
  <p:slideViewPr>
    <p:cSldViewPr>
      <p:cViewPr varScale="1">
        <p:scale>
          <a:sx n="80" d="100"/>
          <a:sy n="80" d="100"/>
        </p:scale>
        <p:origin x="1584"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DC65E8-8D36-406A-AC2E-D0BDE4BD2F1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8CE85ED-1277-40C8-87EB-6DE368D24F63}">
      <dgm:prSet/>
      <dgm:spPr/>
      <dgm:t>
        <a:bodyPr/>
        <a:lstStyle/>
        <a:p>
          <a:pPr>
            <a:lnSpc>
              <a:spcPct val="100000"/>
            </a:lnSpc>
          </a:pPr>
          <a:r>
            <a:rPr lang="en-GB" dirty="0"/>
            <a:t>Welcome to our presentation. Today we are going to talk about our business which the name is Golden House.</a:t>
          </a:r>
          <a:endParaRPr lang="en-US" dirty="0"/>
        </a:p>
      </dgm:t>
    </dgm:pt>
    <dgm:pt modelId="{C331A5A5-24FB-4E8D-981D-CB5CD0FDF556}" type="parTrans" cxnId="{330140F5-CC27-4A6C-9ACE-7507B0C1ECF7}">
      <dgm:prSet/>
      <dgm:spPr/>
      <dgm:t>
        <a:bodyPr/>
        <a:lstStyle/>
        <a:p>
          <a:endParaRPr lang="en-US"/>
        </a:p>
      </dgm:t>
    </dgm:pt>
    <dgm:pt modelId="{C1E68EDE-8AD0-44EE-881D-17B86E22C5EC}" type="sibTrans" cxnId="{330140F5-CC27-4A6C-9ACE-7507B0C1ECF7}">
      <dgm:prSet/>
      <dgm:spPr/>
      <dgm:t>
        <a:bodyPr/>
        <a:lstStyle/>
        <a:p>
          <a:endParaRPr lang="en-US"/>
        </a:p>
      </dgm:t>
    </dgm:pt>
    <dgm:pt modelId="{31BB2DBA-7EBE-4AB0-AF3D-7E2379CD5E7C}">
      <dgm:prSet/>
      <dgm:spPr/>
      <dgm:t>
        <a:bodyPr/>
        <a:lstStyle/>
        <a:p>
          <a:pPr>
            <a:lnSpc>
              <a:spcPct val="100000"/>
            </a:lnSpc>
          </a:pPr>
          <a:r>
            <a:rPr lang="en-GB" dirty="0"/>
            <a:t>In Golden House we will be personalising Jewellery for people who loves Jewellery </a:t>
          </a:r>
          <a:endParaRPr lang="en-US" dirty="0"/>
        </a:p>
      </dgm:t>
    </dgm:pt>
    <dgm:pt modelId="{BA83F36C-27A9-48EE-BFCA-07EC133A7BA9}" type="parTrans" cxnId="{C58A3A66-9131-48AC-8BAC-07FE68349677}">
      <dgm:prSet/>
      <dgm:spPr/>
      <dgm:t>
        <a:bodyPr/>
        <a:lstStyle/>
        <a:p>
          <a:endParaRPr lang="en-US"/>
        </a:p>
      </dgm:t>
    </dgm:pt>
    <dgm:pt modelId="{A7B4EAB3-402D-4F04-929F-45734D0D74E5}" type="sibTrans" cxnId="{C58A3A66-9131-48AC-8BAC-07FE68349677}">
      <dgm:prSet/>
      <dgm:spPr/>
      <dgm:t>
        <a:bodyPr/>
        <a:lstStyle/>
        <a:p>
          <a:endParaRPr lang="en-US"/>
        </a:p>
      </dgm:t>
    </dgm:pt>
    <dgm:pt modelId="{5C71F555-ADCE-4D07-B9C3-C3916851828C}">
      <dgm:prSet/>
      <dgm:spPr/>
      <dgm:t>
        <a:bodyPr/>
        <a:lstStyle/>
        <a:p>
          <a:pPr>
            <a:lnSpc>
              <a:spcPct val="100000"/>
            </a:lnSpc>
          </a:pPr>
          <a:r>
            <a:rPr lang="en-GB" dirty="0"/>
            <a:t> And want to add their own creativity and their own design.</a:t>
          </a:r>
          <a:endParaRPr lang="en-US" dirty="0"/>
        </a:p>
      </dgm:t>
    </dgm:pt>
    <dgm:pt modelId="{EC266D0C-3A32-4718-89C7-E9A93B37919A}" type="parTrans" cxnId="{AF997613-B7B9-4A04-A4C9-058E63FB6513}">
      <dgm:prSet/>
      <dgm:spPr/>
      <dgm:t>
        <a:bodyPr/>
        <a:lstStyle/>
        <a:p>
          <a:endParaRPr lang="en-US"/>
        </a:p>
      </dgm:t>
    </dgm:pt>
    <dgm:pt modelId="{E70AFDAE-B696-43B4-B22A-D038C6617637}" type="sibTrans" cxnId="{AF997613-B7B9-4A04-A4C9-058E63FB6513}">
      <dgm:prSet/>
      <dgm:spPr/>
      <dgm:t>
        <a:bodyPr/>
        <a:lstStyle/>
        <a:p>
          <a:endParaRPr lang="en-US"/>
        </a:p>
      </dgm:t>
    </dgm:pt>
    <dgm:pt modelId="{EB9DD02D-5551-400F-9495-A015C592E33B}">
      <dgm:prSet/>
      <dgm:spPr/>
      <dgm:t>
        <a:bodyPr/>
        <a:lstStyle/>
        <a:p>
          <a:pPr>
            <a:lnSpc>
              <a:spcPct val="100000"/>
            </a:lnSpc>
          </a:pPr>
          <a:r>
            <a:rPr lang="en-GB" dirty="0"/>
            <a:t>In this presentation we will give a small description of our company, the vision and mission of it. Furthermore we will cover the legal compliances, the management, process of the marketing, the finance and administration.</a:t>
          </a:r>
          <a:endParaRPr lang="en-US" dirty="0"/>
        </a:p>
      </dgm:t>
    </dgm:pt>
    <dgm:pt modelId="{D1AB1C9E-0E64-49B3-A4D5-056289E061DB}" type="parTrans" cxnId="{3F6B20B3-C94D-4BC5-B553-2470885757CD}">
      <dgm:prSet/>
      <dgm:spPr/>
      <dgm:t>
        <a:bodyPr/>
        <a:lstStyle/>
        <a:p>
          <a:endParaRPr lang="en-US"/>
        </a:p>
      </dgm:t>
    </dgm:pt>
    <dgm:pt modelId="{22691A30-9B55-4C59-B3B6-852BBF603B80}" type="sibTrans" cxnId="{3F6B20B3-C94D-4BC5-B553-2470885757CD}">
      <dgm:prSet/>
      <dgm:spPr/>
      <dgm:t>
        <a:bodyPr/>
        <a:lstStyle/>
        <a:p>
          <a:endParaRPr lang="en-US"/>
        </a:p>
      </dgm:t>
    </dgm:pt>
    <dgm:pt modelId="{82060B49-012E-460A-B247-C31D0FCA4837}">
      <dgm:prSet/>
      <dgm:spPr/>
      <dgm:t>
        <a:bodyPr/>
        <a:lstStyle/>
        <a:p>
          <a:pPr>
            <a:lnSpc>
              <a:spcPct val="100000"/>
            </a:lnSpc>
          </a:pPr>
          <a:r>
            <a:rPr lang="en-GB" dirty="0"/>
            <a:t>And our mission is to deliver a good services and make our costumers satisfied.</a:t>
          </a:r>
          <a:endParaRPr lang="en-US" dirty="0"/>
        </a:p>
      </dgm:t>
    </dgm:pt>
    <dgm:pt modelId="{86EC31F2-D36E-4410-A756-5403EAA8D3B9}" type="parTrans" cxnId="{B8B61AE5-8252-485F-AA72-7DCB7D861ADA}">
      <dgm:prSet/>
      <dgm:spPr/>
      <dgm:t>
        <a:bodyPr/>
        <a:lstStyle/>
        <a:p>
          <a:endParaRPr lang="en-US"/>
        </a:p>
      </dgm:t>
    </dgm:pt>
    <dgm:pt modelId="{4894325B-5680-4E9B-8667-FC9F0C77A631}" type="sibTrans" cxnId="{B8B61AE5-8252-485F-AA72-7DCB7D861ADA}">
      <dgm:prSet/>
      <dgm:spPr/>
      <dgm:t>
        <a:bodyPr/>
        <a:lstStyle/>
        <a:p>
          <a:endParaRPr lang="en-US"/>
        </a:p>
      </dgm:t>
    </dgm:pt>
    <dgm:pt modelId="{9D179B7E-E610-4425-983E-B1285231036D}" type="pres">
      <dgm:prSet presAssocID="{89DC65E8-8D36-406A-AC2E-D0BDE4BD2F11}" presName="root" presStyleCnt="0">
        <dgm:presLayoutVars>
          <dgm:dir/>
          <dgm:resizeHandles val="exact"/>
        </dgm:presLayoutVars>
      </dgm:prSet>
      <dgm:spPr/>
    </dgm:pt>
    <dgm:pt modelId="{209D290A-181D-4E60-85DA-77ACED446CE0}" type="pres">
      <dgm:prSet presAssocID="{68CE85ED-1277-40C8-87EB-6DE368D24F63}" presName="compNode" presStyleCnt="0"/>
      <dgm:spPr/>
    </dgm:pt>
    <dgm:pt modelId="{AE662CF6-D904-4C41-9DE7-AA08243E2329}" type="pres">
      <dgm:prSet presAssocID="{68CE85ED-1277-40C8-87EB-6DE368D24F63}" presName="bgRect" presStyleLbl="bgShp" presStyleIdx="0" presStyleCnt="5"/>
      <dgm:spPr/>
    </dgm:pt>
    <dgm:pt modelId="{853CFB2E-49E5-4DF8-9E64-C63F7F09B2DE}" type="pres">
      <dgm:prSet presAssocID="{68CE85ED-1277-40C8-87EB-6DE368D24F6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prechaun Hat"/>
        </a:ext>
      </dgm:extLst>
    </dgm:pt>
    <dgm:pt modelId="{BF8B91CF-AFCE-4D18-8F03-9E6B72FDE934}" type="pres">
      <dgm:prSet presAssocID="{68CE85ED-1277-40C8-87EB-6DE368D24F63}" presName="spaceRect" presStyleCnt="0"/>
      <dgm:spPr/>
    </dgm:pt>
    <dgm:pt modelId="{E4F58801-F545-40AF-9580-12D71B21250E}" type="pres">
      <dgm:prSet presAssocID="{68CE85ED-1277-40C8-87EB-6DE368D24F63}" presName="parTx" presStyleLbl="revTx" presStyleIdx="0" presStyleCnt="5">
        <dgm:presLayoutVars>
          <dgm:chMax val="0"/>
          <dgm:chPref val="0"/>
        </dgm:presLayoutVars>
      </dgm:prSet>
      <dgm:spPr/>
    </dgm:pt>
    <dgm:pt modelId="{813B843D-B6D2-4349-9B66-BD2809B2E0AF}" type="pres">
      <dgm:prSet presAssocID="{C1E68EDE-8AD0-44EE-881D-17B86E22C5EC}" presName="sibTrans" presStyleCnt="0"/>
      <dgm:spPr/>
    </dgm:pt>
    <dgm:pt modelId="{6E396758-3FC1-427B-BEB6-73F37A63B998}" type="pres">
      <dgm:prSet presAssocID="{31BB2DBA-7EBE-4AB0-AF3D-7E2379CD5E7C}" presName="compNode" presStyleCnt="0"/>
      <dgm:spPr/>
    </dgm:pt>
    <dgm:pt modelId="{BD9D4B4C-DA75-4764-A65D-CDF46F64D85D}" type="pres">
      <dgm:prSet presAssocID="{31BB2DBA-7EBE-4AB0-AF3D-7E2379CD5E7C}" presName="bgRect" presStyleLbl="bgShp" presStyleIdx="1" presStyleCnt="5"/>
      <dgm:spPr/>
    </dgm:pt>
    <dgm:pt modelId="{2E496C2E-250C-4CF9-8548-4B7ADEE389E7}" type="pres">
      <dgm:prSet presAssocID="{31BB2DBA-7EBE-4AB0-AF3D-7E2379CD5E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a:ext>
      </dgm:extLst>
    </dgm:pt>
    <dgm:pt modelId="{E0CD5A37-8F96-463F-815C-C1A5D3C26EBE}" type="pres">
      <dgm:prSet presAssocID="{31BB2DBA-7EBE-4AB0-AF3D-7E2379CD5E7C}" presName="spaceRect" presStyleCnt="0"/>
      <dgm:spPr/>
    </dgm:pt>
    <dgm:pt modelId="{764FBEEE-F5B0-4E25-9F26-9A1C295D9A60}" type="pres">
      <dgm:prSet presAssocID="{31BB2DBA-7EBE-4AB0-AF3D-7E2379CD5E7C}" presName="parTx" presStyleLbl="revTx" presStyleIdx="1" presStyleCnt="5">
        <dgm:presLayoutVars>
          <dgm:chMax val="0"/>
          <dgm:chPref val="0"/>
        </dgm:presLayoutVars>
      </dgm:prSet>
      <dgm:spPr/>
    </dgm:pt>
    <dgm:pt modelId="{8849D356-E823-4797-A683-0E90ABF62727}" type="pres">
      <dgm:prSet presAssocID="{A7B4EAB3-402D-4F04-929F-45734D0D74E5}" presName="sibTrans" presStyleCnt="0"/>
      <dgm:spPr/>
    </dgm:pt>
    <dgm:pt modelId="{5D40760D-E2DD-4EC1-949C-BFB36F8FF55F}" type="pres">
      <dgm:prSet presAssocID="{5C71F555-ADCE-4D07-B9C3-C3916851828C}" presName="compNode" presStyleCnt="0"/>
      <dgm:spPr/>
    </dgm:pt>
    <dgm:pt modelId="{CF534FAA-4618-41FB-B616-2E51EE55272B}" type="pres">
      <dgm:prSet presAssocID="{5C71F555-ADCE-4D07-B9C3-C3916851828C}" presName="bgRect" presStyleLbl="bgShp" presStyleIdx="2" presStyleCnt="5"/>
      <dgm:spPr/>
    </dgm:pt>
    <dgm:pt modelId="{70C5C700-9BDC-488A-8353-87505CCD8B92}" type="pres">
      <dgm:prSet presAssocID="{5C71F555-ADCE-4D07-B9C3-C3916851828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amond"/>
        </a:ext>
      </dgm:extLst>
    </dgm:pt>
    <dgm:pt modelId="{8D01D054-FD16-4A84-AB55-5176209400F0}" type="pres">
      <dgm:prSet presAssocID="{5C71F555-ADCE-4D07-B9C3-C3916851828C}" presName="spaceRect" presStyleCnt="0"/>
      <dgm:spPr/>
    </dgm:pt>
    <dgm:pt modelId="{CD1B2E33-9CAB-49B1-BFE0-E9E0D2B7499F}" type="pres">
      <dgm:prSet presAssocID="{5C71F555-ADCE-4D07-B9C3-C3916851828C}" presName="parTx" presStyleLbl="revTx" presStyleIdx="2" presStyleCnt="5">
        <dgm:presLayoutVars>
          <dgm:chMax val="0"/>
          <dgm:chPref val="0"/>
        </dgm:presLayoutVars>
      </dgm:prSet>
      <dgm:spPr/>
    </dgm:pt>
    <dgm:pt modelId="{501AD614-BC6C-415D-AA6C-8B75E9086FF8}" type="pres">
      <dgm:prSet presAssocID="{E70AFDAE-B696-43B4-B22A-D038C6617637}" presName="sibTrans" presStyleCnt="0"/>
      <dgm:spPr/>
    </dgm:pt>
    <dgm:pt modelId="{E567BF6C-CE3C-4B3A-94C7-4A483894C000}" type="pres">
      <dgm:prSet presAssocID="{EB9DD02D-5551-400F-9495-A015C592E33B}" presName="compNode" presStyleCnt="0"/>
      <dgm:spPr/>
    </dgm:pt>
    <dgm:pt modelId="{414FE523-E3F0-45D3-8816-7B44461DB525}" type="pres">
      <dgm:prSet presAssocID="{EB9DD02D-5551-400F-9495-A015C592E33B}" presName="bgRect" presStyleLbl="bgShp" presStyleIdx="3" presStyleCnt="5"/>
      <dgm:spPr/>
    </dgm:pt>
    <dgm:pt modelId="{1BA65F81-F240-4499-BEF2-3D6C1103C5FE}" type="pres">
      <dgm:prSet presAssocID="{EB9DD02D-5551-400F-9495-A015C592E33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0900AFC5-4CDB-43FD-A114-92EFA71D9E86}" type="pres">
      <dgm:prSet presAssocID="{EB9DD02D-5551-400F-9495-A015C592E33B}" presName="spaceRect" presStyleCnt="0"/>
      <dgm:spPr/>
    </dgm:pt>
    <dgm:pt modelId="{6E7385A1-6B63-4E4B-B27F-F22320D7BA46}" type="pres">
      <dgm:prSet presAssocID="{EB9DD02D-5551-400F-9495-A015C592E33B}" presName="parTx" presStyleLbl="revTx" presStyleIdx="3" presStyleCnt="5">
        <dgm:presLayoutVars>
          <dgm:chMax val="0"/>
          <dgm:chPref val="0"/>
        </dgm:presLayoutVars>
      </dgm:prSet>
      <dgm:spPr/>
    </dgm:pt>
    <dgm:pt modelId="{BEEDCEE7-2652-4539-9AE2-A9B3FF6B2FAF}" type="pres">
      <dgm:prSet presAssocID="{22691A30-9B55-4C59-B3B6-852BBF603B80}" presName="sibTrans" presStyleCnt="0"/>
      <dgm:spPr/>
    </dgm:pt>
    <dgm:pt modelId="{5B1B562C-6600-4A8A-865C-D6D53CF9BB01}" type="pres">
      <dgm:prSet presAssocID="{82060B49-012E-460A-B247-C31D0FCA4837}" presName="compNode" presStyleCnt="0"/>
      <dgm:spPr/>
    </dgm:pt>
    <dgm:pt modelId="{84ABF334-B0BF-4797-B46E-3C7F4724C9BD}" type="pres">
      <dgm:prSet presAssocID="{82060B49-012E-460A-B247-C31D0FCA4837}" presName="bgRect" presStyleLbl="bgShp" presStyleIdx="4" presStyleCnt="5"/>
      <dgm:spPr/>
    </dgm:pt>
    <dgm:pt modelId="{37855475-98F1-4A25-B092-0F6BAA968A7E}" type="pres">
      <dgm:prSet presAssocID="{82060B49-012E-460A-B247-C31D0FCA48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0A9AF3F9-495E-4A73-900C-59F6688C4D2A}" type="pres">
      <dgm:prSet presAssocID="{82060B49-012E-460A-B247-C31D0FCA4837}" presName="spaceRect" presStyleCnt="0"/>
      <dgm:spPr/>
    </dgm:pt>
    <dgm:pt modelId="{5A77EEAF-8BAF-4641-8F90-DE239F4DFEA7}" type="pres">
      <dgm:prSet presAssocID="{82060B49-012E-460A-B247-C31D0FCA4837}" presName="parTx" presStyleLbl="revTx" presStyleIdx="4" presStyleCnt="5">
        <dgm:presLayoutVars>
          <dgm:chMax val="0"/>
          <dgm:chPref val="0"/>
        </dgm:presLayoutVars>
      </dgm:prSet>
      <dgm:spPr/>
    </dgm:pt>
  </dgm:ptLst>
  <dgm:cxnLst>
    <dgm:cxn modelId="{AF997613-B7B9-4A04-A4C9-058E63FB6513}" srcId="{89DC65E8-8D36-406A-AC2E-D0BDE4BD2F11}" destId="{5C71F555-ADCE-4D07-B9C3-C3916851828C}" srcOrd="2" destOrd="0" parTransId="{EC266D0C-3A32-4718-89C7-E9A93B37919A}" sibTransId="{E70AFDAE-B696-43B4-B22A-D038C6617637}"/>
    <dgm:cxn modelId="{4EC54260-C381-44B4-896F-961BDA6D782E}" type="presOf" srcId="{EB9DD02D-5551-400F-9495-A015C592E33B}" destId="{6E7385A1-6B63-4E4B-B27F-F22320D7BA46}" srcOrd="0" destOrd="0" presId="urn:microsoft.com/office/officeart/2018/2/layout/IconVerticalSolidList"/>
    <dgm:cxn modelId="{C58A3A66-9131-48AC-8BAC-07FE68349677}" srcId="{89DC65E8-8D36-406A-AC2E-D0BDE4BD2F11}" destId="{31BB2DBA-7EBE-4AB0-AF3D-7E2379CD5E7C}" srcOrd="1" destOrd="0" parTransId="{BA83F36C-27A9-48EE-BFCA-07EC133A7BA9}" sibTransId="{A7B4EAB3-402D-4F04-929F-45734D0D74E5}"/>
    <dgm:cxn modelId="{D1D76782-6254-4D2B-892F-93DA0B7237F2}" type="presOf" srcId="{89DC65E8-8D36-406A-AC2E-D0BDE4BD2F11}" destId="{9D179B7E-E610-4425-983E-B1285231036D}" srcOrd="0" destOrd="0" presId="urn:microsoft.com/office/officeart/2018/2/layout/IconVerticalSolidList"/>
    <dgm:cxn modelId="{96B913A2-BC30-42A2-A9F2-52B1D17E9F85}" type="presOf" srcId="{31BB2DBA-7EBE-4AB0-AF3D-7E2379CD5E7C}" destId="{764FBEEE-F5B0-4E25-9F26-9A1C295D9A60}" srcOrd="0" destOrd="0" presId="urn:microsoft.com/office/officeart/2018/2/layout/IconVerticalSolidList"/>
    <dgm:cxn modelId="{3F6B20B3-C94D-4BC5-B553-2470885757CD}" srcId="{89DC65E8-8D36-406A-AC2E-D0BDE4BD2F11}" destId="{EB9DD02D-5551-400F-9495-A015C592E33B}" srcOrd="3" destOrd="0" parTransId="{D1AB1C9E-0E64-49B3-A4D5-056289E061DB}" sibTransId="{22691A30-9B55-4C59-B3B6-852BBF603B80}"/>
    <dgm:cxn modelId="{062B0EB7-00FA-40EF-AF2A-184947338412}" type="presOf" srcId="{5C71F555-ADCE-4D07-B9C3-C3916851828C}" destId="{CD1B2E33-9CAB-49B1-BFE0-E9E0D2B7499F}" srcOrd="0" destOrd="0" presId="urn:microsoft.com/office/officeart/2018/2/layout/IconVerticalSolidList"/>
    <dgm:cxn modelId="{B2A831BF-065E-4340-B9BE-BB9021D347C6}" type="presOf" srcId="{68CE85ED-1277-40C8-87EB-6DE368D24F63}" destId="{E4F58801-F545-40AF-9580-12D71B21250E}" srcOrd="0" destOrd="0" presId="urn:microsoft.com/office/officeart/2018/2/layout/IconVerticalSolidList"/>
    <dgm:cxn modelId="{37CC89C9-16D5-4CA8-8E9E-8E13B36029DB}" type="presOf" srcId="{82060B49-012E-460A-B247-C31D0FCA4837}" destId="{5A77EEAF-8BAF-4641-8F90-DE239F4DFEA7}" srcOrd="0" destOrd="0" presId="urn:microsoft.com/office/officeart/2018/2/layout/IconVerticalSolidList"/>
    <dgm:cxn modelId="{B8B61AE5-8252-485F-AA72-7DCB7D861ADA}" srcId="{89DC65E8-8D36-406A-AC2E-D0BDE4BD2F11}" destId="{82060B49-012E-460A-B247-C31D0FCA4837}" srcOrd="4" destOrd="0" parTransId="{86EC31F2-D36E-4410-A756-5403EAA8D3B9}" sibTransId="{4894325B-5680-4E9B-8667-FC9F0C77A631}"/>
    <dgm:cxn modelId="{330140F5-CC27-4A6C-9ACE-7507B0C1ECF7}" srcId="{89DC65E8-8D36-406A-AC2E-D0BDE4BD2F11}" destId="{68CE85ED-1277-40C8-87EB-6DE368D24F63}" srcOrd="0" destOrd="0" parTransId="{C331A5A5-24FB-4E8D-981D-CB5CD0FDF556}" sibTransId="{C1E68EDE-8AD0-44EE-881D-17B86E22C5EC}"/>
    <dgm:cxn modelId="{B5A9609D-3553-4DAE-A2EB-EB41C70B8560}" type="presParOf" srcId="{9D179B7E-E610-4425-983E-B1285231036D}" destId="{209D290A-181D-4E60-85DA-77ACED446CE0}" srcOrd="0" destOrd="0" presId="urn:microsoft.com/office/officeart/2018/2/layout/IconVerticalSolidList"/>
    <dgm:cxn modelId="{F1748C0A-6A23-4C28-B1CF-B5F9BB2BCD9C}" type="presParOf" srcId="{209D290A-181D-4E60-85DA-77ACED446CE0}" destId="{AE662CF6-D904-4C41-9DE7-AA08243E2329}" srcOrd="0" destOrd="0" presId="urn:microsoft.com/office/officeart/2018/2/layout/IconVerticalSolidList"/>
    <dgm:cxn modelId="{12DFF3ED-3C49-4EA9-AB5A-0C8CC5EDFF36}" type="presParOf" srcId="{209D290A-181D-4E60-85DA-77ACED446CE0}" destId="{853CFB2E-49E5-4DF8-9E64-C63F7F09B2DE}" srcOrd="1" destOrd="0" presId="urn:microsoft.com/office/officeart/2018/2/layout/IconVerticalSolidList"/>
    <dgm:cxn modelId="{AF0FAF26-8829-4CE4-99FD-4EB9B39F2BC9}" type="presParOf" srcId="{209D290A-181D-4E60-85DA-77ACED446CE0}" destId="{BF8B91CF-AFCE-4D18-8F03-9E6B72FDE934}" srcOrd="2" destOrd="0" presId="urn:microsoft.com/office/officeart/2018/2/layout/IconVerticalSolidList"/>
    <dgm:cxn modelId="{0B3CD290-2447-4B62-82C0-1F4EEDEDAE76}" type="presParOf" srcId="{209D290A-181D-4E60-85DA-77ACED446CE0}" destId="{E4F58801-F545-40AF-9580-12D71B21250E}" srcOrd="3" destOrd="0" presId="urn:microsoft.com/office/officeart/2018/2/layout/IconVerticalSolidList"/>
    <dgm:cxn modelId="{7EEB6C93-A03B-4101-A30B-FF586322C73C}" type="presParOf" srcId="{9D179B7E-E610-4425-983E-B1285231036D}" destId="{813B843D-B6D2-4349-9B66-BD2809B2E0AF}" srcOrd="1" destOrd="0" presId="urn:microsoft.com/office/officeart/2018/2/layout/IconVerticalSolidList"/>
    <dgm:cxn modelId="{94EF4AB4-90A1-4E37-AB84-7FA375518AEC}" type="presParOf" srcId="{9D179B7E-E610-4425-983E-B1285231036D}" destId="{6E396758-3FC1-427B-BEB6-73F37A63B998}" srcOrd="2" destOrd="0" presId="urn:microsoft.com/office/officeart/2018/2/layout/IconVerticalSolidList"/>
    <dgm:cxn modelId="{BE79F2C2-6E09-4FE2-8D10-4B88D2BA2737}" type="presParOf" srcId="{6E396758-3FC1-427B-BEB6-73F37A63B998}" destId="{BD9D4B4C-DA75-4764-A65D-CDF46F64D85D}" srcOrd="0" destOrd="0" presId="urn:microsoft.com/office/officeart/2018/2/layout/IconVerticalSolidList"/>
    <dgm:cxn modelId="{C779E5D1-B5A6-421D-816D-7E972B75A1D1}" type="presParOf" srcId="{6E396758-3FC1-427B-BEB6-73F37A63B998}" destId="{2E496C2E-250C-4CF9-8548-4B7ADEE389E7}" srcOrd="1" destOrd="0" presId="urn:microsoft.com/office/officeart/2018/2/layout/IconVerticalSolidList"/>
    <dgm:cxn modelId="{803EC774-9EC4-45EC-8A8A-E79C87DAC1D5}" type="presParOf" srcId="{6E396758-3FC1-427B-BEB6-73F37A63B998}" destId="{E0CD5A37-8F96-463F-815C-C1A5D3C26EBE}" srcOrd="2" destOrd="0" presId="urn:microsoft.com/office/officeart/2018/2/layout/IconVerticalSolidList"/>
    <dgm:cxn modelId="{91DAD68D-D6CD-423D-BE68-76FFF3F1036F}" type="presParOf" srcId="{6E396758-3FC1-427B-BEB6-73F37A63B998}" destId="{764FBEEE-F5B0-4E25-9F26-9A1C295D9A60}" srcOrd="3" destOrd="0" presId="urn:microsoft.com/office/officeart/2018/2/layout/IconVerticalSolidList"/>
    <dgm:cxn modelId="{1CCD1661-1140-43F3-B63B-1F874841B6D0}" type="presParOf" srcId="{9D179B7E-E610-4425-983E-B1285231036D}" destId="{8849D356-E823-4797-A683-0E90ABF62727}" srcOrd="3" destOrd="0" presId="urn:microsoft.com/office/officeart/2018/2/layout/IconVerticalSolidList"/>
    <dgm:cxn modelId="{40466D95-236D-4794-968F-926A1F2013C2}" type="presParOf" srcId="{9D179B7E-E610-4425-983E-B1285231036D}" destId="{5D40760D-E2DD-4EC1-949C-BFB36F8FF55F}" srcOrd="4" destOrd="0" presId="urn:microsoft.com/office/officeart/2018/2/layout/IconVerticalSolidList"/>
    <dgm:cxn modelId="{7C66591A-DFAD-45E3-ACD2-C96B795E647D}" type="presParOf" srcId="{5D40760D-E2DD-4EC1-949C-BFB36F8FF55F}" destId="{CF534FAA-4618-41FB-B616-2E51EE55272B}" srcOrd="0" destOrd="0" presId="urn:microsoft.com/office/officeart/2018/2/layout/IconVerticalSolidList"/>
    <dgm:cxn modelId="{B388421D-B7F4-479A-832A-13C59A31E4FB}" type="presParOf" srcId="{5D40760D-E2DD-4EC1-949C-BFB36F8FF55F}" destId="{70C5C700-9BDC-488A-8353-87505CCD8B92}" srcOrd="1" destOrd="0" presId="urn:microsoft.com/office/officeart/2018/2/layout/IconVerticalSolidList"/>
    <dgm:cxn modelId="{608615D9-DD35-4F31-A5A4-D155E2E58593}" type="presParOf" srcId="{5D40760D-E2DD-4EC1-949C-BFB36F8FF55F}" destId="{8D01D054-FD16-4A84-AB55-5176209400F0}" srcOrd="2" destOrd="0" presId="urn:microsoft.com/office/officeart/2018/2/layout/IconVerticalSolidList"/>
    <dgm:cxn modelId="{1A888818-725A-4270-B0F4-39970917DE0D}" type="presParOf" srcId="{5D40760D-E2DD-4EC1-949C-BFB36F8FF55F}" destId="{CD1B2E33-9CAB-49B1-BFE0-E9E0D2B7499F}" srcOrd="3" destOrd="0" presId="urn:microsoft.com/office/officeart/2018/2/layout/IconVerticalSolidList"/>
    <dgm:cxn modelId="{9DC24949-D27C-4FFF-B778-546BCB37E3AD}" type="presParOf" srcId="{9D179B7E-E610-4425-983E-B1285231036D}" destId="{501AD614-BC6C-415D-AA6C-8B75E9086FF8}" srcOrd="5" destOrd="0" presId="urn:microsoft.com/office/officeart/2018/2/layout/IconVerticalSolidList"/>
    <dgm:cxn modelId="{198B6270-3700-4C57-9B72-F8C28A2B482E}" type="presParOf" srcId="{9D179B7E-E610-4425-983E-B1285231036D}" destId="{E567BF6C-CE3C-4B3A-94C7-4A483894C000}" srcOrd="6" destOrd="0" presId="urn:microsoft.com/office/officeart/2018/2/layout/IconVerticalSolidList"/>
    <dgm:cxn modelId="{25BD402A-940C-4759-B4BF-7973521CCF5F}" type="presParOf" srcId="{E567BF6C-CE3C-4B3A-94C7-4A483894C000}" destId="{414FE523-E3F0-45D3-8816-7B44461DB525}" srcOrd="0" destOrd="0" presId="urn:microsoft.com/office/officeart/2018/2/layout/IconVerticalSolidList"/>
    <dgm:cxn modelId="{E28E929A-F993-4C4D-8A5F-335C4B821C36}" type="presParOf" srcId="{E567BF6C-CE3C-4B3A-94C7-4A483894C000}" destId="{1BA65F81-F240-4499-BEF2-3D6C1103C5FE}" srcOrd="1" destOrd="0" presId="urn:microsoft.com/office/officeart/2018/2/layout/IconVerticalSolidList"/>
    <dgm:cxn modelId="{9AD22630-FBAF-4883-A109-1B4E6DB09375}" type="presParOf" srcId="{E567BF6C-CE3C-4B3A-94C7-4A483894C000}" destId="{0900AFC5-4CDB-43FD-A114-92EFA71D9E86}" srcOrd="2" destOrd="0" presId="urn:microsoft.com/office/officeart/2018/2/layout/IconVerticalSolidList"/>
    <dgm:cxn modelId="{309FDC34-9BEC-470A-A58E-B65008845158}" type="presParOf" srcId="{E567BF6C-CE3C-4B3A-94C7-4A483894C000}" destId="{6E7385A1-6B63-4E4B-B27F-F22320D7BA46}" srcOrd="3" destOrd="0" presId="urn:microsoft.com/office/officeart/2018/2/layout/IconVerticalSolidList"/>
    <dgm:cxn modelId="{A2B34E18-A0A9-4A14-BC28-27926BE46B22}" type="presParOf" srcId="{9D179B7E-E610-4425-983E-B1285231036D}" destId="{BEEDCEE7-2652-4539-9AE2-A9B3FF6B2FAF}" srcOrd="7" destOrd="0" presId="urn:microsoft.com/office/officeart/2018/2/layout/IconVerticalSolidList"/>
    <dgm:cxn modelId="{71CFF58A-A77F-42ED-9E88-5E2F85F90A7E}" type="presParOf" srcId="{9D179B7E-E610-4425-983E-B1285231036D}" destId="{5B1B562C-6600-4A8A-865C-D6D53CF9BB01}" srcOrd="8" destOrd="0" presId="urn:microsoft.com/office/officeart/2018/2/layout/IconVerticalSolidList"/>
    <dgm:cxn modelId="{A00B5748-D50B-4C6D-B84D-E4B7DFEF8122}" type="presParOf" srcId="{5B1B562C-6600-4A8A-865C-D6D53CF9BB01}" destId="{84ABF334-B0BF-4797-B46E-3C7F4724C9BD}" srcOrd="0" destOrd="0" presId="urn:microsoft.com/office/officeart/2018/2/layout/IconVerticalSolidList"/>
    <dgm:cxn modelId="{4F73FDA4-7E0B-44BA-9546-2D28C91BDFB2}" type="presParOf" srcId="{5B1B562C-6600-4A8A-865C-D6D53CF9BB01}" destId="{37855475-98F1-4A25-B092-0F6BAA968A7E}" srcOrd="1" destOrd="0" presId="urn:microsoft.com/office/officeart/2018/2/layout/IconVerticalSolidList"/>
    <dgm:cxn modelId="{1B64724A-4B3B-4C1C-B688-92BD098435C3}" type="presParOf" srcId="{5B1B562C-6600-4A8A-865C-D6D53CF9BB01}" destId="{0A9AF3F9-495E-4A73-900C-59F6688C4D2A}" srcOrd="2" destOrd="0" presId="urn:microsoft.com/office/officeart/2018/2/layout/IconVerticalSolidList"/>
    <dgm:cxn modelId="{7875330E-6C9E-4900-910E-6D2A82993210}" type="presParOf" srcId="{5B1B562C-6600-4A8A-865C-D6D53CF9BB01}" destId="{5A77EEAF-8BAF-4641-8F90-DE239F4DFE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62CF6-D904-4C41-9DE7-AA08243E2329}">
      <dsp:nvSpPr>
        <dsp:cNvPr id="0" name=""/>
        <dsp:cNvSpPr/>
      </dsp:nvSpPr>
      <dsp:spPr>
        <a:xfrm>
          <a:off x="0" y="3983"/>
          <a:ext cx="8064500" cy="491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CFB2E-49E5-4DF8-9E64-C63F7F09B2DE}">
      <dsp:nvSpPr>
        <dsp:cNvPr id="0" name=""/>
        <dsp:cNvSpPr/>
      </dsp:nvSpPr>
      <dsp:spPr>
        <a:xfrm>
          <a:off x="148585" y="114501"/>
          <a:ext cx="270420" cy="2701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58801-F545-40AF-9580-12D71B21250E}">
      <dsp:nvSpPr>
        <dsp:cNvPr id="0" name=""/>
        <dsp:cNvSpPr/>
      </dsp:nvSpPr>
      <dsp:spPr>
        <a:xfrm>
          <a:off x="567591" y="3983"/>
          <a:ext cx="7479716" cy="521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4" tIns="55234" rIns="55234" bIns="55234" numCol="1" spcCol="1270" anchor="ctr" anchorCtr="0">
          <a:noAutofit/>
        </a:bodyPr>
        <a:lstStyle/>
        <a:p>
          <a:pPr marL="0" lvl="0" indent="0" algn="l" defTabSz="622300">
            <a:lnSpc>
              <a:spcPct val="100000"/>
            </a:lnSpc>
            <a:spcBef>
              <a:spcPct val="0"/>
            </a:spcBef>
            <a:spcAft>
              <a:spcPct val="35000"/>
            </a:spcAft>
            <a:buNone/>
          </a:pPr>
          <a:r>
            <a:rPr lang="en-GB" sz="1400" kern="1200" dirty="0"/>
            <a:t>Welcome to our presentation. Today we are going to talk about our business which the name is Golden House.</a:t>
          </a:r>
          <a:endParaRPr lang="en-US" sz="1400" kern="1200" dirty="0"/>
        </a:p>
      </dsp:txBody>
      <dsp:txXfrm>
        <a:off x="567591" y="3983"/>
        <a:ext cx="7479716" cy="521892"/>
      </dsp:txXfrm>
    </dsp:sp>
    <dsp:sp modelId="{BD9D4B4C-DA75-4764-A65D-CDF46F64D85D}">
      <dsp:nvSpPr>
        <dsp:cNvPr id="0" name=""/>
        <dsp:cNvSpPr/>
      </dsp:nvSpPr>
      <dsp:spPr>
        <a:xfrm>
          <a:off x="0" y="656348"/>
          <a:ext cx="8064500" cy="491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496C2E-250C-4CF9-8548-4B7ADEE389E7}">
      <dsp:nvSpPr>
        <dsp:cNvPr id="0" name=""/>
        <dsp:cNvSpPr/>
      </dsp:nvSpPr>
      <dsp:spPr>
        <a:xfrm>
          <a:off x="148585" y="766867"/>
          <a:ext cx="270420" cy="2701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4FBEEE-F5B0-4E25-9F26-9A1C295D9A60}">
      <dsp:nvSpPr>
        <dsp:cNvPr id="0" name=""/>
        <dsp:cNvSpPr/>
      </dsp:nvSpPr>
      <dsp:spPr>
        <a:xfrm>
          <a:off x="567591" y="656348"/>
          <a:ext cx="7479716" cy="521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4" tIns="55234" rIns="55234" bIns="55234" numCol="1" spcCol="1270" anchor="ctr" anchorCtr="0">
          <a:noAutofit/>
        </a:bodyPr>
        <a:lstStyle/>
        <a:p>
          <a:pPr marL="0" lvl="0" indent="0" algn="l" defTabSz="622300">
            <a:lnSpc>
              <a:spcPct val="100000"/>
            </a:lnSpc>
            <a:spcBef>
              <a:spcPct val="0"/>
            </a:spcBef>
            <a:spcAft>
              <a:spcPct val="35000"/>
            </a:spcAft>
            <a:buNone/>
          </a:pPr>
          <a:r>
            <a:rPr lang="en-GB" sz="1400" kern="1200" dirty="0"/>
            <a:t>In Golden House we will be personalising Jewellery for people who loves Jewellery </a:t>
          </a:r>
          <a:endParaRPr lang="en-US" sz="1400" kern="1200" dirty="0"/>
        </a:p>
      </dsp:txBody>
      <dsp:txXfrm>
        <a:off x="567591" y="656348"/>
        <a:ext cx="7479716" cy="521892"/>
      </dsp:txXfrm>
    </dsp:sp>
    <dsp:sp modelId="{CF534FAA-4618-41FB-B616-2E51EE55272B}">
      <dsp:nvSpPr>
        <dsp:cNvPr id="0" name=""/>
        <dsp:cNvSpPr/>
      </dsp:nvSpPr>
      <dsp:spPr>
        <a:xfrm>
          <a:off x="0" y="1308714"/>
          <a:ext cx="8064500" cy="491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C5C700-9BDC-488A-8353-87505CCD8B92}">
      <dsp:nvSpPr>
        <dsp:cNvPr id="0" name=""/>
        <dsp:cNvSpPr/>
      </dsp:nvSpPr>
      <dsp:spPr>
        <a:xfrm>
          <a:off x="148585" y="1419232"/>
          <a:ext cx="270420" cy="2701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1B2E33-9CAB-49B1-BFE0-E9E0D2B7499F}">
      <dsp:nvSpPr>
        <dsp:cNvPr id="0" name=""/>
        <dsp:cNvSpPr/>
      </dsp:nvSpPr>
      <dsp:spPr>
        <a:xfrm>
          <a:off x="567591" y="1308714"/>
          <a:ext cx="7479716" cy="521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4" tIns="55234" rIns="55234" bIns="55234" numCol="1" spcCol="1270" anchor="ctr" anchorCtr="0">
          <a:noAutofit/>
        </a:bodyPr>
        <a:lstStyle/>
        <a:p>
          <a:pPr marL="0" lvl="0" indent="0" algn="l" defTabSz="622300">
            <a:lnSpc>
              <a:spcPct val="100000"/>
            </a:lnSpc>
            <a:spcBef>
              <a:spcPct val="0"/>
            </a:spcBef>
            <a:spcAft>
              <a:spcPct val="35000"/>
            </a:spcAft>
            <a:buNone/>
          </a:pPr>
          <a:r>
            <a:rPr lang="en-GB" sz="1400" kern="1200" dirty="0"/>
            <a:t> And want to add their own creativity and their own design.</a:t>
          </a:r>
          <a:endParaRPr lang="en-US" sz="1400" kern="1200" dirty="0"/>
        </a:p>
      </dsp:txBody>
      <dsp:txXfrm>
        <a:off x="567591" y="1308714"/>
        <a:ext cx="7479716" cy="521892"/>
      </dsp:txXfrm>
    </dsp:sp>
    <dsp:sp modelId="{414FE523-E3F0-45D3-8816-7B44461DB525}">
      <dsp:nvSpPr>
        <dsp:cNvPr id="0" name=""/>
        <dsp:cNvSpPr/>
      </dsp:nvSpPr>
      <dsp:spPr>
        <a:xfrm>
          <a:off x="0" y="1961079"/>
          <a:ext cx="8064500" cy="491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65F81-F240-4499-BEF2-3D6C1103C5FE}">
      <dsp:nvSpPr>
        <dsp:cNvPr id="0" name=""/>
        <dsp:cNvSpPr/>
      </dsp:nvSpPr>
      <dsp:spPr>
        <a:xfrm>
          <a:off x="148585" y="2071598"/>
          <a:ext cx="270420" cy="2701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7385A1-6B63-4E4B-B27F-F22320D7BA46}">
      <dsp:nvSpPr>
        <dsp:cNvPr id="0" name=""/>
        <dsp:cNvSpPr/>
      </dsp:nvSpPr>
      <dsp:spPr>
        <a:xfrm>
          <a:off x="567591" y="1961079"/>
          <a:ext cx="7479716" cy="521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4" tIns="55234" rIns="55234" bIns="55234" numCol="1" spcCol="1270" anchor="ctr" anchorCtr="0">
          <a:noAutofit/>
        </a:bodyPr>
        <a:lstStyle/>
        <a:p>
          <a:pPr marL="0" lvl="0" indent="0" algn="l" defTabSz="622300">
            <a:lnSpc>
              <a:spcPct val="100000"/>
            </a:lnSpc>
            <a:spcBef>
              <a:spcPct val="0"/>
            </a:spcBef>
            <a:spcAft>
              <a:spcPct val="35000"/>
            </a:spcAft>
            <a:buNone/>
          </a:pPr>
          <a:r>
            <a:rPr lang="en-GB" sz="1400" kern="1200" dirty="0"/>
            <a:t>In this presentation we will give a small description of our company, the vision and mission of it. Furthermore we will cover the legal compliances, the management, process of the marketing, the finance and administration.</a:t>
          </a:r>
          <a:endParaRPr lang="en-US" sz="1400" kern="1200" dirty="0"/>
        </a:p>
      </dsp:txBody>
      <dsp:txXfrm>
        <a:off x="567591" y="1961079"/>
        <a:ext cx="7479716" cy="521892"/>
      </dsp:txXfrm>
    </dsp:sp>
    <dsp:sp modelId="{84ABF334-B0BF-4797-B46E-3C7F4724C9BD}">
      <dsp:nvSpPr>
        <dsp:cNvPr id="0" name=""/>
        <dsp:cNvSpPr/>
      </dsp:nvSpPr>
      <dsp:spPr>
        <a:xfrm>
          <a:off x="0" y="2613445"/>
          <a:ext cx="8064500" cy="491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5475-98F1-4A25-B092-0F6BAA968A7E}">
      <dsp:nvSpPr>
        <dsp:cNvPr id="0" name=""/>
        <dsp:cNvSpPr/>
      </dsp:nvSpPr>
      <dsp:spPr>
        <a:xfrm>
          <a:off x="148585" y="2723963"/>
          <a:ext cx="270420" cy="2701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77EEAF-8BAF-4641-8F90-DE239F4DFEA7}">
      <dsp:nvSpPr>
        <dsp:cNvPr id="0" name=""/>
        <dsp:cNvSpPr/>
      </dsp:nvSpPr>
      <dsp:spPr>
        <a:xfrm>
          <a:off x="567591" y="2613445"/>
          <a:ext cx="7479716" cy="521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4" tIns="55234" rIns="55234" bIns="55234" numCol="1" spcCol="1270" anchor="ctr" anchorCtr="0">
          <a:noAutofit/>
        </a:bodyPr>
        <a:lstStyle/>
        <a:p>
          <a:pPr marL="0" lvl="0" indent="0" algn="l" defTabSz="622300">
            <a:lnSpc>
              <a:spcPct val="100000"/>
            </a:lnSpc>
            <a:spcBef>
              <a:spcPct val="0"/>
            </a:spcBef>
            <a:spcAft>
              <a:spcPct val="35000"/>
            </a:spcAft>
            <a:buNone/>
          </a:pPr>
          <a:r>
            <a:rPr lang="en-GB" sz="1400" kern="1200" dirty="0"/>
            <a:t>And our mission is to deliver a good services and make our costumers satisfied.</a:t>
          </a:r>
          <a:endParaRPr lang="en-US" sz="1400" kern="1200" dirty="0"/>
        </a:p>
      </dsp:txBody>
      <dsp:txXfrm>
        <a:off x="567591" y="2613445"/>
        <a:ext cx="7479716" cy="52189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D7FE34DE-FE15-4F49-9DA6-F275619434C0}"/>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72707" name="Rectangle 3">
            <a:extLst>
              <a:ext uri="{FF2B5EF4-FFF2-40B4-BE49-F238E27FC236}">
                <a16:creationId xmlns:a16="http://schemas.microsoft.com/office/drawing/2014/main" id="{FFD4097A-F78D-4ABA-9AB8-59F4F727FCA8}"/>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72708" name="Rectangle 4">
            <a:extLst>
              <a:ext uri="{FF2B5EF4-FFF2-40B4-BE49-F238E27FC236}">
                <a16:creationId xmlns:a16="http://schemas.microsoft.com/office/drawing/2014/main" id="{1157B1F0-7259-48E9-9FAC-B70331CAEBF8}"/>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72709" name="Rectangle 5">
            <a:extLst>
              <a:ext uri="{FF2B5EF4-FFF2-40B4-BE49-F238E27FC236}">
                <a16:creationId xmlns:a16="http://schemas.microsoft.com/office/drawing/2014/main" id="{678A11EA-D8A7-41ED-8E51-475AEDC390C0}"/>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D103904F-C32B-45ED-AAA2-6F408CDC7552}" type="slidenum">
              <a:rPr lang="en-US" altLang="en-US"/>
              <a:pPr>
                <a:defRPr/>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75161D8A-CDAB-4CC7-A913-37ADFF37F79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45059" name="Rectangle 3">
            <a:extLst>
              <a:ext uri="{FF2B5EF4-FFF2-40B4-BE49-F238E27FC236}">
                <a16:creationId xmlns:a16="http://schemas.microsoft.com/office/drawing/2014/main" id="{B5B9DE80-CB73-4914-A1AA-4BA8DAD82E8D}"/>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9220" name="Rectangle 4">
            <a:extLst>
              <a:ext uri="{FF2B5EF4-FFF2-40B4-BE49-F238E27FC236}">
                <a16:creationId xmlns:a16="http://schemas.microsoft.com/office/drawing/2014/main" id="{C0AD68FE-85D8-4092-A807-C9BC12F6DE73}"/>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36CCBC6-54A3-43C2-8B70-ED587BDA3074}"/>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7EC2A47-6917-47CF-9682-CDB04D4C46D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fontAlgn="auto" hangingPunct="1">
              <a:spcBef>
                <a:spcPts val="0"/>
              </a:spcBef>
              <a:spcAft>
                <a:spcPts val="0"/>
              </a:spcAft>
              <a:defRPr sz="1200" dirty="0">
                <a:latin typeface="Arial" panose="020B0604020202020204" pitchFamily="34" charset="0"/>
                <a:ea typeface="+mn-ea"/>
                <a:cs typeface="+mn-cs"/>
              </a:defRPr>
            </a:lvl1pPr>
          </a:lstStyle>
          <a:p>
            <a:pPr>
              <a:defRPr/>
            </a:pPr>
            <a:endParaRPr lang="en-US" altLang="en-US" dirty="0"/>
          </a:p>
        </p:txBody>
      </p:sp>
      <p:sp>
        <p:nvSpPr>
          <p:cNvPr id="45063" name="Rectangle 7">
            <a:extLst>
              <a:ext uri="{FF2B5EF4-FFF2-40B4-BE49-F238E27FC236}">
                <a16:creationId xmlns:a16="http://schemas.microsoft.com/office/drawing/2014/main" id="{6B6EE477-D2A6-4661-8AEF-69A734999471}"/>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33EC0B8D-B5AE-4E83-BDB1-61D0CC79A774}"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53DB44B7-0AC2-4F45-9DF2-F6B484D329E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3CB17A4-981B-4695-8D0D-DBE21BF06FC2}"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4</a:t>
            </a:fld>
            <a:endParaRPr lang="en-US" altLang="en-US" dirty="0">
              <a:latin typeface="Arial" panose="020B0604020202020204" pitchFamily="34" charset="0"/>
              <a:ea typeface="ＭＳ Ｐゴシック" panose="020B0600070205080204" pitchFamily="34" charset="-128"/>
            </a:endParaRPr>
          </a:p>
        </p:txBody>
      </p:sp>
      <p:sp>
        <p:nvSpPr>
          <p:cNvPr id="15363" name="Rectangle 2">
            <a:extLst>
              <a:ext uri="{FF2B5EF4-FFF2-40B4-BE49-F238E27FC236}">
                <a16:creationId xmlns:a16="http://schemas.microsoft.com/office/drawing/2014/main" id="{69029030-0D23-434D-AD5F-43F2B3151A7D}"/>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40B6D0E-2198-4F55-867D-179D576A1240}"/>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18D5AB07-B386-425C-BF52-F3AB34BF6D8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337886DB-620E-4F8D-A099-5DBFA4113E67}"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5</a:t>
            </a:fld>
            <a:endParaRPr lang="en-US" altLang="en-US" dirty="0">
              <a:latin typeface="Arial" panose="020B0604020202020204" pitchFamily="34" charset="0"/>
              <a:ea typeface="ＭＳ Ｐゴシック" panose="020B0600070205080204" pitchFamily="34" charset="-128"/>
            </a:endParaRPr>
          </a:p>
        </p:txBody>
      </p:sp>
      <p:sp>
        <p:nvSpPr>
          <p:cNvPr id="17411" name="Rectangle 2">
            <a:extLst>
              <a:ext uri="{FF2B5EF4-FFF2-40B4-BE49-F238E27FC236}">
                <a16:creationId xmlns:a16="http://schemas.microsoft.com/office/drawing/2014/main" id="{E82D831D-9B5F-4F32-993D-A0EF3CFA3843}"/>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34B01BC-928C-45FF-A0E1-F67F8AFF8C37}"/>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69754FCB-6AA8-4EAF-8EAA-36736CBDC4C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33FF4E6C-329F-4EBC-8FF3-ABC32C6C88A9}"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6</a:t>
            </a:fld>
            <a:endParaRPr lang="en-US" altLang="en-US" dirty="0">
              <a:latin typeface="Arial" panose="020B0604020202020204" pitchFamily="34" charset="0"/>
              <a:ea typeface="ＭＳ Ｐゴシック" panose="020B0600070205080204" pitchFamily="34" charset="-128"/>
            </a:endParaRPr>
          </a:p>
        </p:txBody>
      </p:sp>
      <p:sp>
        <p:nvSpPr>
          <p:cNvPr id="19459" name="Rectangle 2">
            <a:extLst>
              <a:ext uri="{FF2B5EF4-FFF2-40B4-BE49-F238E27FC236}">
                <a16:creationId xmlns:a16="http://schemas.microsoft.com/office/drawing/2014/main" id="{7118075D-3C20-4AB1-9B28-43B7E2FA10FA}"/>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5C97DB64-A968-4E2F-AE48-9E871B89493A}"/>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49C8FC1B-CAB9-4555-8C4E-4058B3A2691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F77F990-771A-4FFC-95D9-DCDD9A7BB2B7}"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8</a:t>
            </a:fld>
            <a:endParaRPr lang="en-US" altLang="en-US" dirty="0">
              <a:latin typeface="Arial" panose="020B0604020202020204" pitchFamily="34" charset="0"/>
              <a:ea typeface="ＭＳ Ｐゴシック" panose="020B0600070205080204" pitchFamily="34" charset="-128"/>
            </a:endParaRPr>
          </a:p>
        </p:txBody>
      </p:sp>
      <p:sp>
        <p:nvSpPr>
          <p:cNvPr id="22531" name="Rectangle 2">
            <a:extLst>
              <a:ext uri="{FF2B5EF4-FFF2-40B4-BE49-F238E27FC236}">
                <a16:creationId xmlns:a16="http://schemas.microsoft.com/office/drawing/2014/main" id="{0DFFF8DF-03C9-4D7A-8C9E-A508DE55D84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A111554-88CF-453F-A329-9EA1CC954FD4}"/>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AE4B1439-D6FA-440F-892D-617B69C9AE2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DDB82A2-E469-48F9-BFF1-3F37CED6B9E4}"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9</a:t>
            </a:fld>
            <a:endParaRPr lang="en-US" altLang="en-US" dirty="0">
              <a:latin typeface="Arial" panose="020B0604020202020204" pitchFamily="34" charset="0"/>
              <a:ea typeface="ＭＳ Ｐゴシック" panose="020B0600070205080204" pitchFamily="34" charset="-128"/>
            </a:endParaRPr>
          </a:p>
        </p:txBody>
      </p:sp>
      <p:sp>
        <p:nvSpPr>
          <p:cNvPr id="24579" name="Rectangle 2">
            <a:extLst>
              <a:ext uri="{FF2B5EF4-FFF2-40B4-BE49-F238E27FC236}">
                <a16:creationId xmlns:a16="http://schemas.microsoft.com/office/drawing/2014/main" id="{1330B709-FE16-4CA1-91A7-3896B9E5E7D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1AE04F4A-8142-4B64-A0F4-C3F5E13AD170}"/>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AA9DC06-2177-4EAF-A2E6-C84805E23AB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25630DD-4A44-47B4-BBE2-850462DAFC81}"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10</a:t>
            </a:fld>
            <a:endParaRPr lang="en-US" altLang="en-US" dirty="0">
              <a:latin typeface="Arial" panose="020B0604020202020204" pitchFamily="34" charset="0"/>
              <a:ea typeface="ＭＳ Ｐゴシック" panose="020B0600070205080204" pitchFamily="34" charset="-128"/>
            </a:endParaRPr>
          </a:p>
        </p:txBody>
      </p:sp>
      <p:sp>
        <p:nvSpPr>
          <p:cNvPr id="26627" name="Rectangle 2">
            <a:extLst>
              <a:ext uri="{FF2B5EF4-FFF2-40B4-BE49-F238E27FC236}">
                <a16:creationId xmlns:a16="http://schemas.microsoft.com/office/drawing/2014/main" id="{9114C281-D208-493D-B718-107FE4F7475D}"/>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E82F697-C0AC-40FF-98C3-C8473A0625C6}"/>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34401D1-B1FD-4253-A550-DED8F8D6E4B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D828668-6237-456E-B84C-3EB68B8E8A34}"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11</a:t>
            </a:fld>
            <a:endParaRPr lang="en-US" altLang="en-US" dirty="0">
              <a:latin typeface="Arial" panose="020B0604020202020204" pitchFamily="34" charset="0"/>
              <a:ea typeface="ＭＳ Ｐゴシック" panose="020B0600070205080204" pitchFamily="34" charset="-128"/>
            </a:endParaRPr>
          </a:p>
        </p:txBody>
      </p:sp>
      <p:sp>
        <p:nvSpPr>
          <p:cNvPr id="28675" name="Rectangle 2">
            <a:extLst>
              <a:ext uri="{FF2B5EF4-FFF2-40B4-BE49-F238E27FC236}">
                <a16:creationId xmlns:a16="http://schemas.microsoft.com/office/drawing/2014/main" id="{7F689C47-CA6C-4074-8C53-2E2E58E84121}"/>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C249A105-5CD3-4EA9-BFC4-64D1CE00A31E}"/>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6BF18354-4579-4DF4-9CA0-44F5B9F2391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6CEA66A-DCB7-4375-A429-9C4C79B03616}"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12</a:t>
            </a:fld>
            <a:endParaRPr lang="en-US" altLang="en-US" dirty="0">
              <a:latin typeface="Arial" panose="020B0604020202020204" pitchFamily="34" charset="0"/>
              <a:ea typeface="ＭＳ Ｐゴシック" panose="020B0600070205080204" pitchFamily="34" charset="-128"/>
            </a:endParaRPr>
          </a:p>
        </p:txBody>
      </p:sp>
      <p:sp>
        <p:nvSpPr>
          <p:cNvPr id="30723" name="Rectangle 2">
            <a:extLst>
              <a:ext uri="{FF2B5EF4-FFF2-40B4-BE49-F238E27FC236}">
                <a16:creationId xmlns:a16="http://schemas.microsoft.com/office/drawing/2014/main" id="{6316421A-1EF7-47B2-AC60-029D9D8CE12F}"/>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B9EEC19-F0CB-4A9A-805A-29A668B87CB1}"/>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8C535EF7-91D0-46BE-82D5-44A5421296B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EAC3F5D-0C8C-484C-976A-31AA5DDA93B6}"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13</a:t>
            </a:fld>
            <a:endParaRPr lang="en-US" altLang="en-US" dirty="0">
              <a:latin typeface="Arial" panose="020B0604020202020204" pitchFamily="34" charset="0"/>
              <a:ea typeface="ＭＳ Ｐゴシック" panose="020B0600070205080204" pitchFamily="34" charset="-128"/>
            </a:endParaRPr>
          </a:p>
        </p:txBody>
      </p:sp>
      <p:sp>
        <p:nvSpPr>
          <p:cNvPr id="32771" name="Rectangle 2">
            <a:extLst>
              <a:ext uri="{FF2B5EF4-FFF2-40B4-BE49-F238E27FC236}">
                <a16:creationId xmlns:a16="http://schemas.microsoft.com/office/drawing/2014/main" id="{A0AADF74-6A04-4686-A68D-85C917524B64}"/>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F2B09967-A165-42FE-ACFB-EE84CAD6A43C}"/>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EC0B8D-B5AE-4E83-BDB1-61D0CC79A774}" type="slidenum">
              <a:rPr lang="en-US" altLang="en-US" smtClean="0"/>
              <a:pPr>
                <a:defRPr/>
              </a:pPr>
              <a:t>19</a:t>
            </a:fld>
            <a:endParaRPr lang="en-US" altLang="en-US" dirty="0"/>
          </a:p>
        </p:txBody>
      </p:sp>
    </p:spTree>
    <p:extLst>
      <p:ext uri="{BB962C8B-B14F-4D97-AF65-F5344CB8AC3E}">
        <p14:creationId xmlns:p14="http://schemas.microsoft.com/office/powerpoint/2010/main" val="428784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EC0B8D-B5AE-4E83-BDB1-61D0CC79A774}" type="slidenum">
              <a:rPr lang="en-US" altLang="en-US" smtClean="0"/>
              <a:pPr>
                <a:defRPr/>
              </a:pPr>
              <a:t>24</a:t>
            </a:fld>
            <a:endParaRPr lang="en-US" altLang="en-US" dirty="0"/>
          </a:p>
        </p:txBody>
      </p:sp>
    </p:spTree>
    <p:extLst>
      <p:ext uri="{BB962C8B-B14F-4D97-AF65-F5344CB8AC3E}">
        <p14:creationId xmlns:p14="http://schemas.microsoft.com/office/powerpoint/2010/main" val="1141881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223C45A-A37E-4DED-B613-7EFDB2365EA9}"/>
              </a:ext>
            </a:extLst>
          </p:cNvPr>
          <p:cNvSpPr/>
          <p:nvPr/>
        </p:nvSpPr>
        <p:spPr>
          <a:xfrm>
            <a:off x="3175" y="6400800"/>
            <a:ext cx="9140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400C47B4-CB42-485F-B139-1A81C0195077}"/>
              </a:ext>
            </a:extLst>
          </p:cNvPr>
          <p:cNvSpPr/>
          <p:nvPr/>
        </p:nvSpPr>
        <p:spPr>
          <a:xfrm>
            <a:off x="0" y="6334125"/>
            <a:ext cx="9142413"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4334AA27-987F-402D-AF52-ACC45BCC91F9}"/>
              </a:ext>
            </a:extLst>
          </p:cNvPr>
          <p:cNvCxnSpPr/>
          <p:nvPr/>
        </p:nvCxnSpPr>
        <p:spPr>
          <a:xfrm>
            <a:off x="906463" y="4343400"/>
            <a:ext cx="740568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822960" y="758952"/>
            <a:ext cx="7543800" cy="3566160"/>
          </a:xfrm>
        </p:spPr>
        <p:txBody>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8FAE34E2-6359-4F4C-A7BB-60CC6D50C473}"/>
              </a:ext>
            </a:extLst>
          </p:cNvPr>
          <p:cNvSpPr>
            <a:spLocks noGrp="1"/>
          </p:cNvSpPr>
          <p:nvPr>
            <p:ph type="dt" sz="half" idx="10"/>
          </p:nvPr>
        </p:nvSpPr>
        <p:spPr/>
        <p:txBody>
          <a:bodyPr/>
          <a:lstStyle>
            <a:lvl1pPr>
              <a:defRPr/>
            </a:lvl1pPr>
          </a:lstStyle>
          <a:p>
            <a:pPr>
              <a:defRPr/>
            </a:pPr>
            <a:fld id="{D2155AFC-F583-4505-AAB5-BB74DCA90330}" type="datetime1">
              <a:rPr lang="en-GB" altLang="en-US"/>
              <a:pPr>
                <a:defRPr/>
              </a:pPr>
              <a:t>04/12/2021</a:t>
            </a:fld>
            <a:endParaRPr lang="en-GB" altLang="en-US" dirty="0"/>
          </a:p>
        </p:txBody>
      </p:sp>
      <p:sp>
        <p:nvSpPr>
          <p:cNvPr id="8" name="Footer Placeholder 4">
            <a:extLst>
              <a:ext uri="{FF2B5EF4-FFF2-40B4-BE49-F238E27FC236}">
                <a16:creationId xmlns:a16="http://schemas.microsoft.com/office/drawing/2014/main" id="{58517555-7434-4E63-B3BC-83DA6B18F67E}"/>
              </a:ext>
            </a:extLst>
          </p:cNvPr>
          <p:cNvSpPr>
            <a:spLocks noGrp="1"/>
          </p:cNvSpPr>
          <p:nvPr>
            <p:ph type="ftr" sz="quarter" idx="11"/>
          </p:nvPr>
        </p:nvSpPr>
        <p:spPr/>
        <p:txBody>
          <a:bodyPr/>
          <a:lstStyle>
            <a:lvl1pPr>
              <a:defRPr/>
            </a:lvl1pPr>
          </a:lstStyle>
          <a:p>
            <a:pPr>
              <a:defRPr/>
            </a:pPr>
            <a:r>
              <a:rPr lang="en-GB" altLang="en-US" dirty="0"/>
              <a:t>Mary March</a:t>
            </a:r>
          </a:p>
        </p:txBody>
      </p:sp>
      <p:sp>
        <p:nvSpPr>
          <p:cNvPr id="9" name="Slide Number Placeholder 5">
            <a:extLst>
              <a:ext uri="{FF2B5EF4-FFF2-40B4-BE49-F238E27FC236}">
                <a16:creationId xmlns:a16="http://schemas.microsoft.com/office/drawing/2014/main" id="{CB788E88-BD01-4036-BD54-2CEBDAE8DFDB}"/>
              </a:ext>
            </a:extLst>
          </p:cNvPr>
          <p:cNvSpPr>
            <a:spLocks noGrp="1"/>
          </p:cNvSpPr>
          <p:nvPr>
            <p:ph type="sldNum" sz="quarter" idx="12"/>
          </p:nvPr>
        </p:nvSpPr>
        <p:spPr/>
        <p:txBody>
          <a:bodyPr/>
          <a:lstStyle>
            <a:lvl1pPr>
              <a:defRPr/>
            </a:lvl1pPr>
          </a:lstStyle>
          <a:p>
            <a:pPr>
              <a:defRPr/>
            </a:pPr>
            <a:fld id="{5090F6DD-3025-423F-9DCF-4A1FC2F85194}" type="slidenum">
              <a:rPr lang="en-GB" altLang="en-US"/>
              <a:pPr>
                <a:defRPr/>
              </a:pPr>
              <a:t>‹#›</a:t>
            </a:fld>
            <a:endParaRPr lang="en-GB" altLang="en-US" dirty="0"/>
          </a:p>
        </p:txBody>
      </p:sp>
    </p:spTree>
    <p:extLst>
      <p:ext uri="{BB962C8B-B14F-4D97-AF65-F5344CB8AC3E}">
        <p14:creationId xmlns:p14="http://schemas.microsoft.com/office/powerpoint/2010/main" val="2291031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E7B774B-2AA1-403A-BB4B-5671A3B018FA}"/>
              </a:ext>
            </a:extLst>
          </p:cNvPr>
          <p:cNvSpPr>
            <a:spLocks noGrp="1"/>
          </p:cNvSpPr>
          <p:nvPr>
            <p:ph type="dt" sz="half" idx="10"/>
          </p:nvPr>
        </p:nvSpPr>
        <p:spPr/>
        <p:txBody>
          <a:bodyPr/>
          <a:lstStyle>
            <a:lvl1pPr>
              <a:defRPr/>
            </a:lvl1pPr>
          </a:lstStyle>
          <a:p>
            <a:pPr>
              <a:defRPr/>
            </a:pPr>
            <a:fld id="{1AA4E3E5-5939-40A6-99BD-60C01372569F}" type="datetime1">
              <a:rPr lang="en-GB" altLang="en-US"/>
              <a:pPr>
                <a:defRPr/>
              </a:pPr>
              <a:t>04/12/2021</a:t>
            </a:fld>
            <a:endParaRPr lang="en-GB" altLang="en-US" dirty="0"/>
          </a:p>
        </p:txBody>
      </p:sp>
      <p:sp>
        <p:nvSpPr>
          <p:cNvPr id="5" name="Footer Placeholder 4">
            <a:extLst>
              <a:ext uri="{FF2B5EF4-FFF2-40B4-BE49-F238E27FC236}">
                <a16:creationId xmlns:a16="http://schemas.microsoft.com/office/drawing/2014/main" id="{64AD9201-CED3-484F-B034-D44CEE75DA8A}"/>
              </a:ext>
            </a:extLst>
          </p:cNvPr>
          <p:cNvSpPr>
            <a:spLocks noGrp="1"/>
          </p:cNvSpPr>
          <p:nvPr>
            <p:ph type="ftr" sz="quarter" idx="11"/>
          </p:nvPr>
        </p:nvSpPr>
        <p:spPr/>
        <p:txBody>
          <a:bodyPr/>
          <a:lstStyle>
            <a:lvl1pPr>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54A1AAC2-B6BC-45A1-9D40-E1EE9B3C66E8}"/>
              </a:ext>
            </a:extLst>
          </p:cNvPr>
          <p:cNvSpPr>
            <a:spLocks noGrp="1"/>
          </p:cNvSpPr>
          <p:nvPr>
            <p:ph type="sldNum" sz="quarter" idx="12"/>
          </p:nvPr>
        </p:nvSpPr>
        <p:spPr/>
        <p:txBody>
          <a:bodyPr/>
          <a:lstStyle>
            <a:lvl1pPr>
              <a:defRPr/>
            </a:lvl1pPr>
          </a:lstStyle>
          <a:p>
            <a:pPr>
              <a:defRPr/>
            </a:pPr>
            <a:fld id="{B4F9B99A-6BA7-4E92-88C3-136E600EBBC8}" type="slidenum">
              <a:rPr lang="en-GB" altLang="en-US"/>
              <a:pPr>
                <a:defRPr/>
              </a:pPr>
              <a:t>‹#›</a:t>
            </a:fld>
            <a:endParaRPr lang="en-GB" altLang="en-US" dirty="0"/>
          </a:p>
        </p:txBody>
      </p:sp>
    </p:spTree>
    <p:extLst>
      <p:ext uri="{BB962C8B-B14F-4D97-AF65-F5344CB8AC3E}">
        <p14:creationId xmlns:p14="http://schemas.microsoft.com/office/powerpoint/2010/main" val="246090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C66D42-AB81-41ED-BC89-A255213B4C21}"/>
              </a:ext>
            </a:extLst>
          </p:cNvPr>
          <p:cNvSpPr/>
          <p:nvPr/>
        </p:nvSpPr>
        <p:spPr>
          <a:xfrm>
            <a:off x="3175" y="6400800"/>
            <a:ext cx="9140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868EA973-9275-4FBE-BAE7-F69EA52B4F35}"/>
              </a:ext>
            </a:extLst>
          </p:cNvPr>
          <p:cNvSpPr/>
          <p:nvPr/>
        </p:nvSpPr>
        <p:spPr>
          <a:xfrm>
            <a:off x="0" y="6334125"/>
            <a:ext cx="9142413"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7BCE3C90-6983-44FD-BC83-DF9144C17A00}"/>
              </a:ext>
            </a:extLst>
          </p:cNvPr>
          <p:cNvCxnSpPr/>
          <p:nvPr/>
        </p:nvCxnSpPr>
        <p:spPr>
          <a:xfrm>
            <a:off x="906463" y="4343400"/>
            <a:ext cx="740568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22960" y="758952"/>
            <a:ext cx="7543800" cy="3566160"/>
          </a:xfrm>
        </p:spPr>
        <p:txBody>
          <a:bodyPr anchorCtr="0"/>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EA92C28A-E56F-4BD6-9F8A-C82801D097E7}"/>
              </a:ext>
            </a:extLst>
          </p:cNvPr>
          <p:cNvSpPr>
            <a:spLocks noGrp="1"/>
          </p:cNvSpPr>
          <p:nvPr>
            <p:ph type="dt" sz="half" idx="10"/>
          </p:nvPr>
        </p:nvSpPr>
        <p:spPr/>
        <p:txBody>
          <a:bodyPr/>
          <a:lstStyle>
            <a:lvl1pPr>
              <a:defRPr/>
            </a:lvl1pPr>
          </a:lstStyle>
          <a:p>
            <a:pPr>
              <a:defRPr/>
            </a:pPr>
            <a:fld id="{76B9182E-FC08-412E-9373-DEC2065AC7E0}" type="datetime1">
              <a:rPr lang="en-GB" altLang="en-US"/>
              <a:pPr>
                <a:defRPr/>
              </a:pPr>
              <a:t>04/12/2021</a:t>
            </a:fld>
            <a:endParaRPr lang="en-GB" altLang="en-US" dirty="0"/>
          </a:p>
        </p:txBody>
      </p:sp>
      <p:sp>
        <p:nvSpPr>
          <p:cNvPr id="8" name="Footer Placeholder 4">
            <a:extLst>
              <a:ext uri="{FF2B5EF4-FFF2-40B4-BE49-F238E27FC236}">
                <a16:creationId xmlns:a16="http://schemas.microsoft.com/office/drawing/2014/main" id="{F0A1B3B1-DF62-4FA5-941E-AF93EDC81D11}"/>
              </a:ext>
            </a:extLst>
          </p:cNvPr>
          <p:cNvSpPr>
            <a:spLocks noGrp="1"/>
          </p:cNvSpPr>
          <p:nvPr>
            <p:ph type="ftr" sz="quarter" idx="11"/>
          </p:nvPr>
        </p:nvSpPr>
        <p:spPr/>
        <p:txBody>
          <a:bodyPr/>
          <a:lstStyle>
            <a:lvl1pPr>
              <a:defRPr/>
            </a:lvl1pPr>
          </a:lstStyle>
          <a:p>
            <a:pPr>
              <a:defRPr/>
            </a:pPr>
            <a:endParaRPr lang="en-US" dirty="0"/>
          </a:p>
        </p:txBody>
      </p:sp>
      <p:sp>
        <p:nvSpPr>
          <p:cNvPr id="9" name="Slide Number Placeholder 5">
            <a:extLst>
              <a:ext uri="{FF2B5EF4-FFF2-40B4-BE49-F238E27FC236}">
                <a16:creationId xmlns:a16="http://schemas.microsoft.com/office/drawing/2014/main" id="{3874553C-F31D-4068-8615-F0A3401E4F02}"/>
              </a:ext>
            </a:extLst>
          </p:cNvPr>
          <p:cNvSpPr>
            <a:spLocks noGrp="1"/>
          </p:cNvSpPr>
          <p:nvPr>
            <p:ph type="sldNum" sz="quarter" idx="12"/>
          </p:nvPr>
        </p:nvSpPr>
        <p:spPr/>
        <p:txBody>
          <a:bodyPr/>
          <a:lstStyle>
            <a:lvl1pPr>
              <a:defRPr/>
            </a:lvl1pPr>
          </a:lstStyle>
          <a:p>
            <a:pPr>
              <a:defRPr/>
            </a:pPr>
            <a:fld id="{36C1091C-D442-473E-8788-C84D9FDF4FA2}" type="slidenum">
              <a:rPr lang="en-GB" altLang="en-US"/>
              <a:pPr>
                <a:defRPr/>
              </a:pPr>
              <a:t>‹#›</a:t>
            </a:fld>
            <a:endParaRPr lang="en-GB" altLang="en-US" dirty="0"/>
          </a:p>
        </p:txBody>
      </p:sp>
    </p:spTree>
    <p:extLst>
      <p:ext uri="{BB962C8B-B14F-4D97-AF65-F5344CB8AC3E}">
        <p14:creationId xmlns:p14="http://schemas.microsoft.com/office/powerpoint/2010/main" val="371314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9FB6E9B-9259-4D10-BF27-2AC56666EB0B}"/>
              </a:ext>
            </a:extLst>
          </p:cNvPr>
          <p:cNvSpPr>
            <a:spLocks noGrp="1"/>
          </p:cNvSpPr>
          <p:nvPr>
            <p:ph type="dt" sz="half" idx="10"/>
          </p:nvPr>
        </p:nvSpPr>
        <p:spPr/>
        <p:txBody>
          <a:bodyPr/>
          <a:lstStyle>
            <a:lvl1pPr>
              <a:defRPr/>
            </a:lvl1pPr>
          </a:lstStyle>
          <a:p>
            <a:pPr>
              <a:defRPr/>
            </a:pPr>
            <a:fld id="{3AB17C61-62B1-4388-9304-79591129738B}" type="datetime1">
              <a:rPr lang="en-GB" altLang="en-US"/>
              <a:pPr>
                <a:defRPr/>
              </a:pPr>
              <a:t>04/12/2021</a:t>
            </a:fld>
            <a:endParaRPr lang="en-GB" altLang="en-US" dirty="0"/>
          </a:p>
        </p:txBody>
      </p:sp>
      <p:sp>
        <p:nvSpPr>
          <p:cNvPr id="6" name="Footer Placeholder 4">
            <a:extLst>
              <a:ext uri="{FF2B5EF4-FFF2-40B4-BE49-F238E27FC236}">
                <a16:creationId xmlns:a16="http://schemas.microsoft.com/office/drawing/2014/main" id="{26DDB424-992E-4789-BB0F-AE2031DF3577}"/>
              </a:ext>
            </a:extLst>
          </p:cNvPr>
          <p:cNvSpPr>
            <a:spLocks noGrp="1"/>
          </p:cNvSpPr>
          <p:nvPr>
            <p:ph type="ftr" sz="quarter" idx="11"/>
          </p:nvPr>
        </p:nvSpPr>
        <p:spPr/>
        <p:txBody>
          <a:bodyPr/>
          <a:lstStyle>
            <a:lvl1pPr>
              <a:defRPr/>
            </a:lvl1pPr>
          </a:lstStyle>
          <a:p>
            <a:pPr>
              <a:defRPr/>
            </a:pPr>
            <a:endParaRPr lang="en-US" dirty="0"/>
          </a:p>
        </p:txBody>
      </p:sp>
      <p:sp>
        <p:nvSpPr>
          <p:cNvPr id="7" name="Slide Number Placeholder 5">
            <a:extLst>
              <a:ext uri="{FF2B5EF4-FFF2-40B4-BE49-F238E27FC236}">
                <a16:creationId xmlns:a16="http://schemas.microsoft.com/office/drawing/2014/main" id="{06C18DAF-A75F-4EB2-995D-25E8CBD39FE9}"/>
              </a:ext>
            </a:extLst>
          </p:cNvPr>
          <p:cNvSpPr>
            <a:spLocks noGrp="1"/>
          </p:cNvSpPr>
          <p:nvPr>
            <p:ph type="sldNum" sz="quarter" idx="12"/>
          </p:nvPr>
        </p:nvSpPr>
        <p:spPr/>
        <p:txBody>
          <a:bodyPr/>
          <a:lstStyle>
            <a:lvl1pPr>
              <a:defRPr/>
            </a:lvl1pPr>
          </a:lstStyle>
          <a:p>
            <a:pPr>
              <a:defRPr/>
            </a:pPr>
            <a:fld id="{77CE2377-864D-4EB8-9C42-96D22B4BD3E5}" type="slidenum">
              <a:rPr lang="en-GB" altLang="en-US"/>
              <a:pPr>
                <a:defRPr/>
              </a:pPr>
              <a:t>‹#›</a:t>
            </a:fld>
            <a:endParaRPr lang="en-GB" altLang="en-US" dirty="0"/>
          </a:p>
        </p:txBody>
      </p:sp>
    </p:spTree>
    <p:extLst>
      <p:ext uri="{BB962C8B-B14F-4D97-AF65-F5344CB8AC3E}">
        <p14:creationId xmlns:p14="http://schemas.microsoft.com/office/powerpoint/2010/main" val="839506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B0A1AAA6-A3C3-4E91-ACC9-8183B18B4941}"/>
              </a:ext>
            </a:extLst>
          </p:cNvPr>
          <p:cNvSpPr>
            <a:spLocks noGrp="1"/>
          </p:cNvSpPr>
          <p:nvPr>
            <p:ph type="dt" sz="half" idx="10"/>
          </p:nvPr>
        </p:nvSpPr>
        <p:spPr/>
        <p:txBody>
          <a:bodyPr/>
          <a:lstStyle>
            <a:lvl1pPr>
              <a:defRPr/>
            </a:lvl1pPr>
          </a:lstStyle>
          <a:p>
            <a:pPr>
              <a:defRPr/>
            </a:pPr>
            <a:fld id="{745192C8-B2BF-4503-9684-EBAAEB5C7D68}" type="datetime1">
              <a:rPr lang="en-GB" altLang="en-US"/>
              <a:pPr>
                <a:defRPr/>
              </a:pPr>
              <a:t>04/12/2021</a:t>
            </a:fld>
            <a:endParaRPr lang="en-GB" altLang="en-US" dirty="0"/>
          </a:p>
        </p:txBody>
      </p:sp>
      <p:sp>
        <p:nvSpPr>
          <p:cNvPr id="8" name="Footer Placeholder 4">
            <a:extLst>
              <a:ext uri="{FF2B5EF4-FFF2-40B4-BE49-F238E27FC236}">
                <a16:creationId xmlns:a16="http://schemas.microsoft.com/office/drawing/2014/main" id="{8F9AD8E8-6430-41F0-AA42-082E1EA97AD2}"/>
              </a:ext>
            </a:extLst>
          </p:cNvPr>
          <p:cNvSpPr>
            <a:spLocks noGrp="1"/>
          </p:cNvSpPr>
          <p:nvPr>
            <p:ph type="ftr" sz="quarter" idx="11"/>
          </p:nvPr>
        </p:nvSpPr>
        <p:spPr/>
        <p:txBody>
          <a:bodyPr/>
          <a:lstStyle>
            <a:lvl1pPr>
              <a:defRPr/>
            </a:lvl1pPr>
          </a:lstStyle>
          <a:p>
            <a:pPr>
              <a:defRPr/>
            </a:pPr>
            <a:endParaRPr lang="en-US" dirty="0"/>
          </a:p>
        </p:txBody>
      </p:sp>
      <p:sp>
        <p:nvSpPr>
          <p:cNvPr id="9" name="Slide Number Placeholder 5">
            <a:extLst>
              <a:ext uri="{FF2B5EF4-FFF2-40B4-BE49-F238E27FC236}">
                <a16:creationId xmlns:a16="http://schemas.microsoft.com/office/drawing/2014/main" id="{F03B3FB2-116D-4738-AF0A-DCEB975E9EC2}"/>
              </a:ext>
            </a:extLst>
          </p:cNvPr>
          <p:cNvSpPr>
            <a:spLocks noGrp="1"/>
          </p:cNvSpPr>
          <p:nvPr>
            <p:ph type="sldNum" sz="quarter" idx="12"/>
          </p:nvPr>
        </p:nvSpPr>
        <p:spPr/>
        <p:txBody>
          <a:bodyPr/>
          <a:lstStyle>
            <a:lvl1pPr>
              <a:defRPr/>
            </a:lvl1pPr>
          </a:lstStyle>
          <a:p>
            <a:pPr>
              <a:defRPr/>
            </a:pPr>
            <a:fld id="{53762587-29CA-4644-AD73-60ED1223FD59}" type="slidenum">
              <a:rPr lang="en-GB" altLang="en-US"/>
              <a:pPr>
                <a:defRPr/>
              </a:pPr>
              <a:t>‹#›</a:t>
            </a:fld>
            <a:endParaRPr lang="en-GB" altLang="en-US" dirty="0"/>
          </a:p>
        </p:txBody>
      </p:sp>
    </p:spTree>
    <p:extLst>
      <p:ext uri="{BB962C8B-B14F-4D97-AF65-F5344CB8AC3E}">
        <p14:creationId xmlns:p14="http://schemas.microsoft.com/office/powerpoint/2010/main" val="4261914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7528E99-20A0-4692-BA23-19FBCB206F6C}"/>
              </a:ext>
            </a:extLst>
          </p:cNvPr>
          <p:cNvSpPr>
            <a:spLocks noGrp="1"/>
          </p:cNvSpPr>
          <p:nvPr>
            <p:ph type="dt" sz="half" idx="10"/>
          </p:nvPr>
        </p:nvSpPr>
        <p:spPr/>
        <p:txBody>
          <a:bodyPr/>
          <a:lstStyle>
            <a:lvl1pPr>
              <a:defRPr/>
            </a:lvl1pPr>
          </a:lstStyle>
          <a:p>
            <a:pPr>
              <a:defRPr/>
            </a:pPr>
            <a:fld id="{7A2B5ED7-ED6B-4092-804F-88F62D995A88}" type="datetime1">
              <a:rPr lang="en-GB" altLang="en-US"/>
              <a:pPr>
                <a:defRPr/>
              </a:pPr>
              <a:t>04/12/2021</a:t>
            </a:fld>
            <a:endParaRPr lang="en-GB" altLang="en-US" dirty="0"/>
          </a:p>
        </p:txBody>
      </p:sp>
      <p:sp>
        <p:nvSpPr>
          <p:cNvPr id="4" name="Footer Placeholder 4">
            <a:extLst>
              <a:ext uri="{FF2B5EF4-FFF2-40B4-BE49-F238E27FC236}">
                <a16:creationId xmlns:a16="http://schemas.microsoft.com/office/drawing/2014/main" id="{189CC7C6-0EF2-4E73-9BF0-441AD42363AA}"/>
              </a:ext>
            </a:extLst>
          </p:cNvPr>
          <p:cNvSpPr>
            <a:spLocks noGrp="1"/>
          </p:cNvSpPr>
          <p:nvPr>
            <p:ph type="ftr" sz="quarter" idx="11"/>
          </p:nvPr>
        </p:nvSpPr>
        <p:spPr/>
        <p:txBody>
          <a:bodyPr/>
          <a:lstStyle>
            <a:lvl1pPr>
              <a:defRPr/>
            </a:lvl1pPr>
          </a:lstStyle>
          <a:p>
            <a:pPr>
              <a:defRPr/>
            </a:pPr>
            <a:endParaRPr lang="en-US" dirty="0"/>
          </a:p>
        </p:txBody>
      </p:sp>
      <p:sp>
        <p:nvSpPr>
          <p:cNvPr id="5" name="Slide Number Placeholder 5">
            <a:extLst>
              <a:ext uri="{FF2B5EF4-FFF2-40B4-BE49-F238E27FC236}">
                <a16:creationId xmlns:a16="http://schemas.microsoft.com/office/drawing/2014/main" id="{8CA91646-2321-4A94-90B6-9C459EF8E36B}"/>
              </a:ext>
            </a:extLst>
          </p:cNvPr>
          <p:cNvSpPr>
            <a:spLocks noGrp="1"/>
          </p:cNvSpPr>
          <p:nvPr>
            <p:ph type="sldNum" sz="quarter" idx="12"/>
          </p:nvPr>
        </p:nvSpPr>
        <p:spPr/>
        <p:txBody>
          <a:bodyPr/>
          <a:lstStyle>
            <a:lvl1pPr>
              <a:defRPr/>
            </a:lvl1pPr>
          </a:lstStyle>
          <a:p>
            <a:pPr>
              <a:defRPr/>
            </a:pPr>
            <a:fld id="{94BEE372-1693-4D6D-9BA3-0290293D2A20}" type="slidenum">
              <a:rPr lang="en-GB" altLang="en-US"/>
              <a:pPr>
                <a:defRPr/>
              </a:pPr>
              <a:t>‹#›</a:t>
            </a:fld>
            <a:endParaRPr lang="en-GB" altLang="en-US" dirty="0"/>
          </a:p>
        </p:txBody>
      </p:sp>
    </p:spTree>
    <p:extLst>
      <p:ext uri="{BB962C8B-B14F-4D97-AF65-F5344CB8AC3E}">
        <p14:creationId xmlns:p14="http://schemas.microsoft.com/office/powerpoint/2010/main" val="1128802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42FE2A-B1DA-465B-BE6E-D077300FD19F}"/>
              </a:ext>
            </a:extLst>
          </p:cNvPr>
          <p:cNvSpPr/>
          <p:nvPr/>
        </p:nvSpPr>
        <p:spPr>
          <a:xfrm>
            <a:off x="3175" y="6400800"/>
            <a:ext cx="9140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1284CA90-53B7-45B5-A954-67F78F029504}"/>
              </a:ext>
            </a:extLst>
          </p:cNvPr>
          <p:cNvSpPr/>
          <p:nvPr/>
        </p:nvSpPr>
        <p:spPr>
          <a:xfrm>
            <a:off x="0" y="6334125"/>
            <a:ext cx="9142413"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6">
            <a:extLst>
              <a:ext uri="{FF2B5EF4-FFF2-40B4-BE49-F238E27FC236}">
                <a16:creationId xmlns:a16="http://schemas.microsoft.com/office/drawing/2014/main" id="{D16A5AA7-3008-4E9E-BDC3-78F9319E0FBA}"/>
              </a:ext>
            </a:extLst>
          </p:cNvPr>
          <p:cNvSpPr>
            <a:spLocks noGrp="1"/>
          </p:cNvSpPr>
          <p:nvPr>
            <p:ph type="dt" sz="half" idx="10"/>
          </p:nvPr>
        </p:nvSpPr>
        <p:spPr/>
        <p:txBody>
          <a:bodyPr/>
          <a:lstStyle>
            <a:lvl1pPr>
              <a:defRPr/>
            </a:lvl1pPr>
          </a:lstStyle>
          <a:p>
            <a:pPr>
              <a:defRPr/>
            </a:pPr>
            <a:fld id="{3D0067F4-11A4-4150-9779-6DEEC6012568}" type="datetime1">
              <a:rPr lang="en-GB" altLang="en-US"/>
              <a:pPr>
                <a:defRPr/>
              </a:pPr>
              <a:t>04/12/2021</a:t>
            </a:fld>
            <a:endParaRPr lang="en-GB" altLang="en-US" dirty="0"/>
          </a:p>
        </p:txBody>
      </p:sp>
      <p:sp>
        <p:nvSpPr>
          <p:cNvPr id="5" name="Footer Placeholder 7">
            <a:extLst>
              <a:ext uri="{FF2B5EF4-FFF2-40B4-BE49-F238E27FC236}">
                <a16:creationId xmlns:a16="http://schemas.microsoft.com/office/drawing/2014/main" id="{F4BF9048-0469-4075-BD0F-83E8216AA7CA}"/>
              </a:ext>
            </a:extLst>
          </p:cNvPr>
          <p:cNvSpPr>
            <a:spLocks noGrp="1"/>
          </p:cNvSpPr>
          <p:nvPr>
            <p:ph type="ftr" sz="quarter" idx="11"/>
          </p:nvPr>
        </p:nvSpPr>
        <p:spPr/>
        <p:txBody>
          <a:bodyPr/>
          <a:lstStyle>
            <a:lvl1pPr>
              <a:defRPr dirty="0">
                <a:solidFill>
                  <a:srgbClr val="FFFFFF"/>
                </a:solidFill>
              </a:defRPr>
            </a:lvl1pPr>
          </a:lstStyle>
          <a:p>
            <a:pPr>
              <a:defRPr/>
            </a:pPr>
            <a:endParaRPr lang="en-US" dirty="0"/>
          </a:p>
        </p:txBody>
      </p:sp>
      <p:sp>
        <p:nvSpPr>
          <p:cNvPr id="6" name="Slide Number Placeholder 8">
            <a:extLst>
              <a:ext uri="{FF2B5EF4-FFF2-40B4-BE49-F238E27FC236}">
                <a16:creationId xmlns:a16="http://schemas.microsoft.com/office/drawing/2014/main" id="{B3C82A6F-3621-4DA4-9C71-2BBDD59C6E68}"/>
              </a:ext>
            </a:extLst>
          </p:cNvPr>
          <p:cNvSpPr>
            <a:spLocks noGrp="1"/>
          </p:cNvSpPr>
          <p:nvPr>
            <p:ph type="sldNum" sz="quarter" idx="12"/>
          </p:nvPr>
        </p:nvSpPr>
        <p:spPr/>
        <p:txBody>
          <a:bodyPr/>
          <a:lstStyle>
            <a:lvl1pPr>
              <a:defRPr/>
            </a:lvl1pPr>
          </a:lstStyle>
          <a:p>
            <a:pPr>
              <a:defRPr/>
            </a:pPr>
            <a:fld id="{2C9136DA-E1D1-49CF-A8C8-40C6826BF6F5}" type="slidenum">
              <a:rPr lang="en-GB" altLang="en-US"/>
              <a:pPr>
                <a:defRPr/>
              </a:pPr>
              <a:t>‹#›</a:t>
            </a:fld>
            <a:endParaRPr lang="en-GB" altLang="en-US" dirty="0"/>
          </a:p>
        </p:txBody>
      </p:sp>
    </p:spTree>
    <p:extLst>
      <p:ext uri="{BB962C8B-B14F-4D97-AF65-F5344CB8AC3E}">
        <p14:creationId xmlns:p14="http://schemas.microsoft.com/office/powerpoint/2010/main" val="3154959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4CBF6E-F027-4FA7-997E-723338131A93}"/>
              </a:ext>
            </a:extLst>
          </p:cNvPr>
          <p:cNvSpPr/>
          <p:nvPr/>
        </p:nvSpPr>
        <p:spPr>
          <a:xfrm>
            <a:off x="0" y="0"/>
            <a:ext cx="303847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A2D9F716-EF4D-4F28-B83C-41B451CCA7FB}"/>
              </a:ext>
            </a:extLst>
          </p:cNvPr>
          <p:cNvSpPr/>
          <p:nvPr/>
        </p:nvSpPr>
        <p:spPr>
          <a:xfrm>
            <a:off x="3030538" y="0"/>
            <a:ext cx="476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D5475746-D340-49BC-AC22-301FBAD3467C}"/>
              </a:ext>
            </a:extLst>
          </p:cNvPr>
          <p:cNvSpPr>
            <a:spLocks noGrp="1"/>
          </p:cNvSpPr>
          <p:nvPr>
            <p:ph type="dt" sz="half" idx="10"/>
          </p:nvPr>
        </p:nvSpPr>
        <p:spPr>
          <a:xfrm>
            <a:off x="349250" y="6459538"/>
            <a:ext cx="1963738" cy="365125"/>
          </a:xfrm>
        </p:spPr>
        <p:txBody>
          <a:bodyPr/>
          <a:lstStyle>
            <a:lvl1pPr algn="l">
              <a:defRPr smtClean="0"/>
            </a:lvl1pPr>
          </a:lstStyle>
          <a:p>
            <a:pPr>
              <a:defRPr/>
            </a:pPr>
            <a:fld id="{7EE3F465-6D9B-4440-9955-13573A1A37A5}" type="datetime1">
              <a:rPr lang="en-GB" altLang="en-US"/>
              <a:pPr>
                <a:defRPr/>
              </a:pPr>
              <a:t>04/12/2021</a:t>
            </a:fld>
            <a:endParaRPr lang="en-GB" altLang="en-US" dirty="0"/>
          </a:p>
        </p:txBody>
      </p:sp>
      <p:sp>
        <p:nvSpPr>
          <p:cNvPr id="8" name="Footer Placeholder 5">
            <a:extLst>
              <a:ext uri="{FF2B5EF4-FFF2-40B4-BE49-F238E27FC236}">
                <a16:creationId xmlns:a16="http://schemas.microsoft.com/office/drawing/2014/main" id="{292776BD-3945-441F-ABFC-CBA0514B8FD5}"/>
              </a:ext>
            </a:extLst>
          </p:cNvPr>
          <p:cNvSpPr>
            <a:spLocks noGrp="1"/>
          </p:cNvSpPr>
          <p:nvPr>
            <p:ph type="ftr" sz="quarter" idx="11"/>
          </p:nvPr>
        </p:nvSpPr>
        <p:spPr>
          <a:xfrm>
            <a:off x="3600450" y="6459538"/>
            <a:ext cx="3486150" cy="365125"/>
          </a:xfrm>
        </p:spPr>
        <p:txBody>
          <a:bodyPr/>
          <a:lstStyle>
            <a:lvl1pPr algn="l">
              <a:defRPr dirty="0">
                <a:solidFill>
                  <a:schemeClr val="tx2"/>
                </a:solidFill>
              </a:defRPr>
            </a:lvl1pPr>
          </a:lstStyle>
          <a:p>
            <a:pPr>
              <a:defRPr/>
            </a:pPr>
            <a:endParaRPr lang="en-US" dirty="0"/>
          </a:p>
        </p:txBody>
      </p:sp>
      <p:sp>
        <p:nvSpPr>
          <p:cNvPr id="9" name="Slide Number Placeholder 6">
            <a:extLst>
              <a:ext uri="{FF2B5EF4-FFF2-40B4-BE49-F238E27FC236}">
                <a16:creationId xmlns:a16="http://schemas.microsoft.com/office/drawing/2014/main" id="{4E3D009A-CB6A-41AD-A84C-C640A9596F44}"/>
              </a:ext>
            </a:extLst>
          </p:cNvPr>
          <p:cNvSpPr>
            <a:spLocks noGrp="1"/>
          </p:cNvSpPr>
          <p:nvPr>
            <p:ph type="sldNum" sz="quarter" idx="12"/>
          </p:nvPr>
        </p:nvSpPr>
        <p:spPr/>
        <p:txBody>
          <a:bodyPr/>
          <a:lstStyle>
            <a:lvl1pPr>
              <a:defRPr smtClean="0">
                <a:solidFill>
                  <a:schemeClr val="tx2"/>
                </a:solidFill>
              </a:defRPr>
            </a:lvl1pPr>
          </a:lstStyle>
          <a:p>
            <a:pPr>
              <a:defRPr/>
            </a:pPr>
            <a:fld id="{58B1D7E9-2DE1-43BC-A9C1-9883BD631AB5}" type="slidenum">
              <a:rPr lang="en-GB" altLang="en-US"/>
              <a:pPr>
                <a:defRPr/>
              </a:pPr>
              <a:t>‹#›</a:t>
            </a:fld>
            <a:endParaRPr lang="en-GB" altLang="en-US" dirty="0"/>
          </a:p>
        </p:txBody>
      </p:sp>
    </p:spTree>
    <p:extLst>
      <p:ext uri="{BB962C8B-B14F-4D97-AF65-F5344CB8AC3E}">
        <p14:creationId xmlns:p14="http://schemas.microsoft.com/office/powerpoint/2010/main" val="989498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37DB1A7-8FD9-4DF6-9AAA-19EB32CD5503}"/>
              </a:ext>
            </a:extLst>
          </p:cNvPr>
          <p:cNvSpPr/>
          <p:nvPr/>
        </p:nvSpPr>
        <p:spPr>
          <a:xfrm>
            <a:off x="0" y="4953000"/>
            <a:ext cx="9142413"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2F775E84-E795-4B5A-9A58-DFF986685F41}"/>
              </a:ext>
            </a:extLst>
          </p:cNvPr>
          <p:cNvSpPr/>
          <p:nvPr/>
        </p:nvSpPr>
        <p:spPr>
          <a:xfrm>
            <a:off x="0" y="4914900"/>
            <a:ext cx="9142413"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65EE1292-EF1A-442D-BB7C-C280F1853003}"/>
              </a:ext>
            </a:extLst>
          </p:cNvPr>
          <p:cNvSpPr>
            <a:spLocks noGrp="1"/>
          </p:cNvSpPr>
          <p:nvPr>
            <p:ph type="dt" sz="half" idx="10"/>
          </p:nvPr>
        </p:nvSpPr>
        <p:spPr/>
        <p:txBody>
          <a:bodyPr/>
          <a:lstStyle>
            <a:lvl1pPr>
              <a:defRPr/>
            </a:lvl1pPr>
          </a:lstStyle>
          <a:p>
            <a:pPr>
              <a:defRPr/>
            </a:pPr>
            <a:fld id="{D7B95436-4781-4567-971D-2F280FBE198A}" type="datetime1">
              <a:rPr lang="en-GB" altLang="en-US"/>
              <a:pPr>
                <a:defRPr/>
              </a:pPr>
              <a:t>04/12/2021</a:t>
            </a:fld>
            <a:endParaRPr lang="en-GB" altLang="en-US" dirty="0"/>
          </a:p>
        </p:txBody>
      </p:sp>
      <p:sp>
        <p:nvSpPr>
          <p:cNvPr id="8" name="Footer Placeholder 5">
            <a:extLst>
              <a:ext uri="{FF2B5EF4-FFF2-40B4-BE49-F238E27FC236}">
                <a16:creationId xmlns:a16="http://schemas.microsoft.com/office/drawing/2014/main" id="{BA2E4E83-5366-4DFC-A4BF-3AEA634A0544}"/>
              </a:ext>
            </a:extLst>
          </p:cNvPr>
          <p:cNvSpPr>
            <a:spLocks noGrp="1"/>
          </p:cNvSpPr>
          <p:nvPr>
            <p:ph type="ftr" sz="quarter" idx="11"/>
          </p:nvPr>
        </p:nvSpPr>
        <p:spPr/>
        <p:txBody>
          <a:bodyPr/>
          <a:lstStyle>
            <a:lvl1pPr>
              <a:defRPr/>
            </a:lvl1pPr>
          </a:lstStyle>
          <a:p>
            <a:pPr>
              <a:defRPr/>
            </a:pPr>
            <a:endParaRPr lang="en-US" dirty="0"/>
          </a:p>
        </p:txBody>
      </p:sp>
      <p:sp>
        <p:nvSpPr>
          <p:cNvPr id="9" name="Slide Number Placeholder 6">
            <a:extLst>
              <a:ext uri="{FF2B5EF4-FFF2-40B4-BE49-F238E27FC236}">
                <a16:creationId xmlns:a16="http://schemas.microsoft.com/office/drawing/2014/main" id="{88C4563C-81D7-44AF-B041-DB568AC29401}"/>
              </a:ext>
            </a:extLst>
          </p:cNvPr>
          <p:cNvSpPr>
            <a:spLocks noGrp="1"/>
          </p:cNvSpPr>
          <p:nvPr>
            <p:ph type="sldNum" sz="quarter" idx="12"/>
          </p:nvPr>
        </p:nvSpPr>
        <p:spPr/>
        <p:txBody>
          <a:bodyPr/>
          <a:lstStyle>
            <a:lvl1pPr>
              <a:defRPr/>
            </a:lvl1pPr>
          </a:lstStyle>
          <a:p>
            <a:pPr>
              <a:defRPr/>
            </a:pPr>
            <a:fld id="{C8D03393-8126-4D9B-879F-7980D4AB4C29}" type="slidenum">
              <a:rPr lang="en-GB" altLang="en-US"/>
              <a:pPr>
                <a:defRPr/>
              </a:pPr>
              <a:t>‹#›</a:t>
            </a:fld>
            <a:endParaRPr lang="en-GB" altLang="en-US" dirty="0"/>
          </a:p>
        </p:txBody>
      </p:sp>
    </p:spTree>
    <p:extLst>
      <p:ext uri="{BB962C8B-B14F-4D97-AF65-F5344CB8AC3E}">
        <p14:creationId xmlns:p14="http://schemas.microsoft.com/office/powerpoint/2010/main" val="1701211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34DC89F-8C6F-431C-B4F1-8144685B22E8}"/>
              </a:ext>
            </a:extLst>
          </p:cNvPr>
          <p:cNvSpPr>
            <a:spLocks noGrp="1"/>
          </p:cNvSpPr>
          <p:nvPr>
            <p:ph type="dt" sz="half" idx="10"/>
          </p:nvPr>
        </p:nvSpPr>
        <p:spPr/>
        <p:txBody>
          <a:bodyPr/>
          <a:lstStyle>
            <a:lvl1pPr>
              <a:defRPr/>
            </a:lvl1pPr>
          </a:lstStyle>
          <a:p>
            <a:pPr>
              <a:defRPr/>
            </a:pPr>
            <a:fld id="{AB45EE06-8379-4A18-87D7-B3219DFEB54D}" type="datetime1">
              <a:rPr lang="en-GB" altLang="en-US"/>
              <a:pPr>
                <a:defRPr/>
              </a:pPr>
              <a:t>04/12/2021</a:t>
            </a:fld>
            <a:endParaRPr lang="en-GB" altLang="en-US" dirty="0"/>
          </a:p>
        </p:txBody>
      </p:sp>
      <p:sp>
        <p:nvSpPr>
          <p:cNvPr id="5" name="Footer Placeholder 4">
            <a:extLst>
              <a:ext uri="{FF2B5EF4-FFF2-40B4-BE49-F238E27FC236}">
                <a16:creationId xmlns:a16="http://schemas.microsoft.com/office/drawing/2014/main" id="{92115490-B213-45F0-A56F-1793CE72AB0B}"/>
              </a:ext>
            </a:extLst>
          </p:cNvPr>
          <p:cNvSpPr>
            <a:spLocks noGrp="1"/>
          </p:cNvSpPr>
          <p:nvPr>
            <p:ph type="ftr" sz="quarter" idx="11"/>
          </p:nvPr>
        </p:nvSpPr>
        <p:spPr/>
        <p:txBody>
          <a:bodyPr/>
          <a:lstStyle>
            <a:lvl1pPr>
              <a:defRPr/>
            </a:lvl1pPr>
          </a:lstStyle>
          <a:p>
            <a:pPr>
              <a:defRPr/>
            </a:pPr>
            <a:endParaRPr lang="en-US" dirty="0"/>
          </a:p>
        </p:txBody>
      </p:sp>
      <p:sp>
        <p:nvSpPr>
          <p:cNvPr id="6" name="Slide Number Placeholder 5">
            <a:extLst>
              <a:ext uri="{FF2B5EF4-FFF2-40B4-BE49-F238E27FC236}">
                <a16:creationId xmlns:a16="http://schemas.microsoft.com/office/drawing/2014/main" id="{4351B457-CFEF-4CF3-87D2-E5B1DAFC5ED9}"/>
              </a:ext>
            </a:extLst>
          </p:cNvPr>
          <p:cNvSpPr>
            <a:spLocks noGrp="1"/>
          </p:cNvSpPr>
          <p:nvPr>
            <p:ph type="sldNum" sz="quarter" idx="12"/>
          </p:nvPr>
        </p:nvSpPr>
        <p:spPr/>
        <p:txBody>
          <a:bodyPr/>
          <a:lstStyle>
            <a:lvl1pPr>
              <a:defRPr/>
            </a:lvl1pPr>
          </a:lstStyle>
          <a:p>
            <a:pPr>
              <a:defRPr/>
            </a:pPr>
            <a:fld id="{A8763356-A9C8-4AE6-BD12-B2D89E86EF0C}" type="slidenum">
              <a:rPr lang="en-GB" altLang="en-US"/>
              <a:pPr>
                <a:defRPr/>
              </a:pPr>
              <a:t>‹#›</a:t>
            </a:fld>
            <a:endParaRPr lang="en-GB" altLang="en-US" dirty="0"/>
          </a:p>
        </p:txBody>
      </p:sp>
    </p:spTree>
    <p:extLst>
      <p:ext uri="{BB962C8B-B14F-4D97-AF65-F5344CB8AC3E}">
        <p14:creationId xmlns:p14="http://schemas.microsoft.com/office/powerpoint/2010/main" val="4177355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08D3D9E-7887-4766-A101-E49A61002944}"/>
              </a:ext>
            </a:extLst>
          </p:cNvPr>
          <p:cNvSpPr/>
          <p:nvPr/>
        </p:nvSpPr>
        <p:spPr>
          <a:xfrm>
            <a:off x="3175" y="6400800"/>
            <a:ext cx="9140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6640A0A3-C292-46FF-BB41-AF0E39AEB755}"/>
              </a:ext>
            </a:extLst>
          </p:cNvPr>
          <p:cNvSpPr/>
          <p:nvPr/>
        </p:nvSpPr>
        <p:spPr>
          <a:xfrm>
            <a:off x="0" y="6334125"/>
            <a:ext cx="9142413"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3">
            <a:extLst>
              <a:ext uri="{FF2B5EF4-FFF2-40B4-BE49-F238E27FC236}">
                <a16:creationId xmlns:a16="http://schemas.microsoft.com/office/drawing/2014/main" id="{A6B0C35B-AA5F-4A7F-938A-4A02BA3D824C}"/>
              </a:ext>
            </a:extLst>
          </p:cNvPr>
          <p:cNvSpPr>
            <a:spLocks noGrp="1"/>
          </p:cNvSpPr>
          <p:nvPr>
            <p:ph type="dt" sz="half" idx="10"/>
          </p:nvPr>
        </p:nvSpPr>
        <p:spPr/>
        <p:txBody>
          <a:bodyPr/>
          <a:lstStyle>
            <a:lvl1pPr>
              <a:defRPr/>
            </a:lvl1pPr>
          </a:lstStyle>
          <a:p>
            <a:pPr>
              <a:defRPr/>
            </a:pPr>
            <a:fld id="{AB8F16E9-1A40-492E-88E5-8B5EA519C893}" type="datetime1">
              <a:rPr lang="en-GB" altLang="en-US"/>
              <a:pPr>
                <a:defRPr/>
              </a:pPr>
              <a:t>04/12/2021</a:t>
            </a:fld>
            <a:endParaRPr lang="en-GB" altLang="en-US" dirty="0"/>
          </a:p>
        </p:txBody>
      </p:sp>
      <p:sp>
        <p:nvSpPr>
          <p:cNvPr id="7" name="Footer Placeholder 4">
            <a:extLst>
              <a:ext uri="{FF2B5EF4-FFF2-40B4-BE49-F238E27FC236}">
                <a16:creationId xmlns:a16="http://schemas.microsoft.com/office/drawing/2014/main" id="{8C58DE4E-A2FB-431D-82F9-A1E4A4814CC2}"/>
              </a:ext>
            </a:extLst>
          </p:cNvPr>
          <p:cNvSpPr>
            <a:spLocks noGrp="1"/>
          </p:cNvSpPr>
          <p:nvPr>
            <p:ph type="ftr" sz="quarter" idx="11"/>
          </p:nvPr>
        </p:nvSpPr>
        <p:spPr/>
        <p:txBody>
          <a:bodyPr/>
          <a:lstStyle>
            <a:lvl1pPr>
              <a:defRPr/>
            </a:lvl1pPr>
          </a:lstStyle>
          <a:p>
            <a:pPr>
              <a:defRPr/>
            </a:pPr>
            <a:endParaRPr lang="en-US" dirty="0"/>
          </a:p>
        </p:txBody>
      </p:sp>
      <p:sp>
        <p:nvSpPr>
          <p:cNvPr id="8" name="Slide Number Placeholder 5">
            <a:extLst>
              <a:ext uri="{FF2B5EF4-FFF2-40B4-BE49-F238E27FC236}">
                <a16:creationId xmlns:a16="http://schemas.microsoft.com/office/drawing/2014/main" id="{442B14E9-41B0-4794-BFC7-A461E0EB3715}"/>
              </a:ext>
            </a:extLst>
          </p:cNvPr>
          <p:cNvSpPr>
            <a:spLocks noGrp="1"/>
          </p:cNvSpPr>
          <p:nvPr>
            <p:ph type="sldNum" sz="quarter" idx="12"/>
          </p:nvPr>
        </p:nvSpPr>
        <p:spPr/>
        <p:txBody>
          <a:bodyPr/>
          <a:lstStyle>
            <a:lvl1pPr>
              <a:defRPr/>
            </a:lvl1pPr>
          </a:lstStyle>
          <a:p>
            <a:pPr>
              <a:defRPr/>
            </a:pPr>
            <a:fld id="{4866BAFE-AB83-47CF-AEFB-7865BE8ABEBE}" type="slidenum">
              <a:rPr lang="en-GB" altLang="en-US"/>
              <a:pPr>
                <a:defRPr/>
              </a:pPr>
              <a:t>‹#›</a:t>
            </a:fld>
            <a:endParaRPr lang="en-GB" altLang="en-US" dirty="0"/>
          </a:p>
        </p:txBody>
      </p:sp>
    </p:spTree>
    <p:extLst>
      <p:ext uri="{BB962C8B-B14F-4D97-AF65-F5344CB8AC3E}">
        <p14:creationId xmlns:p14="http://schemas.microsoft.com/office/powerpoint/2010/main" val="357560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3364B5-D5D0-49DD-9B6A-30A25501CC92}"/>
              </a:ext>
            </a:extLst>
          </p:cNvPr>
          <p:cNvSpPr/>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D72C9536-1DF0-4084-A9F2-7376BDF53B52}"/>
              </a:ext>
            </a:extLst>
          </p:cNvPr>
          <p:cNvSpPr/>
          <p:nvPr/>
        </p:nvSpPr>
        <p:spPr>
          <a:xfrm>
            <a:off x="0" y="6334125"/>
            <a:ext cx="9144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CF228561-712A-4394-AE1A-C76258B09912}"/>
              </a:ext>
            </a:extLst>
          </p:cNvPr>
          <p:cNvSpPr>
            <a:spLocks noGrp="1"/>
          </p:cNvSpPr>
          <p:nvPr>
            <p:ph type="title"/>
          </p:nvPr>
        </p:nvSpPr>
        <p:spPr>
          <a:xfrm>
            <a:off x="822325" y="287338"/>
            <a:ext cx="7543800" cy="144938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1029" name="Text Placeholder 2">
            <a:extLst>
              <a:ext uri="{FF2B5EF4-FFF2-40B4-BE49-F238E27FC236}">
                <a16:creationId xmlns:a16="http://schemas.microsoft.com/office/drawing/2014/main" id="{AACFB705-DA60-4476-B623-F426324DECB3}"/>
              </a:ext>
            </a:extLst>
          </p:cNvPr>
          <p:cNvSpPr>
            <a:spLocks noGrp="1" noChangeArrowheads="1"/>
          </p:cNvSpPr>
          <p:nvPr>
            <p:ph type="body" idx="1"/>
          </p:nvPr>
        </p:nvSpPr>
        <p:spPr bwMode="auto">
          <a:xfrm>
            <a:off x="822325" y="1846263"/>
            <a:ext cx="7543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4752BDFE-98A1-4C96-B205-A8A49802B0A5}"/>
              </a:ext>
            </a:extLst>
          </p:cNvPr>
          <p:cNvSpPr>
            <a:spLocks noGrp="1"/>
          </p:cNvSpPr>
          <p:nvPr>
            <p:ph type="dt" sz="half" idx="2"/>
          </p:nvPr>
        </p:nvSpPr>
        <p:spPr>
          <a:xfrm>
            <a:off x="822325" y="6459538"/>
            <a:ext cx="1854200" cy="365125"/>
          </a:xfrm>
          <a:prstGeom prst="rect">
            <a:avLst/>
          </a:prstGeom>
        </p:spPr>
        <p:txBody>
          <a:bodyPr vert="horz" lIns="91440" tIns="45720" rIns="91440" bIns="45720" rtlCol="0" anchor="ctr"/>
          <a:lstStyle>
            <a:lvl1pPr algn="l" eaLnBrk="1" fontAlgn="auto" hangingPunct="1">
              <a:spcBef>
                <a:spcPts val="0"/>
              </a:spcBef>
              <a:spcAft>
                <a:spcPts val="0"/>
              </a:spcAft>
              <a:defRPr sz="900" smtClean="0">
                <a:solidFill>
                  <a:srgbClr val="FFFFFF"/>
                </a:solidFill>
                <a:latin typeface="+mn-lt"/>
              </a:defRPr>
            </a:lvl1pPr>
          </a:lstStyle>
          <a:p>
            <a:pPr>
              <a:defRPr/>
            </a:pPr>
            <a:fld id="{B07332F9-E951-4276-AED3-F67091CCEC6C}" type="datetime1">
              <a:rPr lang="en-GB" altLang="en-US"/>
              <a:pPr>
                <a:defRPr/>
              </a:pPr>
              <a:t>04/12/2021</a:t>
            </a:fld>
            <a:endParaRPr lang="en-GB" altLang="en-US" dirty="0"/>
          </a:p>
        </p:txBody>
      </p:sp>
      <p:sp>
        <p:nvSpPr>
          <p:cNvPr id="5" name="Footer Placeholder 4">
            <a:extLst>
              <a:ext uri="{FF2B5EF4-FFF2-40B4-BE49-F238E27FC236}">
                <a16:creationId xmlns:a16="http://schemas.microsoft.com/office/drawing/2014/main" id="{CA72972A-7366-4AE8-8712-F3D671CFCF81}"/>
              </a:ext>
            </a:extLst>
          </p:cNvPr>
          <p:cNvSpPr>
            <a:spLocks noGrp="1"/>
          </p:cNvSpPr>
          <p:nvPr>
            <p:ph type="ftr" sz="quarter" idx="3"/>
          </p:nvPr>
        </p:nvSpPr>
        <p:spPr>
          <a:xfrm>
            <a:off x="2765425" y="6459538"/>
            <a:ext cx="3616325" cy="365125"/>
          </a:xfrm>
          <a:prstGeom prst="rect">
            <a:avLst/>
          </a:prstGeom>
        </p:spPr>
        <p:txBody>
          <a:bodyPr vert="horz" lIns="91440" tIns="45720" rIns="91440" bIns="45720" rtlCol="0" anchor="ctr"/>
          <a:lstStyle>
            <a:lvl1pPr algn="ctr" eaLnBrk="1" fontAlgn="auto" hangingPunct="1">
              <a:spcBef>
                <a:spcPts val="0"/>
              </a:spcBef>
              <a:spcAft>
                <a:spcPts val="0"/>
              </a:spcAft>
              <a:defRPr sz="900" cap="all" baseline="0" dirty="0">
                <a:solidFill>
                  <a:srgbClr val="FFFFFF"/>
                </a:solidFill>
                <a:latin typeface="+mn-lt"/>
              </a:defRPr>
            </a:lvl1pPr>
          </a:lstStyle>
          <a:p>
            <a:pPr>
              <a:defRPr/>
            </a:pPr>
            <a:endParaRPr lang="en-US" dirty="0"/>
          </a:p>
        </p:txBody>
      </p:sp>
      <p:sp>
        <p:nvSpPr>
          <p:cNvPr id="6" name="Slide Number Placeholder 5">
            <a:extLst>
              <a:ext uri="{FF2B5EF4-FFF2-40B4-BE49-F238E27FC236}">
                <a16:creationId xmlns:a16="http://schemas.microsoft.com/office/drawing/2014/main" id="{2144629B-CB4B-47E9-AE87-83C692992FB0}"/>
              </a:ext>
            </a:extLst>
          </p:cNvPr>
          <p:cNvSpPr>
            <a:spLocks noGrp="1"/>
          </p:cNvSpPr>
          <p:nvPr>
            <p:ph type="sldNum" sz="quarter" idx="4"/>
          </p:nvPr>
        </p:nvSpPr>
        <p:spPr>
          <a:xfrm>
            <a:off x="7424738" y="6459538"/>
            <a:ext cx="984250" cy="365125"/>
          </a:xfrm>
          <a:prstGeom prst="rect">
            <a:avLst/>
          </a:prstGeom>
        </p:spPr>
        <p:txBody>
          <a:bodyPr vert="horz" lIns="91440" tIns="45720" rIns="91440" bIns="45720" rtlCol="0" anchor="ctr"/>
          <a:lstStyle>
            <a:lvl1pPr algn="r" eaLnBrk="1" fontAlgn="auto" hangingPunct="1">
              <a:spcBef>
                <a:spcPts val="0"/>
              </a:spcBef>
              <a:spcAft>
                <a:spcPts val="0"/>
              </a:spcAft>
              <a:defRPr sz="1050" smtClean="0">
                <a:solidFill>
                  <a:srgbClr val="FFFFFF"/>
                </a:solidFill>
                <a:latin typeface="+mn-lt"/>
              </a:defRPr>
            </a:lvl1pPr>
          </a:lstStyle>
          <a:p>
            <a:pPr>
              <a:defRPr/>
            </a:pPr>
            <a:fld id="{D1671009-2197-4C4B-BC86-DDA78031D5CA}" type="slidenum">
              <a:rPr lang="en-GB" altLang="en-US"/>
              <a:pPr>
                <a:defRPr/>
              </a:pPr>
              <a:t>‹#›</a:t>
            </a:fld>
            <a:endParaRPr lang="en-GB" altLang="en-US" dirty="0"/>
          </a:p>
        </p:txBody>
      </p:sp>
      <p:cxnSp>
        <p:nvCxnSpPr>
          <p:cNvPr id="10" name="Straight Connector 9">
            <a:extLst>
              <a:ext uri="{FF2B5EF4-FFF2-40B4-BE49-F238E27FC236}">
                <a16:creationId xmlns:a16="http://schemas.microsoft.com/office/drawing/2014/main" id="{563C64D6-11BA-4F38-81D5-D93409DA28AD}"/>
              </a:ext>
            </a:extLst>
          </p:cNvPr>
          <p:cNvCxnSpPr/>
          <p:nvPr/>
        </p:nvCxnSpPr>
        <p:spPr>
          <a:xfrm>
            <a:off x="895350" y="1738313"/>
            <a:ext cx="747553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13" r:id="rId1"/>
    <p:sldLayoutId id="2147484114" r:id="rId2"/>
    <p:sldLayoutId id="2147484115" r:id="rId3"/>
    <p:sldLayoutId id="2147484109" r:id="rId4"/>
    <p:sldLayoutId id="2147484110" r:id="rId5"/>
    <p:sldLayoutId id="2147484111" r:id="rId6"/>
    <p:sldLayoutId id="2147484116" r:id="rId7"/>
    <p:sldLayoutId id="2147484117" r:id="rId8"/>
    <p:sldLayoutId id="2147484118" r:id="rId9"/>
    <p:sldLayoutId id="2147484112" r:id="rId10"/>
    <p:sldLayoutId id="2147484119" r:id="rId11"/>
  </p:sldLayoutIdLst>
  <p:hf sldNum="0" hdr="0"/>
  <p:txStyles>
    <p:titleStyle>
      <a:lvl1pPr algn="l" rtl="0" fontAlgn="base">
        <a:lnSpc>
          <a:spcPct val="85000"/>
        </a:lnSpc>
        <a:spcBef>
          <a:spcPct val="0"/>
        </a:spcBef>
        <a:spcAft>
          <a:spcPct val="0"/>
        </a:spcAft>
        <a:defRPr sz="4800" kern="1200" spc="-50">
          <a:solidFill>
            <a:srgbClr val="404040"/>
          </a:solidFill>
          <a:latin typeface="+mj-lt"/>
          <a:ea typeface="+mj-ea"/>
          <a:cs typeface="+mj-cs"/>
        </a:defRPr>
      </a:lvl1pPr>
      <a:lvl2pPr algn="l" rtl="0" fontAlgn="base">
        <a:lnSpc>
          <a:spcPct val="85000"/>
        </a:lnSpc>
        <a:spcBef>
          <a:spcPct val="0"/>
        </a:spcBef>
        <a:spcAft>
          <a:spcPct val="0"/>
        </a:spcAft>
        <a:defRPr sz="4800">
          <a:solidFill>
            <a:srgbClr val="404040"/>
          </a:solidFill>
          <a:latin typeface="Calibri Light" panose="020F0302020204030204" pitchFamily="34" charset="0"/>
        </a:defRPr>
      </a:lvl2pPr>
      <a:lvl3pPr algn="l" rtl="0" fontAlgn="base">
        <a:lnSpc>
          <a:spcPct val="85000"/>
        </a:lnSpc>
        <a:spcBef>
          <a:spcPct val="0"/>
        </a:spcBef>
        <a:spcAft>
          <a:spcPct val="0"/>
        </a:spcAft>
        <a:defRPr sz="4800">
          <a:solidFill>
            <a:srgbClr val="404040"/>
          </a:solidFill>
          <a:latin typeface="Calibri Light" panose="020F0302020204030204" pitchFamily="34" charset="0"/>
        </a:defRPr>
      </a:lvl3pPr>
      <a:lvl4pPr algn="l" rtl="0" fontAlgn="base">
        <a:lnSpc>
          <a:spcPct val="85000"/>
        </a:lnSpc>
        <a:spcBef>
          <a:spcPct val="0"/>
        </a:spcBef>
        <a:spcAft>
          <a:spcPct val="0"/>
        </a:spcAft>
        <a:defRPr sz="4800">
          <a:solidFill>
            <a:srgbClr val="404040"/>
          </a:solidFill>
          <a:latin typeface="Calibri Light" panose="020F0302020204030204" pitchFamily="34" charset="0"/>
        </a:defRPr>
      </a:lvl4pPr>
      <a:lvl5pPr algn="l" rtl="0" fontAlgn="base">
        <a:lnSpc>
          <a:spcPct val="85000"/>
        </a:lnSpc>
        <a:spcBef>
          <a:spcPct val="0"/>
        </a:spcBef>
        <a:spcAft>
          <a:spcPct val="0"/>
        </a:spcAft>
        <a:defRPr sz="4800">
          <a:solidFill>
            <a:srgbClr val="404040"/>
          </a:solidFill>
          <a:latin typeface="Calibri Light" panose="020F0302020204030204" pitchFamily="34" charset="0"/>
        </a:defRPr>
      </a:lvl5pPr>
      <a:lvl6pPr marL="457200" algn="l" rtl="0" fontAlgn="base">
        <a:lnSpc>
          <a:spcPct val="85000"/>
        </a:lnSpc>
        <a:spcBef>
          <a:spcPct val="0"/>
        </a:spcBef>
        <a:spcAft>
          <a:spcPct val="0"/>
        </a:spcAft>
        <a:defRPr sz="4800">
          <a:solidFill>
            <a:srgbClr val="404040"/>
          </a:solidFill>
          <a:latin typeface="Calibri Light" panose="020F0302020204030204" pitchFamily="34" charset="0"/>
        </a:defRPr>
      </a:lvl6pPr>
      <a:lvl7pPr marL="914400" algn="l" rtl="0" fontAlgn="base">
        <a:lnSpc>
          <a:spcPct val="85000"/>
        </a:lnSpc>
        <a:spcBef>
          <a:spcPct val="0"/>
        </a:spcBef>
        <a:spcAft>
          <a:spcPct val="0"/>
        </a:spcAft>
        <a:defRPr sz="4800">
          <a:solidFill>
            <a:srgbClr val="404040"/>
          </a:solidFill>
          <a:latin typeface="Calibri Light" panose="020F0302020204030204" pitchFamily="34" charset="0"/>
        </a:defRPr>
      </a:lvl7pPr>
      <a:lvl8pPr marL="1371600" algn="l" rtl="0" fontAlgn="base">
        <a:lnSpc>
          <a:spcPct val="85000"/>
        </a:lnSpc>
        <a:spcBef>
          <a:spcPct val="0"/>
        </a:spcBef>
        <a:spcAft>
          <a:spcPct val="0"/>
        </a:spcAft>
        <a:defRPr sz="4800">
          <a:solidFill>
            <a:srgbClr val="404040"/>
          </a:solidFill>
          <a:latin typeface="Calibri Light" panose="020F0302020204030204" pitchFamily="34" charset="0"/>
        </a:defRPr>
      </a:lvl8pPr>
      <a:lvl9pPr marL="1828800" algn="l" rtl="0" fontAlgn="base">
        <a:lnSpc>
          <a:spcPct val="85000"/>
        </a:lnSpc>
        <a:spcBef>
          <a:spcPct val="0"/>
        </a:spcBef>
        <a:spcAft>
          <a:spcPct val="0"/>
        </a:spcAft>
        <a:defRPr sz="4800">
          <a:solidFill>
            <a:srgbClr val="404040"/>
          </a:solidFill>
          <a:latin typeface="Calibri Light" panose="020F0302020204030204" pitchFamily="34" charset="0"/>
        </a:defRPr>
      </a:lvl9pPr>
    </p:titleStyle>
    <p:bodyStyle>
      <a:lvl1pPr marL="90488" indent="-90488" algn="l" rtl="0" fontAlgn="base">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fontAlgn="base">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marthastewart.com/7901348/find-your-engagement-ring-style?slide=c77615e9-fb97-459c-a83d-4dd5fb31f0fe#c77615e9-fb97-459c-a83d-4dd5fb31f0fe" TargetMode="External"/><Relationship Id="rId3" Type="http://schemas.openxmlformats.org/officeDocument/2006/relationships/hyperlink" Target="https://sites.google.com/goblog.iceiy.com/hookbook3/epubpdf-read-jewellery-design-and-development-from-concept-to-object-by-norman-cherry-full-book" TargetMode="External"/><Relationship Id="rId7" Type="http://schemas.openxmlformats.org/officeDocument/2006/relationships/hyperlink" Target="http://www.spentadigital.com/digital-insights/how-to-write-compelling-product-descriptions-for-gems-jewellery.html" TargetMode="External"/><Relationship Id="rId2" Type="http://schemas.openxmlformats.org/officeDocument/2006/relationships/hyperlink" Target="https://corporatefinanceinstitute.com/resources/knowledge/strategy/exit-strategies-plans/" TargetMode="External"/><Relationship Id="rId1" Type="http://schemas.openxmlformats.org/officeDocument/2006/relationships/slideLayout" Target="../slideLayouts/slideLayout2.xml"/><Relationship Id="rId6" Type="http://schemas.openxmlformats.org/officeDocument/2006/relationships/hyperlink" Target="https://global.nielsen.com/global/en/solutions/media-planning/ad-intelligence/?gclid=CjwKCAjwiY6MBhBqEiwARFSCPq_pVGD_wK6XbQ-_iwEG6EBLufpLlbmhnK_WpJz6FI2wK9KsdtgmbBoCtRQQAvD_BwE&amp;gclsrc=aw.ds" TargetMode="External"/><Relationship Id="rId5" Type="http://schemas.openxmlformats.org/officeDocument/2006/relationships/hyperlink" Target="https://keap.com/resources/small-business-marketing-trends-report" TargetMode="External"/><Relationship Id="rId10" Type="http://schemas.openxmlformats.org/officeDocument/2006/relationships/hyperlink" Target="https://sensebusiness.co.uk/" TargetMode="External"/><Relationship Id="rId4" Type="http://schemas.openxmlformats.org/officeDocument/2006/relationships/hyperlink" Target="https://www.keeneland.com/sites/default/files/CreatingMilestones_8.pdf" TargetMode="External"/><Relationship Id="rId9" Type="http://schemas.openxmlformats.org/officeDocument/2006/relationships/hyperlink" Target="https://www.ogscapital.com/amp/article/jewelry-business-plan-exam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9DA735-2A65-42EB-83F1-41DA42798203}"/>
              </a:ext>
            </a:extLst>
          </p:cNvPr>
          <p:cNvSpPr>
            <a:spLocks noGrp="1"/>
          </p:cNvSpPr>
          <p:nvPr>
            <p:ph type="subTitle" idx="1"/>
          </p:nvPr>
        </p:nvSpPr>
        <p:spPr>
          <a:xfrm>
            <a:off x="822325" y="4134706"/>
            <a:ext cx="7273304" cy="2174614"/>
          </a:xfrm>
        </p:spPr>
        <p:txBody>
          <a:bodyPr rtlCol="0">
            <a:normAutofit fontScale="25000" lnSpcReduction="20000"/>
          </a:bodyPr>
          <a:lstStyle/>
          <a:p>
            <a:pPr fontAlgn="auto">
              <a:buFont typeface="Arial" charset="0"/>
              <a:buNone/>
              <a:defRPr/>
            </a:pPr>
            <a:endParaRPr lang="en-GB" dirty="0"/>
          </a:p>
          <a:p>
            <a:pPr algn="ctr" fontAlgn="auto">
              <a:defRPr/>
            </a:pPr>
            <a:r>
              <a:rPr lang="en-GB" sz="4000" b="1" dirty="0">
                <a:solidFill>
                  <a:srgbClr val="FF0000"/>
                </a:solidFill>
                <a:highlight>
                  <a:srgbClr val="FFFF00"/>
                </a:highlight>
              </a:rPr>
              <a:t>  Title: ( Golden House)</a:t>
            </a:r>
          </a:p>
          <a:p>
            <a:pPr fontAlgn="auto">
              <a:defRPr/>
            </a:pPr>
            <a:r>
              <a:rPr lang="en-GB" sz="4000" b="1" dirty="0">
                <a:solidFill>
                  <a:srgbClr val="FF0000"/>
                </a:solidFill>
                <a:highlight>
                  <a:srgbClr val="FFFF00"/>
                </a:highlight>
              </a:rPr>
              <a:t>Name of the Students and the Group:</a:t>
            </a:r>
          </a:p>
          <a:p>
            <a:pPr marL="457200" indent="-457200" fontAlgn="auto">
              <a:buFont typeface="Arial" panose="020B0604020202020204" pitchFamily="34" charset="0"/>
              <a:buChar char="•"/>
              <a:defRPr/>
            </a:pPr>
            <a:r>
              <a:rPr lang="en-GB" sz="4000" b="1" dirty="0">
                <a:solidFill>
                  <a:srgbClr val="FF0000"/>
                </a:solidFill>
                <a:highlight>
                  <a:srgbClr val="FFFF00"/>
                </a:highlight>
              </a:rPr>
              <a:t>Anamaria Olaru 2027949                              </a:t>
            </a:r>
          </a:p>
          <a:p>
            <a:pPr marL="457200" indent="-457200" fontAlgn="auto">
              <a:buFont typeface="Arial" panose="020B0604020202020204" pitchFamily="34" charset="0"/>
              <a:buChar char="•"/>
              <a:defRPr/>
            </a:pPr>
            <a:r>
              <a:rPr lang="en-GB" sz="4000" b="1" dirty="0">
                <a:solidFill>
                  <a:srgbClr val="FF0000"/>
                </a:solidFill>
                <a:highlight>
                  <a:srgbClr val="FFFF00"/>
                </a:highlight>
              </a:rPr>
              <a:t> Gelu- Sorin Paraschiv – 2027632                            </a:t>
            </a:r>
          </a:p>
          <a:p>
            <a:pPr marL="457200" indent="-457200" fontAlgn="auto">
              <a:buFont typeface="Arial" panose="020B0604020202020204" pitchFamily="34" charset="0"/>
              <a:buChar char="•"/>
              <a:defRPr/>
            </a:pPr>
            <a:r>
              <a:rPr lang="en-GB" sz="4000" b="1" dirty="0">
                <a:solidFill>
                  <a:srgbClr val="FF0000"/>
                </a:solidFill>
                <a:highlight>
                  <a:srgbClr val="FFFF00"/>
                </a:highlight>
              </a:rPr>
              <a:t>Dalanda Diallo – 2025163                                 </a:t>
            </a:r>
          </a:p>
          <a:p>
            <a:pPr marL="457200" indent="-457200" fontAlgn="auto">
              <a:buFont typeface="Arial" panose="020B0604020202020204" pitchFamily="34" charset="0"/>
              <a:buChar char="•"/>
              <a:defRPr/>
            </a:pPr>
            <a:r>
              <a:rPr lang="en-GB" sz="4000" b="1" dirty="0">
                <a:solidFill>
                  <a:srgbClr val="FF0000"/>
                </a:solidFill>
                <a:highlight>
                  <a:srgbClr val="FFFF00"/>
                </a:highlight>
              </a:rPr>
              <a:t>Sanu Fati – 2010125                          </a:t>
            </a:r>
          </a:p>
          <a:p>
            <a:pPr marL="457200" indent="-457200" fontAlgn="auto">
              <a:buFont typeface="Arial" panose="020B0604020202020204" pitchFamily="34" charset="0"/>
              <a:buChar char="•"/>
              <a:defRPr/>
            </a:pPr>
            <a:r>
              <a:rPr lang="en-GB" sz="4000" b="1" dirty="0">
                <a:solidFill>
                  <a:srgbClr val="FF0000"/>
                </a:solidFill>
                <a:highlight>
                  <a:srgbClr val="FFFF00"/>
                </a:highlight>
              </a:rPr>
              <a:t>   Lecturer- MUSHFIQUR RAHMAN</a:t>
            </a:r>
          </a:p>
          <a:p>
            <a:pPr fontAlgn="auto">
              <a:buFont typeface="Arial" charset="0"/>
              <a:buNone/>
              <a:defRPr/>
            </a:pPr>
            <a:endParaRPr lang="en-GB" dirty="0"/>
          </a:p>
          <a:p>
            <a:pPr fontAlgn="auto">
              <a:buFont typeface="Arial" charset="0"/>
              <a:buNone/>
              <a:defRPr/>
            </a:pPr>
            <a:endParaRPr lang="en-GB" dirty="0"/>
          </a:p>
          <a:p>
            <a:pPr fontAlgn="auto">
              <a:buFont typeface="Arial" charset="0"/>
              <a:buNone/>
              <a:defRPr/>
            </a:pPr>
            <a:endParaRPr lang="en-GB" dirty="0"/>
          </a:p>
        </p:txBody>
      </p:sp>
      <p:sp>
        <p:nvSpPr>
          <p:cNvPr id="11267" name="Date Placeholder 3">
            <a:extLst>
              <a:ext uri="{FF2B5EF4-FFF2-40B4-BE49-F238E27FC236}">
                <a16:creationId xmlns:a16="http://schemas.microsoft.com/office/drawing/2014/main" id="{7E137671-A86E-4D44-BA49-E6B027DB70A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FAA7AEC7-D015-42B4-96DD-5922707D2B0D}"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pic>
        <p:nvPicPr>
          <p:cNvPr id="11268" name="Picture 1">
            <a:extLst>
              <a:ext uri="{FF2B5EF4-FFF2-40B4-BE49-F238E27FC236}">
                <a16:creationId xmlns:a16="http://schemas.microsoft.com/office/drawing/2014/main" id="{6C9D3C19-E736-4D72-9E5F-6AA12C53FE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2325" y="1124744"/>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81E401F-8E2A-4A12-AC8E-2C13815A14EF}"/>
              </a:ext>
            </a:extLst>
          </p:cNvPr>
          <p:cNvSpPr txBox="1"/>
          <p:nvPr/>
        </p:nvSpPr>
        <p:spPr>
          <a:xfrm>
            <a:off x="7092280" y="476672"/>
            <a:ext cx="1291307" cy="369332"/>
          </a:xfrm>
          <a:prstGeom prst="rect">
            <a:avLst/>
          </a:prstGeom>
          <a:noFill/>
        </p:spPr>
        <p:txBody>
          <a:bodyPr wrap="square" rtlCol="0">
            <a:spAutoFit/>
          </a:bodyPr>
          <a:lstStyle/>
          <a:p>
            <a:r>
              <a:rPr lang="en-GB" dirty="0"/>
              <a:t>ana</a:t>
            </a:r>
          </a:p>
        </p:txBody>
      </p:sp>
      <p:pic>
        <p:nvPicPr>
          <p:cNvPr id="5" name="Picture 4">
            <a:extLst>
              <a:ext uri="{FF2B5EF4-FFF2-40B4-BE49-F238E27FC236}">
                <a16:creationId xmlns:a16="http://schemas.microsoft.com/office/drawing/2014/main" id="{8972640A-C828-4187-868D-EB1FA911C9DC}"/>
              </a:ext>
            </a:extLst>
          </p:cNvPr>
          <p:cNvPicPr>
            <a:picLocks noChangeAspect="1"/>
          </p:cNvPicPr>
          <p:nvPr/>
        </p:nvPicPr>
        <p:blipFill>
          <a:blip r:embed="rId3"/>
          <a:stretch>
            <a:fillRect/>
          </a:stretch>
        </p:blipFill>
        <p:spPr>
          <a:xfrm>
            <a:off x="5148064" y="4653136"/>
            <a:ext cx="3523793" cy="27434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4BA1E0-01E6-4330-826C-B251450D989A}"/>
              </a:ext>
            </a:extLst>
          </p:cNvPr>
          <p:cNvSpPr txBox="1"/>
          <p:nvPr/>
        </p:nvSpPr>
        <p:spPr>
          <a:xfrm>
            <a:off x="3000375" y="2089150"/>
            <a:ext cx="1463675" cy="1339850"/>
          </a:xfrm>
          <a:prstGeom prst="rect">
            <a:avLst/>
          </a:prstGeom>
          <a:noFill/>
        </p:spPr>
        <p:txBody>
          <a:bodyPr>
            <a:spAutoFit/>
          </a:bodyPr>
          <a:lstStyle/>
          <a:p>
            <a:pPr eaLnBrk="1" fontAlgn="auto" hangingPunct="1">
              <a:spcBef>
                <a:spcPts val="0"/>
              </a:spcBef>
              <a:spcAft>
                <a:spcPts val="0"/>
              </a:spcAft>
              <a:defRPr/>
            </a:pPr>
            <a:r>
              <a:rPr lang="en-US" sz="8100" dirty="0">
                <a:solidFill>
                  <a:schemeClr val="accent4">
                    <a:lumMod val="75000"/>
                  </a:schemeClr>
                </a:solidFill>
                <a:latin typeface="Engravers MT" panose="02090707080505020304" pitchFamily="18" charset="77"/>
              </a:rPr>
              <a:t>g</a:t>
            </a:r>
          </a:p>
        </p:txBody>
      </p:sp>
      <p:sp>
        <p:nvSpPr>
          <p:cNvPr id="5" name="TextBox 4">
            <a:extLst>
              <a:ext uri="{FF2B5EF4-FFF2-40B4-BE49-F238E27FC236}">
                <a16:creationId xmlns:a16="http://schemas.microsoft.com/office/drawing/2014/main" id="{E57F3021-7112-42A5-B70C-388CB148A021}"/>
              </a:ext>
            </a:extLst>
          </p:cNvPr>
          <p:cNvSpPr txBox="1"/>
          <p:nvPr/>
        </p:nvSpPr>
        <p:spPr>
          <a:xfrm>
            <a:off x="4464050" y="2159000"/>
            <a:ext cx="1343025" cy="1200150"/>
          </a:xfrm>
          <a:prstGeom prst="rect">
            <a:avLst/>
          </a:prstGeom>
          <a:noFill/>
        </p:spPr>
        <p:txBody>
          <a:bodyPr>
            <a:spAutoFit/>
          </a:bodyPr>
          <a:lstStyle/>
          <a:p>
            <a:pPr eaLnBrk="1" fontAlgn="auto" hangingPunct="1">
              <a:spcBef>
                <a:spcPts val="0"/>
              </a:spcBef>
              <a:spcAft>
                <a:spcPts val="0"/>
              </a:spcAft>
              <a:defRPr/>
            </a:pPr>
            <a:r>
              <a:rPr lang="en-US" sz="7200" dirty="0">
                <a:solidFill>
                  <a:schemeClr val="accent4">
                    <a:lumMod val="75000"/>
                  </a:schemeClr>
                </a:solidFill>
                <a:latin typeface="Engravers MT" panose="02090707080505020304" pitchFamily="18" charset="77"/>
              </a:rPr>
              <a:t>h</a:t>
            </a:r>
          </a:p>
        </p:txBody>
      </p:sp>
      <p:cxnSp>
        <p:nvCxnSpPr>
          <p:cNvPr id="16" name="Straight Connector 15">
            <a:extLst>
              <a:ext uri="{FF2B5EF4-FFF2-40B4-BE49-F238E27FC236}">
                <a16:creationId xmlns:a16="http://schemas.microsoft.com/office/drawing/2014/main" id="{217B746A-232C-4667-A479-E6C06BCAF617}"/>
              </a:ext>
            </a:extLst>
          </p:cNvPr>
          <p:cNvCxnSpPr>
            <a:cxnSpLocks/>
          </p:cNvCxnSpPr>
          <p:nvPr/>
        </p:nvCxnSpPr>
        <p:spPr>
          <a:xfrm>
            <a:off x="4327525" y="1839913"/>
            <a:ext cx="0" cy="1806575"/>
          </a:xfrm>
          <a:prstGeom prst="line">
            <a:avLst/>
          </a:prstGeom>
        </p:spPr>
        <p:style>
          <a:lnRef idx="1">
            <a:schemeClr val="accent4"/>
          </a:lnRef>
          <a:fillRef idx="0">
            <a:schemeClr val="accent4"/>
          </a:fillRef>
          <a:effectRef idx="0">
            <a:schemeClr val="accent4"/>
          </a:effectRef>
          <a:fontRef idx="minor">
            <a:schemeClr val="tx1"/>
          </a:fontRef>
        </p:style>
      </p:cxnSp>
      <p:sp>
        <p:nvSpPr>
          <p:cNvPr id="20" name="TextBox 19">
            <a:extLst>
              <a:ext uri="{FF2B5EF4-FFF2-40B4-BE49-F238E27FC236}">
                <a16:creationId xmlns:a16="http://schemas.microsoft.com/office/drawing/2014/main" id="{E2ABE901-F3FB-43D5-B491-6268FD479913}"/>
              </a:ext>
            </a:extLst>
          </p:cNvPr>
          <p:cNvSpPr txBox="1"/>
          <p:nvPr/>
        </p:nvSpPr>
        <p:spPr>
          <a:xfrm>
            <a:off x="3132138" y="3732213"/>
            <a:ext cx="2674937" cy="368300"/>
          </a:xfrm>
          <a:prstGeom prst="rect">
            <a:avLst/>
          </a:prstGeom>
          <a:noFill/>
        </p:spPr>
        <p:txBody>
          <a:bodyPr>
            <a:spAutoFit/>
          </a:bodyPr>
          <a:lstStyle/>
          <a:p>
            <a:pPr eaLnBrk="1" fontAlgn="auto" hangingPunct="1">
              <a:spcBef>
                <a:spcPts val="0"/>
              </a:spcBef>
              <a:spcAft>
                <a:spcPts val="0"/>
              </a:spcAft>
              <a:defRPr/>
            </a:pPr>
            <a:r>
              <a:rPr lang="en-US" dirty="0">
                <a:latin typeface="+mn-lt"/>
              </a:rPr>
              <a:t>          </a:t>
            </a:r>
            <a:r>
              <a:rPr lang="en-US" b="1" dirty="0">
                <a:solidFill>
                  <a:srgbClr val="FF0000"/>
                </a:solidFill>
                <a:highlight>
                  <a:srgbClr val="FFFF00"/>
                </a:highlight>
                <a:latin typeface="Avenir Next" panose="020B0503020202020204" pitchFamily="34" charset="0"/>
                <a:cs typeface="Arial Hebrew Scholar" pitchFamily="2" charset="-79"/>
              </a:rPr>
              <a:t>GOLDEN  HOUSE</a:t>
            </a:r>
          </a:p>
        </p:txBody>
      </p:sp>
      <p:sp>
        <p:nvSpPr>
          <p:cNvPr id="21" name="TextBox 20">
            <a:extLst>
              <a:ext uri="{FF2B5EF4-FFF2-40B4-BE49-F238E27FC236}">
                <a16:creationId xmlns:a16="http://schemas.microsoft.com/office/drawing/2014/main" id="{70AD81FB-1E4E-4AC1-B9AA-56DEBB3EA473}"/>
              </a:ext>
            </a:extLst>
          </p:cNvPr>
          <p:cNvSpPr txBox="1"/>
          <p:nvPr/>
        </p:nvSpPr>
        <p:spPr>
          <a:xfrm>
            <a:off x="3668713" y="4083050"/>
            <a:ext cx="1603375" cy="307777"/>
          </a:xfrm>
          <a:prstGeom prst="rect">
            <a:avLst/>
          </a:prstGeom>
          <a:noFill/>
        </p:spPr>
        <p:txBody>
          <a:bodyPr>
            <a:spAutoFit/>
          </a:bodyPr>
          <a:lstStyle/>
          <a:p>
            <a:pPr eaLnBrk="1" fontAlgn="auto" hangingPunct="1">
              <a:spcBef>
                <a:spcPts val="0"/>
              </a:spcBef>
              <a:spcAft>
                <a:spcPts val="0"/>
              </a:spcAft>
              <a:defRPr/>
            </a:pPr>
            <a:r>
              <a:rPr lang="en-US" sz="1400" dirty="0">
                <a:solidFill>
                  <a:srgbClr val="FF0000"/>
                </a:solidFill>
                <a:highlight>
                  <a:srgbClr val="FFFF00"/>
                </a:highlight>
                <a:latin typeface="ACADEMY ENGRAVED LET PLAIN:1.0" panose="02000000000000000000" pitchFamily="2" charset="0"/>
              </a:rPr>
              <a:t>CUSTOM JEWELRY</a:t>
            </a:r>
          </a:p>
        </p:txBody>
      </p:sp>
      <p:pic>
        <p:nvPicPr>
          <p:cNvPr id="12295" name="Picture 36" descr="A pair of gold earrings&#10;&#10;Description automatically generated with low confidence">
            <a:extLst>
              <a:ext uri="{FF2B5EF4-FFF2-40B4-BE49-F238E27FC236}">
                <a16:creationId xmlns:a16="http://schemas.microsoft.com/office/drawing/2014/main" id="{9D2274E6-528A-4FAD-B1EF-6D5B16EAC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250" y="1031875"/>
            <a:ext cx="1530350"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6" name="Picture 40" descr="A picture containing accessory, toggle, chain&#10;&#10;Description automatically generated">
            <a:extLst>
              <a:ext uri="{FF2B5EF4-FFF2-40B4-BE49-F238E27FC236}">
                <a16:creationId xmlns:a16="http://schemas.microsoft.com/office/drawing/2014/main" id="{FBAC0274-95E0-41B0-A5DB-6622E5B40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625" y="3609975"/>
            <a:ext cx="1631950"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7" name="Picture 42" descr="A picture containing metalware, accessory&#10;&#10;Description automatically generated">
            <a:extLst>
              <a:ext uri="{FF2B5EF4-FFF2-40B4-BE49-F238E27FC236}">
                <a16:creationId xmlns:a16="http://schemas.microsoft.com/office/drawing/2014/main" id="{F36B2B93-BDD9-4AE3-9FE7-8231B750B7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8200" y="1031875"/>
            <a:ext cx="1544638"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2" descr="A picture containing accessory&#10;&#10;Description automatically generated">
            <a:extLst>
              <a:ext uri="{FF2B5EF4-FFF2-40B4-BE49-F238E27FC236}">
                <a16:creationId xmlns:a16="http://schemas.microsoft.com/office/drawing/2014/main" id="{60418073-CFF0-4E9A-825C-884CF8B823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1225" y="3732213"/>
            <a:ext cx="1639888"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AF224C7-3E49-49FF-A23F-FE387EA62F1F}"/>
              </a:ext>
            </a:extLst>
          </p:cNvPr>
          <p:cNvSpPr txBox="1"/>
          <p:nvPr/>
        </p:nvSpPr>
        <p:spPr>
          <a:xfrm>
            <a:off x="7812360" y="404664"/>
            <a:ext cx="720080" cy="369332"/>
          </a:xfrm>
          <a:prstGeom prst="rect">
            <a:avLst/>
          </a:prstGeom>
          <a:noFill/>
        </p:spPr>
        <p:txBody>
          <a:bodyPr wrap="square" rtlCol="0">
            <a:spAutoFit/>
          </a:bodyPr>
          <a:lstStyle/>
          <a:p>
            <a:r>
              <a:rPr lang="en-GB" dirty="0"/>
              <a:t>ana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597D6-83C3-4D44-9008-D967BE1DB271}"/>
              </a:ext>
            </a:extLst>
          </p:cNvPr>
          <p:cNvSpPr>
            <a:spLocks noGrp="1"/>
          </p:cNvSpPr>
          <p:nvPr>
            <p:ph type="title"/>
          </p:nvPr>
        </p:nvSpPr>
        <p:spPr>
          <a:xfrm>
            <a:off x="1979712" y="33337"/>
            <a:ext cx="7543800" cy="1188031"/>
          </a:xfrm>
        </p:spPr>
        <p:txBody>
          <a:bodyPr/>
          <a:lstStyle/>
          <a:p>
            <a:pPr fontAlgn="auto">
              <a:spcAft>
                <a:spcPts val="0"/>
              </a:spcAft>
              <a:defRPr/>
            </a:pPr>
            <a:r>
              <a:rPr lang="en-GB" dirty="0">
                <a:solidFill>
                  <a:schemeClr val="tx1">
                    <a:lumMod val="75000"/>
                    <a:lumOff val="25000"/>
                  </a:schemeClr>
                </a:solidFill>
              </a:rPr>
              <a:t>Table of Contents</a:t>
            </a:r>
          </a:p>
        </p:txBody>
      </p:sp>
      <p:sp>
        <p:nvSpPr>
          <p:cNvPr id="13315" name="Content Placeholder 2">
            <a:extLst>
              <a:ext uri="{FF2B5EF4-FFF2-40B4-BE49-F238E27FC236}">
                <a16:creationId xmlns:a16="http://schemas.microsoft.com/office/drawing/2014/main" id="{7CE6D6F0-E5ED-46BA-9A72-035233466865}"/>
              </a:ext>
            </a:extLst>
          </p:cNvPr>
          <p:cNvSpPr>
            <a:spLocks noGrp="1" noChangeArrowheads="1"/>
          </p:cNvSpPr>
          <p:nvPr>
            <p:ph idx="1"/>
          </p:nvPr>
        </p:nvSpPr>
        <p:spPr>
          <a:xfrm>
            <a:off x="179512" y="1862586"/>
            <a:ext cx="4067944" cy="4644602"/>
          </a:xfrm>
        </p:spPr>
        <p:txBody>
          <a:bodyPr/>
          <a:lstStyle/>
          <a:p>
            <a:pPr>
              <a:lnSpc>
                <a:spcPct val="100000"/>
              </a:lnSpc>
              <a:buFont typeface="Arial" panose="020B0604020202020204" pitchFamily="34" charset="0"/>
              <a:buChar char="•"/>
            </a:pPr>
            <a:r>
              <a:rPr lang="en-GB" altLang="en-US" sz="1600" b="1" dirty="0">
                <a:latin typeface="Calibri  "/>
              </a:rPr>
              <a:t>Introduction      ana                                                  </a:t>
            </a:r>
          </a:p>
          <a:p>
            <a:pPr>
              <a:lnSpc>
                <a:spcPct val="100000"/>
              </a:lnSpc>
              <a:buFont typeface="Arial" panose="020B0604020202020204" pitchFamily="34" charset="0"/>
              <a:buChar char="•"/>
            </a:pPr>
            <a:r>
              <a:rPr lang="en-GB" altLang="en-US" sz="1600" b="1" dirty="0">
                <a:latin typeface="Calibri  "/>
              </a:rPr>
              <a:t>Business Description and History  </a:t>
            </a:r>
            <a:r>
              <a:rPr lang="en-GB" altLang="en-US" sz="1600" b="1" dirty="0" err="1">
                <a:latin typeface="Calibri  "/>
              </a:rPr>
              <a:t>dalanda</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Aim and Objectives  ana</a:t>
            </a:r>
          </a:p>
          <a:p>
            <a:pPr>
              <a:lnSpc>
                <a:spcPct val="200000"/>
              </a:lnSpc>
              <a:buFont typeface="Arial" panose="020B0604020202020204" pitchFamily="34" charset="0"/>
              <a:buChar char="•"/>
            </a:pPr>
            <a:r>
              <a:rPr lang="en-GB" altLang="en-US" sz="1600" b="1" dirty="0">
                <a:latin typeface="Calibri  "/>
              </a:rPr>
              <a:t>Mission and Vision </a:t>
            </a:r>
            <a:r>
              <a:rPr lang="en-GB" altLang="en-US" sz="1600" b="1" dirty="0" err="1">
                <a:latin typeface="Calibri  "/>
              </a:rPr>
              <a:t>gelu</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Business Structures ana</a:t>
            </a:r>
          </a:p>
          <a:p>
            <a:pPr>
              <a:lnSpc>
                <a:spcPct val="100000"/>
              </a:lnSpc>
              <a:buFont typeface="Arial" panose="020B0604020202020204" pitchFamily="34" charset="0"/>
              <a:buChar char="•"/>
            </a:pPr>
            <a:r>
              <a:rPr lang="en-GB" altLang="en-US" sz="1600" b="1" dirty="0">
                <a:latin typeface="Calibri  "/>
              </a:rPr>
              <a:t>Product service description  </a:t>
            </a:r>
            <a:r>
              <a:rPr lang="en-GB" altLang="en-US" sz="1600" b="1" dirty="0" err="1">
                <a:latin typeface="Calibri  "/>
              </a:rPr>
              <a:t>sanu</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Marketing Analysis and Trends </a:t>
            </a:r>
            <a:r>
              <a:rPr lang="en-GB" altLang="en-US" sz="1600" b="1" dirty="0" err="1">
                <a:latin typeface="Calibri  "/>
              </a:rPr>
              <a:t>sanu</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SWOT Analysis </a:t>
            </a:r>
            <a:r>
              <a:rPr lang="en-GB" altLang="en-US" sz="1600" b="1" dirty="0" err="1">
                <a:latin typeface="Calibri  "/>
              </a:rPr>
              <a:t>gelu</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PESTLE Analysis </a:t>
            </a:r>
            <a:r>
              <a:rPr lang="en-GB" altLang="en-US" sz="1600" b="1" dirty="0" err="1">
                <a:latin typeface="Calibri  "/>
              </a:rPr>
              <a:t>dalanda</a:t>
            </a:r>
            <a:endParaRPr lang="en-GB" altLang="en-US" sz="1600" b="1" dirty="0">
              <a:latin typeface="Calibri  "/>
            </a:endParaRPr>
          </a:p>
          <a:p>
            <a:pPr>
              <a:lnSpc>
                <a:spcPct val="100000"/>
              </a:lnSpc>
              <a:buFont typeface="Arial" panose="020B0604020202020204" pitchFamily="34" charset="0"/>
              <a:buChar char="•"/>
            </a:pPr>
            <a:r>
              <a:rPr lang="en-GB" altLang="en-US" sz="1600" b="1" dirty="0">
                <a:latin typeface="Calibri  "/>
              </a:rPr>
              <a:t>Operations </a:t>
            </a:r>
            <a:r>
              <a:rPr lang="en-GB" altLang="en-US" sz="1600" b="1" dirty="0" err="1">
                <a:latin typeface="Calibri  "/>
              </a:rPr>
              <a:t>dalanda</a:t>
            </a:r>
            <a:r>
              <a:rPr lang="en-GB" altLang="en-US" sz="1600" b="1" dirty="0">
                <a:latin typeface="Calibri  "/>
              </a:rPr>
              <a:t> </a:t>
            </a:r>
          </a:p>
          <a:p>
            <a:pPr marL="457200" indent="-457200">
              <a:lnSpc>
                <a:spcPct val="100000"/>
              </a:lnSpc>
              <a:buFont typeface="+mj-lt"/>
              <a:buAutoNum type="arabicPeriod"/>
            </a:pPr>
            <a:endParaRPr lang="en-GB" altLang="en-US" sz="1600" dirty="0"/>
          </a:p>
        </p:txBody>
      </p:sp>
      <p:sp>
        <p:nvSpPr>
          <p:cNvPr id="13316" name="Date Placeholder 3">
            <a:extLst>
              <a:ext uri="{FF2B5EF4-FFF2-40B4-BE49-F238E27FC236}">
                <a16:creationId xmlns:a16="http://schemas.microsoft.com/office/drawing/2014/main" id="{CDF80749-CD23-4FDC-ABAB-F25BEC63936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B5C9112-DB9B-41CD-9256-D8ADCB930132}" type="datetime1">
              <a:rPr lang="en-GB" altLang="en-US">
                <a:solidFill>
                  <a:srgbClr val="FFFFFF"/>
                </a:solidFill>
              </a:rPr>
              <a:pPr fontAlgn="base">
                <a:spcBef>
                  <a:spcPct val="0"/>
                </a:spcBef>
                <a:spcAft>
                  <a:spcPct val="0"/>
                </a:spcAft>
              </a:pPr>
              <a:t>04/12/2021</a:t>
            </a:fld>
            <a:endParaRPr lang="en-GB" altLang="en-US" dirty="0">
              <a:solidFill>
                <a:srgbClr val="FFFFFF"/>
              </a:solidFill>
            </a:endParaRPr>
          </a:p>
        </p:txBody>
      </p:sp>
      <p:sp>
        <p:nvSpPr>
          <p:cNvPr id="5" name="Footer Placeholder 4">
            <a:extLst>
              <a:ext uri="{FF2B5EF4-FFF2-40B4-BE49-F238E27FC236}">
                <a16:creationId xmlns:a16="http://schemas.microsoft.com/office/drawing/2014/main" id="{72B5AF4A-A61E-4100-A5AF-C6C1EE502BA5}"/>
              </a:ext>
            </a:extLst>
          </p:cNvPr>
          <p:cNvSpPr>
            <a:spLocks noGrp="1"/>
          </p:cNvSpPr>
          <p:nvPr>
            <p:ph type="ftr" sz="quarter" idx="11"/>
          </p:nvPr>
        </p:nvSpPr>
        <p:spPr/>
        <p:txBody>
          <a:bodyPr/>
          <a:lstStyle/>
          <a:p>
            <a:pPr>
              <a:defRPr/>
            </a:pPr>
            <a:r>
              <a:rPr lang="en-GB" altLang="en-US" dirty="0"/>
              <a:t>Mary March</a:t>
            </a:r>
          </a:p>
        </p:txBody>
      </p:sp>
      <p:sp>
        <p:nvSpPr>
          <p:cNvPr id="11" name="TextBox 10">
            <a:extLst>
              <a:ext uri="{FF2B5EF4-FFF2-40B4-BE49-F238E27FC236}">
                <a16:creationId xmlns:a16="http://schemas.microsoft.com/office/drawing/2014/main" id="{2A837377-E717-4F8E-BDAA-20EDFEBD58E5}"/>
              </a:ext>
            </a:extLst>
          </p:cNvPr>
          <p:cNvSpPr txBox="1"/>
          <p:nvPr/>
        </p:nvSpPr>
        <p:spPr>
          <a:xfrm>
            <a:off x="4067944" y="1764717"/>
            <a:ext cx="4968552" cy="369332"/>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4BA782E5-23D4-40A3-B6E9-3264A8DE5115}"/>
              </a:ext>
            </a:extLst>
          </p:cNvPr>
          <p:cNvSpPr txBox="1"/>
          <p:nvPr/>
        </p:nvSpPr>
        <p:spPr>
          <a:xfrm>
            <a:off x="4156844" y="1628800"/>
            <a:ext cx="4164831" cy="6301982"/>
          </a:xfrm>
          <a:prstGeom prst="rect">
            <a:avLst/>
          </a:prstGeom>
          <a:noFill/>
        </p:spPr>
        <p:txBody>
          <a:bodyPr wrap="square" rtlCol="0">
            <a:spAutoFit/>
          </a:bodyPr>
          <a:lstStyle/>
          <a:p>
            <a:pPr marL="342900" indent="-342900">
              <a:lnSpc>
                <a:spcPct val="200000"/>
              </a:lnSpc>
              <a:buClr>
                <a:schemeClr val="accent1"/>
              </a:buClr>
              <a:buFont typeface="Wingdings" panose="05000000000000000000" pitchFamily="2" charset="2"/>
              <a:buChar char="§"/>
            </a:pPr>
            <a:r>
              <a:rPr lang="en-GB" sz="1600" b="1" dirty="0"/>
              <a:t>Technology Plan </a:t>
            </a:r>
            <a:r>
              <a:rPr lang="en-GB" sz="1600" b="1" dirty="0" err="1"/>
              <a:t>dalanda</a:t>
            </a:r>
            <a:endParaRPr lang="en-GB" sz="1600" b="1" dirty="0"/>
          </a:p>
          <a:p>
            <a:pPr marL="342900" indent="-342900">
              <a:lnSpc>
                <a:spcPct val="200000"/>
              </a:lnSpc>
              <a:buClr>
                <a:schemeClr val="accent1"/>
              </a:buClr>
              <a:buFont typeface="Wingdings" panose="05000000000000000000" pitchFamily="2" charset="2"/>
              <a:buChar char="§"/>
            </a:pPr>
            <a:r>
              <a:rPr lang="en-GB" sz="1600" b="1" dirty="0"/>
              <a:t>Management and Organisation   </a:t>
            </a:r>
            <a:r>
              <a:rPr lang="en-GB" sz="1600" b="1" dirty="0" err="1"/>
              <a:t>sanu</a:t>
            </a:r>
            <a:endParaRPr lang="en-GB" sz="1600" b="1" dirty="0"/>
          </a:p>
          <a:p>
            <a:pPr marL="342900" indent="-342900">
              <a:lnSpc>
                <a:spcPct val="200000"/>
              </a:lnSpc>
              <a:buClr>
                <a:schemeClr val="accent1"/>
              </a:buClr>
              <a:buFont typeface="Wingdings" panose="05000000000000000000" pitchFamily="2" charset="2"/>
              <a:buChar char="§"/>
            </a:pPr>
            <a:r>
              <a:rPr lang="en-GB" sz="1600" b="1" dirty="0"/>
              <a:t>Social Responsibility and Sustainability </a:t>
            </a:r>
            <a:r>
              <a:rPr lang="en-GB" sz="1600" b="1" dirty="0" err="1"/>
              <a:t>san</a:t>
            </a:r>
            <a:r>
              <a:rPr lang="en-GB" sz="1600" b="1" dirty="0"/>
              <a:t> </a:t>
            </a:r>
          </a:p>
          <a:p>
            <a:pPr marL="342900" indent="-342900">
              <a:lnSpc>
                <a:spcPct val="150000"/>
              </a:lnSpc>
              <a:buClr>
                <a:schemeClr val="accent1"/>
              </a:buClr>
              <a:buFont typeface="Wingdings" panose="05000000000000000000" pitchFamily="2" charset="2"/>
              <a:buChar char="§"/>
            </a:pPr>
            <a:r>
              <a:rPr lang="en-GB" sz="1600" b="1" dirty="0"/>
              <a:t>Development, Milestone and Exit Plan </a:t>
            </a:r>
            <a:r>
              <a:rPr lang="en-GB" sz="1600" b="1" dirty="0" err="1"/>
              <a:t>gelu</a:t>
            </a:r>
            <a:endParaRPr lang="en-GB" sz="1600" b="1" dirty="0"/>
          </a:p>
          <a:p>
            <a:pPr marL="342900" indent="-342900">
              <a:lnSpc>
                <a:spcPct val="200000"/>
              </a:lnSpc>
              <a:buClr>
                <a:schemeClr val="accent1"/>
              </a:buClr>
              <a:buFont typeface="Wingdings" panose="05000000000000000000" pitchFamily="2" charset="2"/>
              <a:buChar char="§"/>
            </a:pPr>
            <a:r>
              <a:rPr lang="en-GB" sz="1600" b="1" dirty="0"/>
              <a:t>Financial Data   </a:t>
            </a:r>
            <a:r>
              <a:rPr lang="en-GB" sz="1600" b="1" dirty="0" err="1"/>
              <a:t>gelu</a:t>
            </a:r>
            <a:endParaRPr lang="en-GB" sz="1600" b="1" dirty="0"/>
          </a:p>
          <a:p>
            <a:pPr marL="342900" indent="-342900">
              <a:lnSpc>
                <a:spcPct val="200000"/>
              </a:lnSpc>
              <a:buClr>
                <a:schemeClr val="accent1"/>
              </a:buClr>
              <a:buFont typeface="Wingdings" panose="05000000000000000000" pitchFamily="2" charset="2"/>
              <a:buChar char="§"/>
            </a:pPr>
            <a:r>
              <a:rPr lang="en-GB" sz="1600" b="1" dirty="0"/>
              <a:t>Profit and Loss Account  </a:t>
            </a:r>
            <a:r>
              <a:rPr lang="en-GB" sz="1600" b="1" dirty="0" err="1"/>
              <a:t>dalanda</a:t>
            </a:r>
            <a:endParaRPr lang="en-GB" sz="1600" b="1" dirty="0"/>
          </a:p>
          <a:p>
            <a:pPr marL="342900" indent="-342900">
              <a:lnSpc>
                <a:spcPct val="200000"/>
              </a:lnSpc>
              <a:buClr>
                <a:schemeClr val="accent1"/>
              </a:buClr>
              <a:buFont typeface="Wingdings" panose="05000000000000000000" pitchFamily="2" charset="2"/>
              <a:buChar char="§"/>
            </a:pPr>
            <a:r>
              <a:rPr lang="en-GB" sz="1600" b="1" dirty="0"/>
              <a:t>Cash Flow Statements  </a:t>
            </a:r>
            <a:r>
              <a:rPr lang="en-GB" sz="1600" b="1" dirty="0" err="1"/>
              <a:t>sanu</a:t>
            </a:r>
            <a:endParaRPr lang="en-GB" sz="1600" b="1" dirty="0"/>
          </a:p>
          <a:p>
            <a:pPr marL="342900" indent="-342900">
              <a:lnSpc>
                <a:spcPct val="200000"/>
              </a:lnSpc>
              <a:buClr>
                <a:schemeClr val="accent1"/>
              </a:buClr>
              <a:buFont typeface="Wingdings" panose="05000000000000000000" pitchFamily="2" charset="2"/>
              <a:buChar char="§"/>
            </a:pPr>
            <a:r>
              <a:rPr lang="en-GB" sz="1600" b="1" dirty="0"/>
              <a:t>Balance Sheet </a:t>
            </a:r>
            <a:r>
              <a:rPr lang="en-GB" sz="1600" b="1" dirty="0" err="1"/>
              <a:t>gelu</a:t>
            </a:r>
            <a:endParaRPr lang="en-GB" sz="1600" b="1" dirty="0"/>
          </a:p>
          <a:p>
            <a:pPr marL="342900" indent="-342900">
              <a:lnSpc>
                <a:spcPct val="200000"/>
              </a:lnSpc>
              <a:buClr>
                <a:schemeClr val="accent1"/>
              </a:buClr>
              <a:buFont typeface="Wingdings" panose="05000000000000000000" pitchFamily="2" charset="2"/>
              <a:buChar char="§"/>
            </a:pPr>
            <a:r>
              <a:rPr lang="en-GB" sz="1600" b="1" dirty="0"/>
              <a:t>Conclusion  ana</a:t>
            </a:r>
          </a:p>
          <a:p>
            <a:pPr marL="342900" indent="-342900">
              <a:lnSpc>
                <a:spcPct val="200000"/>
              </a:lnSpc>
              <a:buClr>
                <a:schemeClr val="accent1"/>
              </a:buClr>
              <a:buFont typeface="Wingdings" panose="05000000000000000000" pitchFamily="2" charset="2"/>
              <a:buChar char="§"/>
            </a:pPr>
            <a:r>
              <a:rPr lang="en-GB" sz="1600" b="1" dirty="0"/>
              <a:t>References   ana</a:t>
            </a:r>
          </a:p>
          <a:p>
            <a:pPr>
              <a:lnSpc>
                <a:spcPct val="200000"/>
              </a:lnSpc>
              <a:buClr>
                <a:schemeClr val="accent1"/>
              </a:buClr>
            </a:pPr>
            <a:endParaRPr lang="en-GB" sz="1600" dirty="0"/>
          </a:p>
          <a:p>
            <a:pPr marL="342900" indent="-342900">
              <a:lnSpc>
                <a:spcPct val="200000"/>
              </a:lnSpc>
              <a:buClr>
                <a:schemeClr val="accent1"/>
              </a:buClr>
              <a:buFont typeface="+mj-lt"/>
              <a:buAutoNum type="arabicPeriod" startAt="12"/>
            </a:pPr>
            <a:endParaRPr lang="en-GB" sz="1600" dirty="0"/>
          </a:p>
          <a:p>
            <a:pPr marL="342900" indent="-342900">
              <a:lnSpc>
                <a:spcPct val="200000"/>
              </a:lnSpc>
              <a:buClr>
                <a:schemeClr val="accent1"/>
              </a:buClr>
              <a:buFont typeface="+mj-lt"/>
              <a:buAutoNum type="arabicPeriod" startAt="11"/>
            </a:pPr>
            <a:endParaRPr lang="en-GB" sz="1600" dirty="0"/>
          </a:p>
        </p:txBody>
      </p:sp>
      <p:sp>
        <p:nvSpPr>
          <p:cNvPr id="3" name="TextBox 2">
            <a:extLst>
              <a:ext uri="{FF2B5EF4-FFF2-40B4-BE49-F238E27FC236}">
                <a16:creationId xmlns:a16="http://schemas.microsoft.com/office/drawing/2014/main" id="{FEF4E08F-2433-4FF7-BD92-E6E8FBE91778}"/>
              </a:ext>
            </a:extLst>
          </p:cNvPr>
          <p:cNvSpPr txBox="1"/>
          <p:nvPr/>
        </p:nvSpPr>
        <p:spPr>
          <a:xfrm>
            <a:off x="7380312" y="404664"/>
            <a:ext cx="941363" cy="369332"/>
          </a:xfrm>
          <a:prstGeom prst="rect">
            <a:avLst/>
          </a:prstGeom>
          <a:noFill/>
        </p:spPr>
        <p:txBody>
          <a:bodyPr wrap="square" rtlCol="0">
            <a:spAutoFit/>
          </a:bodyPr>
          <a:lstStyle/>
          <a:p>
            <a:r>
              <a:rPr lang="en-GB" dirty="0"/>
              <a:t>ana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357FAB80-9B29-4D05-A77B-096E6F29FB0D}"/>
              </a:ext>
            </a:extLst>
          </p:cNvPr>
          <p:cNvSpPr>
            <a:spLocks noGrp="1"/>
          </p:cNvSpPr>
          <p:nvPr>
            <p:ph type="title"/>
          </p:nvPr>
        </p:nvSpPr>
        <p:spPr>
          <a:xfrm>
            <a:off x="457200" y="332656"/>
            <a:ext cx="8229600" cy="647700"/>
          </a:xfrm>
        </p:spPr>
        <p:txBody>
          <a:bodyPr>
            <a:normAutofit fontScale="90000"/>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Introduction</a:t>
            </a:r>
          </a:p>
        </p:txBody>
      </p:sp>
      <p:sp>
        <p:nvSpPr>
          <p:cNvPr id="14339" name="Date Placeholder 3">
            <a:extLst>
              <a:ext uri="{FF2B5EF4-FFF2-40B4-BE49-F238E27FC236}">
                <a16:creationId xmlns:a16="http://schemas.microsoft.com/office/drawing/2014/main" id="{6BE3A28C-B243-48B9-BF50-2EC86EC39A6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A4225F5-3308-4E45-8513-66E006A9B85A}"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855AE603-71B1-4DE3-8F95-E287C73C8572}"/>
              </a:ext>
            </a:extLst>
          </p:cNvPr>
          <p:cNvSpPr txBox="1"/>
          <p:nvPr/>
        </p:nvSpPr>
        <p:spPr>
          <a:xfrm>
            <a:off x="7524328" y="404664"/>
            <a:ext cx="864096" cy="369332"/>
          </a:xfrm>
          <a:prstGeom prst="rect">
            <a:avLst/>
          </a:prstGeom>
          <a:noFill/>
        </p:spPr>
        <p:txBody>
          <a:bodyPr wrap="square" rtlCol="0">
            <a:spAutoFit/>
          </a:bodyPr>
          <a:lstStyle/>
          <a:p>
            <a:r>
              <a:rPr lang="en-GB" dirty="0"/>
              <a:t>ana</a:t>
            </a:r>
          </a:p>
        </p:txBody>
      </p:sp>
      <p:graphicFrame>
        <p:nvGraphicFramePr>
          <p:cNvPr id="14343" name="TextBox 1">
            <a:extLst>
              <a:ext uri="{FF2B5EF4-FFF2-40B4-BE49-F238E27FC236}">
                <a16:creationId xmlns:a16="http://schemas.microsoft.com/office/drawing/2014/main" id="{3D6EEE8D-80AE-4537-A491-8308264A328E}"/>
              </a:ext>
            </a:extLst>
          </p:cNvPr>
          <p:cNvGraphicFramePr/>
          <p:nvPr>
            <p:extLst>
              <p:ext uri="{D42A27DB-BD31-4B8C-83A1-F6EECF244321}">
                <p14:modId xmlns:p14="http://schemas.microsoft.com/office/powerpoint/2010/main" val="3138454782"/>
              </p:ext>
            </p:extLst>
          </p:nvPr>
        </p:nvGraphicFramePr>
        <p:xfrm>
          <a:off x="684213" y="2420938"/>
          <a:ext cx="8064500"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573A5F1-342B-4553-98AA-65FC33F65939}"/>
              </a:ext>
            </a:extLst>
          </p:cNvPr>
          <p:cNvSpPr>
            <a:spLocks noGrp="1"/>
          </p:cNvSpPr>
          <p:nvPr>
            <p:ph type="title"/>
          </p:nvPr>
        </p:nvSpPr>
        <p:spPr>
          <a:xfrm>
            <a:off x="800100" y="332656"/>
            <a:ext cx="7543800" cy="1449387"/>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Business Description and History</a:t>
            </a:r>
          </a:p>
        </p:txBody>
      </p:sp>
      <p:sp>
        <p:nvSpPr>
          <p:cNvPr id="16387" name="Date Placeholder 3">
            <a:extLst>
              <a:ext uri="{FF2B5EF4-FFF2-40B4-BE49-F238E27FC236}">
                <a16:creationId xmlns:a16="http://schemas.microsoft.com/office/drawing/2014/main" id="{90CFDFAB-CF74-4DA0-ABB0-D4FB53D3C62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41D1F57-2C6B-4F74-920F-A480D30CD3B5}" type="datetime1">
              <a:rPr lang="en-GB" altLang="en-US" sz="1000" smtClean="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16388" name="TextBox 1">
            <a:extLst>
              <a:ext uri="{FF2B5EF4-FFF2-40B4-BE49-F238E27FC236}">
                <a16:creationId xmlns:a16="http://schemas.microsoft.com/office/drawing/2014/main" id="{97742EB3-DCBC-4726-A6CB-F286C6320752}"/>
              </a:ext>
            </a:extLst>
          </p:cNvPr>
          <p:cNvSpPr txBox="1">
            <a:spLocks noChangeArrowheads="1"/>
          </p:cNvSpPr>
          <p:nvPr/>
        </p:nvSpPr>
        <p:spPr bwMode="auto">
          <a:xfrm>
            <a:off x="180975" y="2565400"/>
            <a:ext cx="9001125"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t>               </a:t>
            </a:r>
            <a:r>
              <a:rPr lang="en-GB" altLang="en-US" sz="3200" dirty="0"/>
              <a:t>The Golden House it is a custom jewellery business.</a:t>
            </a:r>
          </a:p>
          <a:p>
            <a:pPr eaLnBrk="1" hangingPunct="1"/>
            <a:endParaRPr lang="en-GB" altLang="en-US" dirty="0"/>
          </a:p>
          <a:p>
            <a:pPr eaLnBrk="1" hangingPunct="1"/>
            <a:r>
              <a:rPr lang="en-GB" altLang="en-US" sz="2000" b="1" dirty="0"/>
              <a:t>                We start this business two months ago for the clients who wants to express their feelings through jewellery.</a:t>
            </a:r>
          </a:p>
          <a:p>
            <a:pPr eaLnBrk="1" hangingPunct="1"/>
            <a:endParaRPr lang="en-GB" altLang="en-US" sz="2000" b="1" dirty="0"/>
          </a:p>
          <a:p>
            <a:pPr eaLnBrk="1" hangingPunct="1"/>
            <a:r>
              <a:rPr lang="en-GB" altLang="en-US" sz="2000" b="1" dirty="0"/>
              <a:t>                 </a:t>
            </a:r>
          </a:p>
        </p:txBody>
      </p:sp>
      <p:sp>
        <p:nvSpPr>
          <p:cNvPr id="2" name="TextBox 1">
            <a:extLst>
              <a:ext uri="{FF2B5EF4-FFF2-40B4-BE49-F238E27FC236}">
                <a16:creationId xmlns:a16="http://schemas.microsoft.com/office/drawing/2014/main" id="{E36AC330-F0FA-4977-9D21-3662C9E62278}"/>
              </a:ext>
            </a:extLst>
          </p:cNvPr>
          <p:cNvSpPr txBox="1"/>
          <p:nvPr/>
        </p:nvSpPr>
        <p:spPr>
          <a:xfrm>
            <a:off x="7020272" y="188640"/>
            <a:ext cx="1872208" cy="369332"/>
          </a:xfrm>
          <a:prstGeom prst="rect">
            <a:avLst/>
          </a:prstGeom>
          <a:noFill/>
        </p:spPr>
        <p:txBody>
          <a:bodyPr wrap="square" rtlCol="0">
            <a:spAutoFit/>
          </a:bodyPr>
          <a:lstStyle/>
          <a:p>
            <a:r>
              <a:rPr lang="en-GB" dirty="0"/>
              <a:t>Dalanda next ana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AD0D18A-3537-46D2-8478-A00DB91E1673}"/>
              </a:ext>
            </a:extLst>
          </p:cNvPr>
          <p:cNvSpPr>
            <a:spLocks noGrp="1"/>
          </p:cNvSpPr>
          <p:nvPr>
            <p:ph type="title"/>
          </p:nvPr>
        </p:nvSpPr>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Aim and Objectives </a:t>
            </a:r>
          </a:p>
        </p:txBody>
      </p:sp>
      <p:sp>
        <p:nvSpPr>
          <p:cNvPr id="18435" name="Date Placeholder 3">
            <a:extLst>
              <a:ext uri="{FF2B5EF4-FFF2-40B4-BE49-F238E27FC236}">
                <a16:creationId xmlns:a16="http://schemas.microsoft.com/office/drawing/2014/main" id="{8339752A-88B8-4A9A-AF4D-B5A36E83515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660DF95-F46F-4994-80D4-36CEA193DDC8}"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E21A49BD-7D13-4227-8F0C-7C8EB058FC59}"/>
              </a:ext>
            </a:extLst>
          </p:cNvPr>
          <p:cNvSpPr txBox="1"/>
          <p:nvPr/>
        </p:nvSpPr>
        <p:spPr>
          <a:xfrm>
            <a:off x="452438" y="2276475"/>
            <a:ext cx="8208962" cy="3200876"/>
          </a:xfrm>
          <a:prstGeom prst="rect">
            <a:avLst/>
          </a:prstGeom>
          <a:noFill/>
        </p:spPr>
        <p:txBody>
          <a:bodyPr>
            <a:spAutoFit/>
          </a:bodyPr>
          <a:lstStyle/>
          <a:p>
            <a:pPr algn="ctr" eaLnBrk="1" fontAlgn="auto" hangingPunct="1">
              <a:spcBef>
                <a:spcPts val="0"/>
              </a:spcBef>
              <a:spcAft>
                <a:spcPts val="0"/>
              </a:spcAft>
              <a:defRPr/>
            </a:pPr>
            <a:r>
              <a:rPr lang="en-GB" sz="2000" b="1" dirty="0">
                <a:latin typeface="+mn-lt"/>
              </a:rPr>
              <a:t>    The Aim of Our personalised jewellery business is created to give more confidence and trust self to our clients</a:t>
            </a:r>
            <a:r>
              <a:rPr lang="en-GB" dirty="0">
                <a:latin typeface="+mn-lt"/>
              </a:rPr>
              <a:t>.</a:t>
            </a:r>
          </a:p>
          <a:p>
            <a:pPr eaLnBrk="1" fontAlgn="auto" hangingPunct="1">
              <a:spcBef>
                <a:spcPts val="0"/>
              </a:spcBef>
              <a:spcAft>
                <a:spcPts val="0"/>
              </a:spcAft>
              <a:defRPr/>
            </a:pPr>
            <a:endParaRPr lang="en-GB" dirty="0">
              <a:latin typeface="+mn-lt"/>
            </a:endParaRPr>
          </a:p>
          <a:p>
            <a:pPr eaLnBrk="1" fontAlgn="auto" hangingPunct="1">
              <a:spcBef>
                <a:spcPts val="0"/>
              </a:spcBef>
              <a:spcAft>
                <a:spcPts val="0"/>
              </a:spcAft>
              <a:defRPr/>
            </a:pPr>
            <a:r>
              <a:rPr lang="en-GB" dirty="0">
                <a:latin typeface="+mn-lt"/>
              </a:rPr>
              <a:t>   </a:t>
            </a:r>
          </a:p>
          <a:p>
            <a:pPr eaLnBrk="1" fontAlgn="auto" hangingPunct="1">
              <a:spcBef>
                <a:spcPts val="0"/>
              </a:spcBef>
              <a:spcAft>
                <a:spcPts val="0"/>
              </a:spcAft>
              <a:defRPr/>
            </a:pPr>
            <a:endParaRPr lang="en-GB" dirty="0">
              <a:latin typeface="+mn-lt"/>
            </a:endParaRPr>
          </a:p>
          <a:p>
            <a:pPr eaLnBrk="1" fontAlgn="auto" hangingPunct="1">
              <a:spcBef>
                <a:spcPts val="0"/>
              </a:spcBef>
              <a:spcAft>
                <a:spcPts val="0"/>
              </a:spcAft>
              <a:defRPr/>
            </a:pPr>
            <a:r>
              <a:rPr lang="en-GB" dirty="0">
                <a:latin typeface="+mn-lt"/>
              </a:rPr>
              <a:t> </a:t>
            </a:r>
            <a:r>
              <a:rPr lang="en-GB" b="1" dirty="0">
                <a:latin typeface="+mn-lt"/>
              </a:rPr>
              <a:t>Objectives:  </a:t>
            </a:r>
          </a:p>
          <a:p>
            <a:pPr marL="285750" indent="-285750" algn="ctr" eaLnBrk="1" fontAlgn="auto" hangingPunct="1">
              <a:spcBef>
                <a:spcPts val="0"/>
              </a:spcBef>
              <a:spcAft>
                <a:spcPts val="0"/>
              </a:spcAft>
              <a:buFont typeface="Arial" panose="020B0604020202020204" pitchFamily="34" charset="0"/>
              <a:buChar char="•"/>
              <a:defRPr/>
            </a:pPr>
            <a:endParaRPr lang="en-GB" dirty="0">
              <a:latin typeface="+mn-lt"/>
            </a:endParaRPr>
          </a:p>
          <a:p>
            <a:pPr marL="285750" indent="-285750" algn="ctr" eaLnBrk="1" fontAlgn="auto" hangingPunct="1">
              <a:spcBef>
                <a:spcPts val="0"/>
              </a:spcBef>
              <a:spcAft>
                <a:spcPts val="0"/>
              </a:spcAft>
              <a:buFont typeface="Arial" panose="020B0604020202020204" pitchFamily="34" charset="0"/>
              <a:buChar char="•"/>
              <a:defRPr/>
            </a:pPr>
            <a:endParaRPr lang="en-GB" dirty="0">
              <a:latin typeface="+mn-lt"/>
            </a:endParaRPr>
          </a:p>
          <a:p>
            <a:pPr marL="285750" indent="-285750" algn="ctr" eaLnBrk="1" fontAlgn="auto" hangingPunct="1">
              <a:spcBef>
                <a:spcPts val="0"/>
              </a:spcBef>
              <a:spcAft>
                <a:spcPts val="0"/>
              </a:spcAft>
              <a:buFont typeface="Arial" panose="020B0604020202020204" pitchFamily="34" charset="0"/>
              <a:buChar char="•"/>
              <a:defRPr/>
            </a:pPr>
            <a:r>
              <a:rPr lang="en-GB" dirty="0">
                <a:latin typeface="+mn-lt"/>
              </a:rPr>
              <a:t>To make the perfect jewelleries </a:t>
            </a:r>
          </a:p>
          <a:p>
            <a:pPr marL="285750" indent="-285750" algn="ctr" eaLnBrk="1" fontAlgn="auto" hangingPunct="1">
              <a:spcBef>
                <a:spcPts val="0"/>
              </a:spcBef>
              <a:spcAft>
                <a:spcPts val="0"/>
              </a:spcAft>
              <a:buFont typeface="Arial" panose="020B0604020202020204" pitchFamily="34" charset="0"/>
              <a:buChar char="•"/>
              <a:defRPr/>
            </a:pPr>
            <a:r>
              <a:rPr lang="en-GB" dirty="0">
                <a:latin typeface="+mn-lt"/>
              </a:rPr>
              <a:t>To  make happy clients</a:t>
            </a:r>
          </a:p>
          <a:p>
            <a:pPr marL="285750" indent="-285750" algn="ctr" eaLnBrk="1" fontAlgn="auto" hangingPunct="1">
              <a:spcBef>
                <a:spcPts val="0"/>
              </a:spcBef>
              <a:spcAft>
                <a:spcPts val="0"/>
              </a:spcAft>
              <a:buFont typeface="Arial" panose="020B0604020202020204" pitchFamily="34" charset="0"/>
              <a:buChar char="•"/>
              <a:defRPr/>
            </a:pPr>
            <a:r>
              <a:rPr lang="en-GB" dirty="0">
                <a:latin typeface="+mn-lt"/>
              </a:rPr>
              <a:t>To make an unforgettable experience </a:t>
            </a:r>
          </a:p>
        </p:txBody>
      </p:sp>
      <p:sp>
        <p:nvSpPr>
          <p:cNvPr id="3" name="TextBox 2">
            <a:extLst>
              <a:ext uri="{FF2B5EF4-FFF2-40B4-BE49-F238E27FC236}">
                <a16:creationId xmlns:a16="http://schemas.microsoft.com/office/drawing/2014/main" id="{B0BE9CDE-3255-41A3-B689-9235C6195C68}"/>
              </a:ext>
            </a:extLst>
          </p:cNvPr>
          <p:cNvSpPr txBox="1"/>
          <p:nvPr/>
        </p:nvSpPr>
        <p:spPr>
          <a:xfrm>
            <a:off x="7524328" y="287338"/>
            <a:ext cx="1008112" cy="369332"/>
          </a:xfrm>
          <a:prstGeom prst="rect">
            <a:avLst/>
          </a:prstGeom>
          <a:noFill/>
        </p:spPr>
        <p:txBody>
          <a:bodyPr wrap="square" rtlCol="0">
            <a:spAutoFit/>
          </a:bodyPr>
          <a:lstStyle/>
          <a:p>
            <a:r>
              <a:rPr lang="en-GB" dirty="0"/>
              <a:t>ana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5DF8188-1F55-4322-A26C-7B06C400DC29}"/>
              </a:ext>
            </a:extLst>
          </p:cNvPr>
          <p:cNvSpPr>
            <a:spLocks noGrp="1"/>
          </p:cNvSpPr>
          <p:nvPr>
            <p:ph type="title"/>
          </p:nvPr>
        </p:nvSpPr>
        <p:spPr>
          <a:xfrm>
            <a:off x="503238" y="122238"/>
            <a:ext cx="8229600" cy="1143000"/>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Mission and Vision</a:t>
            </a:r>
            <a:endParaRPr lang="en-US" altLang="en-US" dirty="0">
              <a:solidFill>
                <a:schemeClr val="tx1">
                  <a:lumMod val="75000"/>
                  <a:lumOff val="25000"/>
                </a:schemeClr>
              </a:solidFill>
              <a:ea typeface="ＭＳ Ｐゴシック" panose="020B0600070205080204" pitchFamily="34" charset="-128"/>
            </a:endParaRPr>
          </a:p>
        </p:txBody>
      </p:sp>
      <p:sp>
        <p:nvSpPr>
          <p:cNvPr id="20483" name="Date Placeholder 3">
            <a:extLst>
              <a:ext uri="{FF2B5EF4-FFF2-40B4-BE49-F238E27FC236}">
                <a16:creationId xmlns:a16="http://schemas.microsoft.com/office/drawing/2014/main" id="{76AD9754-D621-471D-8938-47E41D82990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DF3DA8C-1CA4-4A17-95EE-34AB66741611}"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0484" name="TextBox 1">
            <a:extLst>
              <a:ext uri="{FF2B5EF4-FFF2-40B4-BE49-F238E27FC236}">
                <a16:creationId xmlns:a16="http://schemas.microsoft.com/office/drawing/2014/main" id="{0582C3DA-6791-4C4F-93C7-090ED0AFF762}"/>
              </a:ext>
            </a:extLst>
          </p:cNvPr>
          <p:cNvSpPr txBox="1">
            <a:spLocks noChangeArrowheads="1"/>
          </p:cNvSpPr>
          <p:nvPr/>
        </p:nvSpPr>
        <p:spPr bwMode="auto">
          <a:xfrm>
            <a:off x="254000" y="1728788"/>
            <a:ext cx="4364038" cy="467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en-GB" altLang="en-US" dirty="0"/>
              <a:t>•	</a:t>
            </a:r>
            <a:r>
              <a:rPr lang="en-GB" altLang="en-US" sz="1400" dirty="0"/>
              <a:t>Our mission and vision in this company is to see satisfied customers and perfect to work in our company, but making the customers satisfied is not enough and that is why we  improve ourselves.</a:t>
            </a:r>
          </a:p>
          <a:p>
            <a:pPr eaLnBrk="1" hangingPunct="1">
              <a:lnSpc>
                <a:spcPct val="150000"/>
              </a:lnSpc>
            </a:pPr>
            <a:r>
              <a:rPr lang="en-GB" altLang="en-US" sz="1400" dirty="0"/>
              <a:t>•	Our company’s vision must be as important as what we do, and it must be seen by other Companies as a great competitor.</a:t>
            </a:r>
          </a:p>
          <a:p>
            <a:pPr eaLnBrk="1" hangingPunct="1">
              <a:lnSpc>
                <a:spcPct val="150000"/>
              </a:lnSpc>
            </a:pPr>
            <a:r>
              <a:rPr lang="en-GB" altLang="en-US" sz="1400" dirty="0"/>
              <a:t>•	The company vision is also important for us and for our success.</a:t>
            </a:r>
          </a:p>
          <a:p>
            <a:pPr eaLnBrk="1" hangingPunct="1">
              <a:lnSpc>
                <a:spcPct val="150000"/>
              </a:lnSpc>
            </a:pPr>
            <a:r>
              <a:rPr lang="en-GB" altLang="en-US" sz="1400" dirty="0"/>
              <a:t>•	Through the work of our company members, the mission and vision will be seen by all.</a:t>
            </a:r>
          </a:p>
          <a:p>
            <a:pPr eaLnBrk="1" hangingPunct="1">
              <a:lnSpc>
                <a:spcPct val="150000"/>
              </a:lnSpc>
            </a:pPr>
            <a:r>
              <a:rPr lang="en-GB" altLang="en-US" sz="1400" dirty="0"/>
              <a:t>•	We work together, across boundaries, to meet the needs of our customers and to help the company to win. This is a teamwork.</a:t>
            </a:r>
          </a:p>
        </p:txBody>
      </p:sp>
      <p:pic>
        <p:nvPicPr>
          <p:cNvPr id="20485" name="Imagine 1">
            <a:extLst>
              <a:ext uri="{FF2B5EF4-FFF2-40B4-BE49-F238E27FC236}">
                <a16:creationId xmlns:a16="http://schemas.microsoft.com/office/drawing/2014/main" id="{8C43C952-4E10-4F3C-8C66-2B36778AB3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825" y="1800225"/>
            <a:ext cx="3457575" cy="416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B25B0305-6E44-4319-A9EF-CA76655CB16A}"/>
              </a:ext>
            </a:extLst>
          </p:cNvPr>
          <p:cNvSpPr txBox="1"/>
          <p:nvPr/>
        </p:nvSpPr>
        <p:spPr>
          <a:xfrm>
            <a:off x="6799940" y="109435"/>
            <a:ext cx="1840821" cy="369332"/>
          </a:xfrm>
          <a:prstGeom prst="rect">
            <a:avLst/>
          </a:prstGeom>
          <a:noFill/>
        </p:spPr>
        <p:txBody>
          <a:bodyPr wrap="square" rtlCol="0">
            <a:spAutoFit/>
          </a:bodyPr>
          <a:lstStyle/>
          <a:p>
            <a:r>
              <a:rPr lang="en-GB" dirty="0"/>
              <a:t>Gelu next ana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F85A384-1EDB-41B3-A4C4-C707846DC812}"/>
              </a:ext>
            </a:extLst>
          </p:cNvPr>
          <p:cNvSpPr>
            <a:spLocks noGrp="1"/>
          </p:cNvSpPr>
          <p:nvPr>
            <p:ph type="title"/>
          </p:nvPr>
        </p:nvSpPr>
        <p:spPr>
          <a:xfrm>
            <a:off x="179388" y="188913"/>
            <a:ext cx="8229600" cy="1143000"/>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Business Structure </a:t>
            </a:r>
          </a:p>
        </p:txBody>
      </p:sp>
      <p:sp>
        <p:nvSpPr>
          <p:cNvPr id="21507" name="Date Placeholder 3">
            <a:extLst>
              <a:ext uri="{FF2B5EF4-FFF2-40B4-BE49-F238E27FC236}">
                <a16:creationId xmlns:a16="http://schemas.microsoft.com/office/drawing/2014/main" id="{DAA1A288-204F-4E4B-BFE2-655C01675D5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056AAEE-BC6B-4E25-97C5-A9111E3102E0}"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1508" name="TextBox 1">
            <a:extLst>
              <a:ext uri="{FF2B5EF4-FFF2-40B4-BE49-F238E27FC236}">
                <a16:creationId xmlns:a16="http://schemas.microsoft.com/office/drawing/2014/main" id="{7DB3608A-C05F-4CDD-9984-B1939A765D7D}"/>
              </a:ext>
            </a:extLst>
          </p:cNvPr>
          <p:cNvSpPr txBox="1">
            <a:spLocks noChangeArrowheads="1"/>
          </p:cNvSpPr>
          <p:nvPr/>
        </p:nvSpPr>
        <p:spPr bwMode="auto">
          <a:xfrm>
            <a:off x="468313" y="2008188"/>
            <a:ext cx="7775575"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r>
              <a:rPr lang="en-GB" altLang="en-US" dirty="0"/>
              <a:t>Anamaria</a:t>
            </a:r>
          </a:p>
          <a:p>
            <a:pPr algn="ctr" eaLnBrk="1" hangingPunct="1"/>
            <a:r>
              <a:rPr lang="en-GB" altLang="en-US" dirty="0"/>
              <a:t>Owner</a:t>
            </a:r>
          </a:p>
          <a:p>
            <a:pPr algn="ctr" eaLnBrk="1" hangingPunct="1"/>
            <a:endParaRPr lang="en-GB" altLang="en-US" dirty="0"/>
          </a:p>
          <a:p>
            <a:pPr algn="ctr" eaLnBrk="1" hangingPunct="1"/>
            <a:endParaRPr lang="en-GB" altLang="en-US" dirty="0"/>
          </a:p>
          <a:p>
            <a:pPr algn="ctr" eaLnBrk="1" hangingPunct="1"/>
            <a:endParaRPr lang="en-GB" altLang="en-US" dirty="0"/>
          </a:p>
          <a:p>
            <a:pPr algn="ctr" eaLnBrk="1" hangingPunct="1"/>
            <a:endParaRPr lang="en-GB" altLang="en-US" dirty="0"/>
          </a:p>
          <a:p>
            <a:pPr eaLnBrk="1" hangingPunct="1"/>
            <a:endParaRPr lang="en-GB" altLang="en-US" dirty="0"/>
          </a:p>
          <a:p>
            <a:pPr eaLnBrk="1" hangingPunct="1"/>
            <a:r>
              <a:rPr lang="en-GB" altLang="en-US" dirty="0"/>
              <a:t>               Gelu                                             Sanu                                      Dalanda</a:t>
            </a:r>
          </a:p>
          <a:p>
            <a:pPr eaLnBrk="1" hangingPunct="1"/>
            <a:r>
              <a:rPr lang="en-GB" altLang="en-US" dirty="0"/>
              <a:t>            Manager                               Financial agent                       Advertising agent</a:t>
            </a:r>
          </a:p>
          <a:p>
            <a:pPr algn="ctr" eaLnBrk="1" hangingPunct="1"/>
            <a:endParaRPr lang="en-GB" altLang="en-US" dirty="0"/>
          </a:p>
          <a:p>
            <a:pPr algn="ctr" eaLnBrk="1" hangingPunct="1"/>
            <a:endParaRPr lang="en-GB" altLang="en-US" dirty="0"/>
          </a:p>
          <a:p>
            <a:pPr algn="ctr" eaLnBrk="1" hangingPunct="1"/>
            <a:r>
              <a:rPr lang="en-GB" altLang="en-US" dirty="0"/>
              <a:t> </a:t>
            </a:r>
          </a:p>
        </p:txBody>
      </p:sp>
      <p:cxnSp>
        <p:nvCxnSpPr>
          <p:cNvPr id="4" name="Straight Arrow Connector 3">
            <a:extLst>
              <a:ext uri="{FF2B5EF4-FFF2-40B4-BE49-F238E27FC236}">
                <a16:creationId xmlns:a16="http://schemas.microsoft.com/office/drawing/2014/main" id="{F5C7154C-8F1E-4A13-BEFB-74EFEF403304}"/>
              </a:ext>
            </a:extLst>
          </p:cNvPr>
          <p:cNvCxnSpPr/>
          <p:nvPr/>
        </p:nvCxnSpPr>
        <p:spPr>
          <a:xfrm flipH="1">
            <a:off x="2124075" y="2420938"/>
            <a:ext cx="1727200" cy="12239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04BF049B-A08E-40B2-8509-20F8552E7AE3}"/>
              </a:ext>
            </a:extLst>
          </p:cNvPr>
          <p:cNvCxnSpPr/>
          <p:nvPr/>
        </p:nvCxnSpPr>
        <p:spPr>
          <a:xfrm>
            <a:off x="4356100" y="2636838"/>
            <a:ext cx="0" cy="1079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2CA703EE-07EC-4B87-A942-7D7135238729}"/>
              </a:ext>
            </a:extLst>
          </p:cNvPr>
          <p:cNvCxnSpPr/>
          <p:nvPr/>
        </p:nvCxnSpPr>
        <p:spPr>
          <a:xfrm>
            <a:off x="5076825" y="2420938"/>
            <a:ext cx="1727200" cy="12239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BFBA066-8BC4-4452-85FD-869146318A59}"/>
              </a:ext>
            </a:extLst>
          </p:cNvPr>
          <p:cNvSpPr txBox="1"/>
          <p:nvPr/>
        </p:nvSpPr>
        <p:spPr>
          <a:xfrm>
            <a:off x="7380312" y="-26377"/>
            <a:ext cx="1763688" cy="369332"/>
          </a:xfrm>
          <a:prstGeom prst="rect">
            <a:avLst/>
          </a:prstGeom>
          <a:noFill/>
        </p:spPr>
        <p:txBody>
          <a:bodyPr wrap="square" rtlCol="0">
            <a:spAutoFit/>
          </a:bodyPr>
          <a:lstStyle/>
          <a:p>
            <a:r>
              <a:rPr lang="en-GB" dirty="0"/>
              <a:t>Ana next sanu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a:extLst>
              <a:ext uri="{FF2B5EF4-FFF2-40B4-BE49-F238E27FC236}">
                <a16:creationId xmlns:a16="http://schemas.microsoft.com/office/drawing/2014/main" id="{67707782-3A1B-4D51-998B-34CE828D76A3}"/>
              </a:ext>
            </a:extLst>
          </p:cNvPr>
          <p:cNvSpPr>
            <a:spLocks noGrp="1"/>
          </p:cNvSpPr>
          <p:nvPr>
            <p:ph type="title"/>
          </p:nvPr>
        </p:nvSpPr>
        <p:spPr>
          <a:xfrm>
            <a:off x="457200" y="171178"/>
            <a:ext cx="8229600" cy="1225550"/>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Product or service description</a:t>
            </a:r>
          </a:p>
        </p:txBody>
      </p:sp>
      <p:sp>
        <p:nvSpPr>
          <p:cNvPr id="23555" name="Date Placeholder 3">
            <a:extLst>
              <a:ext uri="{FF2B5EF4-FFF2-40B4-BE49-F238E27FC236}">
                <a16:creationId xmlns:a16="http://schemas.microsoft.com/office/drawing/2014/main" id="{1521E3B2-1A1F-4025-AE21-CFB21EB9F67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C788FCA4-5F94-4C30-BAD7-DD829119351B}"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pic>
        <p:nvPicPr>
          <p:cNvPr id="23557" name="Picture 9" descr="A picture containing blue, cloth, close, several&#10;&#10;Description automatically generated">
            <a:extLst>
              <a:ext uri="{FF2B5EF4-FFF2-40B4-BE49-F238E27FC236}">
                <a16:creationId xmlns:a16="http://schemas.microsoft.com/office/drawing/2014/main" id="{6CCBD506-FDC7-408E-A06F-170D1F4BF0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804" y="1844824"/>
            <a:ext cx="3481387"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DD3B282-3561-4AC1-89B1-F85754775DD2}"/>
              </a:ext>
            </a:extLst>
          </p:cNvPr>
          <p:cNvSpPr txBox="1"/>
          <p:nvPr/>
        </p:nvSpPr>
        <p:spPr>
          <a:xfrm>
            <a:off x="7740352" y="3974"/>
            <a:ext cx="1403648" cy="369332"/>
          </a:xfrm>
          <a:prstGeom prst="rect">
            <a:avLst/>
          </a:prstGeom>
          <a:noFill/>
        </p:spPr>
        <p:txBody>
          <a:bodyPr wrap="square" rtlCol="0">
            <a:spAutoFit/>
          </a:bodyPr>
          <a:lstStyle/>
          <a:p>
            <a:r>
              <a:rPr lang="en-GB" dirty="0"/>
              <a:t>sanu</a:t>
            </a:r>
          </a:p>
        </p:txBody>
      </p:sp>
      <p:sp>
        <p:nvSpPr>
          <p:cNvPr id="3" name="TextBox 2">
            <a:extLst>
              <a:ext uri="{FF2B5EF4-FFF2-40B4-BE49-F238E27FC236}">
                <a16:creationId xmlns:a16="http://schemas.microsoft.com/office/drawing/2014/main" id="{E2D613F4-5C73-4E07-B8D0-0453CBF695CE}"/>
              </a:ext>
            </a:extLst>
          </p:cNvPr>
          <p:cNvSpPr txBox="1"/>
          <p:nvPr/>
        </p:nvSpPr>
        <p:spPr>
          <a:xfrm>
            <a:off x="4067944" y="1774527"/>
            <a:ext cx="4968552" cy="3139321"/>
          </a:xfrm>
          <a:prstGeom prst="rect">
            <a:avLst/>
          </a:prstGeom>
          <a:noFill/>
        </p:spPr>
        <p:txBody>
          <a:bodyPr wrap="square" rtlCol="0">
            <a:spAutoFit/>
          </a:bodyPr>
          <a:lstStyle/>
          <a:p>
            <a:pPr marL="285750" indent="-285750">
              <a:buFont typeface="Arial" panose="020B0604020202020204" pitchFamily="34" charset="0"/>
              <a:buChar char="•"/>
            </a:pPr>
            <a:r>
              <a:rPr lang="en-GB" dirty="0"/>
              <a:t> normally jewellery his been made from gold and silver together with attachments of the birthstone itself.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generally we use diamond with level of colour and clarity.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during the time that designing your stackable rings set and its is all right to cross the jeweller to lines and mix and match to get to set that just right for you.</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59C3E26-346B-478C-B6AB-E3122BEAEF68}"/>
              </a:ext>
            </a:extLst>
          </p:cNvPr>
          <p:cNvSpPr>
            <a:spLocks noGrp="1"/>
          </p:cNvSpPr>
          <p:nvPr>
            <p:ph type="title"/>
          </p:nvPr>
        </p:nvSpPr>
        <p:spPr>
          <a:xfrm>
            <a:off x="457199" y="188640"/>
            <a:ext cx="8229600" cy="1223962"/>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Marketing Analysis and Trends </a:t>
            </a:r>
          </a:p>
        </p:txBody>
      </p:sp>
      <p:sp>
        <p:nvSpPr>
          <p:cNvPr id="25603" name="Date Placeholder 3">
            <a:extLst>
              <a:ext uri="{FF2B5EF4-FFF2-40B4-BE49-F238E27FC236}">
                <a16:creationId xmlns:a16="http://schemas.microsoft.com/office/drawing/2014/main" id="{4A47B3B0-F4C2-495C-A9AD-847BB04F4A4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2063A7C-20C3-40D2-918F-419ED2451467}"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27462CC4-73AA-4AAD-88DF-EB0C1E0B1754}"/>
              </a:ext>
            </a:extLst>
          </p:cNvPr>
          <p:cNvSpPr txBox="1"/>
          <p:nvPr/>
        </p:nvSpPr>
        <p:spPr>
          <a:xfrm>
            <a:off x="427037" y="1781858"/>
            <a:ext cx="8289925" cy="4588692"/>
          </a:xfrm>
          <a:prstGeom prst="rect">
            <a:avLst/>
          </a:prstGeom>
          <a:noFill/>
        </p:spPr>
        <p:txBody>
          <a:bodyPr>
            <a:spAutoFit/>
          </a:bodyPr>
          <a:lstStyle/>
          <a:p>
            <a:pPr marL="342900" indent="-34290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Nowadays the internet is a crucial tool for advertising and attracting customers in order to grow our business.</a:t>
            </a:r>
            <a:endParaRPr lang="en-GB" sz="1600" dirty="0">
              <a:ea typeface="Calibri" panose="020F0502020204030204" pitchFamily="34" charset="0"/>
              <a:cs typeface="Times New Roman" panose="02020603050405020304" pitchFamily="18" charset="0"/>
            </a:endParaRPr>
          </a:p>
          <a:p>
            <a:pPr marL="342900" indent="-34290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We will need a dependable advertising intelligence to grow efficient media strategies and differentiate us from our competitors.</a:t>
            </a:r>
            <a:endParaRPr lang="en-GB" sz="1600" dirty="0">
              <a:ea typeface="Calibri" panose="020F0502020204030204" pitchFamily="34" charset="0"/>
              <a:cs typeface="Times New Roman" panose="02020603050405020304" pitchFamily="18" charset="0"/>
            </a:endParaRPr>
          </a:p>
          <a:p>
            <a:pPr marL="342900" indent="-34290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We will use social media to attract customers such as:</a:t>
            </a:r>
            <a:endParaRPr lang="en-GB" sz="1600" dirty="0">
              <a:ea typeface="Calibri" panose="020F0502020204030204" pitchFamily="34" charset="0"/>
              <a:cs typeface="Times New Roman" panose="02020603050405020304" pitchFamily="18" charset="0"/>
            </a:endParaRPr>
          </a:p>
          <a:p>
            <a:pPr marL="342900" indent="-34290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Facebook, Instagram, snapchat and the most recent app TikTok.</a:t>
            </a:r>
            <a:endParaRPr lang="en-GB" sz="1600" dirty="0">
              <a:ea typeface="Calibri" panose="020F0502020204030204" pitchFamily="34" charset="0"/>
              <a:cs typeface="Times New Roman" panose="02020603050405020304" pitchFamily="18" charset="0"/>
            </a:endParaRPr>
          </a:p>
          <a:p>
            <a:pPr marL="342900" indent="-34290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We will be using a platform that authorizes advertisers, agencies, and publishers.</a:t>
            </a:r>
            <a:endParaRPr lang="en-GB" sz="1600" dirty="0">
              <a:ea typeface="Calibri" panose="020F0502020204030204" pitchFamily="34" charset="0"/>
              <a:cs typeface="Times New Roman" panose="02020603050405020304" pitchFamily="18" charset="0"/>
            </a:endParaRPr>
          </a:p>
          <a:p>
            <a:pPr marL="342900" indent="-342900" eaLnBrk="1" fontAlgn="auto" hangingPunct="1">
              <a:lnSpc>
                <a:spcPct val="150000"/>
              </a:lnSpc>
              <a:spcBef>
                <a:spcPts val="0"/>
              </a:spcBef>
              <a:spcAft>
                <a:spcPts val="80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Using the internet will help us negotiate rates with advertisers more constructively by understanding what our competitors are charging and what our share is in a prospect’s media strategy. </a:t>
            </a:r>
            <a:endParaRPr lang="en-GB" sz="1600" dirty="0">
              <a:ea typeface="Calibri" panose="020F0502020204030204" pitchFamily="34" charset="0"/>
              <a:cs typeface="Times New Roman" panose="02020603050405020304" pitchFamily="18" charset="0"/>
            </a:endParaRPr>
          </a:p>
          <a:p>
            <a:pPr marL="285750" indent="-285750" eaLnBrk="1" fontAlgn="auto" hangingPunct="1">
              <a:lnSpc>
                <a:spcPct val="150000"/>
              </a:lnSpc>
              <a:spcBef>
                <a:spcPts val="0"/>
              </a:spcBef>
              <a:spcAft>
                <a:spcPts val="0"/>
              </a:spcAft>
              <a:buFont typeface="Wingdings" panose="05000000000000000000" pitchFamily="2" charset="2"/>
              <a:buChar char="§"/>
              <a:defRPr/>
            </a:pPr>
            <a:r>
              <a:rPr lang="en-US" sz="1600" dirty="0">
                <a:ea typeface="Calibri" panose="020F0502020204030204" pitchFamily="34" charset="0"/>
                <a:cs typeface="Times New Roman" panose="02020603050405020304" pitchFamily="18" charset="0"/>
              </a:rPr>
              <a:t>We will be able to publish our new trends faster in all platforms which will attract more customers.</a:t>
            </a:r>
            <a:endParaRPr lang="en-GB" sz="1600" dirty="0">
              <a:latin typeface="+mn-lt"/>
            </a:endParaRPr>
          </a:p>
        </p:txBody>
      </p:sp>
      <p:sp>
        <p:nvSpPr>
          <p:cNvPr id="3" name="TextBox 2">
            <a:extLst>
              <a:ext uri="{FF2B5EF4-FFF2-40B4-BE49-F238E27FC236}">
                <a16:creationId xmlns:a16="http://schemas.microsoft.com/office/drawing/2014/main" id="{9A808129-70BF-4D75-82F1-DA0DD405B363}"/>
              </a:ext>
            </a:extLst>
          </p:cNvPr>
          <p:cNvSpPr txBox="1"/>
          <p:nvPr/>
        </p:nvSpPr>
        <p:spPr>
          <a:xfrm>
            <a:off x="6948264" y="188640"/>
            <a:ext cx="1944216" cy="369332"/>
          </a:xfrm>
          <a:prstGeom prst="rect">
            <a:avLst/>
          </a:prstGeom>
          <a:noFill/>
        </p:spPr>
        <p:txBody>
          <a:bodyPr wrap="square" rtlCol="0">
            <a:spAutoFit/>
          </a:bodyPr>
          <a:lstStyle/>
          <a:p>
            <a:r>
              <a:rPr lang="en-GB" dirty="0"/>
              <a:t>Sanu next gelu</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2D465FA-C297-44AC-8202-8D9BC456690E}"/>
              </a:ext>
            </a:extLst>
          </p:cNvPr>
          <p:cNvSpPr>
            <a:spLocks noGrp="1"/>
          </p:cNvSpPr>
          <p:nvPr>
            <p:ph type="title"/>
          </p:nvPr>
        </p:nvSpPr>
        <p:spPr>
          <a:xfrm>
            <a:off x="457200" y="406400"/>
            <a:ext cx="8229600" cy="1081088"/>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SWOT Analysis</a:t>
            </a:r>
          </a:p>
        </p:txBody>
      </p:sp>
      <p:sp>
        <p:nvSpPr>
          <p:cNvPr id="27651" name="Date Placeholder 3">
            <a:extLst>
              <a:ext uri="{FF2B5EF4-FFF2-40B4-BE49-F238E27FC236}">
                <a16:creationId xmlns:a16="http://schemas.microsoft.com/office/drawing/2014/main" id="{90AA995A-96B8-4665-B876-137701E4520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5146B23D-51B4-4774-991B-9064EE5BD7F1}"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7652" name="TextBox 1">
            <a:extLst>
              <a:ext uri="{FF2B5EF4-FFF2-40B4-BE49-F238E27FC236}">
                <a16:creationId xmlns:a16="http://schemas.microsoft.com/office/drawing/2014/main" id="{E59A6AD7-66BE-4C43-91E9-161E66253798}"/>
              </a:ext>
            </a:extLst>
          </p:cNvPr>
          <p:cNvSpPr txBox="1">
            <a:spLocks noChangeArrowheads="1"/>
          </p:cNvSpPr>
          <p:nvPr/>
        </p:nvSpPr>
        <p:spPr bwMode="auto">
          <a:xfrm>
            <a:off x="498475" y="2060575"/>
            <a:ext cx="82296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t>•     </a:t>
            </a:r>
            <a:r>
              <a:rPr lang="en-GB" altLang="en-US" b="1" dirty="0"/>
              <a:t>S</a:t>
            </a:r>
            <a:r>
              <a:rPr lang="en-GB" altLang="en-US" dirty="0"/>
              <a:t> &gt;  Has ventured into many different, rebranding opportunities with successful results.</a:t>
            </a:r>
          </a:p>
          <a:p>
            <a:pPr eaLnBrk="1" hangingPunct="1"/>
            <a:r>
              <a:rPr lang="en-GB" altLang="en-US" dirty="0"/>
              <a:t>	      Qualities that separate you from your competitors.</a:t>
            </a:r>
          </a:p>
          <a:p>
            <a:pPr eaLnBrk="1" hangingPunct="1"/>
            <a:r>
              <a:rPr lang="en-GB" altLang="en-US" dirty="0"/>
              <a:t>•    </a:t>
            </a:r>
            <a:r>
              <a:rPr lang="en-GB" altLang="en-US" b="1" dirty="0"/>
              <a:t>W</a:t>
            </a:r>
            <a:r>
              <a:rPr lang="en-GB" altLang="en-US" dirty="0"/>
              <a:t> &gt;  Very competitive market, high price list for certain jewellery.</a:t>
            </a:r>
          </a:p>
          <a:p>
            <a:pPr eaLnBrk="1" hangingPunct="1"/>
            <a:r>
              <a:rPr lang="en-GB" altLang="en-US" dirty="0"/>
              <a:t>	      Things yours competitors do better that you.</a:t>
            </a:r>
          </a:p>
          <a:p>
            <a:pPr eaLnBrk="1" hangingPunct="1"/>
            <a:r>
              <a:rPr lang="en-GB" altLang="en-US" dirty="0"/>
              <a:t>•    </a:t>
            </a:r>
            <a:r>
              <a:rPr lang="en-GB" altLang="en-US" b="1" dirty="0"/>
              <a:t>O</a:t>
            </a:r>
            <a:r>
              <a:rPr lang="en-GB" altLang="en-US" dirty="0"/>
              <a:t> &gt;   More emphasize on product quality and decongested customers service.</a:t>
            </a:r>
          </a:p>
          <a:p>
            <a:pPr eaLnBrk="1" hangingPunct="1"/>
            <a:r>
              <a:rPr lang="en-GB" altLang="en-US" dirty="0"/>
              <a:t>	      Press/media coverage of your company.</a:t>
            </a:r>
          </a:p>
          <a:p>
            <a:pPr eaLnBrk="1" hangingPunct="1"/>
            <a:r>
              <a:rPr lang="en-GB" altLang="en-US" dirty="0"/>
              <a:t>	      Underserved markets for specific products.</a:t>
            </a:r>
          </a:p>
          <a:p>
            <a:pPr eaLnBrk="1" hangingPunct="1"/>
            <a:r>
              <a:rPr lang="en-GB" altLang="en-US" dirty="0"/>
              <a:t>•     </a:t>
            </a:r>
            <a:r>
              <a:rPr lang="en-GB" altLang="en-US" b="1" dirty="0"/>
              <a:t>T </a:t>
            </a:r>
            <a:r>
              <a:rPr lang="en-GB" altLang="en-US" dirty="0"/>
              <a:t>&gt;  The fluctuating price of supplies, strong competition from other businesses. 	      Emerging competitors.</a:t>
            </a:r>
          </a:p>
          <a:p>
            <a:pPr eaLnBrk="1" hangingPunct="1"/>
            <a:r>
              <a:rPr lang="en-GB" altLang="en-US" dirty="0"/>
              <a:t>	      Negative press/media coverage</a:t>
            </a:r>
          </a:p>
          <a:p>
            <a:pPr eaLnBrk="1" hangingPunct="1"/>
            <a:endParaRPr lang="en-GB" altLang="en-US" dirty="0"/>
          </a:p>
        </p:txBody>
      </p:sp>
      <p:pic>
        <p:nvPicPr>
          <p:cNvPr id="27653" name="Imagine 1">
            <a:extLst>
              <a:ext uri="{FF2B5EF4-FFF2-40B4-BE49-F238E27FC236}">
                <a16:creationId xmlns:a16="http://schemas.microsoft.com/office/drawing/2014/main" id="{63C32991-B084-4411-8D01-3314854A63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3850" y="4652795"/>
            <a:ext cx="3324225" cy="1663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F98B97C-4708-4496-96C9-1712F7F79C6C}"/>
              </a:ext>
            </a:extLst>
          </p:cNvPr>
          <p:cNvSpPr txBox="1"/>
          <p:nvPr/>
        </p:nvSpPr>
        <p:spPr>
          <a:xfrm>
            <a:off x="7812360" y="0"/>
            <a:ext cx="1224136" cy="369332"/>
          </a:xfrm>
          <a:prstGeom prst="rect">
            <a:avLst/>
          </a:prstGeom>
          <a:noFill/>
        </p:spPr>
        <p:txBody>
          <a:bodyPr wrap="square" rtlCol="0">
            <a:spAutoFit/>
          </a:bodyPr>
          <a:lstStyle/>
          <a:p>
            <a:r>
              <a:rPr lang="en-GB" dirty="0"/>
              <a:t>gelu</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9F6F9B6-57D9-43E4-AF1B-89B29CB149BA}"/>
              </a:ext>
            </a:extLst>
          </p:cNvPr>
          <p:cNvSpPr>
            <a:spLocks noGrp="1"/>
          </p:cNvSpPr>
          <p:nvPr>
            <p:ph type="title"/>
          </p:nvPr>
        </p:nvSpPr>
        <p:spPr>
          <a:xfrm>
            <a:off x="246063" y="333375"/>
            <a:ext cx="8435975" cy="1044575"/>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PESTLE Analysis</a:t>
            </a:r>
          </a:p>
        </p:txBody>
      </p:sp>
      <p:sp>
        <p:nvSpPr>
          <p:cNvPr id="29699" name="Date Placeholder 3">
            <a:extLst>
              <a:ext uri="{FF2B5EF4-FFF2-40B4-BE49-F238E27FC236}">
                <a16:creationId xmlns:a16="http://schemas.microsoft.com/office/drawing/2014/main" id="{5504FC3F-10FA-4EA8-B776-960480D8A8F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084BE2A-F802-44B2-B895-7A6AC96454EA}"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pic>
        <p:nvPicPr>
          <p:cNvPr id="29700" name="Imagine 1">
            <a:extLst>
              <a:ext uri="{FF2B5EF4-FFF2-40B4-BE49-F238E27FC236}">
                <a16:creationId xmlns:a16="http://schemas.microsoft.com/office/drawing/2014/main" id="{5E1BBBE7-C86F-4EB7-83F3-1942752B6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0713" y="4800690"/>
            <a:ext cx="4251325"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extBox 1">
            <a:extLst>
              <a:ext uri="{FF2B5EF4-FFF2-40B4-BE49-F238E27FC236}">
                <a16:creationId xmlns:a16="http://schemas.microsoft.com/office/drawing/2014/main" id="{E70E5B8A-8D3F-4A5A-A9EB-1082A7E84F46}"/>
              </a:ext>
            </a:extLst>
          </p:cNvPr>
          <p:cNvSpPr txBox="1">
            <a:spLocks noChangeArrowheads="1"/>
          </p:cNvSpPr>
          <p:nvPr/>
        </p:nvSpPr>
        <p:spPr bwMode="auto">
          <a:xfrm>
            <a:off x="246063" y="1700808"/>
            <a:ext cx="8358386" cy="467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lvl="0">
              <a:lnSpc>
                <a:spcPct val="150000"/>
              </a:lnSpc>
            </a:pPr>
            <a:r>
              <a:rPr lang="ro-RO" dirty="0"/>
              <a:t>P</a:t>
            </a:r>
            <a:r>
              <a:rPr lang="en-GB" dirty="0"/>
              <a:t> </a:t>
            </a:r>
            <a:r>
              <a:rPr lang="ro-RO" sz="1400" dirty="0"/>
              <a:t>&gt;</a:t>
            </a:r>
            <a:r>
              <a:rPr lang="en-GB" sz="1400" dirty="0"/>
              <a:t>  </a:t>
            </a:r>
            <a:r>
              <a:rPr lang="ro-RO" sz="1400" dirty="0"/>
              <a:t>Gouverment politicy,Coruption,Tax policy</a:t>
            </a:r>
            <a:endParaRPr lang="en-GB" sz="1400" dirty="0"/>
          </a:p>
          <a:p>
            <a:pPr lvl="0">
              <a:lnSpc>
                <a:spcPct val="150000"/>
              </a:lnSpc>
            </a:pPr>
            <a:r>
              <a:rPr lang="en-GB" sz="1400" dirty="0"/>
              <a:t>       </a:t>
            </a:r>
            <a:r>
              <a:rPr lang="ro-RO" sz="1400" dirty="0"/>
              <a:t>Have to follow minimum wage rules.</a:t>
            </a:r>
            <a:endParaRPr lang="en-GB" sz="1400" dirty="0"/>
          </a:p>
          <a:p>
            <a:pPr lvl="0">
              <a:lnSpc>
                <a:spcPct val="150000"/>
              </a:lnSpc>
            </a:pPr>
            <a:r>
              <a:rPr lang="en-GB" sz="1400" dirty="0"/>
              <a:t>       </a:t>
            </a:r>
            <a:r>
              <a:rPr lang="ro-RO" sz="1400" dirty="0"/>
              <a:t>Must follownew import-export rules.</a:t>
            </a:r>
            <a:endParaRPr lang="en-GB" sz="1400" dirty="0"/>
          </a:p>
          <a:p>
            <a:pPr lvl="0">
              <a:lnSpc>
                <a:spcPct val="150000"/>
              </a:lnSpc>
            </a:pPr>
            <a:r>
              <a:rPr lang="ro-RO" sz="1400" b="1" dirty="0"/>
              <a:t>E</a:t>
            </a:r>
            <a:r>
              <a:rPr lang="en-GB" sz="1400" dirty="0"/>
              <a:t> </a:t>
            </a:r>
            <a:r>
              <a:rPr lang="ro-RO" sz="1400" dirty="0"/>
              <a:t>&gt;</a:t>
            </a:r>
            <a:r>
              <a:rPr lang="en-GB" sz="1400" dirty="0"/>
              <a:t>  </a:t>
            </a:r>
            <a:r>
              <a:rPr lang="ro-RO" sz="1400" dirty="0"/>
              <a:t>Economic growth,inflation rates,interest rates</a:t>
            </a:r>
            <a:endParaRPr lang="en-GB" sz="1400" dirty="0"/>
          </a:p>
          <a:p>
            <a:pPr lvl="0">
              <a:lnSpc>
                <a:spcPct val="150000"/>
              </a:lnSpc>
            </a:pPr>
            <a:r>
              <a:rPr lang="en-GB" sz="1400" dirty="0"/>
              <a:t>       </a:t>
            </a:r>
            <a:r>
              <a:rPr lang="ro-RO" sz="1400" dirty="0"/>
              <a:t>Must consider the purchasing power of the people.</a:t>
            </a:r>
            <a:endParaRPr lang="en-GB" sz="1400" dirty="0"/>
          </a:p>
          <a:p>
            <a:pPr lvl="0">
              <a:lnSpc>
                <a:spcPct val="150000"/>
              </a:lnSpc>
            </a:pPr>
            <a:r>
              <a:rPr lang="en-GB" sz="1400" dirty="0"/>
              <a:t>       </a:t>
            </a:r>
            <a:r>
              <a:rPr lang="ro-RO" sz="1400" dirty="0"/>
              <a:t>Inflation is a major problem.</a:t>
            </a:r>
            <a:endParaRPr lang="en-GB" sz="1400" dirty="0"/>
          </a:p>
          <a:p>
            <a:pPr lvl="0">
              <a:lnSpc>
                <a:spcPct val="150000"/>
              </a:lnSpc>
            </a:pPr>
            <a:r>
              <a:rPr lang="ro-RO" sz="1400" b="1" dirty="0"/>
              <a:t>S</a:t>
            </a:r>
            <a:r>
              <a:rPr lang="en-GB" sz="1400" dirty="0"/>
              <a:t> </a:t>
            </a:r>
            <a:r>
              <a:rPr lang="ro-RO" sz="1400" dirty="0"/>
              <a:t>&gt;</a:t>
            </a:r>
            <a:r>
              <a:rPr lang="en-GB" sz="1400" dirty="0"/>
              <a:t>  </a:t>
            </a:r>
            <a:r>
              <a:rPr lang="ro-RO" sz="1400" dirty="0"/>
              <a:t>Age distribution,Cultural barierrs</a:t>
            </a:r>
            <a:endParaRPr lang="en-GB" sz="1400" dirty="0"/>
          </a:p>
          <a:p>
            <a:pPr lvl="0">
              <a:lnSpc>
                <a:spcPct val="150000"/>
              </a:lnSpc>
            </a:pPr>
            <a:r>
              <a:rPr lang="en-GB" sz="1400" dirty="0"/>
              <a:t>       </a:t>
            </a:r>
            <a:r>
              <a:rPr lang="ro-RO" sz="1400" dirty="0"/>
              <a:t>Have to do the same in the other countries.</a:t>
            </a:r>
            <a:endParaRPr lang="en-GB" sz="1400" dirty="0"/>
          </a:p>
          <a:p>
            <a:pPr lvl="0">
              <a:lnSpc>
                <a:spcPct val="150000"/>
              </a:lnSpc>
            </a:pPr>
            <a:r>
              <a:rPr lang="ro-RO" sz="1400" b="1" dirty="0"/>
              <a:t>T</a:t>
            </a:r>
            <a:r>
              <a:rPr lang="en-GB" sz="1400" dirty="0"/>
              <a:t> </a:t>
            </a:r>
            <a:r>
              <a:rPr lang="ro-RO" sz="1400" dirty="0"/>
              <a:t>&gt;</a:t>
            </a:r>
            <a:r>
              <a:rPr lang="en-GB" sz="1400" dirty="0"/>
              <a:t>  </a:t>
            </a:r>
            <a:r>
              <a:rPr lang="ro-RO" sz="1400" dirty="0"/>
              <a:t>Level of inovation</a:t>
            </a:r>
            <a:endParaRPr lang="en-GB" sz="1400" dirty="0"/>
          </a:p>
          <a:p>
            <a:pPr lvl="0">
              <a:lnSpc>
                <a:spcPct val="150000"/>
              </a:lnSpc>
            </a:pPr>
            <a:r>
              <a:rPr lang="en-GB" sz="1400" dirty="0"/>
              <a:t>       </a:t>
            </a:r>
            <a:r>
              <a:rPr lang="ro-RO" sz="1400" dirty="0"/>
              <a:t>Constant changes in the new tehnology must be followed.</a:t>
            </a:r>
            <a:endParaRPr lang="en-GB" sz="1400" dirty="0"/>
          </a:p>
          <a:p>
            <a:pPr lvl="0">
              <a:lnSpc>
                <a:spcPct val="150000"/>
              </a:lnSpc>
            </a:pPr>
            <a:r>
              <a:rPr lang="ro-RO" sz="1400" dirty="0"/>
              <a:t>L</a:t>
            </a:r>
            <a:r>
              <a:rPr lang="en-GB" sz="1400" dirty="0"/>
              <a:t> </a:t>
            </a:r>
            <a:r>
              <a:rPr lang="ro-RO" sz="1400" dirty="0"/>
              <a:t>&gt;</a:t>
            </a:r>
            <a:r>
              <a:rPr lang="en-GB" sz="1400" dirty="0"/>
              <a:t>  </a:t>
            </a:r>
            <a:r>
              <a:rPr lang="ro-RO" sz="1400" dirty="0"/>
              <a:t>Employment laws,industry regulations</a:t>
            </a:r>
            <a:endParaRPr lang="en-GB" sz="1400" dirty="0"/>
          </a:p>
          <a:p>
            <a:pPr lvl="0">
              <a:lnSpc>
                <a:spcPct val="150000"/>
              </a:lnSpc>
            </a:pPr>
            <a:r>
              <a:rPr lang="en-GB" sz="1400" dirty="0"/>
              <a:t>       </a:t>
            </a:r>
            <a:r>
              <a:rPr lang="ro-RO" sz="1400" dirty="0"/>
              <a:t>Need to follow labor and employee safety laws.</a:t>
            </a:r>
            <a:endParaRPr lang="en-GB" sz="1400" dirty="0"/>
          </a:p>
          <a:p>
            <a:pPr lvl="0">
              <a:lnSpc>
                <a:spcPct val="150000"/>
              </a:lnSpc>
            </a:pPr>
            <a:r>
              <a:rPr lang="ro-RO" sz="1400" b="1" dirty="0"/>
              <a:t>E</a:t>
            </a:r>
            <a:r>
              <a:rPr lang="en-GB" sz="1400" dirty="0"/>
              <a:t> </a:t>
            </a:r>
            <a:r>
              <a:rPr lang="ro-RO" sz="1400" dirty="0"/>
              <a:t>&gt;</a:t>
            </a:r>
            <a:r>
              <a:rPr lang="en-GB" sz="1400" dirty="0"/>
              <a:t>  </a:t>
            </a:r>
            <a:r>
              <a:rPr lang="ro-RO" sz="1400" dirty="0"/>
              <a:t>Customers attitudes,regulations and restrictions</a:t>
            </a:r>
            <a:endParaRPr lang="en-GB" sz="1400" dirty="0"/>
          </a:p>
          <a:p>
            <a:pPr lvl="0">
              <a:lnSpc>
                <a:spcPct val="150000"/>
              </a:lnSpc>
            </a:pPr>
            <a:r>
              <a:rPr lang="en-GB" sz="1400" dirty="0"/>
              <a:t>       </a:t>
            </a:r>
            <a:r>
              <a:rPr lang="ro-RO" sz="1400" dirty="0"/>
              <a:t>2% of our net profits will be spared for the parks &amp; recreations.</a:t>
            </a:r>
            <a:endParaRPr lang="en-GB" sz="1400" dirty="0"/>
          </a:p>
        </p:txBody>
      </p:sp>
      <p:sp>
        <p:nvSpPr>
          <p:cNvPr id="4" name="TextBox 3">
            <a:extLst>
              <a:ext uri="{FF2B5EF4-FFF2-40B4-BE49-F238E27FC236}">
                <a16:creationId xmlns:a16="http://schemas.microsoft.com/office/drawing/2014/main" id="{699C9E44-682C-43D4-A259-ADC1C97AF666}"/>
              </a:ext>
            </a:extLst>
          </p:cNvPr>
          <p:cNvSpPr txBox="1"/>
          <p:nvPr/>
        </p:nvSpPr>
        <p:spPr>
          <a:xfrm>
            <a:off x="6948264" y="10517"/>
            <a:ext cx="2195736" cy="369332"/>
          </a:xfrm>
          <a:prstGeom prst="rect">
            <a:avLst/>
          </a:prstGeom>
          <a:noFill/>
        </p:spPr>
        <p:txBody>
          <a:bodyPr wrap="square" rtlCol="0">
            <a:spAutoFit/>
          </a:bodyPr>
          <a:lstStyle/>
          <a:p>
            <a:r>
              <a:rPr lang="en-GB" dirty="0"/>
              <a:t>Dalanda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C1A37A9-E424-4D6E-893A-67ACB1B5CB8B}"/>
              </a:ext>
            </a:extLst>
          </p:cNvPr>
          <p:cNvSpPr>
            <a:spLocks noGrp="1"/>
          </p:cNvSpPr>
          <p:nvPr>
            <p:ph type="title"/>
          </p:nvPr>
        </p:nvSpPr>
        <p:spPr>
          <a:xfrm>
            <a:off x="457200" y="109538"/>
            <a:ext cx="8229600" cy="987425"/>
          </a:xfrm>
        </p:spPr>
        <p:txBody>
          <a:bodyPr/>
          <a:lstStyle/>
          <a:p>
            <a:pPr fontAlgn="auto">
              <a:spcAft>
                <a:spcPts val="0"/>
              </a:spcAft>
              <a:defRPr/>
            </a:pPr>
            <a:r>
              <a:rPr lang="en-GB" altLang="en-US" sz="4000" dirty="0">
                <a:solidFill>
                  <a:schemeClr val="tx1">
                    <a:lumMod val="75000"/>
                    <a:lumOff val="25000"/>
                  </a:schemeClr>
                </a:solidFill>
                <a:ea typeface="ＭＳ Ｐゴシック" panose="020B0600070205080204" pitchFamily="34" charset="-128"/>
              </a:rPr>
              <a:t>Operations</a:t>
            </a:r>
          </a:p>
        </p:txBody>
      </p:sp>
      <p:sp>
        <p:nvSpPr>
          <p:cNvPr id="31747" name="Date Placeholder 3">
            <a:extLst>
              <a:ext uri="{FF2B5EF4-FFF2-40B4-BE49-F238E27FC236}">
                <a16:creationId xmlns:a16="http://schemas.microsoft.com/office/drawing/2014/main" id="{4A794FC6-0ABA-41AF-80D9-6E51689E67D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DE3306E-84CD-4B2A-BA0E-E295094092B6}"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31748" name="TextBox 1">
            <a:extLst>
              <a:ext uri="{FF2B5EF4-FFF2-40B4-BE49-F238E27FC236}">
                <a16:creationId xmlns:a16="http://schemas.microsoft.com/office/drawing/2014/main" id="{BF5A6C6F-B641-4337-8435-A6658E68EE6E}"/>
              </a:ext>
            </a:extLst>
          </p:cNvPr>
          <p:cNvSpPr txBox="1">
            <a:spLocks noChangeArrowheads="1"/>
          </p:cNvSpPr>
          <p:nvPr/>
        </p:nvSpPr>
        <p:spPr bwMode="auto">
          <a:xfrm>
            <a:off x="107950" y="1658938"/>
            <a:ext cx="8928100" cy="530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GB" altLang="en-US" dirty="0"/>
          </a:p>
          <a:p>
            <a:pPr algn="ctr" eaLnBrk="1" hangingPunct="1"/>
            <a:r>
              <a:rPr lang="en-GB" altLang="en-US" dirty="0"/>
              <a:t>Anamaria &gt; owner</a:t>
            </a:r>
          </a:p>
          <a:p>
            <a:pPr algn="ctr" eaLnBrk="1" hangingPunct="1"/>
            <a:r>
              <a:rPr lang="en-GB" altLang="en-US" dirty="0"/>
              <a:t>Sorin &gt; manager</a:t>
            </a:r>
          </a:p>
          <a:p>
            <a:pPr algn="ctr" eaLnBrk="1" hangingPunct="1"/>
            <a:r>
              <a:rPr lang="en-GB" altLang="en-US" dirty="0"/>
              <a:t>Sanu &gt; financial agent</a:t>
            </a:r>
          </a:p>
          <a:p>
            <a:pPr algn="ctr" eaLnBrk="1" hangingPunct="1"/>
            <a:r>
              <a:rPr lang="en-GB" altLang="en-US" dirty="0"/>
              <a:t>Dalanda &gt; advertising agent</a:t>
            </a:r>
          </a:p>
          <a:p>
            <a:pPr algn="ctr" eaLnBrk="1" hangingPunct="1"/>
            <a:endParaRPr lang="en-GB" altLang="en-US" dirty="0"/>
          </a:p>
          <a:p>
            <a:pPr eaLnBrk="1" hangingPunct="1">
              <a:lnSpc>
                <a:spcPct val="150000"/>
              </a:lnSpc>
            </a:pPr>
            <a:r>
              <a:rPr lang="en-GB" altLang="en-US" dirty="0"/>
              <a:t>•	</a:t>
            </a:r>
            <a:r>
              <a:rPr lang="en-GB" altLang="en-US" sz="1400" dirty="0"/>
              <a:t>Anamaria is doing in own company like owner and is responsible for creating short and long-term product vision and communication vision to the team and business.</a:t>
            </a:r>
          </a:p>
          <a:p>
            <a:pPr eaLnBrk="1" hangingPunct="1">
              <a:lnSpc>
                <a:spcPct val="150000"/>
              </a:lnSpc>
            </a:pPr>
            <a:r>
              <a:rPr lang="en-GB" altLang="en-US" sz="1400" dirty="0"/>
              <a:t>•	Sorin is help own company with skills and knowledge but is important communication with employees. The manager in own company is doing plans, organize, directing and controlling staff members.</a:t>
            </a:r>
          </a:p>
          <a:p>
            <a:pPr eaLnBrk="1" hangingPunct="1">
              <a:lnSpc>
                <a:spcPct val="150000"/>
              </a:lnSpc>
            </a:pPr>
            <a:r>
              <a:rPr lang="en-GB" altLang="en-US" sz="1400" dirty="0"/>
              <a:t>•	Sanu is help own business with skills, product knowledge, financial control, tax planning and review and adjustment of financial goals.</a:t>
            </a:r>
          </a:p>
          <a:p>
            <a:pPr eaLnBrk="1" hangingPunct="1">
              <a:lnSpc>
                <a:spcPct val="150000"/>
              </a:lnSpc>
            </a:pPr>
            <a:r>
              <a:rPr lang="en-GB" altLang="en-US" sz="1400" dirty="0"/>
              <a:t>•	Dalanda is help us in own business with skills resources and experiences in Marketing, Communication role, Economic role, Social role. The role of advertising is communication, marketing, politics, society, democracy, environment preservation.</a:t>
            </a:r>
          </a:p>
          <a:p>
            <a:pPr eaLnBrk="1" hangingPunct="1"/>
            <a:endParaRPr lang="en-GB" altLang="en-US" dirty="0"/>
          </a:p>
          <a:p>
            <a:pPr algn="ctr" eaLnBrk="1" hangingPunct="1"/>
            <a:endParaRPr lang="en-GB" altLang="en-US" dirty="0"/>
          </a:p>
        </p:txBody>
      </p:sp>
      <p:sp>
        <p:nvSpPr>
          <p:cNvPr id="2" name="TextBox 1">
            <a:extLst>
              <a:ext uri="{FF2B5EF4-FFF2-40B4-BE49-F238E27FC236}">
                <a16:creationId xmlns:a16="http://schemas.microsoft.com/office/drawing/2014/main" id="{AA748634-76F9-4FA2-BA16-8B01A052B192}"/>
              </a:ext>
            </a:extLst>
          </p:cNvPr>
          <p:cNvSpPr txBox="1"/>
          <p:nvPr/>
        </p:nvSpPr>
        <p:spPr>
          <a:xfrm>
            <a:off x="7524328" y="0"/>
            <a:ext cx="1619672" cy="369332"/>
          </a:xfrm>
          <a:prstGeom prst="rect">
            <a:avLst/>
          </a:prstGeom>
          <a:noFill/>
        </p:spPr>
        <p:txBody>
          <a:bodyPr wrap="square" rtlCol="0">
            <a:spAutoFit/>
          </a:bodyPr>
          <a:lstStyle/>
          <a:p>
            <a:r>
              <a:rPr lang="en-GB" dirty="0"/>
              <a:t>dalanda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129A78A-57BE-40B3-9DBF-4F2EFC735250}"/>
              </a:ext>
            </a:extLst>
          </p:cNvPr>
          <p:cNvSpPr>
            <a:spLocks noGrp="1"/>
          </p:cNvSpPr>
          <p:nvPr>
            <p:ph type="title"/>
          </p:nvPr>
        </p:nvSpPr>
        <p:spPr>
          <a:xfrm>
            <a:off x="457200" y="188913"/>
            <a:ext cx="8229600" cy="936625"/>
          </a:xfrm>
        </p:spPr>
        <p:txBody>
          <a:bodyPr/>
          <a:lstStyle/>
          <a:p>
            <a:pPr fontAlgn="auto">
              <a:spcAft>
                <a:spcPts val="0"/>
              </a:spcAft>
              <a:defRPr/>
            </a:pPr>
            <a:r>
              <a:rPr lang="en-GB" altLang="en-US" dirty="0">
                <a:solidFill>
                  <a:schemeClr val="tx1">
                    <a:lumMod val="75000"/>
                    <a:lumOff val="25000"/>
                  </a:schemeClr>
                </a:solidFill>
                <a:ea typeface="ＭＳ Ｐゴシック" panose="020B0600070205080204" pitchFamily="34" charset="-128"/>
              </a:rPr>
              <a:t>Technology Plan</a:t>
            </a:r>
          </a:p>
        </p:txBody>
      </p:sp>
      <p:sp>
        <p:nvSpPr>
          <p:cNvPr id="33795" name="Date Placeholder 3">
            <a:extLst>
              <a:ext uri="{FF2B5EF4-FFF2-40B4-BE49-F238E27FC236}">
                <a16:creationId xmlns:a16="http://schemas.microsoft.com/office/drawing/2014/main" id="{7314EF6D-C0AF-4637-9C69-AE1767C7F4B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2ABA6FD-AC42-4F90-A035-4E0C3DE9B589}"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F1A57B9E-414C-4EFD-938A-B5B7E2B02DC4}"/>
              </a:ext>
            </a:extLst>
          </p:cNvPr>
          <p:cNvSpPr txBox="1"/>
          <p:nvPr/>
        </p:nvSpPr>
        <p:spPr>
          <a:xfrm>
            <a:off x="179512" y="1804112"/>
            <a:ext cx="3887787" cy="4862870"/>
          </a:xfrm>
          <a:prstGeom prst="rect">
            <a:avLst/>
          </a:prstGeom>
          <a:noFill/>
        </p:spPr>
        <p:txBody>
          <a:bodyPr>
            <a:spAutoFit/>
          </a:bodyPr>
          <a:lstStyle/>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Executive Summary</a:t>
            </a:r>
          </a:p>
          <a:p>
            <a:pPr marL="285750" indent="-285750" eaLnBrk="1" fontAlgn="auto" hangingPunct="1">
              <a:spcBef>
                <a:spcPts val="0"/>
              </a:spcBef>
              <a:spcAft>
                <a:spcPts val="0"/>
              </a:spcAft>
              <a:buFont typeface="Arial" panose="020B0604020202020204" pitchFamily="34" charset="0"/>
              <a:buChar char="•"/>
              <a:defRPr/>
            </a:pPr>
            <a:endParaRPr lang="en-GB" sz="14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Business</a:t>
            </a:r>
          </a:p>
          <a:p>
            <a:pPr marL="342900" indent="-342900" algn="ctr" eaLnBrk="1" fontAlgn="auto" hangingPunct="1">
              <a:spcBef>
                <a:spcPts val="0"/>
              </a:spcBef>
              <a:spcAft>
                <a:spcPts val="0"/>
              </a:spcAft>
              <a:buFont typeface="+mj-lt"/>
              <a:buAutoNum type="arabicPeriod"/>
              <a:defRPr/>
            </a:pPr>
            <a:r>
              <a:rPr lang="en-GB" sz="1400" dirty="0">
                <a:latin typeface="+mn-lt"/>
              </a:rPr>
              <a:t>   Management</a:t>
            </a:r>
          </a:p>
          <a:p>
            <a:pPr marL="342900" indent="-342900" algn="ctr" eaLnBrk="1" fontAlgn="auto" hangingPunct="1">
              <a:spcBef>
                <a:spcPts val="0"/>
              </a:spcBef>
              <a:spcAft>
                <a:spcPts val="0"/>
              </a:spcAft>
              <a:buFont typeface="+mj-lt"/>
              <a:buAutoNum type="arabicPeriod"/>
              <a:defRPr/>
            </a:pPr>
            <a:r>
              <a:rPr lang="en-GB" sz="1400" dirty="0">
                <a:latin typeface="+mn-lt"/>
              </a:rPr>
              <a:t>Customers</a:t>
            </a:r>
          </a:p>
          <a:p>
            <a:pPr marL="342900" indent="-342900" algn="ctr" eaLnBrk="1" fontAlgn="auto" hangingPunct="1">
              <a:spcBef>
                <a:spcPts val="0"/>
              </a:spcBef>
              <a:spcAft>
                <a:spcPts val="0"/>
              </a:spcAft>
              <a:buFont typeface="+mj-lt"/>
              <a:buAutoNum type="arabicPeriod"/>
              <a:defRPr/>
            </a:pPr>
            <a:r>
              <a:rPr lang="en-GB" sz="1400" dirty="0">
                <a:latin typeface="+mn-lt"/>
              </a:rPr>
              <a:t>Business Target</a:t>
            </a:r>
          </a:p>
          <a:p>
            <a:pPr eaLnBrk="1" fontAlgn="auto" hangingPunct="1">
              <a:spcBef>
                <a:spcPts val="0"/>
              </a:spcBef>
              <a:spcAft>
                <a:spcPts val="0"/>
              </a:spcAft>
              <a:defRPr/>
            </a:pPr>
            <a:endParaRPr lang="en-GB" sz="1400"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Company Summary</a:t>
            </a:r>
          </a:p>
          <a:p>
            <a:pPr eaLnBrk="1" fontAlgn="auto" hangingPunct="1">
              <a:spcBef>
                <a:spcPts val="0"/>
              </a:spcBef>
              <a:spcAft>
                <a:spcPts val="0"/>
              </a:spcAft>
              <a:defRPr/>
            </a:pPr>
            <a:endParaRPr lang="en-GB" sz="12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Company Owner</a:t>
            </a:r>
          </a:p>
          <a:p>
            <a:pPr marL="342900" indent="-342900" algn="ctr" eaLnBrk="1" fontAlgn="auto" hangingPunct="1">
              <a:spcBef>
                <a:spcPts val="0"/>
              </a:spcBef>
              <a:spcAft>
                <a:spcPts val="0"/>
              </a:spcAft>
              <a:buFont typeface="+mj-lt"/>
              <a:buAutoNum type="arabicPeriod"/>
              <a:defRPr/>
            </a:pPr>
            <a:r>
              <a:rPr lang="en-GB" sz="1400" dirty="0">
                <a:latin typeface="+mn-lt"/>
              </a:rPr>
              <a:t>Why the Business is being started</a:t>
            </a:r>
          </a:p>
          <a:p>
            <a:pPr marL="342900" indent="-342900" algn="ctr" eaLnBrk="1" fontAlgn="auto" hangingPunct="1">
              <a:spcBef>
                <a:spcPts val="0"/>
              </a:spcBef>
              <a:spcAft>
                <a:spcPts val="0"/>
              </a:spcAft>
              <a:buFont typeface="+mj-lt"/>
              <a:buAutoNum type="arabicPeriod"/>
              <a:defRPr/>
            </a:pPr>
            <a:r>
              <a:rPr lang="en-GB" sz="1400" dirty="0">
                <a:latin typeface="+mn-lt"/>
              </a:rPr>
              <a:t>How the business will be started</a:t>
            </a:r>
          </a:p>
          <a:p>
            <a:pPr algn="ctr" eaLnBrk="1" fontAlgn="auto" hangingPunct="1">
              <a:spcBef>
                <a:spcPts val="0"/>
              </a:spcBef>
              <a:spcAft>
                <a:spcPts val="0"/>
              </a:spcAft>
              <a:defRPr/>
            </a:pPr>
            <a:endParaRPr lang="en-GB" sz="1400"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Services for costumers</a:t>
            </a:r>
          </a:p>
          <a:p>
            <a:pPr eaLnBrk="1" fontAlgn="auto" hangingPunct="1">
              <a:spcBef>
                <a:spcPts val="0"/>
              </a:spcBef>
              <a:spcAft>
                <a:spcPts val="0"/>
              </a:spcAft>
              <a:defRPr/>
            </a:pPr>
            <a:endParaRPr lang="en-GB" sz="1400" b="1"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 Marketing Analysis of jewellery Business</a:t>
            </a:r>
          </a:p>
          <a:p>
            <a:pPr marL="285750" indent="-285750" eaLnBrk="1" fontAlgn="auto" hangingPunct="1">
              <a:spcBef>
                <a:spcPts val="0"/>
              </a:spcBef>
              <a:spcAft>
                <a:spcPts val="0"/>
              </a:spcAft>
              <a:buFont typeface="Arial" panose="020B0604020202020204" pitchFamily="34" charset="0"/>
              <a:buChar char="•"/>
              <a:defRPr/>
            </a:pPr>
            <a:endParaRPr lang="en-GB" sz="14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Market trends</a:t>
            </a:r>
          </a:p>
          <a:p>
            <a:pPr marL="342900" indent="-342900" algn="ctr" eaLnBrk="1" fontAlgn="auto" hangingPunct="1">
              <a:spcBef>
                <a:spcPts val="0"/>
              </a:spcBef>
              <a:spcAft>
                <a:spcPts val="0"/>
              </a:spcAft>
              <a:buFont typeface="+mj-lt"/>
              <a:buAutoNum type="arabicPeriod"/>
              <a:defRPr/>
            </a:pPr>
            <a:r>
              <a:rPr lang="en-GB" sz="1400" dirty="0">
                <a:latin typeface="+mn-lt"/>
              </a:rPr>
              <a:t>Marketing segmentation</a:t>
            </a:r>
          </a:p>
          <a:p>
            <a:pPr marL="342900" indent="-342900" algn="ctr" eaLnBrk="1" fontAlgn="auto" hangingPunct="1">
              <a:spcBef>
                <a:spcPts val="0"/>
              </a:spcBef>
              <a:spcAft>
                <a:spcPts val="0"/>
              </a:spcAft>
              <a:buFont typeface="+mj-lt"/>
              <a:buAutoNum type="arabicPeriod"/>
              <a:defRPr/>
            </a:pPr>
            <a:r>
              <a:rPr lang="en-GB" sz="1400" dirty="0">
                <a:latin typeface="+mn-lt"/>
              </a:rPr>
              <a:t>Business Target </a:t>
            </a:r>
          </a:p>
          <a:p>
            <a:pPr marL="342900" indent="-342900" algn="ctr" eaLnBrk="1" fontAlgn="auto" hangingPunct="1">
              <a:spcBef>
                <a:spcPts val="0"/>
              </a:spcBef>
              <a:spcAft>
                <a:spcPts val="0"/>
              </a:spcAft>
              <a:buFont typeface="+mj-lt"/>
              <a:buAutoNum type="arabicPeriod"/>
              <a:defRPr/>
            </a:pPr>
            <a:r>
              <a:rPr lang="en-GB" sz="1400" dirty="0">
                <a:latin typeface="+mn-lt"/>
              </a:rPr>
              <a:t>Product Pricing</a:t>
            </a:r>
          </a:p>
          <a:p>
            <a:pPr algn="ctr" eaLnBrk="1" fontAlgn="auto" hangingPunct="1">
              <a:spcBef>
                <a:spcPts val="0"/>
              </a:spcBef>
              <a:spcAft>
                <a:spcPts val="0"/>
              </a:spcAft>
              <a:defRPr/>
            </a:pPr>
            <a:endParaRPr lang="en-GB" dirty="0">
              <a:latin typeface="+mn-lt"/>
            </a:endParaRPr>
          </a:p>
        </p:txBody>
      </p:sp>
      <p:sp>
        <p:nvSpPr>
          <p:cNvPr id="3" name="TextBox 2">
            <a:extLst>
              <a:ext uri="{FF2B5EF4-FFF2-40B4-BE49-F238E27FC236}">
                <a16:creationId xmlns:a16="http://schemas.microsoft.com/office/drawing/2014/main" id="{0659B091-F015-45B9-803A-344C34D473FE}"/>
              </a:ext>
            </a:extLst>
          </p:cNvPr>
          <p:cNvSpPr txBox="1"/>
          <p:nvPr/>
        </p:nvSpPr>
        <p:spPr>
          <a:xfrm>
            <a:off x="4067300" y="1804112"/>
            <a:ext cx="4619500" cy="4401205"/>
          </a:xfrm>
          <a:prstGeom prst="rect">
            <a:avLst/>
          </a:prstGeom>
          <a:noFill/>
        </p:spPr>
        <p:txBody>
          <a:bodyPr wrap="square">
            <a:spAutoFit/>
          </a:bodyPr>
          <a:lstStyle/>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Strategy</a:t>
            </a:r>
          </a:p>
          <a:p>
            <a:pPr marL="285750" indent="-285750" eaLnBrk="1" fontAlgn="auto" hangingPunct="1">
              <a:spcBef>
                <a:spcPts val="0"/>
              </a:spcBef>
              <a:spcAft>
                <a:spcPts val="0"/>
              </a:spcAft>
              <a:buFont typeface="Arial" panose="020B0604020202020204" pitchFamily="34" charset="0"/>
              <a:buChar char="•"/>
              <a:defRPr/>
            </a:pPr>
            <a:endParaRPr lang="en-GB" sz="14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Competitive Analysis</a:t>
            </a:r>
          </a:p>
          <a:p>
            <a:pPr marL="342900" indent="-342900" algn="ctr" eaLnBrk="1" fontAlgn="auto" hangingPunct="1">
              <a:spcBef>
                <a:spcPts val="0"/>
              </a:spcBef>
              <a:spcAft>
                <a:spcPts val="0"/>
              </a:spcAft>
              <a:buFont typeface="+mj-lt"/>
              <a:buAutoNum type="arabicPeriod"/>
              <a:defRPr/>
            </a:pPr>
            <a:r>
              <a:rPr lang="en-GB" sz="1400" dirty="0">
                <a:latin typeface="+mn-lt"/>
              </a:rPr>
              <a:t>Sales Strategy</a:t>
            </a:r>
          </a:p>
          <a:p>
            <a:pPr marL="342900" indent="-342900" algn="ctr" eaLnBrk="1" fontAlgn="auto" hangingPunct="1">
              <a:spcBef>
                <a:spcPts val="0"/>
              </a:spcBef>
              <a:spcAft>
                <a:spcPts val="0"/>
              </a:spcAft>
              <a:buFont typeface="+mj-lt"/>
              <a:buAutoNum type="arabicPeriod"/>
              <a:defRPr/>
            </a:pPr>
            <a:r>
              <a:rPr lang="en-GB" sz="1400" dirty="0">
                <a:latin typeface="+mn-lt"/>
              </a:rPr>
              <a:t>Sale yearly</a:t>
            </a:r>
          </a:p>
          <a:p>
            <a:pPr marL="342900" indent="-342900" algn="ctr" eaLnBrk="1" fontAlgn="auto" hangingPunct="1">
              <a:spcBef>
                <a:spcPts val="0"/>
              </a:spcBef>
              <a:spcAft>
                <a:spcPts val="0"/>
              </a:spcAft>
              <a:buFont typeface="+mj-lt"/>
              <a:buAutoNum type="arabicPeriod"/>
              <a:defRPr/>
            </a:pPr>
            <a:r>
              <a:rPr lang="en-GB" sz="1400" dirty="0">
                <a:latin typeface="+mn-lt"/>
              </a:rPr>
              <a:t>Sales Forecast</a:t>
            </a:r>
          </a:p>
          <a:p>
            <a:pPr algn="ctr" eaLnBrk="1" fontAlgn="auto" hangingPunct="1">
              <a:spcBef>
                <a:spcPts val="0"/>
              </a:spcBef>
              <a:spcAft>
                <a:spcPts val="0"/>
              </a:spcAft>
              <a:defRPr/>
            </a:pPr>
            <a:endParaRPr lang="en-GB" sz="1400"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Personal Plan</a:t>
            </a:r>
          </a:p>
          <a:p>
            <a:pPr marL="285750" indent="-285750" eaLnBrk="1" fontAlgn="auto" hangingPunct="1">
              <a:spcBef>
                <a:spcPts val="0"/>
              </a:spcBef>
              <a:spcAft>
                <a:spcPts val="0"/>
              </a:spcAft>
              <a:buFont typeface="Arial" panose="020B0604020202020204" pitchFamily="34" charset="0"/>
              <a:buChar char="•"/>
              <a:defRPr/>
            </a:pPr>
            <a:endParaRPr lang="en-GB" sz="14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Company Staff</a:t>
            </a:r>
          </a:p>
          <a:p>
            <a:pPr marL="342900" indent="-342900" algn="ctr" eaLnBrk="1" fontAlgn="auto" hangingPunct="1">
              <a:spcBef>
                <a:spcPts val="0"/>
              </a:spcBef>
              <a:spcAft>
                <a:spcPts val="0"/>
              </a:spcAft>
              <a:buFont typeface="+mj-lt"/>
              <a:buAutoNum type="arabicPeriod"/>
              <a:defRPr/>
            </a:pPr>
            <a:r>
              <a:rPr lang="en-GB" sz="1400" dirty="0">
                <a:latin typeface="+mn-lt"/>
              </a:rPr>
              <a:t>Average Salary of Employees</a:t>
            </a:r>
          </a:p>
          <a:p>
            <a:pPr algn="ctr" eaLnBrk="1" fontAlgn="auto" hangingPunct="1">
              <a:spcBef>
                <a:spcPts val="0"/>
              </a:spcBef>
              <a:spcAft>
                <a:spcPts val="0"/>
              </a:spcAft>
              <a:defRPr/>
            </a:pPr>
            <a:endParaRPr lang="en-GB" sz="1400"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1400" b="1" dirty="0">
                <a:latin typeface="+mn-lt"/>
              </a:rPr>
              <a:t>Financial Plan </a:t>
            </a:r>
          </a:p>
          <a:p>
            <a:pPr eaLnBrk="1" fontAlgn="auto" hangingPunct="1">
              <a:spcBef>
                <a:spcPts val="0"/>
              </a:spcBef>
              <a:spcAft>
                <a:spcPts val="0"/>
              </a:spcAft>
              <a:defRPr/>
            </a:pPr>
            <a:endParaRPr lang="en-GB" sz="1400" b="1" dirty="0">
              <a:latin typeface="+mn-lt"/>
            </a:endParaRPr>
          </a:p>
          <a:p>
            <a:pPr marL="342900" indent="-342900" algn="ctr" eaLnBrk="1" fontAlgn="auto" hangingPunct="1">
              <a:spcBef>
                <a:spcPts val="0"/>
              </a:spcBef>
              <a:spcAft>
                <a:spcPts val="0"/>
              </a:spcAft>
              <a:buFont typeface="+mj-lt"/>
              <a:buAutoNum type="arabicPeriod"/>
              <a:defRPr/>
            </a:pPr>
            <a:r>
              <a:rPr lang="en-GB" sz="1400" dirty="0">
                <a:latin typeface="+mn-lt"/>
              </a:rPr>
              <a:t>Important Assumptions</a:t>
            </a:r>
          </a:p>
          <a:p>
            <a:pPr marL="342900" indent="-342900" algn="ctr" eaLnBrk="1" fontAlgn="auto" hangingPunct="1">
              <a:spcBef>
                <a:spcPts val="0"/>
              </a:spcBef>
              <a:spcAft>
                <a:spcPts val="0"/>
              </a:spcAft>
              <a:buFont typeface="+mj-lt"/>
              <a:buAutoNum type="arabicPeriod"/>
              <a:defRPr/>
            </a:pPr>
            <a:r>
              <a:rPr lang="en-GB" sz="1400" dirty="0">
                <a:latin typeface="+mn-lt"/>
              </a:rPr>
              <a:t>Break-Even Analysis</a:t>
            </a:r>
          </a:p>
          <a:p>
            <a:pPr marL="342900" indent="-342900" algn="ctr" eaLnBrk="1" fontAlgn="auto" hangingPunct="1">
              <a:spcBef>
                <a:spcPts val="0"/>
              </a:spcBef>
              <a:spcAft>
                <a:spcPts val="0"/>
              </a:spcAft>
              <a:buFont typeface="+mj-lt"/>
              <a:buAutoNum type="arabicPeriod"/>
              <a:defRPr/>
            </a:pPr>
            <a:r>
              <a:rPr lang="en-GB" sz="1400" dirty="0">
                <a:latin typeface="+mn-lt"/>
              </a:rPr>
              <a:t>Projected Profit and Loss</a:t>
            </a:r>
          </a:p>
          <a:p>
            <a:pPr marL="342900" indent="-342900" algn="ctr" eaLnBrk="1" fontAlgn="auto" hangingPunct="1">
              <a:spcBef>
                <a:spcPts val="0"/>
              </a:spcBef>
              <a:spcAft>
                <a:spcPts val="0"/>
              </a:spcAft>
              <a:buFont typeface="+mj-lt"/>
              <a:buAutoNum type="arabicPeriod"/>
              <a:defRPr/>
            </a:pPr>
            <a:r>
              <a:rPr lang="en-GB" sz="1400" dirty="0">
                <a:latin typeface="+mn-lt"/>
              </a:rPr>
              <a:t>Project Cash Flow </a:t>
            </a:r>
          </a:p>
          <a:p>
            <a:pPr marL="342900" indent="-342900" algn="ctr" eaLnBrk="1" fontAlgn="auto" hangingPunct="1">
              <a:spcBef>
                <a:spcPts val="0"/>
              </a:spcBef>
              <a:spcAft>
                <a:spcPts val="0"/>
              </a:spcAft>
              <a:buFont typeface="+mj-lt"/>
              <a:buAutoNum type="arabicPeriod"/>
              <a:defRPr/>
            </a:pPr>
            <a:r>
              <a:rPr lang="en-GB" sz="1400" dirty="0">
                <a:latin typeface="+mn-lt"/>
              </a:rPr>
              <a:t>Project Balance Sheet</a:t>
            </a:r>
          </a:p>
          <a:p>
            <a:pPr marL="342900" indent="-342900" algn="ctr" eaLnBrk="1" fontAlgn="auto" hangingPunct="1">
              <a:spcBef>
                <a:spcPts val="0"/>
              </a:spcBef>
              <a:spcAft>
                <a:spcPts val="0"/>
              </a:spcAft>
              <a:buFont typeface="+mj-lt"/>
              <a:buAutoNum type="arabicPeriod"/>
              <a:defRPr/>
            </a:pPr>
            <a:r>
              <a:rPr lang="en-GB" sz="1400" dirty="0">
                <a:latin typeface="+mn-lt"/>
              </a:rPr>
              <a:t>Business Ratios </a:t>
            </a:r>
          </a:p>
        </p:txBody>
      </p:sp>
      <p:sp>
        <p:nvSpPr>
          <p:cNvPr id="4" name="TextBox 3">
            <a:extLst>
              <a:ext uri="{FF2B5EF4-FFF2-40B4-BE49-F238E27FC236}">
                <a16:creationId xmlns:a16="http://schemas.microsoft.com/office/drawing/2014/main" id="{46C047A7-59B5-4834-A775-9DA434E9A69B}"/>
              </a:ext>
            </a:extLst>
          </p:cNvPr>
          <p:cNvSpPr txBox="1"/>
          <p:nvPr/>
        </p:nvSpPr>
        <p:spPr>
          <a:xfrm>
            <a:off x="6876256" y="0"/>
            <a:ext cx="2039144" cy="369332"/>
          </a:xfrm>
          <a:prstGeom prst="rect">
            <a:avLst/>
          </a:prstGeom>
          <a:noFill/>
        </p:spPr>
        <p:txBody>
          <a:bodyPr wrap="square" rtlCol="0">
            <a:spAutoFit/>
          </a:bodyPr>
          <a:lstStyle/>
          <a:p>
            <a:r>
              <a:rPr lang="en-GB" dirty="0"/>
              <a:t>Dalanda next sanu</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6EE0C41-1D7A-469F-B5CD-7204F58BCB02}"/>
              </a:ext>
            </a:extLst>
          </p:cNvPr>
          <p:cNvSpPr>
            <a:spLocks noGrp="1"/>
          </p:cNvSpPr>
          <p:nvPr>
            <p:ph type="title"/>
          </p:nvPr>
        </p:nvSpPr>
        <p:spPr>
          <a:xfrm>
            <a:off x="800100" y="277813"/>
            <a:ext cx="7543800" cy="1449387"/>
          </a:xfrm>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Management and Organization</a:t>
            </a:r>
          </a:p>
        </p:txBody>
      </p:sp>
      <p:sp>
        <p:nvSpPr>
          <p:cNvPr id="34819" name="Date Placeholder 3">
            <a:extLst>
              <a:ext uri="{FF2B5EF4-FFF2-40B4-BE49-F238E27FC236}">
                <a16:creationId xmlns:a16="http://schemas.microsoft.com/office/drawing/2014/main" id="{1BE1843F-6495-4145-90DE-ECB46E165E9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CD8D622-00BE-4F15-891A-58A58744967C}"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7" name="Subtitle 2">
            <a:extLst>
              <a:ext uri="{FF2B5EF4-FFF2-40B4-BE49-F238E27FC236}">
                <a16:creationId xmlns:a16="http://schemas.microsoft.com/office/drawing/2014/main" id="{577C4233-3291-4BE1-B9DF-07E013B0B1F1}"/>
              </a:ext>
            </a:extLst>
          </p:cNvPr>
          <p:cNvSpPr txBox="1">
            <a:spLocks/>
          </p:cNvSpPr>
          <p:nvPr/>
        </p:nvSpPr>
        <p:spPr bwMode="auto">
          <a:xfrm>
            <a:off x="2277070" y="1686972"/>
            <a:ext cx="4589860" cy="82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rmAutofit/>
          </a:bodyPr>
          <a:lstStyle>
            <a:lvl1pPr marL="90488" indent="-90488" algn="l" rtl="0" fontAlgn="base">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fontAlgn="base">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fontAlgn="base">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00025" lvl="1" indent="0" defTabSz="914400" eaLnBrk="1" hangingPunct="1">
              <a:buNone/>
            </a:pPr>
            <a:r>
              <a:rPr lang="en-US" sz="1900" dirty="0">
                <a:latin typeface="Bodoni MT Black"/>
                <a:ea typeface="+mn-lt"/>
                <a:cs typeface="+mn-lt"/>
              </a:rPr>
              <a:t>Show how everybody is linked together in a business</a:t>
            </a:r>
          </a:p>
        </p:txBody>
      </p:sp>
      <p:sp>
        <p:nvSpPr>
          <p:cNvPr id="8" name="TextBox 7">
            <a:extLst>
              <a:ext uri="{FF2B5EF4-FFF2-40B4-BE49-F238E27FC236}">
                <a16:creationId xmlns:a16="http://schemas.microsoft.com/office/drawing/2014/main" id="{7D16DF44-50D8-4D8C-BCD5-9BEBEFD840E4}"/>
              </a:ext>
            </a:extLst>
          </p:cNvPr>
          <p:cNvSpPr txBox="1"/>
          <p:nvPr/>
        </p:nvSpPr>
        <p:spPr>
          <a:xfrm>
            <a:off x="60748" y="2509097"/>
            <a:ext cx="4718942" cy="436273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nSpc>
                <a:spcPct val="150000"/>
              </a:lnSpc>
            </a:pPr>
            <a:r>
              <a:rPr lang="en-US" sz="1400" dirty="0">
                <a:latin typeface="Bodoni MT Black"/>
                <a:ea typeface="+mn-lt"/>
                <a:cs typeface="+mn-lt"/>
              </a:rPr>
              <a:t>.Plan</a:t>
            </a:r>
          </a:p>
          <a:p>
            <a:pPr>
              <a:lnSpc>
                <a:spcPct val="150000"/>
              </a:lnSpc>
            </a:pPr>
            <a:r>
              <a:rPr lang="en-US" sz="1400" dirty="0">
                <a:ea typeface="+mn-lt"/>
                <a:cs typeface="+mn-lt"/>
              </a:rPr>
              <a:t>Set goals for the future of the organization</a:t>
            </a:r>
          </a:p>
          <a:p>
            <a:pPr>
              <a:lnSpc>
                <a:spcPct val="150000"/>
              </a:lnSpc>
            </a:pPr>
            <a:r>
              <a:rPr lang="en-US" sz="1400" dirty="0">
                <a:latin typeface="Bodoni MT Black"/>
                <a:ea typeface="+mn-lt"/>
                <a:cs typeface="+mn-lt"/>
              </a:rPr>
              <a:t>. Organize</a:t>
            </a:r>
          </a:p>
          <a:p>
            <a:pPr>
              <a:lnSpc>
                <a:spcPct val="150000"/>
              </a:lnSpc>
            </a:pPr>
            <a:r>
              <a:rPr lang="en-US" sz="1400" dirty="0">
                <a:ea typeface="+mn-lt"/>
                <a:cs typeface="+mn-lt"/>
              </a:rPr>
              <a:t>Allocate responsibilities to employees</a:t>
            </a:r>
          </a:p>
          <a:p>
            <a:pPr>
              <a:lnSpc>
                <a:spcPct val="150000"/>
              </a:lnSpc>
            </a:pPr>
            <a:r>
              <a:rPr lang="en-US" sz="1400" dirty="0">
                <a:latin typeface="Bodoni MT Black"/>
                <a:ea typeface="+mn-lt"/>
                <a:cs typeface="+mn-lt"/>
              </a:rPr>
              <a:t>. Coordinator</a:t>
            </a:r>
          </a:p>
          <a:p>
            <a:pPr>
              <a:lnSpc>
                <a:spcPct val="150000"/>
              </a:lnSpc>
            </a:pPr>
            <a:r>
              <a:rPr lang="en-US" sz="1400" dirty="0">
                <a:ea typeface="+mn-lt"/>
                <a:cs typeface="+mn-lt"/>
              </a:rPr>
              <a:t>Managers could co-ordinate the department by holding regular meetings or setting up project teams with different members from different departments.</a:t>
            </a:r>
          </a:p>
          <a:p>
            <a:pPr>
              <a:lnSpc>
                <a:spcPct val="150000"/>
              </a:lnSpc>
            </a:pPr>
            <a:r>
              <a:rPr lang="en-US" sz="1400" dirty="0">
                <a:latin typeface="Bodoni MT Black"/>
                <a:ea typeface="+mn-lt"/>
                <a:cs typeface="+mn-lt"/>
              </a:rPr>
              <a:t>. Command</a:t>
            </a:r>
          </a:p>
          <a:p>
            <a:pPr>
              <a:lnSpc>
                <a:spcPct val="150000"/>
              </a:lnSpc>
            </a:pPr>
            <a:r>
              <a:rPr lang="en-US" sz="1400" dirty="0">
                <a:ea typeface="+mn-lt"/>
                <a:cs typeface="+mn-lt"/>
              </a:rPr>
              <a:t>Managers need to make guiding and lead ng employees, which is very important in any organization.</a:t>
            </a:r>
          </a:p>
          <a:p>
            <a:endParaRPr lang="en-US" sz="1200" dirty="0">
              <a:ea typeface="+mn-lt"/>
              <a:cs typeface="+mn-lt"/>
            </a:endParaRPr>
          </a:p>
          <a:p>
            <a:endParaRPr lang="en-US" sz="1200" dirty="0">
              <a:ea typeface="+mn-lt"/>
              <a:cs typeface="+mn-lt"/>
            </a:endParaRPr>
          </a:p>
          <a:p>
            <a:endParaRPr lang="en-US" sz="1200" dirty="0">
              <a:ea typeface="+mn-lt"/>
              <a:cs typeface="+mn-lt"/>
            </a:endParaRPr>
          </a:p>
          <a:p>
            <a:pPr algn="l"/>
            <a:endParaRPr lang="en-US" sz="1200" dirty="0">
              <a:cs typeface="Calibri"/>
            </a:endParaRPr>
          </a:p>
        </p:txBody>
      </p:sp>
      <p:sp>
        <p:nvSpPr>
          <p:cNvPr id="2" name="TextBox 1">
            <a:extLst>
              <a:ext uri="{FF2B5EF4-FFF2-40B4-BE49-F238E27FC236}">
                <a16:creationId xmlns:a16="http://schemas.microsoft.com/office/drawing/2014/main" id="{0A32F4CC-BCAB-490C-A32D-12D01F561BA8}"/>
              </a:ext>
            </a:extLst>
          </p:cNvPr>
          <p:cNvSpPr txBox="1"/>
          <p:nvPr/>
        </p:nvSpPr>
        <p:spPr>
          <a:xfrm>
            <a:off x="7884368" y="44624"/>
            <a:ext cx="1259632" cy="369332"/>
          </a:xfrm>
          <a:prstGeom prst="rect">
            <a:avLst/>
          </a:prstGeom>
          <a:noFill/>
        </p:spPr>
        <p:txBody>
          <a:bodyPr wrap="square" rtlCol="0">
            <a:spAutoFit/>
          </a:bodyPr>
          <a:lstStyle/>
          <a:p>
            <a:r>
              <a:rPr lang="en-GB" dirty="0"/>
              <a:t>sanu</a:t>
            </a:r>
          </a:p>
        </p:txBody>
      </p:sp>
      <p:sp>
        <p:nvSpPr>
          <p:cNvPr id="9" name="TextBox 8">
            <a:extLst>
              <a:ext uri="{FF2B5EF4-FFF2-40B4-BE49-F238E27FC236}">
                <a16:creationId xmlns:a16="http://schemas.microsoft.com/office/drawing/2014/main" id="{5804FD5E-F9B7-4DD6-9931-142854AF4656}"/>
              </a:ext>
            </a:extLst>
          </p:cNvPr>
          <p:cNvSpPr txBox="1"/>
          <p:nvPr/>
        </p:nvSpPr>
        <p:spPr>
          <a:xfrm>
            <a:off x="4779690" y="2509097"/>
            <a:ext cx="4691062" cy="3008772"/>
          </a:xfrm>
          <a:prstGeom prst="rect">
            <a:avLst/>
          </a:prstGeom>
          <a:noFill/>
        </p:spPr>
        <p:txBody>
          <a:bodyPr wrap="square">
            <a:spAutoFit/>
          </a:bodyPr>
          <a:lstStyle/>
          <a:p>
            <a:pPr>
              <a:lnSpc>
                <a:spcPct val="150000"/>
              </a:lnSpc>
            </a:pPr>
            <a:r>
              <a:rPr lang="en-US" sz="1600" dirty="0">
                <a:latin typeface="Bodoni MT Black"/>
                <a:ea typeface="+mn-lt"/>
                <a:cs typeface="+mn-lt"/>
              </a:rPr>
              <a:t>. Colligate</a:t>
            </a:r>
            <a:r>
              <a:rPr lang="en-US" sz="1600" dirty="0">
                <a:ea typeface="+mn-lt"/>
                <a:cs typeface="+mn-lt"/>
              </a:rPr>
              <a:t> </a:t>
            </a:r>
          </a:p>
          <a:p>
            <a:pPr>
              <a:lnSpc>
                <a:spcPct val="150000"/>
              </a:lnSpc>
            </a:pPr>
            <a:r>
              <a:rPr lang="en-US" sz="1600" dirty="0">
                <a:ea typeface="+mn-lt"/>
                <a:cs typeface="+mn-lt"/>
              </a:rPr>
              <a:t>Monitoring performance to ensure that objectives are met.</a:t>
            </a:r>
          </a:p>
          <a:p>
            <a:pPr>
              <a:lnSpc>
                <a:spcPct val="150000"/>
              </a:lnSpc>
            </a:pPr>
            <a:r>
              <a:rPr lang="en-US" sz="1600" dirty="0">
                <a:latin typeface="Bodoni MT Black"/>
                <a:ea typeface="+mn-lt"/>
                <a:cs typeface="+mn-lt"/>
              </a:rPr>
              <a:t>. Delegate </a:t>
            </a:r>
          </a:p>
          <a:p>
            <a:pPr>
              <a:lnSpc>
                <a:spcPct val="150000"/>
              </a:lnSpc>
            </a:pPr>
            <a:r>
              <a:rPr lang="en-US" sz="1600" dirty="0">
                <a:ea typeface="+mn-lt"/>
                <a:cs typeface="+mn-lt"/>
              </a:rPr>
              <a:t>Passing down </a:t>
            </a:r>
            <a:r>
              <a:rPr lang="en-US" sz="1400" dirty="0">
                <a:ea typeface="+mn-lt"/>
                <a:cs typeface="+mn-lt"/>
              </a:rPr>
              <a:t>authority</a:t>
            </a:r>
            <a:r>
              <a:rPr lang="en-US" sz="1600" dirty="0">
                <a:ea typeface="+mn-lt"/>
                <a:cs typeface="+mn-lt"/>
              </a:rPr>
              <a:t> and responsibility to employees.</a:t>
            </a:r>
          </a:p>
          <a:p>
            <a:pPr>
              <a:lnSpc>
                <a:spcPct val="150000"/>
              </a:lnSpc>
            </a:pPr>
            <a:r>
              <a:rPr lang="en-US" sz="1600" dirty="0">
                <a:ea typeface="+mn-lt"/>
                <a:cs typeface="+mn-lt"/>
              </a:rPr>
              <a:t>Managers cannot do all the work by themselves so they will need to be delegated.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9407-8989-4391-819A-C1532D2356C3}"/>
              </a:ext>
            </a:extLst>
          </p:cNvPr>
          <p:cNvSpPr>
            <a:spLocks noGrp="1"/>
          </p:cNvSpPr>
          <p:nvPr>
            <p:ph type="title"/>
          </p:nvPr>
        </p:nvSpPr>
        <p:spPr>
          <a:xfrm>
            <a:off x="822325" y="287339"/>
            <a:ext cx="7543800" cy="981422"/>
          </a:xfrm>
        </p:spPr>
        <p:txBody>
          <a:bodyPr/>
          <a:lstStyle/>
          <a:p>
            <a:r>
              <a:rPr lang="en-GB" dirty="0"/>
              <a:t>Management &amp; Organization</a:t>
            </a:r>
          </a:p>
        </p:txBody>
      </p:sp>
      <p:pic>
        <p:nvPicPr>
          <p:cNvPr id="6" name="Content Placeholder 5">
            <a:extLst>
              <a:ext uri="{FF2B5EF4-FFF2-40B4-BE49-F238E27FC236}">
                <a16:creationId xmlns:a16="http://schemas.microsoft.com/office/drawing/2014/main" id="{B1E4489D-69F5-46E2-8A10-3DC8AE8C8334}"/>
              </a:ext>
            </a:extLst>
          </p:cNvPr>
          <p:cNvPicPr>
            <a:picLocks noGrp="1" noChangeAspect="1"/>
          </p:cNvPicPr>
          <p:nvPr>
            <p:ph idx="1"/>
          </p:nvPr>
        </p:nvPicPr>
        <p:blipFill>
          <a:blip r:embed="rId2"/>
          <a:stretch>
            <a:fillRect/>
          </a:stretch>
        </p:blipFill>
        <p:spPr>
          <a:xfrm>
            <a:off x="1187624" y="1916832"/>
            <a:ext cx="6984776" cy="4032448"/>
          </a:xfrm>
          <a:prstGeom prst="rect">
            <a:avLst/>
          </a:prstGeom>
        </p:spPr>
      </p:pic>
      <p:sp>
        <p:nvSpPr>
          <p:cNvPr id="4" name="Date Placeholder 3">
            <a:extLst>
              <a:ext uri="{FF2B5EF4-FFF2-40B4-BE49-F238E27FC236}">
                <a16:creationId xmlns:a16="http://schemas.microsoft.com/office/drawing/2014/main" id="{FD62FC57-CC9E-4686-AA71-934F561CAECC}"/>
              </a:ext>
            </a:extLst>
          </p:cNvPr>
          <p:cNvSpPr>
            <a:spLocks noGrp="1"/>
          </p:cNvSpPr>
          <p:nvPr>
            <p:ph type="dt" sz="half" idx="10"/>
          </p:nvPr>
        </p:nvSpPr>
        <p:spPr/>
        <p:txBody>
          <a:bodyPr/>
          <a:lstStyle/>
          <a:p>
            <a:pPr>
              <a:defRPr/>
            </a:pPr>
            <a:fld id="{1AA4E3E5-5939-40A6-99BD-60C01372569F}" type="datetime1">
              <a:rPr lang="en-GB" altLang="en-US" smtClean="0"/>
              <a:pPr>
                <a:defRPr/>
              </a:pPr>
              <a:t>04/12/2021</a:t>
            </a:fld>
            <a:endParaRPr lang="en-GB" altLang="en-US" dirty="0"/>
          </a:p>
        </p:txBody>
      </p:sp>
      <p:sp>
        <p:nvSpPr>
          <p:cNvPr id="5" name="Footer Placeholder 4">
            <a:extLst>
              <a:ext uri="{FF2B5EF4-FFF2-40B4-BE49-F238E27FC236}">
                <a16:creationId xmlns:a16="http://schemas.microsoft.com/office/drawing/2014/main" id="{4C440B8C-C406-4A7F-A106-7CAD2A4B2A6E}"/>
              </a:ext>
            </a:extLst>
          </p:cNvPr>
          <p:cNvSpPr>
            <a:spLocks noGrp="1"/>
          </p:cNvSpPr>
          <p:nvPr>
            <p:ph type="ftr" sz="quarter" idx="11"/>
          </p:nvPr>
        </p:nvSpPr>
        <p:spPr/>
        <p:txBody>
          <a:bodyPr/>
          <a:lstStyle/>
          <a:p>
            <a:pPr>
              <a:defRPr/>
            </a:pPr>
            <a:r>
              <a:rPr lang="en-GB" altLang="en-US" dirty="0"/>
              <a:t>Mary March</a:t>
            </a:r>
          </a:p>
        </p:txBody>
      </p:sp>
      <p:sp>
        <p:nvSpPr>
          <p:cNvPr id="3" name="TextBox 2">
            <a:extLst>
              <a:ext uri="{FF2B5EF4-FFF2-40B4-BE49-F238E27FC236}">
                <a16:creationId xmlns:a16="http://schemas.microsoft.com/office/drawing/2014/main" id="{8F2BB885-3573-40B1-9D23-7AD2C3FD5025}"/>
              </a:ext>
            </a:extLst>
          </p:cNvPr>
          <p:cNvSpPr txBox="1"/>
          <p:nvPr/>
        </p:nvSpPr>
        <p:spPr>
          <a:xfrm>
            <a:off x="7236296" y="0"/>
            <a:ext cx="1944216" cy="369332"/>
          </a:xfrm>
          <a:prstGeom prst="rect">
            <a:avLst/>
          </a:prstGeom>
          <a:noFill/>
        </p:spPr>
        <p:txBody>
          <a:bodyPr wrap="square" rtlCol="0">
            <a:spAutoFit/>
          </a:bodyPr>
          <a:lstStyle/>
          <a:p>
            <a:r>
              <a:rPr lang="en-GB" dirty="0"/>
              <a:t>sanu</a:t>
            </a:r>
          </a:p>
        </p:txBody>
      </p:sp>
    </p:spTree>
    <p:extLst>
      <p:ext uri="{BB962C8B-B14F-4D97-AF65-F5344CB8AC3E}">
        <p14:creationId xmlns:p14="http://schemas.microsoft.com/office/powerpoint/2010/main" val="3877430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20297" y="692696"/>
            <a:ext cx="4249871" cy="1324420"/>
          </a:xfrm>
        </p:spPr>
        <p:txBody>
          <a:bodyPr>
            <a:normAutofit/>
          </a:bodyPr>
          <a:lstStyle/>
          <a:p>
            <a:r>
              <a:rPr lang="en-US" sz="4050" b="1" dirty="0">
                <a:ea typeface="+mj-lt"/>
                <a:cs typeface="+mj-lt"/>
              </a:rPr>
              <a:t>Social responsibility and sustainability</a:t>
            </a:r>
            <a:r>
              <a:rPr lang="en-US" sz="4050" dirty="0">
                <a:ea typeface="+mj-lt"/>
                <a:cs typeface="+mj-lt"/>
              </a:rPr>
              <a:t> </a:t>
            </a:r>
            <a:endParaRPr lang="en-US" dirty="0"/>
          </a:p>
        </p:txBody>
      </p:sp>
      <p:sp>
        <p:nvSpPr>
          <p:cNvPr id="3" name="Subtitle 2"/>
          <p:cNvSpPr>
            <a:spLocks noGrp="1"/>
          </p:cNvSpPr>
          <p:nvPr>
            <p:ph type="subTitle" idx="1"/>
          </p:nvPr>
        </p:nvSpPr>
        <p:spPr>
          <a:xfrm>
            <a:off x="3900325" y="2524713"/>
            <a:ext cx="4769000" cy="3134469"/>
          </a:xfrm>
        </p:spPr>
        <p:txBody>
          <a:bodyPr vert="horz" wrap="square" lIns="68580" tIns="34290" rIns="68580" bIns="34290" numCol="1" rtlCol="0" anchor="t" anchorCtr="0" compatLnSpc="1">
            <a:prstTxWarp prst="textNoShape">
              <a:avLst/>
            </a:prstTxWarp>
            <a:noAutofit/>
          </a:bodyPr>
          <a:lstStyle/>
          <a:p>
            <a:pPr marL="214313" indent="-214313">
              <a:buFont typeface="Arial" panose="020F0502020204030204" pitchFamily="34" charset="0"/>
              <a:buChar char="•"/>
            </a:pPr>
            <a:r>
              <a:rPr lang="en-US" sz="1200" dirty="0">
                <a:latin typeface="Calibri" panose="020F0502020204030204" pitchFamily="34" charset="0"/>
                <a:ea typeface="+mn-lt"/>
                <a:cs typeface="Calibri" panose="020F0502020204030204" pitchFamily="34" charset="0"/>
              </a:rPr>
              <a:t>As a small company we will embrace policies that promote the comfort of society and the environment while minimizing negative impacts on customers.  </a:t>
            </a:r>
            <a:endParaRPr lang="en-US" sz="1200" dirty="0">
              <a:latin typeface="Calibri" panose="020F0502020204030204" pitchFamily="34" charset="0"/>
              <a:cs typeface="Calibri" panose="020F0502020204030204" pitchFamily="34" charset="0"/>
            </a:endParaRPr>
          </a:p>
          <a:p>
            <a:pPr marL="214313" indent="-214313">
              <a:buFont typeface="Arial" panose="020F0502020204030204" pitchFamily="34" charset="0"/>
              <a:buChar char="•"/>
            </a:pPr>
            <a:r>
              <a:rPr lang="en-US" sz="1200" dirty="0">
                <a:latin typeface="Calibri" panose="020F0502020204030204" pitchFamily="34" charset="0"/>
                <a:ea typeface="+mn-lt"/>
                <a:cs typeface="Calibri" panose="020F0502020204030204" pitchFamily="34" charset="0"/>
              </a:rPr>
              <a:t>We will produce and provide great jewelries.</a:t>
            </a:r>
          </a:p>
          <a:p>
            <a:pPr marL="214313" indent="-214313">
              <a:buFont typeface="Arial" panose="020F0502020204030204" pitchFamily="34" charset="0"/>
              <a:buChar char="•"/>
            </a:pPr>
            <a:r>
              <a:rPr lang="en-US" sz="1200" dirty="0">
                <a:latin typeface="Calibri" panose="020F0502020204030204" pitchFamily="34" charset="0"/>
                <a:ea typeface="+mn-lt"/>
                <a:cs typeface="Calibri" panose="020F0502020204030204" pitchFamily="34" charset="0"/>
              </a:rPr>
              <a:t>We will provide a good service to our society.</a:t>
            </a:r>
          </a:p>
          <a:p>
            <a:pPr marL="214313" indent="-214313">
              <a:buFont typeface="Arial" panose="020F0502020204030204" pitchFamily="34" charset="0"/>
              <a:buChar char="•"/>
            </a:pPr>
            <a:r>
              <a:rPr lang="en-US" sz="1200" dirty="0">
                <a:latin typeface="Calibri" panose="020F0502020204030204" pitchFamily="34" charset="0"/>
                <a:ea typeface="+mn-lt"/>
                <a:cs typeface="Calibri" panose="020F0502020204030204" pitchFamily="34" charset="0"/>
              </a:rPr>
              <a:t>We will support communities.</a:t>
            </a:r>
          </a:p>
          <a:p>
            <a:pPr marL="214313" indent="-214313">
              <a:buFont typeface="Arial" panose="020F0502020204030204" pitchFamily="34" charset="0"/>
              <a:buChar char="•"/>
            </a:pPr>
            <a:r>
              <a:rPr lang="en-US" sz="1200" dirty="0">
                <a:latin typeface="Calibri" panose="020F0502020204030204" pitchFamily="34" charset="0"/>
                <a:ea typeface="+mn-lt"/>
                <a:cs typeface="Calibri" panose="020F0502020204030204" pitchFamily="34" charset="0"/>
              </a:rPr>
              <a:t>We will commit to supporting businesses that find ways to run ethically</a:t>
            </a:r>
            <a:endParaRPr lang="en-US" sz="1200" dirty="0">
              <a:latin typeface="Calibri" panose="020F0502020204030204" pitchFamily="34" charset="0"/>
              <a:cs typeface="Calibri" panose="020F0502020204030204" pitchFamily="34" charset="0"/>
            </a:endParaRPr>
          </a:p>
          <a:p>
            <a:endParaRPr lang="en-US" sz="1050" dirty="0">
              <a:solidFill>
                <a:srgbClr val="000000"/>
              </a:solidFill>
              <a:latin typeface="Arial"/>
              <a:cs typeface="Arial"/>
            </a:endParaRPr>
          </a:p>
          <a:p>
            <a:pPr marL="257175" indent="-257175">
              <a:buFont typeface="Arial" panose="020F0502020204030204" pitchFamily="34" charset="0"/>
              <a:buChar char="•"/>
            </a:pPr>
            <a:endParaRPr lang="en-US" sz="1500" dirty="0">
              <a:solidFill>
                <a:schemeClr val="tx1">
                  <a:lumMod val="85000"/>
                  <a:lumOff val="15000"/>
                </a:schemeClr>
              </a:solidFill>
            </a:endParaRPr>
          </a:p>
        </p:txBody>
      </p:sp>
      <p:pic>
        <p:nvPicPr>
          <p:cNvPr id="4" name="Picture 3" descr="Old blank paper">
            <a:extLst>
              <a:ext uri="{FF2B5EF4-FFF2-40B4-BE49-F238E27FC236}">
                <a16:creationId xmlns:a16="http://schemas.microsoft.com/office/drawing/2014/main" id="{657A19A1-066F-46C6-A81C-93188FD84663}"/>
              </a:ext>
            </a:extLst>
          </p:cNvPr>
          <p:cNvPicPr>
            <a:picLocks noChangeAspect="1"/>
          </p:cNvPicPr>
          <p:nvPr/>
        </p:nvPicPr>
        <p:blipFill rotWithShape="1">
          <a:blip r:embed="rId2"/>
          <a:srcRect l="14039" r="19430" b="4"/>
          <a:stretch/>
        </p:blipFill>
        <p:spPr>
          <a:xfrm>
            <a:off x="1744" y="862403"/>
            <a:ext cx="3531752" cy="4796779"/>
          </a:xfrm>
          <a:prstGeom prst="rect">
            <a:avLst/>
          </a:prstGeom>
        </p:spPr>
      </p:pic>
      <p:pic>
        <p:nvPicPr>
          <p:cNvPr id="6" name="Picture 6" descr="Diagram&#10;&#10;Description automatically generated">
            <a:extLst>
              <a:ext uri="{FF2B5EF4-FFF2-40B4-BE49-F238E27FC236}">
                <a16:creationId xmlns:a16="http://schemas.microsoft.com/office/drawing/2014/main" id="{81540683-603C-4608-A9EC-FB73DBBC0184}"/>
              </a:ext>
            </a:extLst>
          </p:cNvPr>
          <p:cNvPicPr>
            <a:picLocks noChangeAspect="1"/>
          </p:cNvPicPr>
          <p:nvPr/>
        </p:nvPicPr>
        <p:blipFill>
          <a:blip r:embed="rId3"/>
          <a:stretch>
            <a:fillRect/>
          </a:stretch>
        </p:blipFill>
        <p:spPr>
          <a:xfrm>
            <a:off x="299434" y="1700011"/>
            <a:ext cx="2854280" cy="2846231"/>
          </a:xfrm>
          <a:prstGeom prst="ellipse">
            <a:avLst/>
          </a:prstGeom>
          <a:ln>
            <a:noFill/>
          </a:ln>
          <a:effectLst>
            <a:softEdge rad="112500"/>
          </a:effectLst>
        </p:spPr>
      </p:pic>
      <p:sp>
        <p:nvSpPr>
          <p:cNvPr id="5" name="TextBox 4">
            <a:extLst>
              <a:ext uri="{FF2B5EF4-FFF2-40B4-BE49-F238E27FC236}">
                <a16:creationId xmlns:a16="http://schemas.microsoft.com/office/drawing/2014/main" id="{7D7495DE-FF77-41BF-8618-63B9E5327FEC}"/>
              </a:ext>
            </a:extLst>
          </p:cNvPr>
          <p:cNvSpPr txBox="1"/>
          <p:nvPr/>
        </p:nvSpPr>
        <p:spPr>
          <a:xfrm>
            <a:off x="7596336" y="0"/>
            <a:ext cx="1547664" cy="369332"/>
          </a:xfrm>
          <a:prstGeom prst="rect">
            <a:avLst/>
          </a:prstGeom>
          <a:noFill/>
        </p:spPr>
        <p:txBody>
          <a:bodyPr wrap="square" rtlCol="0">
            <a:spAutoFit/>
          </a:bodyPr>
          <a:lstStyle/>
          <a:p>
            <a:r>
              <a:rPr lang="en-GB" dirty="0"/>
              <a:t>Sanu next gelu</a:t>
            </a:r>
          </a:p>
        </p:txBody>
      </p:sp>
    </p:spTree>
    <p:extLst>
      <p:ext uri="{BB962C8B-B14F-4D97-AF65-F5344CB8AC3E}">
        <p14:creationId xmlns:p14="http://schemas.microsoft.com/office/powerpoint/2010/main" val="109857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B753AB4-E193-4CD8-883E-C31C935624D6}"/>
              </a:ext>
            </a:extLst>
          </p:cNvPr>
          <p:cNvSpPr>
            <a:spLocks noGrp="1"/>
          </p:cNvSpPr>
          <p:nvPr>
            <p:ph type="title"/>
          </p:nvPr>
        </p:nvSpPr>
        <p:spPr>
          <a:xfrm>
            <a:off x="822325" y="260350"/>
            <a:ext cx="7543800" cy="1450975"/>
          </a:xfrm>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Development, Milestone, and Exit plan</a:t>
            </a:r>
          </a:p>
        </p:txBody>
      </p:sp>
      <p:sp>
        <p:nvSpPr>
          <p:cNvPr id="36867" name="Date Placeholder 3">
            <a:extLst>
              <a:ext uri="{FF2B5EF4-FFF2-40B4-BE49-F238E27FC236}">
                <a16:creationId xmlns:a16="http://schemas.microsoft.com/office/drawing/2014/main" id="{A46FE30B-0C2B-4F02-BFE5-DF541F14CBF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C9AC141A-11D7-4957-B96E-B8B6AB4F3C6A}"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36868" name="TextBox 4">
            <a:extLst>
              <a:ext uri="{FF2B5EF4-FFF2-40B4-BE49-F238E27FC236}">
                <a16:creationId xmlns:a16="http://schemas.microsoft.com/office/drawing/2014/main" id="{6D284C6E-8E26-427C-94C5-116A42626EB0}"/>
              </a:ext>
            </a:extLst>
          </p:cNvPr>
          <p:cNvSpPr txBox="1">
            <a:spLocks noChangeArrowheads="1"/>
          </p:cNvSpPr>
          <p:nvPr/>
        </p:nvSpPr>
        <p:spPr bwMode="auto">
          <a:xfrm>
            <a:off x="669925" y="2060848"/>
            <a:ext cx="7848600" cy="3788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en-GB" altLang="en-US" dirty="0"/>
              <a:t>•	Knowledge and expertise are required to make jewellery</a:t>
            </a:r>
          </a:p>
          <a:p>
            <a:pPr eaLnBrk="1" hangingPunct="1">
              <a:lnSpc>
                <a:spcPct val="150000"/>
              </a:lnSpc>
            </a:pPr>
            <a:r>
              <a:rPr lang="en-GB" altLang="en-US" dirty="0"/>
              <a:t>•	The design for jewellery development is verry fascinating for jewellery makers</a:t>
            </a:r>
          </a:p>
          <a:p>
            <a:pPr eaLnBrk="1" hangingPunct="1">
              <a:lnSpc>
                <a:spcPct val="150000"/>
              </a:lnSpc>
            </a:pPr>
            <a:r>
              <a:rPr lang="en-GB" altLang="en-US" dirty="0"/>
              <a:t>•	The alliance is natural say to owners who won the Milestone Bowl and aim for the top prize of the Milestone Vase program that made Tiffany</a:t>
            </a:r>
          </a:p>
          <a:p>
            <a:pPr eaLnBrk="1" hangingPunct="1">
              <a:lnSpc>
                <a:spcPct val="150000"/>
              </a:lnSpc>
            </a:pPr>
            <a:r>
              <a:rPr lang="en-GB" altLang="en-US" dirty="0"/>
              <a:t>•	When you hear about Tiffany you think of the best jewellery business</a:t>
            </a:r>
          </a:p>
          <a:p>
            <a:pPr eaLnBrk="1" hangingPunct="1">
              <a:lnSpc>
                <a:spcPct val="150000"/>
              </a:lnSpc>
            </a:pPr>
            <a:r>
              <a:rPr lang="en-GB" altLang="en-US" dirty="0"/>
              <a:t>•	Leave the business to another family member</a:t>
            </a:r>
          </a:p>
          <a:p>
            <a:pPr eaLnBrk="1" hangingPunct="1">
              <a:lnSpc>
                <a:spcPct val="150000"/>
              </a:lnSpc>
            </a:pPr>
            <a:r>
              <a:rPr lang="en-GB" altLang="en-US" dirty="0"/>
              <a:t>•	The company must be sold</a:t>
            </a:r>
          </a:p>
          <a:p>
            <a:pPr eaLnBrk="1" hangingPunct="1">
              <a:lnSpc>
                <a:spcPct val="150000"/>
              </a:lnSpc>
            </a:pPr>
            <a:r>
              <a:rPr lang="en-GB" altLang="en-US" dirty="0"/>
              <a:t>•	Buy while working with another business</a:t>
            </a:r>
          </a:p>
        </p:txBody>
      </p:sp>
      <p:sp>
        <p:nvSpPr>
          <p:cNvPr id="2" name="TextBox 1">
            <a:extLst>
              <a:ext uri="{FF2B5EF4-FFF2-40B4-BE49-F238E27FC236}">
                <a16:creationId xmlns:a16="http://schemas.microsoft.com/office/drawing/2014/main" id="{49B397F9-2D5B-401E-B783-7B3AE70E961A}"/>
              </a:ext>
            </a:extLst>
          </p:cNvPr>
          <p:cNvSpPr txBox="1"/>
          <p:nvPr/>
        </p:nvSpPr>
        <p:spPr>
          <a:xfrm>
            <a:off x="8118140" y="0"/>
            <a:ext cx="2051720" cy="369332"/>
          </a:xfrm>
          <a:prstGeom prst="rect">
            <a:avLst/>
          </a:prstGeom>
          <a:noFill/>
        </p:spPr>
        <p:txBody>
          <a:bodyPr wrap="square" rtlCol="0">
            <a:spAutoFit/>
          </a:bodyPr>
          <a:lstStyle/>
          <a:p>
            <a:r>
              <a:rPr lang="en-GB" dirty="0"/>
              <a:t>Gelu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640BAC7-B4CF-459A-9133-6E35FA312BAA}"/>
              </a:ext>
            </a:extLst>
          </p:cNvPr>
          <p:cNvSpPr>
            <a:spLocks noGrp="1"/>
          </p:cNvSpPr>
          <p:nvPr>
            <p:ph type="title"/>
          </p:nvPr>
        </p:nvSpPr>
        <p:spPr>
          <a:xfrm>
            <a:off x="251520" y="250016"/>
            <a:ext cx="8352928" cy="1125438"/>
          </a:xfrm>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Financial Data</a:t>
            </a:r>
          </a:p>
        </p:txBody>
      </p:sp>
      <p:sp>
        <p:nvSpPr>
          <p:cNvPr id="37891" name="Date Placeholder 3">
            <a:extLst>
              <a:ext uri="{FF2B5EF4-FFF2-40B4-BE49-F238E27FC236}">
                <a16:creationId xmlns:a16="http://schemas.microsoft.com/office/drawing/2014/main" id="{BB70ACFF-EC08-453B-A51B-1A3E856620B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82AC8D5-A281-4692-91A0-D86F6CAAA9FE}"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3A8392BA-ADFF-416C-80E8-658311C46C52}"/>
              </a:ext>
            </a:extLst>
          </p:cNvPr>
          <p:cNvSpPr txBox="1"/>
          <p:nvPr/>
        </p:nvSpPr>
        <p:spPr>
          <a:xfrm>
            <a:off x="323528" y="1997839"/>
            <a:ext cx="5976664" cy="4204356"/>
          </a:xfrm>
          <a:prstGeom prst="rect">
            <a:avLst/>
          </a:prstGeom>
          <a:noFill/>
        </p:spPr>
        <p:txBody>
          <a:bodyPr wrap="square" rtlCol="0">
            <a:spAutoFit/>
          </a:bodyPr>
          <a:lstStyle/>
          <a:p>
            <a:pPr>
              <a:lnSpc>
                <a:spcPct val="150000"/>
              </a:lnSpc>
            </a:pPr>
            <a:r>
              <a:rPr lang="en-GB" dirty="0"/>
              <a:t>•	Collect and transform data, by creating models and analyse to improve performance.</a:t>
            </a:r>
          </a:p>
          <a:p>
            <a:pPr>
              <a:lnSpc>
                <a:spcPct val="150000"/>
              </a:lnSpc>
            </a:pPr>
            <a:r>
              <a:rPr lang="en-GB" dirty="0"/>
              <a:t>•	Important forms of financial data is: assets, liabilities, equity, income, expenses and cash flow.</a:t>
            </a:r>
          </a:p>
          <a:p>
            <a:pPr>
              <a:lnSpc>
                <a:spcPct val="150000"/>
              </a:lnSpc>
            </a:pPr>
            <a:r>
              <a:rPr lang="en-GB" dirty="0"/>
              <a:t>•	The income is the company’s earnings and the rest are expenses for the company to operate.</a:t>
            </a:r>
          </a:p>
          <a:p>
            <a:pPr>
              <a:lnSpc>
                <a:spcPct val="150000"/>
              </a:lnSpc>
            </a:pPr>
            <a:r>
              <a:rPr lang="en-GB" dirty="0"/>
              <a:t>•	If the income is greater then expenses then the company has a profit; if not, it has a loss.</a:t>
            </a:r>
          </a:p>
          <a:p>
            <a:pPr>
              <a:lnSpc>
                <a:spcPct val="150000"/>
              </a:lnSpc>
            </a:pPr>
            <a:r>
              <a:rPr lang="en-GB" dirty="0"/>
              <a:t>•	Financial data consists of sets of information about the financial condition of the company.</a:t>
            </a:r>
          </a:p>
        </p:txBody>
      </p:sp>
      <p:pic>
        <p:nvPicPr>
          <p:cNvPr id="3" name="Picture 2">
            <a:extLst>
              <a:ext uri="{FF2B5EF4-FFF2-40B4-BE49-F238E27FC236}">
                <a16:creationId xmlns:a16="http://schemas.microsoft.com/office/drawing/2014/main" id="{C01CB875-2D69-4B34-9641-60B2CFCF4963}"/>
              </a:ext>
            </a:extLst>
          </p:cNvPr>
          <p:cNvPicPr>
            <a:picLocks noChangeAspect="1"/>
          </p:cNvPicPr>
          <p:nvPr/>
        </p:nvPicPr>
        <p:blipFill>
          <a:blip r:embed="rId3"/>
          <a:stretch>
            <a:fillRect/>
          </a:stretch>
        </p:blipFill>
        <p:spPr>
          <a:xfrm>
            <a:off x="6186196" y="1995033"/>
            <a:ext cx="2957804" cy="4324620"/>
          </a:xfrm>
          <a:prstGeom prst="rect">
            <a:avLst/>
          </a:prstGeom>
        </p:spPr>
      </p:pic>
      <p:sp>
        <p:nvSpPr>
          <p:cNvPr id="6" name="TextBox 5">
            <a:extLst>
              <a:ext uri="{FF2B5EF4-FFF2-40B4-BE49-F238E27FC236}">
                <a16:creationId xmlns:a16="http://schemas.microsoft.com/office/drawing/2014/main" id="{7D069AA9-DCCE-4D1D-A88C-29657D5EC515}"/>
              </a:ext>
            </a:extLst>
          </p:cNvPr>
          <p:cNvSpPr txBox="1"/>
          <p:nvPr/>
        </p:nvSpPr>
        <p:spPr>
          <a:xfrm>
            <a:off x="7164288" y="0"/>
            <a:ext cx="1944216" cy="369332"/>
          </a:xfrm>
          <a:prstGeom prst="rect">
            <a:avLst/>
          </a:prstGeom>
          <a:noFill/>
        </p:spPr>
        <p:txBody>
          <a:bodyPr wrap="square" rtlCol="0">
            <a:spAutoFit/>
          </a:bodyPr>
          <a:lstStyle/>
          <a:p>
            <a:r>
              <a:rPr lang="en-GB" dirty="0"/>
              <a:t>Gelu next dalanda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4E0A-66F1-4397-B7E9-9216A8ACD48B}"/>
              </a:ext>
            </a:extLst>
          </p:cNvPr>
          <p:cNvSpPr>
            <a:spLocks noGrp="1"/>
          </p:cNvSpPr>
          <p:nvPr>
            <p:ph type="title"/>
          </p:nvPr>
        </p:nvSpPr>
        <p:spPr>
          <a:xfrm>
            <a:off x="597941" y="6074"/>
            <a:ext cx="7543800" cy="652462"/>
          </a:xfrm>
        </p:spPr>
        <p:txBody>
          <a:bodyPr/>
          <a:lstStyle/>
          <a:p>
            <a:pPr algn="ctr" eaLnBrk="1" hangingPunct="1">
              <a:defRPr/>
            </a:pPr>
            <a:r>
              <a:rPr lang="en-GB" sz="3600" dirty="0"/>
              <a:t>Financial Data </a:t>
            </a:r>
          </a:p>
        </p:txBody>
      </p:sp>
      <p:sp>
        <p:nvSpPr>
          <p:cNvPr id="4" name="Date Placeholder 3">
            <a:extLst>
              <a:ext uri="{FF2B5EF4-FFF2-40B4-BE49-F238E27FC236}">
                <a16:creationId xmlns:a16="http://schemas.microsoft.com/office/drawing/2014/main" id="{B0710BF5-C211-4FA5-BDDA-29B442C0C66D}"/>
              </a:ext>
            </a:extLst>
          </p:cNvPr>
          <p:cNvSpPr>
            <a:spLocks noGrp="1"/>
          </p:cNvSpPr>
          <p:nvPr>
            <p:ph type="dt" sz="quarter" idx="10"/>
          </p:nvPr>
        </p:nvSpPr>
        <p:spPr/>
        <p:txBody>
          <a:bodyPr/>
          <a:lstStyle/>
          <a:p>
            <a:pPr>
              <a:defRPr/>
            </a:pPr>
            <a:fld id="{1AA4E3E5-5939-40A6-99BD-60C01372569F}" type="datetime1">
              <a:rPr lang="en-GB" altLang="en-US" smtClean="0"/>
              <a:pPr>
                <a:defRPr/>
              </a:pPr>
              <a:t>04/12/2021</a:t>
            </a:fld>
            <a:endParaRPr lang="en-GB" altLang="en-US" dirty="0"/>
          </a:p>
        </p:txBody>
      </p:sp>
      <p:sp>
        <p:nvSpPr>
          <p:cNvPr id="5" name="Footer Placeholder 4">
            <a:extLst>
              <a:ext uri="{FF2B5EF4-FFF2-40B4-BE49-F238E27FC236}">
                <a16:creationId xmlns:a16="http://schemas.microsoft.com/office/drawing/2014/main" id="{45999534-D042-4EC3-813A-6B65FCF0E5FA}"/>
              </a:ext>
            </a:extLst>
          </p:cNvPr>
          <p:cNvSpPr>
            <a:spLocks noGrp="1"/>
          </p:cNvSpPr>
          <p:nvPr>
            <p:ph type="ftr" sz="quarter" idx="11"/>
          </p:nvPr>
        </p:nvSpPr>
        <p:spPr/>
        <p:txBody>
          <a:bodyPr/>
          <a:lstStyle/>
          <a:p>
            <a:pPr>
              <a:defRPr/>
            </a:pPr>
            <a:r>
              <a:rPr lang="en-GB" altLang="en-US" dirty="0"/>
              <a:t>Mary March</a:t>
            </a:r>
          </a:p>
        </p:txBody>
      </p:sp>
      <p:sp>
        <p:nvSpPr>
          <p:cNvPr id="6" name="Content Placeholder 5">
            <a:extLst>
              <a:ext uri="{FF2B5EF4-FFF2-40B4-BE49-F238E27FC236}">
                <a16:creationId xmlns:a16="http://schemas.microsoft.com/office/drawing/2014/main" id="{2AB98C67-6C1E-480B-A670-9CF2C74A82DC}"/>
              </a:ext>
            </a:extLst>
          </p:cNvPr>
          <p:cNvSpPr>
            <a:spLocks noGrp="1"/>
          </p:cNvSpPr>
          <p:nvPr>
            <p:ph idx="1"/>
          </p:nvPr>
        </p:nvSpPr>
        <p:spPr>
          <a:xfrm>
            <a:off x="395536" y="1624020"/>
            <a:ext cx="7948612" cy="4319587"/>
          </a:xfrm>
        </p:spPr>
        <p:txBody>
          <a:bodyPr/>
          <a:lstStyle/>
          <a:p>
            <a:pPr>
              <a:lnSpc>
                <a:spcPct val="100000"/>
              </a:lnSpc>
              <a:defRPr/>
            </a:pPr>
            <a:endParaRPr lang="en-GB" sz="1400" dirty="0"/>
          </a:p>
          <a:p>
            <a:pPr marL="0" indent="0">
              <a:lnSpc>
                <a:spcPct val="100000"/>
              </a:lnSpc>
              <a:buFont typeface="Calibri" panose="020F0502020204030204" pitchFamily="34" charset="0"/>
              <a:buNone/>
              <a:defRPr/>
            </a:pPr>
            <a:endParaRPr lang="en-GB" sz="1400" dirty="0"/>
          </a:p>
          <a:p>
            <a:pPr marL="0" indent="0">
              <a:buFont typeface="Calibri" panose="020F0502020204030204" pitchFamily="34" charset="0"/>
              <a:buNone/>
              <a:defRPr/>
            </a:pPr>
            <a:endParaRPr lang="en-GB" sz="1400" dirty="0"/>
          </a:p>
        </p:txBody>
      </p:sp>
      <p:graphicFrame>
        <p:nvGraphicFramePr>
          <p:cNvPr id="9" name="Table 8">
            <a:extLst>
              <a:ext uri="{FF2B5EF4-FFF2-40B4-BE49-F238E27FC236}">
                <a16:creationId xmlns:a16="http://schemas.microsoft.com/office/drawing/2014/main" id="{B9791322-FA02-4BCE-9D84-25651CF862FD}"/>
              </a:ext>
            </a:extLst>
          </p:cNvPr>
          <p:cNvGraphicFramePr>
            <a:graphicFrameLocks noGrp="1"/>
          </p:cNvGraphicFramePr>
          <p:nvPr>
            <p:extLst>
              <p:ext uri="{D42A27DB-BD31-4B8C-83A1-F6EECF244321}">
                <p14:modId xmlns:p14="http://schemas.microsoft.com/office/powerpoint/2010/main" val="3874730579"/>
              </p:ext>
            </p:extLst>
          </p:nvPr>
        </p:nvGraphicFramePr>
        <p:xfrm>
          <a:off x="395536" y="677579"/>
          <a:ext cx="8064897" cy="5641824"/>
        </p:xfrm>
        <a:graphic>
          <a:graphicData uri="http://schemas.openxmlformats.org/drawingml/2006/table">
            <a:tbl>
              <a:tblPr>
                <a:tableStyleId>{5C22544A-7EE6-4342-B048-85BDC9FD1C3A}</a:tableStyleId>
              </a:tblPr>
              <a:tblGrid>
                <a:gridCol w="990064">
                  <a:extLst>
                    <a:ext uri="{9D8B030D-6E8A-4147-A177-3AD203B41FA5}">
                      <a16:colId xmlns:a16="http://schemas.microsoft.com/office/drawing/2014/main" val="20000"/>
                    </a:ext>
                  </a:extLst>
                </a:gridCol>
                <a:gridCol w="990064">
                  <a:extLst>
                    <a:ext uri="{9D8B030D-6E8A-4147-A177-3AD203B41FA5}">
                      <a16:colId xmlns:a16="http://schemas.microsoft.com/office/drawing/2014/main" val="20001"/>
                    </a:ext>
                  </a:extLst>
                </a:gridCol>
                <a:gridCol w="782021">
                  <a:extLst>
                    <a:ext uri="{9D8B030D-6E8A-4147-A177-3AD203B41FA5}">
                      <a16:colId xmlns:a16="http://schemas.microsoft.com/office/drawing/2014/main" val="20002"/>
                    </a:ext>
                  </a:extLst>
                </a:gridCol>
                <a:gridCol w="208044">
                  <a:extLst>
                    <a:ext uri="{9D8B030D-6E8A-4147-A177-3AD203B41FA5}">
                      <a16:colId xmlns:a16="http://schemas.microsoft.com/office/drawing/2014/main" val="683694088"/>
                    </a:ext>
                  </a:extLst>
                </a:gridCol>
                <a:gridCol w="990064">
                  <a:extLst>
                    <a:ext uri="{9D8B030D-6E8A-4147-A177-3AD203B41FA5}">
                      <a16:colId xmlns:a16="http://schemas.microsoft.com/office/drawing/2014/main" val="20003"/>
                    </a:ext>
                  </a:extLst>
                </a:gridCol>
                <a:gridCol w="990064">
                  <a:extLst>
                    <a:ext uri="{9D8B030D-6E8A-4147-A177-3AD203B41FA5}">
                      <a16:colId xmlns:a16="http://schemas.microsoft.com/office/drawing/2014/main" val="20004"/>
                    </a:ext>
                  </a:extLst>
                </a:gridCol>
                <a:gridCol w="990064">
                  <a:extLst>
                    <a:ext uri="{9D8B030D-6E8A-4147-A177-3AD203B41FA5}">
                      <a16:colId xmlns:a16="http://schemas.microsoft.com/office/drawing/2014/main" val="20005"/>
                    </a:ext>
                  </a:extLst>
                </a:gridCol>
                <a:gridCol w="1134448">
                  <a:extLst>
                    <a:ext uri="{9D8B030D-6E8A-4147-A177-3AD203B41FA5}">
                      <a16:colId xmlns:a16="http://schemas.microsoft.com/office/drawing/2014/main" val="20006"/>
                    </a:ext>
                  </a:extLst>
                </a:gridCol>
                <a:gridCol w="990064">
                  <a:extLst>
                    <a:ext uri="{9D8B030D-6E8A-4147-A177-3AD203B41FA5}">
                      <a16:colId xmlns:a16="http://schemas.microsoft.com/office/drawing/2014/main" val="20007"/>
                    </a:ext>
                  </a:extLst>
                </a:gridCol>
              </a:tblGrid>
              <a:tr h="163522">
                <a:tc>
                  <a:txBody>
                    <a:bodyPr/>
                    <a:lstStyle/>
                    <a:p>
                      <a:pPr algn="l" fontAlgn="b"/>
                      <a:r>
                        <a:rPr lang="en-GB" sz="1050" u="none" strike="noStrike" dirty="0">
                          <a:effectLst/>
                        </a:rPr>
                        <a:t>Assets</a:t>
                      </a:r>
                      <a:endParaRPr lang="en-GB" sz="1050" b="1"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0"/>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r>
                        <a:rPr lang="en-GB" sz="1050" u="none" strike="noStrike" dirty="0">
                          <a:effectLst/>
                        </a:rPr>
                        <a:t>Assets Cash</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25,000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1"/>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4">
                  <a:txBody>
                    <a:bodyPr/>
                    <a:lstStyle/>
                    <a:p>
                      <a:pPr algn="l" fontAlgn="b"/>
                      <a:r>
                        <a:rPr lang="en-GB" sz="1050" u="none" strike="noStrike" dirty="0">
                          <a:effectLst/>
                        </a:rPr>
                        <a:t>Accounts receivable</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3,000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2"/>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Inventory</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55,000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3"/>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Prepaid expenses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12,000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4"/>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TOTAL</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95,000</a:t>
                      </a:r>
                      <a:endParaRPr lang="en-GB" sz="1050" b="0" i="0" u="none" strike="noStrike" dirty="0">
                        <a:solidFill>
                          <a:srgbClr val="FF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5"/>
                  </a:ext>
                </a:extLst>
              </a:tr>
              <a:tr h="163522">
                <a:tc gridSpan="2">
                  <a:txBody>
                    <a:bodyPr/>
                    <a:lstStyle/>
                    <a:p>
                      <a:pPr algn="l" fontAlgn="b"/>
                      <a:r>
                        <a:rPr lang="en-GB" sz="1050" u="none" strike="noStrike" dirty="0">
                          <a:effectLst/>
                        </a:rPr>
                        <a:t>Non current Assets</a:t>
                      </a:r>
                      <a:endParaRPr lang="en-GB" sz="1050" b="1"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6"/>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4">
                  <a:txBody>
                    <a:bodyPr/>
                    <a:lstStyle/>
                    <a:p>
                      <a:pPr algn="l" fontAlgn="b"/>
                      <a:r>
                        <a:rPr lang="en-GB" sz="1050" u="none" strike="noStrike" dirty="0">
                          <a:effectLst/>
                        </a:rPr>
                        <a:t>Property Plant &amp; Equipment</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100,000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7"/>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Intangible assets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8"/>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Non Current Assets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95,000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09"/>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TOTAL</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210,000</a:t>
                      </a:r>
                      <a:endParaRPr lang="en-GB" sz="1050" b="0" i="0" u="none" strike="noStrike" dirty="0">
                        <a:solidFill>
                          <a:srgbClr val="FF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0"/>
                  </a:ext>
                </a:extLst>
              </a:tr>
              <a:tr h="163522">
                <a:tc gridSpan="2">
                  <a:txBody>
                    <a:bodyPr/>
                    <a:lstStyle/>
                    <a:p>
                      <a:pPr algn="l" fontAlgn="b"/>
                      <a:r>
                        <a:rPr lang="en-GB" sz="1050" u="none" strike="noStrike" dirty="0">
                          <a:effectLst/>
                        </a:rPr>
                        <a:t>Liabilities</a:t>
                      </a:r>
                      <a:endParaRPr lang="en-GB" sz="1050" b="1"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1"/>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Accounts payable</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2"/>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Accrued Expenses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3"/>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Current Liabilities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4,000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4"/>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4">
                  <a:txBody>
                    <a:bodyPr/>
                    <a:lstStyle/>
                    <a:p>
                      <a:pPr algn="l" fontAlgn="b"/>
                      <a:r>
                        <a:rPr lang="en-GB" sz="1050" u="none" strike="noStrike" dirty="0">
                          <a:effectLst/>
                        </a:rPr>
                        <a:t>Non Current Liabilities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5"/>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Bank Loan</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95,000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6"/>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Shareholder Equity</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80,000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7"/>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Retained Earning</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10,000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8"/>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TOTAL</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210,000</a:t>
                      </a:r>
                      <a:endParaRPr lang="en-GB" sz="1050" b="0" i="0" u="none" strike="noStrike" dirty="0">
                        <a:solidFill>
                          <a:srgbClr val="FF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19"/>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0"/>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Gross sales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205,052</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1"/>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2"/>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cost of sales</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143,537</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3"/>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Operational Costs</a:t>
                      </a:r>
                      <a:endParaRPr lang="en-GB" sz="1050" b="1" i="1"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1" i="1"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 </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4"/>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Wages</a:t>
                      </a:r>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32,500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5"/>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Rent</a:t>
                      </a:r>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4,500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6"/>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Rates</a:t>
                      </a:r>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3,000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7"/>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Travel</a:t>
                      </a:r>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1,000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8"/>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r>
                        <a:rPr lang="en-GB" sz="1050" u="none" strike="noStrike" dirty="0">
                          <a:effectLst/>
                        </a:rPr>
                        <a:t>sundries</a:t>
                      </a:r>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500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29"/>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Electricity</a:t>
                      </a:r>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400</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30"/>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TOTAL</a:t>
                      </a:r>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185,437</a:t>
                      </a:r>
                      <a:endParaRPr lang="en-GB" sz="1050" b="0" i="0" u="none" strike="noStrike" dirty="0">
                        <a:solidFill>
                          <a:srgbClr val="FF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31"/>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3">
                  <a:txBody>
                    <a:bodyPr/>
                    <a:lstStyle/>
                    <a:p>
                      <a:pPr algn="l" fontAlgn="b"/>
                      <a:r>
                        <a:rPr lang="en-GB" sz="1050" u="none" strike="noStrike" dirty="0">
                          <a:effectLst/>
                        </a:rPr>
                        <a:t>Net Profit</a:t>
                      </a:r>
                      <a:endParaRPr lang="en-GB" sz="1050" b="1" i="0" u="none" strike="noStrike" dirty="0">
                        <a:solidFill>
                          <a:srgbClr val="000000"/>
                        </a:solidFill>
                        <a:effectLst/>
                        <a:latin typeface="Calibri" panose="020F0502020204030204" pitchFamily="34" charset="0"/>
                      </a:endParaRPr>
                    </a:p>
                  </a:txBody>
                  <a:tcPr marL="5917" marR="5917" marT="5916" marB="0" anchor="b"/>
                </a:tc>
                <a:tc hMerge="1">
                  <a:txBody>
                    <a:bodyPr/>
                    <a:lstStyle/>
                    <a:p>
                      <a:endParaRPr lang="en-GB"/>
                    </a:p>
                  </a:txBody>
                  <a:tcPr/>
                </a:tc>
                <a:tc hMerge="1">
                  <a:txBody>
                    <a:bodyPr/>
                    <a:lstStyle/>
                    <a:p>
                      <a:pPr algn="l" fontAlgn="b"/>
                      <a:endParaRPr lang="en-GB" sz="700" b="1"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r>
                        <a:rPr lang="en-GB" sz="1050" u="none" strike="noStrike" dirty="0">
                          <a:effectLst/>
                        </a:rPr>
                        <a:t>19,615</a:t>
                      </a:r>
                      <a:endParaRPr lang="en-GB" sz="1050" b="0" i="0" u="none" strike="noStrike" dirty="0">
                        <a:solidFill>
                          <a:srgbClr val="305496"/>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32"/>
                  </a:ext>
                </a:extLst>
              </a:tr>
              <a:tr h="163522">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gridSpan="2">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hMerge="1">
                  <a:txBody>
                    <a:bodyPr/>
                    <a:lstStyle/>
                    <a:p>
                      <a:pPr algn="l" fontAlgn="b"/>
                      <a:endParaRPr lang="en-GB" sz="700" b="0" i="0" u="none" strike="noStrike">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r"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l" fontAlgn="b"/>
                      <a:endParaRPr lang="en-GB" sz="1050" b="0" i="0" u="none" strike="noStrike" dirty="0">
                        <a:solidFill>
                          <a:srgbClr val="000000"/>
                        </a:solidFill>
                        <a:effectLst/>
                        <a:latin typeface="Calibri" panose="020F0502020204030204" pitchFamily="34" charset="0"/>
                      </a:endParaRPr>
                    </a:p>
                  </a:txBody>
                  <a:tcPr marL="5917" marR="5917" marT="5916" marB="0" anchor="b"/>
                </a:tc>
                <a:tc>
                  <a:txBody>
                    <a:bodyPr/>
                    <a:lstStyle/>
                    <a:p>
                      <a:pPr algn="ctr" fontAlgn="b"/>
                      <a:endParaRPr lang="en-GB" sz="1050" b="0" i="0" u="none" strike="noStrike" dirty="0">
                        <a:solidFill>
                          <a:srgbClr val="000000"/>
                        </a:solidFill>
                        <a:effectLst/>
                        <a:latin typeface="Calibri" panose="020F0502020204030204" pitchFamily="34" charset="0"/>
                      </a:endParaRPr>
                    </a:p>
                  </a:txBody>
                  <a:tcPr marL="5917" marR="5917" marT="5916" marB="0" anchor="b"/>
                </a:tc>
                <a:extLst>
                  <a:ext uri="{0D108BD9-81ED-4DB2-BD59-A6C34878D82A}">
                    <a16:rowId xmlns:a16="http://schemas.microsoft.com/office/drawing/2014/main" val="10033"/>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E48A9-B89B-4148-BEDD-B8F087D76760}"/>
              </a:ext>
            </a:extLst>
          </p:cNvPr>
          <p:cNvSpPr>
            <a:spLocks noGrp="1"/>
          </p:cNvSpPr>
          <p:nvPr>
            <p:ph type="title"/>
          </p:nvPr>
        </p:nvSpPr>
        <p:spPr>
          <a:xfrm>
            <a:off x="800100" y="33337"/>
            <a:ext cx="7543800" cy="1449387"/>
          </a:xfrm>
        </p:spPr>
        <p:txBody>
          <a:bodyPr/>
          <a:lstStyle/>
          <a:p>
            <a:r>
              <a:rPr lang="en-GB" dirty="0"/>
              <a:t>Profit and Loss Account</a:t>
            </a:r>
          </a:p>
        </p:txBody>
      </p:sp>
      <p:sp>
        <p:nvSpPr>
          <p:cNvPr id="4" name="Date Placeholder 3">
            <a:extLst>
              <a:ext uri="{FF2B5EF4-FFF2-40B4-BE49-F238E27FC236}">
                <a16:creationId xmlns:a16="http://schemas.microsoft.com/office/drawing/2014/main" id="{DFF22B3A-442B-4996-A4CC-46707733670F}"/>
              </a:ext>
            </a:extLst>
          </p:cNvPr>
          <p:cNvSpPr>
            <a:spLocks noGrp="1"/>
          </p:cNvSpPr>
          <p:nvPr>
            <p:ph type="dt" sz="half" idx="10"/>
          </p:nvPr>
        </p:nvSpPr>
        <p:spPr/>
        <p:txBody>
          <a:bodyPr/>
          <a:lstStyle/>
          <a:p>
            <a:pPr>
              <a:defRPr/>
            </a:pPr>
            <a:fld id="{1AA4E3E5-5939-40A6-99BD-60C01372569F}" type="datetime1">
              <a:rPr lang="en-GB" altLang="en-US" smtClean="0"/>
              <a:pPr>
                <a:defRPr/>
              </a:pPr>
              <a:t>04/12/2021</a:t>
            </a:fld>
            <a:endParaRPr lang="en-GB" altLang="en-US" dirty="0"/>
          </a:p>
        </p:txBody>
      </p:sp>
      <p:sp>
        <p:nvSpPr>
          <p:cNvPr id="5" name="Footer Placeholder 4">
            <a:extLst>
              <a:ext uri="{FF2B5EF4-FFF2-40B4-BE49-F238E27FC236}">
                <a16:creationId xmlns:a16="http://schemas.microsoft.com/office/drawing/2014/main" id="{DE0051D1-5175-486D-A446-3733EB6B6FD4}"/>
              </a:ext>
            </a:extLst>
          </p:cNvPr>
          <p:cNvSpPr>
            <a:spLocks noGrp="1"/>
          </p:cNvSpPr>
          <p:nvPr>
            <p:ph type="ftr" sz="quarter" idx="11"/>
          </p:nvPr>
        </p:nvSpPr>
        <p:spPr/>
        <p:txBody>
          <a:bodyPr/>
          <a:lstStyle/>
          <a:p>
            <a:pPr>
              <a:defRPr/>
            </a:pPr>
            <a:r>
              <a:rPr lang="en-GB" altLang="en-US" dirty="0"/>
              <a:t>Mary March</a:t>
            </a:r>
          </a:p>
        </p:txBody>
      </p:sp>
      <p:graphicFrame>
        <p:nvGraphicFramePr>
          <p:cNvPr id="15" name="Content Placeholder 14">
            <a:extLst>
              <a:ext uri="{FF2B5EF4-FFF2-40B4-BE49-F238E27FC236}">
                <a16:creationId xmlns:a16="http://schemas.microsoft.com/office/drawing/2014/main" id="{EAAF1116-AB8F-4864-A3AC-6CE273D30ABD}"/>
              </a:ext>
            </a:extLst>
          </p:cNvPr>
          <p:cNvGraphicFramePr>
            <a:graphicFrameLocks noGrp="1"/>
          </p:cNvGraphicFramePr>
          <p:nvPr>
            <p:ph idx="1"/>
            <p:extLst>
              <p:ext uri="{D42A27DB-BD31-4B8C-83A1-F6EECF244321}">
                <p14:modId xmlns:p14="http://schemas.microsoft.com/office/powerpoint/2010/main" val="1156453773"/>
              </p:ext>
            </p:extLst>
          </p:nvPr>
        </p:nvGraphicFramePr>
        <p:xfrm>
          <a:off x="608931" y="1482724"/>
          <a:ext cx="7926138" cy="4853940"/>
        </p:xfrm>
        <a:graphic>
          <a:graphicData uri="http://schemas.openxmlformats.org/drawingml/2006/table">
            <a:tbl>
              <a:tblPr/>
              <a:tblGrid>
                <a:gridCol w="1268182">
                  <a:extLst>
                    <a:ext uri="{9D8B030D-6E8A-4147-A177-3AD203B41FA5}">
                      <a16:colId xmlns:a16="http://schemas.microsoft.com/office/drawing/2014/main" val="4084215690"/>
                    </a:ext>
                  </a:extLst>
                </a:gridCol>
                <a:gridCol w="1268182">
                  <a:extLst>
                    <a:ext uri="{9D8B030D-6E8A-4147-A177-3AD203B41FA5}">
                      <a16:colId xmlns:a16="http://schemas.microsoft.com/office/drawing/2014/main" val="2114981757"/>
                    </a:ext>
                  </a:extLst>
                </a:gridCol>
                <a:gridCol w="1585228">
                  <a:extLst>
                    <a:ext uri="{9D8B030D-6E8A-4147-A177-3AD203B41FA5}">
                      <a16:colId xmlns:a16="http://schemas.microsoft.com/office/drawing/2014/main" val="509320838"/>
                    </a:ext>
                  </a:extLst>
                </a:gridCol>
                <a:gridCol w="1268182">
                  <a:extLst>
                    <a:ext uri="{9D8B030D-6E8A-4147-A177-3AD203B41FA5}">
                      <a16:colId xmlns:a16="http://schemas.microsoft.com/office/drawing/2014/main" val="2182413572"/>
                    </a:ext>
                  </a:extLst>
                </a:gridCol>
                <a:gridCol w="1268182">
                  <a:extLst>
                    <a:ext uri="{9D8B030D-6E8A-4147-A177-3AD203B41FA5}">
                      <a16:colId xmlns:a16="http://schemas.microsoft.com/office/drawing/2014/main" val="2542201940"/>
                    </a:ext>
                  </a:extLst>
                </a:gridCol>
                <a:gridCol w="1268182">
                  <a:extLst>
                    <a:ext uri="{9D8B030D-6E8A-4147-A177-3AD203B41FA5}">
                      <a16:colId xmlns:a16="http://schemas.microsoft.com/office/drawing/2014/main" val="3657994909"/>
                    </a:ext>
                  </a:extLst>
                </a:gridCol>
              </a:tblGrid>
              <a:tr h="209807">
                <a:tc gridSpan="6">
                  <a:txBody>
                    <a:bodyPr/>
                    <a:lstStyle/>
                    <a:p>
                      <a:pPr algn="l" fontAlgn="b"/>
                      <a:r>
                        <a:rPr lang="en-GB" sz="1400" b="0" i="0" u="none" strike="noStrike" dirty="0">
                          <a:solidFill>
                            <a:srgbClr val="000000"/>
                          </a:solidFill>
                          <a:effectLst/>
                          <a:latin typeface="Calibri" panose="020F0502020204030204" pitchFamily="34" charset="0"/>
                        </a:rPr>
                        <a:t>                                The net profit is referred to as “the bottom line in business” </a:t>
                      </a:r>
                    </a:p>
                  </a:txBody>
                  <a:tcPr marL="7620" marR="7620" marT="7620"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56428147"/>
                  </a:ext>
                </a:extLst>
              </a:tr>
              <a:tr h="209807">
                <a:tc gridSpan="3">
                  <a:txBody>
                    <a:bodyPr/>
                    <a:lstStyle/>
                    <a:p>
                      <a:pPr algn="l" fontAlgn="b"/>
                      <a:r>
                        <a:rPr lang="en-GB" sz="1400" b="0" i="0" u="none" strike="noStrike" dirty="0">
                          <a:solidFill>
                            <a:srgbClr val="000000"/>
                          </a:solidFill>
                          <a:effectLst/>
                          <a:latin typeface="Calibri" panose="020F0502020204030204" pitchFamily="34" charset="0"/>
                        </a:rPr>
                        <a:t>           This is for two reasons:</a:t>
                      </a:r>
                    </a:p>
                  </a:txBody>
                  <a:tcPr marL="7620" marR="7620" marT="7620" marB="0" anchor="b">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84016665"/>
                  </a:ext>
                </a:extLst>
              </a:tr>
              <a:tr h="209807">
                <a:tc gridSpan="5">
                  <a:txBody>
                    <a:bodyPr/>
                    <a:lstStyle/>
                    <a:p>
                      <a:pPr algn="l" fontAlgn="b"/>
                      <a:r>
                        <a:rPr lang="en-GB" sz="1400" b="0" i="0" u="none" strike="noStrike" dirty="0">
                          <a:solidFill>
                            <a:srgbClr val="000000"/>
                          </a:solidFill>
                          <a:effectLst/>
                          <a:latin typeface="Calibri" panose="020F0502020204030204" pitchFamily="34" charset="0"/>
                        </a:rPr>
                        <a:t>1.In simple presentation is profit and loss account,</a:t>
                      </a:r>
                    </a:p>
                  </a:txBody>
                  <a:tcPr marL="7620" marR="7620" marT="7620"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848491946"/>
                  </a:ext>
                </a:extLst>
              </a:tr>
              <a:tr h="412379">
                <a:tc gridSpan="3">
                  <a:txBody>
                    <a:bodyPr/>
                    <a:lstStyle/>
                    <a:p>
                      <a:pPr algn="l" fontAlgn="b"/>
                      <a:r>
                        <a:rPr lang="en-GB" sz="1400" b="0" i="0" u="none" strike="noStrike" dirty="0">
                          <a:solidFill>
                            <a:srgbClr val="000000"/>
                          </a:solidFill>
                          <a:effectLst/>
                          <a:latin typeface="Calibri" panose="020F0502020204030204" pitchFamily="34" charset="0"/>
                        </a:rPr>
                        <a:t>but actually is the bottom line.</a:t>
                      </a:r>
                    </a:p>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3356687821"/>
                  </a:ext>
                </a:extLst>
              </a:tr>
              <a:tr h="209807">
                <a:tc gridSpan="5">
                  <a:txBody>
                    <a:bodyPr/>
                    <a:lstStyle/>
                    <a:p>
                      <a:pPr algn="l" fontAlgn="b"/>
                      <a:r>
                        <a:rPr lang="en-GB" sz="1400" b="0" i="0" u="none" strike="noStrike" dirty="0">
                          <a:solidFill>
                            <a:srgbClr val="000000"/>
                          </a:solidFill>
                          <a:effectLst/>
                          <a:latin typeface="Calibri" panose="020F0502020204030204" pitchFamily="34" charset="0"/>
                        </a:rPr>
                        <a:t>2.The net profit tell us after the costs and profits </a:t>
                      </a:r>
                    </a:p>
                  </a:txBody>
                  <a:tcPr marL="7620" marR="7620" marT="7620"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821618041"/>
                  </a:ext>
                </a:extLst>
              </a:tr>
              <a:tr h="209807">
                <a:tc gridSpan="2">
                  <a:txBody>
                    <a:bodyPr/>
                    <a:lstStyle/>
                    <a:p>
                      <a:pPr algn="l" fontAlgn="b"/>
                      <a:r>
                        <a:rPr lang="en-GB" sz="1400" b="0" i="0" u="none" strike="noStrike" dirty="0">
                          <a:solidFill>
                            <a:srgbClr val="000000"/>
                          </a:solidFill>
                          <a:effectLst/>
                          <a:latin typeface="Calibri" panose="020F0502020204030204" pitchFamily="34" charset="0"/>
                        </a:rPr>
                        <a:t>have been paid</a:t>
                      </a:r>
                    </a:p>
                  </a:txBody>
                  <a:tcPr marL="7620" marR="7620" marT="7620" marB="0" anchor="b">
                    <a:lnL>
                      <a:noFill/>
                    </a:lnL>
                    <a:lnR>
                      <a:noFill/>
                    </a:lnR>
                    <a:lnT>
                      <a:noFill/>
                    </a:lnT>
                    <a:lnB>
                      <a:noFill/>
                    </a:lnB>
                  </a:tcPr>
                </a:tc>
                <a:tc hMerge="1">
                  <a:txBody>
                    <a:bodyPr/>
                    <a:lstStyle/>
                    <a:p>
                      <a:endParaRPr lang="en-GB"/>
                    </a:p>
                  </a:txBody>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4002996014"/>
                  </a:ext>
                </a:extLst>
              </a:tr>
              <a:tr h="209807">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393901536"/>
                  </a:ext>
                </a:extLst>
              </a:tr>
              <a:tr h="209807">
                <a:tc gridSpan="2">
                  <a:txBody>
                    <a:bodyPr/>
                    <a:lstStyle/>
                    <a:p>
                      <a:pPr algn="l" fontAlgn="b"/>
                      <a:r>
                        <a:rPr lang="en-GB" sz="1400" b="0" i="0" u="none" strike="noStrike" dirty="0">
                          <a:solidFill>
                            <a:srgbClr val="000000"/>
                          </a:solidFill>
                          <a:effectLst/>
                          <a:latin typeface="Calibri" panose="020F0502020204030204" pitchFamily="34" charset="0"/>
                        </a:rPr>
                        <a:t>Gross Sales</a:t>
                      </a:r>
                    </a:p>
                  </a:txBody>
                  <a:tcPr marL="7620" marR="7620" marT="7620" marB="0" anchor="b">
                    <a:lnL>
                      <a:noFill/>
                    </a:lnL>
                    <a:lnR>
                      <a:noFill/>
                    </a:lnR>
                    <a:lnT>
                      <a:noFill/>
                    </a:lnT>
                    <a:lnB>
                      <a:noFill/>
                    </a:lnB>
                  </a:tcPr>
                </a:tc>
                <a:tc hMerge="1">
                  <a:txBody>
                    <a:bodyPr/>
                    <a:lstStyle/>
                    <a:p>
                      <a:endParaRPr lang="en-GB"/>
                    </a:p>
                  </a:txBody>
                  <a:tcPr/>
                </a:tc>
                <a:tc>
                  <a:txBody>
                    <a:bodyPr/>
                    <a:lstStyle/>
                    <a:p>
                      <a:pPr algn="l" fontAlgn="b"/>
                      <a:r>
                        <a:rPr lang="en-GB" sz="1400" b="0" i="0" u="none" strike="noStrike" dirty="0">
                          <a:solidFill>
                            <a:srgbClr val="000000"/>
                          </a:solidFill>
                          <a:effectLst/>
                          <a:latin typeface="Calibri" panose="020F0502020204030204" pitchFamily="34" charset="0"/>
                        </a:rPr>
                        <a:t>£205,052.00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295517192"/>
                  </a:ext>
                </a:extLst>
              </a:tr>
              <a:tr h="209807">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1490260310"/>
                  </a:ext>
                </a:extLst>
              </a:tr>
              <a:tr h="209807">
                <a:tc gridSpan="2">
                  <a:txBody>
                    <a:bodyPr/>
                    <a:lstStyle/>
                    <a:p>
                      <a:pPr algn="l" fontAlgn="b"/>
                      <a:r>
                        <a:rPr lang="en-GB" sz="1400" b="0" i="0" u="none" strike="noStrike" dirty="0">
                          <a:solidFill>
                            <a:srgbClr val="000000"/>
                          </a:solidFill>
                          <a:effectLst/>
                          <a:latin typeface="Calibri" panose="020F0502020204030204" pitchFamily="34" charset="0"/>
                        </a:rPr>
                        <a:t>Cost Of Sales</a:t>
                      </a:r>
                    </a:p>
                  </a:txBody>
                  <a:tcPr marL="7620" marR="7620" marT="7620" marB="0" anchor="b">
                    <a:lnL>
                      <a:noFill/>
                    </a:lnL>
                    <a:lnR>
                      <a:noFill/>
                    </a:lnR>
                    <a:lnT>
                      <a:noFill/>
                    </a:lnT>
                    <a:lnB>
                      <a:noFill/>
                    </a:lnB>
                  </a:tcPr>
                </a:tc>
                <a:tc hMerge="1">
                  <a:txBody>
                    <a:bodyPr/>
                    <a:lstStyle/>
                    <a:p>
                      <a:endParaRPr lang="en-GB"/>
                    </a:p>
                  </a:txBody>
                  <a:tcPr/>
                </a:tc>
                <a:tc>
                  <a:txBody>
                    <a:bodyPr/>
                    <a:lstStyle/>
                    <a:p>
                      <a:pPr algn="l" fontAlgn="b"/>
                      <a:r>
                        <a:rPr lang="en-GB" sz="1400" b="0" i="0" u="none" strike="noStrike" dirty="0">
                          <a:solidFill>
                            <a:srgbClr val="000000"/>
                          </a:solidFill>
                          <a:effectLst/>
                          <a:latin typeface="Calibri" panose="020F0502020204030204" pitchFamily="34" charset="0"/>
                        </a:rPr>
                        <a:t>£143,537</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4239772738"/>
                  </a:ext>
                </a:extLst>
              </a:tr>
              <a:tr h="209807">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557654212"/>
                  </a:ext>
                </a:extLst>
              </a:tr>
              <a:tr h="209807">
                <a:tc gridSpan="2">
                  <a:txBody>
                    <a:bodyPr/>
                    <a:lstStyle/>
                    <a:p>
                      <a:pPr algn="l" fontAlgn="b"/>
                      <a:r>
                        <a:rPr lang="en-GB" sz="1400" b="0" i="0" u="none" strike="noStrike" dirty="0">
                          <a:solidFill>
                            <a:srgbClr val="000000"/>
                          </a:solidFill>
                          <a:effectLst/>
                          <a:latin typeface="Calibri" panose="020F0502020204030204" pitchFamily="34" charset="0"/>
                        </a:rPr>
                        <a:t>Operational Costs</a:t>
                      </a:r>
                    </a:p>
                  </a:txBody>
                  <a:tcPr marL="7620" marR="7620" marT="7620" marB="0" anchor="b">
                    <a:lnL>
                      <a:noFill/>
                    </a:lnL>
                    <a:lnR>
                      <a:noFill/>
                    </a:lnR>
                    <a:lnT>
                      <a:noFill/>
                    </a:lnT>
                    <a:lnB>
                      <a:noFill/>
                    </a:lnB>
                  </a:tcPr>
                </a:tc>
                <a:tc hMerge="1">
                  <a:txBody>
                    <a:bodyPr/>
                    <a:lstStyle/>
                    <a:p>
                      <a:endParaRPr lang="en-GB"/>
                    </a:p>
                  </a:txBody>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4006421731"/>
                  </a:ext>
                </a:extLst>
              </a:tr>
              <a:tr h="209807">
                <a:tc>
                  <a:txBody>
                    <a:bodyPr/>
                    <a:lstStyle/>
                    <a:p>
                      <a:pPr algn="l" fontAlgn="b"/>
                      <a:r>
                        <a:rPr lang="en-GB" sz="1400" b="0" i="0" u="none" strike="noStrike" dirty="0">
                          <a:solidFill>
                            <a:srgbClr val="000000"/>
                          </a:solidFill>
                          <a:effectLst/>
                          <a:latin typeface="Calibri" panose="020F0502020204030204" pitchFamily="34" charset="0"/>
                        </a:rPr>
                        <a:t>Wages</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32,500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2927325126"/>
                  </a:ext>
                </a:extLst>
              </a:tr>
              <a:tr h="209807">
                <a:tc>
                  <a:txBody>
                    <a:bodyPr/>
                    <a:lstStyle/>
                    <a:p>
                      <a:pPr algn="l" fontAlgn="b"/>
                      <a:r>
                        <a:rPr lang="en-GB" sz="1400" b="0" i="0" u="none" strike="noStrike" dirty="0">
                          <a:solidFill>
                            <a:srgbClr val="000000"/>
                          </a:solidFill>
                          <a:effectLst/>
                          <a:latin typeface="Calibri" panose="020F0502020204030204" pitchFamily="34" charset="0"/>
                        </a:rPr>
                        <a:t>Rent</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4,500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3085164299"/>
                  </a:ext>
                </a:extLst>
              </a:tr>
              <a:tr h="209807">
                <a:tc>
                  <a:txBody>
                    <a:bodyPr/>
                    <a:lstStyle/>
                    <a:p>
                      <a:pPr algn="l" fontAlgn="b"/>
                      <a:r>
                        <a:rPr lang="en-GB" sz="1400" b="0" i="0" u="none" strike="noStrike" dirty="0">
                          <a:solidFill>
                            <a:srgbClr val="000000"/>
                          </a:solidFill>
                          <a:effectLst/>
                          <a:latin typeface="Calibri" panose="020F0502020204030204" pitchFamily="34" charset="0"/>
                        </a:rPr>
                        <a:t>Rates</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3,000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3974233650"/>
                  </a:ext>
                </a:extLst>
              </a:tr>
              <a:tr h="209807">
                <a:tc>
                  <a:txBody>
                    <a:bodyPr/>
                    <a:lstStyle/>
                    <a:p>
                      <a:pPr algn="l" fontAlgn="b"/>
                      <a:r>
                        <a:rPr lang="en-GB" sz="1400" b="0" i="0" u="none" strike="noStrike" dirty="0">
                          <a:solidFill>
                            <a:srgbClr val="000000"/>
                          </a:solidFill>
                          <a:effectLst/>
                          <a:latin typeface="Calibri" panose="020F0502020204030204" pitchFamily="34" charset="0"/>
                        </a:rPr>
                        <a:t>Travel</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1,000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3913485451"/>
                  </a:ext>
                </a:extLst>
              </a:tr>
              <a:tr h="209807">
                <a:tc>
                  <a:txBody>
                    <a:bodyPr/>
                    <a:lstStyle/>
                    <a:p>
                      <a:pPr algn="l" fontAlgn="b"/>
                      <a:r>
                        <a:rPr lang="en-GB" sz="1400" b="0" i="0" u="none" strike="noStrike" dirty="0">
                          <a:solidFill>
                            <a:srgbClr val="000000"/>
                          </a:solidFill>
                          <a:effectLst/>
                          <a:latin typeface="Calibri" panose="020F0502020204030204" pitchFamily="34" charset="0"/>
                        </a:rPr>
                        <a:t>Sundries</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500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1652273973"/>
                  </a:ext>
                </a:extLst>
              </a:tr>
              <a:tr h="209807">
                <a:tc>
                  <a:txBody>
                    <a:bodyPr/>
                    <a:lstStyle/>
                    <a:p>
                      <a:pPr algn="l" fontAlgn="b"/>
                      <a:r>
                        <a:rPr lang="en-GB" sz="1400" b="0" i="0" u="none" strike="noStrike" dirty="0">
                          <a:solidFill>
                            <a:srgbClr val="000000"/>
                          </a:solidFill>
                          <a:effectLst/>
                          <a:latin typeface="Calibri" panose="020F0502020204030204" pitchFamily="34" charset="0"/>
                        </a:rPr>
                        <a:t>Electricity</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400</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3146169399"/>
                  </a:ext>
                </a:extLst>
              </a:tr>
              <a:tr h="209807">
                <a:tc gridSpan="2">
                  <a:txBody>
                    <a:bodyPr/>
                    <a:lstStyle/>
                    <a:p>
                      <a:pPr algn="l" fontAlgn="b"/>
                      <a:r>
                        <a:rPr lang="en-GB" sz="1400" b="0" i="0" u="none" strike="noStrike" dirty="0">
                          <a:solidFill>
                            <a:srgbClr val="000000"/>
                          </a:solidFill>
                          <a:effectLst/>
                          <a:latin typeface="Calibri" panose="020F0502020204030204" pitchFamily="34" charset="0"/>
                        </a:rPr>
                        <a:t>Total Cost</a:t>
                      </a:r>
                    </a:p>
                  </a:txBody>
                  <a:tcPr marL="7620" marR="7620" marT="7620" marB="0" anchor="b">
                    <a:lnL>
                      <a:noFill/>
                    </a:lnL>
                    <a:lnR>
                      <a:noFill/>
                    </a:lnR>
                    <a:lnT>
                      <a:noFill/>
                    </a:lnT>
                    <a:lnB>
                      <a:noFill/>
                    </a:lnB>
                  </a:tcPr>
                </a:tc>
                <a:tc hMerge="1">
                  <a:txBody>
                    <a:bodyPr/>
                    <a:lstStyle/>
                    <a:p>
                      <a:endParaRPr lang="en-GB"/>
                    </a:p>
                  </a:txBody>
                  <a:tcPr/>
                </a:tc>
                <a:tc>
                  <a:txBody>
                    <a:bodyPr/>
                    <a:lstStyle/>
                    <a:p>
                      <a:pPr algn="l" fontAlgn="b"/>
                      <a:r>
                        <a:rPr lang="en-GB" sz="1400" b="0" i="0" u="none" strike="noStrike" dirty="0">
                          <a:solidFill>
                            <a:srgbClr val="000000"/>
                          </a:solidFill>
                          <a:effectLst/>
                          <a:latin typeface="Calibri" panose="020F0502020204030204" pitchFamily="34" charset="0"/>
                        </a:rPr>
                        <a:t>185,437</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1663369808"/>
                  </a:ext>
                </a:extLst>
              </a:tr>
              <a:tr h="209807">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1036279130"/>
                  </a:ext>
                </a:extLst>
              </a:tr>
              <a:tr h="209807">
                <a:tc>
                  <a:txBody>
                    <a:bodyPr/>
                    <a:lstStyle/>
                    <a:p>
                      <a:pPr algn="l" fontAlgn="b"/>
                      <a:r>
                        <a:rPr lang="en-GB" sz="1400" b="0" i="0" u="none" strike="noStrike" dirty="0">
                          <a:solidFill>
                            <a:srgbClr val="000000"/>
                          </a:solidFill>
                          <a:effectLst/>
                          <a:latin typeface="Calibri" panose="020F0502020204030204" pitchFamily="34" charset="0"/>
                        </a:rPr>
                        <a:t>Net profit</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r>
                        <a:rPr lang="en-GB" sz="1400" b="0" i="0" u="none" strike="noStrike" dirty="0">
                          <a:solidFill>
                            <a:srgbClr val="000000"/>
                          </a:solidFill>
                          <a:effectLst/>
                          <a:latin typeface="Calibri" panose="020F0502020204030204" pitchFamily="34" charset="0"/>
                        </a:rPr>
                        <a:t>19,615</a:t>
                      </a:r>
                    </a:p>
                  </a:txBody>
                  <a:tcPr marL="7620" marR="7620" marT="7620" marB="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lnL>
                      <a:noFill/>
                    </a:lnL>
                    <a:lnR>
                      <a:noFill/>
                    </a:lnR>
                    <a:lnT>
                      <a:noFill/>
                    </a:lnT>
                    <a:lnB>
                      <a:noFill/>
                    </a:lnB>
                  </a:tcPr>
                </a:tc>
                <a:extLst>
                  <a:ext uri="{0D108BD9-81ED-4DB2-BD59-A6C34878D82A}">
                    <a16:rowId xmlns:a16="http://schemas.microsoft.com/office/drawing/2014/main" val="4015394944"/>
                  </a:ext>
                </a:extLst>
              </a:tr>
            </a:tbl>
          </a:graphicData>
        </a:graphic>
      </p:graphicFrame>
      <p:sp>
        <p:nvSpPr>
          <p:cNvPr id="3" name="TextBox 2">
            <a:extLst>
              <a:ext uri="{FF2B5EF4-FFF2-40B4-BE49-F238E27FC236}">
                <a16:creationId xmlns:a16="http://schemas.microsoft.com/office/drawing/2014/main" id="{13001DF0-A7FB-454F-BE94-4D40DC15D9A0}"/>
              </a:ext>
            </a:extLst>
          </p:cNvPr>
          <p:cNvSpPr txBox="1"/>
          <p:nvPr/>
        </p:nvSpPr>
        <p:spPr>
          <a:xfrm>
            <a:off x="7164288" y="0"/>
            <a:ext cx="1979712" cy="369332"/>
          </a:xfrm>
          <a:prstGeom prst="rect">
            <a:avLst/>
          </a:prstGeom>
          <a:noFill/>
        </p:spPr>
        <p:txBody>
          <a:bodyPr wrap="square" rtlCol="0">
            <a:spAutoFit/>
          </a:bodyPr>
          <a:lstStyle/>
          <a:p>
            <a:r>
              <a:rPr lang="en-GB" dirty="0"/>
              <a:t>Dalanda next sanu</a:t>
            </a:r>
          </a:p>
        </p:txBody>
      </p:sp>
    </p:spTree>
    <p:extLst>
      <p:ext uri="{BB962C8B-B14F-4D97-AF65-F5344CB8AC3E}">
        <p14:creationId xmlns:p14="http://schemas.microsoft.com/office/powerpoint/2010/main" val="2959648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F64C3-3F3D-4352-9A76-50B541A7F911}"/>
              </a:ext>
            </a:extLst>
          </p:cNvPr>
          <p:cNvSpPr>
            <a:spLocks noGrp="1"/>
          </p:cNvSpPr>
          <p:nvPr>
            <p:ph type="title"/>
          </p:nvPr>
        </p:nvSpPr>
        <p:spPr/>
        <p:txBody>
          <a:bodyPr/>
          <a:lstStyle/>
          <a:p>
            <a:r>
              <a:rPr lang="en-GB" dirty="0"/>
              <a:t>Profit and Loss Account Cont.…</a:t>
            </a:r>
          </a:p>
        </p:txBody>
      </p:sp>
      <p:sp>
        <p:nvSpPr>
          <p:cNvPr id="4" name="Date Placeholder 3">
            <a:extLst>
              <a:ext uri="{FF2B5EF4-FFF2-40B4-BE49-F238E27FC236}">
                <a16:creationId xmlns:a16="http://schemas.microsoft.com/office/drawing/2014/main" id="{E26622C5-25DD-4070-B54A-AFA75173E3DB}"/>
              </a:ext>
            </a:extLst>
          </p:cNvPr>
          <p:cNvSpPr>
            <a:spLocks noGrp="1"/>
          </p:cNvSpPr>
          <p:nvPr>
            <p:ph type="dt" sz="half" idx="10"/>
          </p:nvPr>
        </p:nvSpPr>
        <p:spPr/>
        <p:txBody>
          <a:bodyPr/>
          <a:lstStyle/>
          <a:p>
            <a:pPr>
              <a:defRPr/>
            </a:pPr>
            <a:fld id="{1AA4E3E5-5939-40A6-99BD-60C01372569F}" type="datetime1">
              <a:rPr lang="en-GB" altLang="en-US" smtClean="0"/>
              <a:pPr>
                <a:defRPr/>
              </a:pPr>
              <a:t>04/12/2021</a:t>
            </a:fld>
            <a:endParaRPr lang="en-GB" altLang="en-US" dirty="0"/>
          </a:p>
        </p:txBody>
      </p:sp>
      <p:sp>
        <p:nvSpPr>
          <p:cNvPr id="5" name="Footer Placeholder 4">
            <a:extLst>
              <a:ext uri="{FF2B5EF4-FFF2-40B4-BE49-F238E27FC236}">
                <a16:creationId xmlns:a16="http://schemas.microsoft.com/office/drawing/2014/main" id="{EE1CD7E5-C1F4-4397-B00A-FD546D58507D}"/>
              </a:ext>
            </a:extLst>
          </p:cNvPr>
          <p:cNvSpPr>
            <a:spLocks noGrp="1"/>
          </p:cNvSpPr>
          <p:nvPr>
            <p:ph type="ftr" sz="quarter" idx="11"/>
          </p:nvPr>
        </p:nvSpPr>
        <p:spPr/>
        <p:txBody>
          <a:bodyPr/>
          <a:lstStyle/>
          <a:p>
            <a:pPr>
              <a:defRPr/>
            </a:pPr>
            <a:r>
              <a:rPr lang="en-GB" altLang="en-US" dirty="0"/>
              <a:t>Mary March</a:t>
            </a:r>
          </a:p>
        </p:txBody>
      </p:sp>
      <p:sp>
        <p:nvSpPr>
          <p:cNvPr id="10" name="TextBox 9">
            <a:extLst>
              <a:ext uri="{FF2B5EF4-FFF2-40B4-BE49-F238E27FC236}">
                <a16:creationId xmlns:a16="http://schemas.microsoft.com/office/drawing/2014/main" id="{19842831-3C32-4A7C-B0E2-45CD65C8EE16}"/>
              </a:ext>
            </a:extLst>
          </p:cNvPr>
          <p:cNvSpPr txBox="1"/>
          <p:nvPr/>
        </p:nvSpPr>
        <p:spPr>
          <a:xfrm>
            <a:off x="6876257" y="151423"/>
            <a:ext cx="1994520" cy="369332"/>
          </a:xfrm>
          <a:prstGeom prst="rect">
            <a:avLst/>
          </a:prstGeom>
          <a:noFill/>
        </p:spPr>
        <p:txBody>
          <a:bodyPr wrap="square" rtlCol="0">
            <a:spAutoFit/>
          </a:bodyPr>
          <a:lstStyle/>
          <a:p>
            <a:r>
              <a:rPr lang="en-GB" dirty="0"/>
              <a:t>Dalanda next sanu</a:t>
            </a:r>
          </a:p>
        </p:txBody>
      </p:sp>
      <p:sp>
        <p:nvSpPr>
          <p:cNvPr id="3" name="TextBox 2">
            <a:extLst>
              <a:ext uri="{FF2B5EF4-FFF2-40B4-BE49-F238E27FC236}">
                <a16:creationId xmlns:a16="http://schemas.microsoft.com/office/drawing/2014/main" id="{E1974B75-1AE8-4605-9786-C1002E5AB05B}"/>
              </a:ext>
            </a:extLst>
          </p:cNvPr>
          <p:cNvSpPr txBox="1"/>
          <p:nvPr/>
        </p:nvSpPr>
        <p:spPr>
          <a:xfrm>
            <a:off x="251520" y="1988840"/>
            <a:ext cx="8280920" cy="3970318"/>
          </a:xfrm>
          <a:prstGeom prst="rect">
            <a:avLst/>
          </a:prstGeom>
          <a:noFill/>
        </p:spPr>
        <p:txBody>
          <a:bodyPr wrap="square" rtlCol="0">
            <a:spAutoFit/>
          </a:bodyPr>
          <a:lstStyle/>
          <a:p>
            <a:r>
              <a:rPr lang="en-GB" dirty="0"/>
              <a:t>We must allow these expenses </a:t>
            </a:r>
          </a:p>
          <a:p>
            <a:r>
              <a:rPr lang="en-GB" dirty="0"/>
              <a:t>The company must bear indirect costs </a:t>
            </a:r>
          </a:p>
          <a:p>
            <a:r>
              <a:rPr lang="en-GB" dirty="0"/>
              <a:t>This costs is not direct of the productions</a:t>
            </a:r>
          </a:p>
          <a:p>
            <a:endParaRPr lang="en-GB" dirty="0"/>
          </a:p>
          <a:p>
            <a:r>
              <a:rPr lang="en-GB" dirty="0"/>
              <a:t>Example of expenses include rent, interest payments and electricity</a:t>
            </a:r>
          </a:p>
          <a:p>
            <a:r>
              <a:rPr lang="en-GB" dirty="0"/>
              <a:t>The total amount of these expenses are placed in the second column below </a:t>
            </a:r>
          </a:p>
          <a:p>
            <a:r>
              <a:rPr lang="en-GB" dirty="0"/>
              <a:t>The figure of gross profit</a:t>
            </a:r>
          </a:p>
          <a:p>
            <a:r>
              <a:rPr lang="en-GB" dirty="0"/>
              <a:t>Net  profit is an indicator more efficient for business is overall, this because all the business revenues and expenses are included in calculations.</a:t>
            </a:r>
          </a:p>
          <a:p>
            <a:r>
              <a:rPr lang="en-GB" dirty="0"/>
              <a:t>Like in figure for gross profit, net profit is not help but us judge about level of the efficiency.</a:t>
            </a:r>
          </a:p>
          <a:p>
            <a:endParaRPr lang="en-GB" dirty="0"/>
          </a:p>
          <a:p>
            <a:r>
              <a:rPr lang="en-GB" dirty="0"/>
              <a:t>A large business have it much higher net profit than a small business because it manages it’s expenses better.</a:t>
            </a:r>
          </a:p>
        </p:txBody>
      </p:sp>
    </p:spTree>
    <p:extLst>
      <p:ext uri="{BB962C8B-B14F-4D97-AF65-F5344CB8AC3E}">
        <p14:creationId xmlns:p14="http://schemas.microsoft.com/office/powerpoint/2010/main" val="698671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88EAC4C-17B8-44D5-8A0E-D96EACC43DEB}"/>
              </a:ext>
            </a:extLst>
          </p:cNvPr>
          <p:cNvSpPr>
            <a:spLocks noGrp="1"/>
          </p:cNvSpPr>
          <p:nvPr>
            <p:ph type="title"/>
          </p:nvPr>
        </p:nvSpPr>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Cash Flow Statement</a:t>
            </a:r>
          </a:p>
        </p:txBody>
      </p:sp>
      <p:sp>
        <p:nvSpPr>
          <p:cNvPr id="39939" name="Date Placeholder 3">
            <a:extLst>
              <a:ext uri="{FF2B5EF4-FFF2-40B4-BE49-F238E27FC236}">
                <a16:creationId xmlns:a16="http://schemas.microsoft.com/office/drawing/2014/main" id="{725AF5CA-3F48-454B-8801-B512BE2731B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4CE1995-3949-4E3E-8F05-A3BFDCBC9AEB}"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pic>
        <p:nvPicPr>
          <p:cNvPr id="39940" name="Picture 1">
            <a:extLst>
              <a:ext uri="{FF2B5EF4-FFF2-40B4-BE49-F238E27FC236}">
                <a16:creationId xmlns:a16="http://schemas.microsoft.com/office/drawing/2014/main" id="{BAD5335C-011F-49F6-BF34-D39A8292D9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325" y="1916113"/>
            <a:ext cx="754380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F9331DA-57FF-4EF4-8EE4-81435A4F197F}"/>
              </a:ext>
            </a:extLst>
          </p:cNvPr>
          <p:cNvSpPr txBox="1"/>
          <p:nvPr/>
        </p:nvSpPr>
        <p:spPr>
          <a:xfrm>
            <a:off x="7524328" y="0"/>
            <a:ext cx="1619672" cy="369332"/>
          </a:xfrm>
          <a:prstGeom prst="rect">
            <a:avLst/>
          </a:prstGeom>
          <a:noFill/>
        </p:spPr>
        <p:txBody>
          <a:bodyPr wrap="square" rtlCol="0">
            <a:spAutoFit/>
          </a:bodyPr>
          <a:lstStyle/>
          <a:p>
            <a:r>
              <a:rPr lang="en-GB" dirty="0"/>
              <a:t>Sanu next gelu</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90722E8-1BEF-4D2C-911E-3DDBE6A03D1C}"/>
              </a:ext>
            </a:extLst>
          </p:cNvPr>
          <p:cNvSpPr>
            <a:spLocks noGrp="1"/>
          </p:cNvSpPr>
          <p:nvPr>
            <p:ph type="title"/>
          </p:nvPr>
        </p:nvSpPr>
        <p:spPr>
          <a:xfrm>
            <a:off x="179512" y="287339"/>
            <a:ext cx="8186613" cy="1197446"/>
          </a:xfrm>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Balance Sheet </a:t>
            </a:r>
          </a:p>
        </p:txBody>
      </p:sp>
      <p:sp>
        <p:nvSpPr>
          <p:cNvPr id="40963" name="Date Placeholder 3">
            <a:extLst>
              <a:ext uri="{FF2B5EF4-FFF2-40B4-BE49-F238E27FC236}">
                <a16:creationId xmlns:a16="http://schemas.microsoft.com/office/drawing/2014/main" id="{73B4974C-90E2-47A4-8717-F2CBE8836D4F}"/>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F10CB3C6-25A7-4AD3-809A-4CBAD8411CDF}"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40964" name="TextBox 6">
            <a:extLst>
              <a:ext uri="{FF2B5EF4-FFF2-40B4-BE49-F238E27FC236}">
                <a16:creationId xmlns:a16="http://schemas.microsoft.com/office/drawing/2014/main" id="{0AC075F8-4FB0-475D-AE12-6D5A2F53E721}"/>
              </a:ext>
            </a:extLst>
          </p:cNvPr>
          <p:cNvSpPr txBox="1">
            <a:spLocks noChangeArrowheads="1"/>
          </p:cNvSpPr>
          <p:nvPr/>
        </p:nvSpPr>
        <p:spPr bwMode="auto">
          <a:xfrm>
            <a:off x="358899" y="1916832"/>
            <a:ext cx="8426202" cy="44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150000"/>
              </a:lnSpc>
            </a:pPr>
            <a:r>
              <a:rPr lang="en-GB" altLang="en-US" sz="1600" dirty="0"/>
              <a:t>Assets cash 25,000                                                                       Liabilities accounts payable 5,000</a:t>
            </a:r>
          </a:p>
          <a:p>
            <a:pPr eaLnBrk="1" hangingPunct="1">
              <a:lnSpc>
                <a:spcPct val="150000"/>
              </a:lnSpc>
            </a:pPr>
            <a:r>
              <a:rPr lang="en-GB" altLang="en-US" sz="1600" dirty="0"/>
              <a:t>Accounts receivable 3,000                                                          Accrued expenses 1,000</a:t>
            </a:r>
          </a:p>
          <a:p>
            <a:pPr eaLnBrk="1" hangingPunct="1">
              <a:lnSpc>
                <a:spcPct val="150000"/>
              </a:lnSpc>
            </a:pPr>
            <a:r>
              <a:rPr lang="en-GB" altLang="en-US" sz="1600" dirty="0"/>
              <a:t>Inventory 55,000                                                                          Total current liabilities 4,000</a:t>
            </a:r>
          </a:p>
          <a:p>
            <a:pPr eaLnBrk="1" hangingPunct="1">
              <a:lnSpc>
                <a:spcPct val="150000"/>
              </a:lnSpc>
            </a:pPr>
            <a:r>
              <a:rPr lang="en-GB" altLang="en-US" sz="1600" dirty="0"/>
              <a:t>Prepaid expenses 12,000                                                            Non current liabilities 15,000</a:t>
            </a:r>
          </a:p>
          <a:p>
            <a:pPr eaLnBrk="1" hangingPunct="1">
              <a:lnSpc>
                <a:spcPct val="150000"/>
              </a:lnSpc>
            </a:pPr>
            <a:r>
              <a:rPr lang="en-GB" altLang="en-US" sz="1600" dirty="0"/>
              <a:t>Total current assets 95,000                                                         Bank loan 95,000</a:t>
            </a:r>
          </a:p>
          <a:p>
            <a:pPr eaLnBrk="1" hangingPunct="1">
              <a:lnSpc>
                <a:spcPct val="150000"/>
              </a:lnSpc>
            </a:pPr>
            <a:r>
              <a:rPr lang="en-GB" altLang="en-US" sz="1600" dirty="0"/>
              <a:t>Non current assets                                                                       Shareholder equity</a:t>
            </a:r>
          </a:p>
          <a:p>
            <a:pPr eaLnBrk="1" hangingPunct="1">
              <a:lnSpc>
                <a:spcPct val="150000"/>
              </a:lnSpc>
            </a:pPr>
            <a:r>
              <a:rPr lang="en-GB" altLang="en-US" sz="1600" dirty="0"/>
              <a:t>Property plant &amp; 100,000                                                           Common shares 80,000</a:t>
            </a:r>
          </a:p>
          <a:p>
            <a:pPr eaLnBrk="1" hangingPunct="1">
              <a:lnSpc>
                <a:spcPct val="150000"/>
              </a:lnSpc>
            </a:pPr>
            <a:r>
              <a:rPr lang="en-GB" altLang="en-US" sz="1600" dirty="0"/>
              <a:t>Equipment                                                                                     Retained earnings 10,000</a:t>
            </a:r>
          </a:p>
          <a:p>
            <a:pPr eaLnBrk="1" hangingPunct="1">
              <a:lnSpc>
                <a:spcPct val="150000"/>
              </a:lnSpc>
            </a:pPr>
            <a:r>
              <a:rPr lang="en-GB" altLang="en-US" sz="1600" dirty="0"/>
              <a:t>Intangible assets 15,000                                                              Total liabilities and 210,000</a:t>
            </a:r>
          </a:p>
          <a:p>
            <a:pPr eaLnBrk="1" hangingPunct="1">
              <a:lnSpc>
                <a:spcPct val="150000"/>
              </a:lnSpc>
            </a:pPr>
            <a:r>
              <a:rPr lang="en-GB" altLang="en-US" sz="1600" dirty="0"/>
              <a:t>Total non current 95,000                                                             Shareholders equity</a:t>
            </a:r>
          </a:p>
          <a:p>
            <a:pPr eaLnBrk="1" hangingPunct="1">
              <a:lnSpc>
                <a:spcPct val="150000"/>
              </a:lnSpc>
            </a:pPr>
            <a:r>
              <a:rPr lang="en-GB" altLang="en-US" sz="1600" dirty="0"/>
              <a:t>Assets</a:t>
            </a:r>
          </a:p>
          <a:p>
            <a:pPr eaLnBrk="1" hangingPunct="1">
              <a:lnSpc>
                <a:spcPct val="150000"/>
              </a:lnSpc>
            </a:pPr>
            <a:r>
              <a:rPr lang="en-GB" altLang="en-US" sz="1600" dirty="0"/>
              <a:t>Total assets 210,000</a:t>
            </a:r>
          </a:p>
        </p:txBody>
      </p:sp>
      <p:sp>
        <p:nvSpPr>
          <p:cNvPr id="2" name="TextBox 1">
            <a:extLst>
              <a:ext uri="{FF2B5EF4-FFF2-40B4-BE49-F238E27FC236}">
                <a16:creationId xmlns:a16="http://schemas.microsoft.com/office/drawing/2014/main" id="{9D9E0E1B-1484-49C4-82D8-F7DAD7423991}"/>
              </a:ext>
            </a:extLst>
          </p:cNvPr>
          <p:cNvSpPr txBox="1"/>
          <p:nvPr/>
        </p:nvSpPr>
        <p:spPr>
          <a:xfrm>
            <a:off x="7020272" y="0"/>
            <a:ext cx="2123728" cy="369332"/>
          </a:xfrm>
          <a:prstGeom prst="rect">
            <a:avLst/>
          </a:prstGeom>
          <a:noFill/>
        </p:spPr>
        <p:txBody>
          <a:bodyPr wrap="square" rtlCol="0">
            <a:spAutoFit/>
          </a:bodyPr>
          <a:lstStyle/>
          <a:p>
            <a:r>
              <a:rPr lang="en-GB" dirty="0"/>
              <a:t>Gelu next ana</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E33B-A442-4240-84B5-BE9EF631082A}"/>
              </a:ext>
            </a:extLst>
          </p:cNvPr>
          <p:cNvSpPr>
            <a:spLocks noGrp="1"/>
          </p:cNvSpPr>
          <p:nvPr>
            <p:ph type="title"/>
          </p:nvPr>
        </p:nvSpPr>
        <p:spPr>
          <a:xfrm>
            <a:off x="822325" y="250015"/>
            <a:ext cx="7543800" cy="1449387"/>
          </a:xfrm>
        </p:spPr>
        <p:txBody>
          <a:bodyPr>
            <a:normAutofit/>
          </a:bodyPr>
          <a:lstStyle/>
          <a:p>
            <a:pPr algn="ctr"/>
            <a:r>
              <a:rPr lang="en-GB" sz="4000" b="1" dirty="0"/>
              <a:t>Conclusion </a:t>
            </a:r>
          </a:p>
        </p:txBody>
      </p:sp>
      <p:sp>
        <p:nvSpPr>
          <p:cNvPr id="3" name="Content Placeholder 2">
            <a:extLst>
              <a:ext uri="{FF2B5EF4-FFF2-40B4-BE49-F238E27FC236}">
                <a16:creationId xmlns:a16="http://schemas.microsoft.com/office/drawing/2014/main" id="{7A4792A6-84BF-40E0-A2D4-E0E24442D329}"/>
              </a:ext>
            </a:extLst>
          </p:cNvPr>
          <p:cNvSpPr>
            <a:spLocks noGrp="1"/>
          </p:cNvSpPr>
          <p:nvPr>
            <p:ph idx="1"/>
          </p:nvPr>
        </p:nvSpPr>
        <p:spPr/>
        <p:txBody>
          <a:bodyPr/>
          <a:lstStyle/>
          <a:p>
            <a:pPr>
              <a:buFont typeface="Arial" panose="020B0604020202020204" pitchFamily="34" charset="0"/>
              <a:buChar char="•"/>
            </a:pPr>
            <a:r>
              <a:rPr lang="en-GB" dirty="0"/>
              <a:t>Finally, we will make customer’s satisfaction our priority. </a:t>
            </a:r>
          </a:p>
          <a:p>
            <a:pPr algn="ctr">
              <a:buFont typeface="Arial" panose="020B0604020202020204" pitchFamily="34" charset="0"/>
              <a:buChar char="•"/>
            </a:pPr>
            <a:endParaRPr lang="en-GB" dirty="0"/>
          </a:p>
          <a:p>
            <a:pPr algn="ctr"/>
            <a:endParaRPr lang="en-GB" dirty="0"/>
          </a:p>
          <a:p>
            <a:pPr algn="ctr"/>
            <a:endParaRPr lang="en-GB" dirty="0">
              <a:solidFill>
                <a:srgbClr val="002060"/>
              </a:solidFill>
              <a:latin typeface="Arial Black" panose="020B0A04020102020204" pitchFamily="34" charset="0"/>
            </a:endParaRPr>
          </a:p>
          <a:p>
            <a:pPr algn="ctr"/>
            <a:r>
              <a:rPr lang="en-GB" dirty="0">
                <a:solidFill>
                  <a:srgbClr val="002060"/>
                </a:solidFill>
                <a:latin typeface="Arial Black" panose="020B0A04020102020204" pitchFamily="34" charset="0"/>
              </a:rPr>
              <a:t>Thank you!</a:t>
            </a:r>
          </a:p>
          <a:p>
            <a:pPr algn="ctr"/>
            <a:endParaRPr lang="en-GB" dirty="0">
              <a:solidFill>
                <a:srgbClr val="002060"/>
              </a:solidFill>
              <a:latin typeface="Arial Black" panose="020B0A04020102020204" pitchFamily="34" charset="0"/>
            </a:endParaRPr>
          </a:p>
          <a:p>
            <a:pPr algn="ctr"/>
            <a:r>
              <a:rPr lang="en-GB" dirty="0">
                <a:solidFill>
                  <a:srgbClr val="002060"/>
                </a:solidFill>
                <a:latin typeface="Arial Black" panose="020B0A04020102020204" pitchFamily="34" charset="0"/>
              </a:rPr>
              <a:t>Any questions? </a:t>
            </a:r>
          </a:p>
        </p:txBody>
      </p:sp>
      <p:sp>
        <p:nvSpPr>
          <p:cNvPr id="4" name="Date Placeholder 3">
            <a:extLst>
              <a:ext uri="{FF2B5EF4-FFF2-40B4-BE49-F238E27FC236}">
                <a16:creationId xmlns:a16="http://schemas.microsoft.com/office/drawing/2014/main" id="{A92C2210-BC36-4C10-AA0F-2715E09E50FD}"/>
              </a:ext>
            </a:extLst>
          </p:cNvPr>
          <p:cNvSpPr>
            <a:spLocks noGrp="1"/>
          </p:cNvSpPr>
          <p:nvPr>
            <p:ph type="dt" sz="half" idx="10"/>
          </p:nvPr>
        </p:nvSpPr>
        <p:spPr/>
        <p:txBody>
          <a:bodyPr/>
          <a:lstStyle/>
          <a:p>
            <a:pPr>
              <a:defRPr/>
            </a:pPr>
            <a:fld id="{1AA4E3E5-5939-40A6-99BD-60C01372569F}" type="datetime1">
              <a:rPr lang="en-GB" altLang="en-US" smtClean="0"/>
              <a:pPr>
                <a:defRPr/>
              </a:pPr>
              <a:t>04/12/2021</a:t>
            </a:fld>
            <a:endParaRPr lang="en-GB" altLang="en-US" dirty="0"/>
          </a:p>
        </p:txBody>
      </p:sp>
      <p:sp>
        <p:nvSpPr>
          <p:cNvPr id="5" name="Footer Placeholder 4">
            <a:extLst>
              <a:ext uri="{FF2B5EF4-FFF2-40B4-BE49-F238E27FC236}">
                <a16:creationId xmlns:a16="http://schemas.microsoft.com/office/drawing/2014/main" id="{6212282E-8390-4ACA-8450-F199C3D28FF3}"/>
              </a:ext>
            </a:extLst>
          </p:cNvPr>
          <p:cNvSpPr>
            <a:spLocks noGrp="1"/>
          </p:cNvSpPr>
          <p:nvPr>
            <p:ph type="ftr" sz="quarter" idx="11"/>
          </p:nvPr>
        </p:nvSpPr>
        <p:spPr/>
        <p:txBody>
          <a:bodyPr/>
          <a:lstStyle/>
          <a:p>
            <a:pPr>
              <a:defRPr/>
            </a:pPr>
            <a:r>
              <a:rPr lang="en-GB" altLang="en-US" dirty="0"/>
              <a:t>Mary March</a:t>
            </a:r>
          </a:p>
        </p:txBody>
      </p:sp>
      <p:sp>
        <p:nvSpPr>
          <p:cNvPr id="6" name="TextBox 5">
            <a:extLst>
              <a:ext uri="{FF2B5EF4-FFF2-40B4-BE49-F238E27FC236}">
                <a16:creationId xmlns:a16="http://schemas.microsoft.com/office/drawing/2014/main" id="{7F3AB1A3-BDAA-4060-955D-7CBF31591F11}"/>
              </a:ext>
            </a:extLst>
          </p:cNvPr>
          <p:cNvSpPr txBox="1"/>
          <p:nvPr/>
        </p:nvSpPr>
        <p:spPr>
          <a:xfrm>
            <a:off x="7884368" y="0"/>
            <a:ext cx="1259632" cy="369332"/>
          </a:xfrm>
          <a:prstGeom prst="rect">
            <a:avLst/>
          </a:prstGeom>
          <a:noFill/>
        </p:spPr>
        <p:txBody>
          <a:bodyPr wrap="square" rtlCol="0">
            <a:spAutoFit/>
          </a:bodyPr>
          <a:lstStyle/>
          <a:p>
            <a:r>
              <a:rPr lang="en-GB" dirty="0"/>
              <a:t>ana</a:t>
            </a:r>
          </a:p>
        </p:txBody>
      </p:sp>
    </p:spTree>
    <p:extLst>
      <p:ext uri="{BB962C8B-B14F-4D97-AF65-F5344CB8AC3E}">
        <p14:creationId xmlns:p14="http://schemas.microsoft.com/office/powerpoint/2010/main" val="3330066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7C0CCA0-B8A6-44F4-A8DA-609F958BD75F}"/>
              </a:ext>
            </a:extLst>
          </p:cNvPr>
          <p:cNvSpPr>
            <a:spLocks noGrp="1"/>
          </p:cNvSpPr>
          <p:nvPr>
            <p:ph type="title"/>
          </p:nvPr>
        </p:nvSpPr>
        <p:spPr>
          <a:xfrm>
            <a:off x="822325" y="287339"/>
            <a:ext cx="7543800" cy="909414"/>
          </a:xfrm>
        </p:spPr>
        <p:txBody>
          <a:bodyPr/>
          <a:lstStyle/>
          <a:p>
            <a:pPr fontAlgn="auto">
              <a:spcAft>
                <a:spcPts val="0"/>
              </a:spcAft>
              <a:defRPr/>
            </a:pPr>
            <a:r>
              <a:rPr lang="en-US" altLang="en-US" dirty="0">
                <a:solidFill>
                  <a:schemeClr val="tx1">
                    <a:lumMod val="75000"/>
                    <a:lumOff val="25000"/>
                  </a:schemeClr>
                </a:solidFill>
                <a:ea typeface="ＭＳ Ｐゴシック" panose="020B0600070205080204" pitchFamily="34" charset="-128"/>
              </a:rPr>
              <a:t>References </a:t>
            </a:r>
          </a:p>
        </p:txBody>
      </p:sp>
      <p:sp>
        <p:nvSpPr>
          <p:cNvPr id="43011" name="Date Placeholder 3">
            <a:extLst>
              <a:ext uri="{FF2B5EF4-FFF2-40B4-BE49-F238E27FC236}">
                <a16:creationId xmlns:a16="http://schemas.microsoft.com/office/drawing/2014/main" id="{379E0E47-5396-4B94-A2CC-FF6B80F0F26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A0246DD-9C09-46E8-A356-D324DECCECC6}" type="datetime1">
              <a:rPr lang="en-GB" altLang="en-US" sz="1000">
                <a:solidFill>
                  <a:srgbClr val="898989"/>
                </a:solidFill>
                <a:latin typeface="Myriad Pro" charset="0"/>
                <a:ea typeface="ＭＳ Ｐゴシック" panose="020B0600070205080204" pitchFamily="34" charset="-128"/>
              </a:rPr>
              <a:pPr fontAlgn="base">
                <a:spcBef>
                  <a:spcPct val="0"/>
                </a:spcBef>
                <a:spcAft>
                  <a:spcPct val="0"/>
                </a:spcAft>
              </a:pPr>
              <a:t>04/12/2021</a:t>
            </a:fld>
            <a:endParaRPr lang="en-GB" altLang="en-US" sz="1000" dirty="0">
              <a:solidFill>
                <a:srgbClr val="898989"/>
              </a:solidFill>
              <a:latin typeface="Myriad Pro" charset="0"/>
              <a:ea typeface="ＭＳ Ｐゴシック" panose="020B0600070205080204" pitchFamily="34" charset="-128"/>
            </a:endParaRPr>
          </a:p>
        </p:txBody>
      </p:sp>
      <p:sp>
        <p:nvSpPr>
          <p:cNvPr id="2" name="TextBox 1">
            <a:extLst>
              <a:ext uri="{FF2B5EF4-FFF2-40B4-BE49-F238E27FC236}">
                <a16:creationId xmlns:a16="http://schemas.microsoft.com/office/drawing/2014/main" id="{C9425C58-A3B3-4238-8D35-520D6516CEAE}"/>
              </a:ext>
            </a:extLst>
          </p:cNvPr>
          <p:cNvSpPr txBox="1"/>
          <p:nvPr/>
        </p:nvSpPr>
        <p:spPr>
          <a:xfrm>
            <a:off x="395536" y="1340769"/>
            <a:ext cx="8640960" cy="5878532"/>
          </a:xfrm>
          <a:prstGeom prst="rect">
            <a:avLst/>
          </a:prstGeom>
          <a:noFill/>
        </p:spPr>
        <p:txBody>
          <a:bodyPr wrap="square">
            <a:spAutoFit/>
          </a:bodyPr>
          <a:lstStyle/>
          <a:p>
            <a:pPr marL="285750" indent="-285750" eaLnBrk="1" fontAlgn="auto" hangingPunct="1">
              <a:spcBef>
                <a:spcPts val="0"/>
              </a:spcBef>
              <a:spcAft>
                <a:spcPts val="0"/>
              </a:spcAft>
              <a:buFont typeface="Arial" panose="020B0604020202020204" pitchFamily="34" charset="0"/>
              <a:buChar char="•"/>
              <a:defRPr/>
            </a:pPr>
            <a:r>
              <a:rPr lang="en-GB" sz="1600" b="0" i="0" dirty="0">
                <a:solidFill>
                  <a:srgbClr val="000000"/>
                </a:solidFill>
                <a:effectLst/>
                <a:latin typeface="Calibri" panose="020F0502020204030204" pitchFamily="34" charset="0"/>
              </a:rPr>
              <a:t>CFI.(2015), Exit Strategies, </a:t>
            </a:r>
            <a:r>
              <a:rPr lang="en-GB" sz="1600" b="0" i="1" dirty="0">
                <a:solidFill>
                  <a:srgbClr val="000000"/>
                </a:solidFill>
                <a:effectLst/>
                <a:latin typeface="Calibri" panose="020F0502020204030204" pitchFamily="34" charset="0"/>
              </a:rPr>
              <a:t>Corporate Finance Institute</a:t>
            </a:r>
            <a:r>
              <a:rPr lang="en-GB" sz="1600" b="0" i="0" dirty="0">
                <a:solidFill>
                  <a:srgbClr val="000000"/>
                </a:solidFill>
                <a:effectLst/>
                <a:latin typeface="Calibri" panose="020F0502020204030204" pitchFamily="34" charset="0"/>
              </a:rPr>
              <a:t> [online]Available at: </a:t>
            </a:r>
            <a:r>
              <a:rPr lang="en-GB" sz="1600" b="0" i="0" u="sng" strike="noStrike" dirty="0">
                <a:solidFill>
                  <a:srgbClr val="0563C1"/>
                </a:solidFill>
                <a:effectLst/>
                <a:latin typeface="Calibri" panose="020F0502020204030204" pitchFamily="34" charset="0"/>
                <a:hlinkClick r:id="rId2"/>
              </a:rPr>
              <a:t>https://corporatefinanceinstitute.com/resources/knowledge/strategy/exit-strategies-plans/</a:t>
            </a:r>
            <a:r>
              <a:rPr lang="en-GB" sz="1600" b="0" i="0" dirty="0">
                <a:solidFill>
                  <a:srgbClr val="000000"/>
                </a:solidFill>
                <a:effectLst/>
                <a:latin typeface="Calibri" panose="020F0502020204030204" pitchFamily="34" charset="0"/>
              </a:rPr>
              <a:t> Accessed on: 4</a:t>
            </a:r>
            <a:r>
              <a:rPr lang="en-GB" sz="1600" b="0" i="0" baseline="30000" dirty="0">
                <a:solidFill>
                  <a:srgbClr val="000000"/>
                </a:solidFill>
                <a:effectLst/>
                <a:latin typeface="Calibri" panose="020F0502020204030204" pitchFamily="34" charset="0"/>
              </a:rPr>
              <a:t>th</a:t>
            </a:r>
            <a:r>
              <a:rPr lang="en-GB" sz="1600" b="0" i="0" dirty="0">
                <a:solidFill>
                  <a:srgbClr val="000000"/>
                </a:solidFill>
                <a:effectLst/>
                <a:latin typeface="Calibri" panose="020F0502020204030204" pitchFamily="34" charset="0"/>
              </a:rPr>
              <a:t> November 2021  </a:t>
            </a:r>
          </a:p>
          <a:p>
            <a:pPr marL="285750" indent="-285750" eaLnBrk="1" fontAlgn="auto" hangingPunct="1">
              <a:spcBef>
                <a:spcPts val="0"/>
              </a:spcBef>
              <a:spcAft>
                <a:spcPts val="0"/>
              </a:spcAft>
              <a:buFont typeface="Arial" panose="020B0604020202020204" pitchFamily="34" charset="0"/>
              <a:buChar char="•"/>
              <a:defRPr/>
            </a:pPr>
            <a:r>
              <a:rPr lang="en-GB" sz="1600" dirty="0">
                <a:latin typeface="+mn-lt"/>
                <a:hlinkClick r:id="rId3"/>
              </a:rPr>
              <a:t>https://sites.google.com/goblog.iceiy.com/hookbook3/epubpdf-read-jewellery-design-and-development-from-concept-to-object-by-norman-cherry-full-book</a:t>
            </a:r>
            <a:r>
              <a:rPr lang="en-GB" sz="1600" dirty="0">
                <a:latin typeface="+mn-lt"/>
              </a:rPr>
              <a:t> </a:t>
            </a:r>
          </a:p>
          <a:p>
            <a:pPr marL="285750" indent="-285750" eaLnBrk="1" fontAlgn="auto" hangingPunct="1">
              <a:spcBef>
                <a:spcPts val="0"/>
              </a:spcBef>
              <a:spcAft>
                <a:spcPts val="0"/>
              </a:spcAft>
              <a:buFont typeface="Arial" panose="020B0604020202020204" pitchFamily="34" charset="0"/>
              <a:buChar char="•"/>
              <a:defRPr/>
            </a:pPr>
            <a:r>
              <a:rPr lang="en-GB" sz="1600" b="0" i="0" dirty="0">
                <a:solidFill>
                  <a:srgbClr val="000000"/>
                </a:solidFill>
                <a:effectLst/>
                <a:latin typeface="Calibri" panose="020F0502020204030204" pitchFamily="34" charset="0"/>
              </a:rPr>
              <a:t>Vickie, M. (2017) creating Milestone, </a:t>
            </a:r>
            <a:r>
              <a:rPr lang="en-GB" sz="1600" b="0" i="1" dirty="0">
                <a:solidFill>
                  <a:srgbClr val="000000"/>
                </a:solidFill>
                <a:effectLst/>
                <a:latin typeface="Calibri" panose="020F0502020204030204" pitchFamily="34" charset="0"/>
              </a:rPr>
              <a:t>Keenland</a:t>
            </a:r>
            <a:r>
              <a:rPr lang="en-GB" sz="1600" b="0" i="0" dirty="0">
                <a:solidFill>
                  <a:srgbClr val="000000"/>
                </a:solidFill>
                <a:effectLst/>
                <a:latin typeface="Calibri" panose="020F0502020204030204" pitchFamily="34" charset="0"/>
              </a:rPr>
              <a:t> [online] Available at: </a:t>
            </a:r>
            <a:r>
              <a:rPr lang="en-GB" sz="1600" b="0" i="0" u="sng" strike="noStrike" dirty="0">
                <a:solidFill>
                  <a:srgbClr val="0563C1"/>
                </a:solidFill>
                <a:effectLst/>
                <a:latin typeface="Calibri" panose="020F0502020204030204" pitchFamily="34" charset="0"/>
                <a:hlinkClick r:id="rId4"/>
              </a:rPr>
              <a:t>https://www.keeneland.com/sites/default/files/CreatingMilestones_8.pdf</a:t>
            </a:r>
            <a:r>
              <a:rPr lang="en-GB" sz="1600" b="0" i="0" dirty="0">
                <a:solidFill>
                  <a:srgbClr val="000000"/>
                </a:solidFill>
                <a:effectLst/>
                <a:latin typeface="Calibri" panose="020F0502020204030204" pitchFamily="34" charset="0"/>
              </a:rPr>
              <a:t> Accessed on: 4</a:t>
            </a:r>
            <a:r>
              <a:rPr lang="en-GB" sz="1600" b="0" i="0" baseline="30000" dirty="0">
                <a:solidFill>
                  <a:srgbClr val="000000"/>
                </a:solidFill>
                <a:effectLst/>
                <a:latin typeface="Calibri" panose="020F0502020204030204" pitchFamily="34" charset="0"/>
              </a:rPr>
              <a:t>th</a:t>
            </a:r>
            <a:r>
              <a:rPr lang="en-GB" sz="1600" b="0" i="0" dirty="0">
                <a:solidFill>
                  <a:srgbClr val="000000"/>
                </a:solidFill>
                <a:effectLst/>
                <a:latin typeface="Calibri" panose="020F0502020204030204" pitchFamily="34" charset="0"/>
              </a:rPr>
              <a:t> November 2021  </a:t>
            </a:r>
            <a:r>
              <a:rPr lang="en-GB" sz="1600" dirty="0">
                <a:latin typeface="+mn-lt"/>
                <a:hlinkClick r:id="rId4"/>
              </a:rPr>
              <a:t>https://www.keeneland.com/sites/default/files/CreatingMilestones_8.pdf</a:t>
            </a:r>
            <a:r>
              <a:rPr lang="en-GB" sz="1600" dirty="0">
                <a:latin typeface="+mn-lt"/>
              </a:rPr>
              <a:t> </a:t>
            </a:r>
          </a:p>
          <a:p>
            <a:pPr marL="285750" indent="-285750" eaLnBrk="1" fontAlgn="auto" hangingPunct="1">
              <a:spcBef>
                <a:spcPts val="0"/>
              </a:spcBef>
              <a:spcAft>
                <a:spcPts val="0"/>
              </a:spcAft>
              <a:buFont typeface="Arial" panose="020B0604020202020204" pitchFamily="34" charset="0"/>
              <a:buChar char="•"/>
              <a:defRPr/>
            </a:pPr>
            <a:r>
              <a:rPr lang="en-GB" sz="1600" dirty="0" err="1">
                <a:latin typeface="+mn-lt"/>
              </a:rPr>
              <a:t>Besma</a:t>
            </a:r>
            <a:r>
              <a:rPr lang="en-GB" sz="1600" dirty="0">
                <a:latin typeface="+mn-lt"/>
              </a:rPr>
              <a:t>, B. (2019) ‘2019 Small Business Marketing Trends Report’ </a:t>
            </a:r>
            <a:r>
              <a:rPr lang="en-GB" sz="1600" dirty="0" err="1">
                <a:latin typeface="+mn-lt"/>
              </a:rPr>
              <a:t>keap</a:t>
            </a:r>
            <a:r>
              <a:rPr lang="en-GB" sz="1600" dirty="0">
                <a:latin typeface="+mn-lt"/>
              </a:rPr>
              <a:t> [blog]. Accessed: 4th November 2021. Available at: </a:t>
            </a:r>
            <a:r>
              <a:rPr lang="en-GB" sz="1600" dirty="0">
                <a:latin typeface="+mn-lt"/>
                <a:hlinkClick r:id="rId5"/>
              </a:rPr>
              <a:t>https://keap.com/resources/small-business-marketing-trends-report</a:t>
            </a:r>
            <a:r>
              <a:rPr lang="en-GB" sz="1600" dirty="0">
                <a:latin typeface="+mn-lt"/>
              </a:rPr>
              <a:t> </a:t>
            </a:r>
          </a:p>
          <a:p>
            <a:pPr marL="285750" indent="-285750" eaLnBrk="1" fontAlgn="auto" hangingPunct="1">
              <a:spcBef>
                <a:spcPts val="0"/>
              </a:spcBef>
              <a:spcAft>
                <a:spcPts val="0"/>
              </a:spcAft>
              <a:buFont typeface="Arial" panose="020B0604020202020204" pitchFamily="34" charset="0"/>
              <a:buChar char="•"/>
              <a:defRPr/>
            </a:pPr>
            <a:r>
              <a:rPr lang="en-GB" sz="1600" dirty="0">
                <a:latin typeface="+mn-lt"/>
                <a:hlinkClick r:id="rId6"/>
              </a:rPr>
              <a:t>https://global.nielsen.com/global/en/solutions/media-planning/ad-intelligence/?gclid=CjwKCAjwiY6MBhBqEiwARFSCPq_pVGD_wK6XbQ-_iwEG6EBLufpLlbmhnK_WpJz6FI2wK9KsdtgmbBoCtRQQAvD_BwE&amp;gclsrc=aw.ds</a:t>
            </a:r>
            <a:r>
              <a:rPr lang="en-GB" sz="1600" dirty="0">
                <a:latin typeface="+mn-lt"/>
              </a:rPr>
              <a:t> </a:t>
            </a:r>
          </a:p>
          <a:p>
            <a:pPr marL="285750" indent="-285750" eaLnBrk="1" fontAlgn="auto" hangingPunct="1">
              <a:spcBef>
                <a:spcPts val="0"/>
              </a:spcBef>
              <a:spcAft>
                <a:spcPts val="0"/>
              </a:spcAft>
              <a:buFont typeface="Arial" panose="020B0604020202020204" pitchFamily="34" charset="0"/>
              <a:buChar char="•"/>
              <a:defRPr/>
            </a:pPr>
            <a:r>
              <a:rPr lang="en-US" sz="1600" dirty="0">
                <a:latin typeface="Arial"/>
                <a:ea typeface="+mn-lt"/>
                <a:cs typeface="+mn-lt"/>
              </a:rPr>
              <a:t>Maneck, D. (1995)</a:t>
            </a:r>
            <a:r>
              <a:rPr lang="en-US" sz="1600" dirty="0">
                <a:latin typeface="+mn-lt"/>
                <a:ea typeface="+mn-lt"/>
                <a:cs typeface="+mn-lt"/>
                <a:hlinkClick r:id="rId7"/>
              </a:rPr>
              <a:t>How to Write Compelling Product Descriptions for Gems &amp; </a:t>
            </a:r>
            <a:r>
              <a:rPr lang="en-US" sz="1600" dirty="0" err="1">
                <a:latin typeface="+mn-lt"/>
                <a:ea typeface="+mn-lt"/>
                <a:cs typeface="+mn-lt"/>
                <a:hlinkClick r:id="rId7"/>
              </a:rPr>
              <a:t>Jewellery</a:t>
            </a:r>
            <a:r>
              <a:rPr lang="en-US" sz="1600" dirty="0">
                <a:latin typeface="+mn-lt"/>
                <a:ea typeface="+mn-lt"/>
                <a:cs typeface="+mn-lt"/>
                <a:hlinkClick r:id="rId7"/>
              </a:rPr>
              <a:t> (spentadigital.com)</a:t>
            </a:r>
            <a:endParaRPr lang="en-US" sz="1600" dirty="0">
              <a:latin typeface="Calibri" panose="020F0502020204030204"/>
              <a:ea typeface="+mn-lt"/>
              <a:cs typeface="+mn-lt"/>
            </a:endParaRPr>
          </a:p>
          <a:p>
            <a:pPr eaLnBrk="1" fontAlgn="auto" hangingPunct="1">
              <a:spcBef>
                <a:spcPts val="0"/>
              </a:spcBef>
              <a:spcAft>
                <a:spcPts val="0"/>
              </a:spcAft>
              <a:defRPr/>
            </a:pPr>
            <a:r>
              <a:rPr lang="en-US" sz="1600" dirty="0">
                <a:latin typeface="Calibri" panose="020F0502020204030204"/>
                <a:ea typeface="+mn-lt"/>
                <a:cs typeface="+mn-lt"/>
                <a:hlinkClick r:id="rId8"/>
              </a:rPr>
              <a:t>What</a:t>
            </a:r>
            <a:r>
              <a:rPr lang="en-US" sz="1600" dirty="0">
                <a:latin typeface="+mn-lt"/>
                <a:ea typeface="+mn-lt"/>
                <a:cs typeface="+mn-lt"/>
                <a:hlinkClick r:id="rId8"/>
              </a:rPr>
              <a:t> Does Your Engagement Ring Say About You? | Martha Stewart</a:t>
            </a:r>
            <a:endParaRPr lang="en-US" sz="1600" dirty="0">
              <a:latin typeface="+mn-lt"/>
              <a:ea typeface="+mn-lt"/>
              <a:cs typeface="+mn-lt"/>
            </a:endParaRPr>
          </a:p>
          <a:p>
            <a:pPr marL="285750" indent="-285750" eaLnBrk="1" fontAlgn="auto" hangingPunct="1">
              <a:spcBef>
                <a:spcPts val="0"/>
              </a:spcBef>
              <a:spcAft>
                <a:spcPts val="0"/>
              </a:spcAft>
              <a:buFont typeface="Arial" panose="020B0604020202020204" pitchFamily="34" charset="0"/>
              <a:buChar char="•"/>
              <a:defRPr/>
            </a:pPr>
            <a:r>
              <a:rPr lang="en-US" sz="1600" dirty="0">
                <a:latin typeface="+mn-lt"/>
                <a:ea typeface="+mn-lt"/>
                <a:cs typeface="+mn-lt"/>
                <a:hlinkClick r:id="rId9"/>
              </a:rPr>
              <a:t>https://www.ogscapital.com/amp/article/jewelry-business-plan-example/</a:t>
            </a:r>
            <a:r>
              <a:rPr lang="en-US" sz="1600" dirty="0">
                <a:latin typeface="+mn-lt"/>
                <a:ea typeface="+mn-lt"/>
                <a:cs typeface="+mn-lt"/>
              </a:rPr>
              <a:t> </a:t>
            </a:r>
          </a:p>
          <a:p>
            <a:pPr marL="285750" indent="-285750" eaLnBrk="1" fontAlgn="auto" hangingPunct="1">
              <a:spcBef>
                <a:spcPts val="0"/>
              </a:spcBef>
              <a:spcAft>
                <a:spcPts val="0"/>
              </a:spcAft>
              <a:buFont typeface="Arial" panose="020B0604020202020204" pitchFamily="34" charset="0"/>
              <a:buChar char="•"/>
              <a:defRPr/>
            </a:pPr>
            <a:r>
              <a:rPr lang="en-US" sz="1600" dirty="0">
                <a:ea typeface="+mn-lt"/>
                <a:cs typeface="+mn-lt"/>
              </a:rPr>
              <a:t>Xavi (2018) 2.2 </a:t>
            </a:r>
            <a:r>
              <a:rPr lang="en-US" sz="1600" dirty="0" err="1">
                <a:ea typeface="+mn-lt"/>
                <a:cs typeface="+mn-lt"/>
              </a:rPr>
              <a:t>organisation</a:t>
            </a:r>
            <a:r>
              <a:rPr lang="en-US" sz="1600" dirty="0">
                <a:ea typeface="+mn-lt"/>
                <a:cs typeface="+mn-lt"/>
              </a:rPr>
              <a:t>  and management IGCSE business studies (IGCSE BOOK) </a:t>
            </a:r>
            <a:r>
              <a:rPr lang="en-US" sz="1600" dirty="0">
                <a:ea typeface="+mn-lt"/>
                <a:cs typeface="+mn-lt"/>
                <a:hlinkClick r:id="rId10"/>
              </a:rPr>
              <a:t>https://sensebusiness.co.uk/</a:t>
            </a:r>
            <a:endParaRPr lang="en-US" sz="1600" dirty="0">
              <a:ea typeface="+mn-lt"/>
              <a:cs typeface="+mn-lt"/>
            </a:endParaRPr>
          </a:p>
          <a:p>
            <a:pPr marL="285750" indent="-285750" eaLnBrk="1" fontAlgn="auto" hangingPunct="1">
              <a:spcBef>
                <a:spcPts val="0"/>
              </a:spcBef>
              <a:spcAft>
                <a:spcPts val="0"/>
              </a:spcAft>
              <a:buFont typeface="Arial" panose="020B0604020202020204" pitchFamily="34" charset="0"/>
              <a:buChar char="•"/>
              <a:defRPr/>
            </a:pPr>
            <a:endParaRPr lang="en-US" dirty="0">
              <a:ea typeface="+mn-lt"/>
              <a:cs typeface="+mn-lt"/>
            </a:endParaRPr>
          </a:p>
          <a:p>
            <a:pPr eaLnBrk="1" fontAlgn="auto" hangingPunct="1">
              <a:spcBef>
                <a:spcPts val="0"/>
              </a:spcBef>
              <a:spcAft>
                <a:spcPts val="0"/>
              </a:spcAft>
              <a:defRPr/>
            </a:pPr>
            <a:endParaRPr lang="en-GB">
              <a:latin typeface="+mn-lt"/>
            </a:endParaRPr>
          </a:p>
          <a:p>
            <a:pPr eaLnBrk="1" fontAlgn="auto" hangingPunct="1">
              <a:spcBef>
                <a:spcPts val="0"/>
              </a:spcBef>
              <a:spcAft>
                <a:spcPts val="0"/>
              </a:spcAft>
              <a:defRPr/>
            </a:pPr>
            <a:endParaRPr lang="en-GB" dirty="0">
              <a:latin typeface="+mn-lt"/>
            </a:endParaRPr>
          </a:p>
          <a:p>
            <a:pPr marL="285750" indent="-285750" eaLnBrk="1" fontAlgn="auto" hangingPunct="1">
              <a:spcBef>
                <a:spcPts val="0"/>
              </a:spcBef>
              <a:spcAft>
                <a:spcPts val="0"/>
              </a:spcAft>
              <a:buFont typeface="Arial" panose="020B0604020202020204" pitchFamily="34" charset="0"/>
              <a:buChar char="•"/>
              <a:defRPr/>
            </a:pPr>
            <a:endParaRPr lang="en-GB" dirty="0">
              <a:latin typeface="+mn-lt"/>
            </a:endParaRPr>
          </a:p>
        </p:txBody>
      </p:sp>
      <p:sp>
        <p:nvSpPr>
          <p:cNvPr id="5" name="TextBox 4">
            <a:extLst>
              <a:ext uri="{FF2B5EF4-FFF2-40B4-BE49-F238E27FC236}">
                <a16:creationId xmlns:a16="http://schemas.microsoft.com/office/drawing/2014/main" id="{BA7D137A-7610-45C5-A863-377661EA0E59}"/>
              </a:ext>
            </a:extLst>
          </p:cNvPr>
          <p:cNvSpPr txBox="1"/>
          <p:nvPr/>
        </p:nvSpPr>
        <p:spPr>
          <a:xfrm>
            <a:off x="7164288" y="0"/>
            <a:ext cx="1872208" cy="369332"/>
          </a:xfrm>
          <a:prstGeom prst="rect">
            <a:avLst/>
          </a:prstGeom>
          <a:noFill/>
        </p:spPr>
        <p:txBody>
          <a:bodyPr wrap="square" rtlCol="0">
            <a:spAutoFit/>
          </a:bodyPr>
          <a:lstStyle/>
          <a:p>
            <a:r>
              <a:rPr lang="en-GB" dirty="0"/>
              <a:t>ana</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1777</TotalTime>
  <Words>2213</Words>
  <Application>Microsoft Office PowerPoint</Application>
  <PresentationFormat>On-screen Show (4:3)</PresentationFormat>
  <Paragraphs>408</Paragraphs>
  <Slides>26</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ACADEMY ENGRAVED LET PLAIN:1.0</vt:lpstr>
      <vt:lpstr>Arial</vt:lpstr>
      <vt:lpstr>Arial Black</vt:lpstr>
      <vt:lpstr>Avenir Next</vt:lpstr>
      <vt:lpstr>Bodoni MT Black</vt:lpstr>
      <vt:lpstr>Calibri</vt:lpstr>
      <vt:lpstr>Calibri  </vt:lpstr>
      <vt:lpstr>Calibri Light</vt:lpstr>
      <vt:lpstr>Engravers MT</vt:lpstr>
      <vt:lpstr>Myriad Pro</vt:lpstr>
      <vt:lpstr>Wingdings</vt:lpstr>
      <vt:lpstr>Retrospect</vt:lpstr>
      <vt:lpstr>PowerPoint Presentation</vt:lpstr>
      <vt:lpstr>PowerPoint Presentation</vt:lpstr>
      <vt:lpstr>Table of Contents</vt:lpstr>
      <vt:lpstr>Introduction</vt:lpstr>
      <vt:lpstr>Business Description and History</vt:lpstr>
      <vt:lpstr>Aim and Objectives </vt:lpstr>
      <vt:lpstr>Mission and Vision</vt:lpstr>
      <vt:lpstr>Business Structure </vt:lpstr>
      <vt:lpstr>Product or service description</vt:lpstr>
      <vt:lpstr>Marketing Analysis and Trends </vt:lpstr>
      <vt:lpstr>SWOT Analysis</vt:lpstr>
      <vt:lpstr>PESTLE Analysis</vt:lpstr>
      <vt:lpstr>Operations</vt:lpstr>
      <vt:lpstr>Technology Plan</vt:lpstr>
      <vt:lpstr>Management and Organization</vt:lpstr>
      <vt:lpstr>Management &amp; Organization</vt:lpstr>
      <vt:lpstr>Social responsibility and sustainability </vt:lpstr>
      <vt:lpstr>Development, Milestone, and Exit plan</vt:lpstr>
      <vt:lpstr>Financial Data</vt:lpstr>
      <vt:lpstr>Financial Data </vt:lpstr>
      <vt:lpstr>Profit and Loss Account</vt:lpstr>
      <vt:lpstr>Profit and Loss Account Cont.…</vt:lpstr>
      <vt:lpstr>Cash Flow Statement</vt:lpstr>
      <vt:lpstr>Balance Sheet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Anamaria Olaru</cp:lastModifiedBy>
  <cp:revision>152</cp:revision>
  <cp:lastPrinted>2018-10-22T14:21:17Z</cp:lastPrinted>
  <dcterms:created xsi:type="dcterms:W3CDTF">2004-11-12T17:24:38Z</dcterms:created>
  <dcterms:modified xsi:type="dcterms:W3CDTF">2021-12-04T15:25:02Z</dcterms:modified>
</cp:coreProperties>
</file>