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9" r:id="rId2"/>
    <p:sldId id="256" r:id="rId3"/>
    <p:sldId id="257" r:id="rId4"/>
    <p:sldId id="262" r:id="rId5"/>
    <p:sldId id="260" r:id="rId6"/>
    <p:sldId id="258" r:id="rId7"/>
    <p:sldId id="263" r:id="rId8"/>
    <p:sldId id="264" r:id="rId9"/>
    <p:sldId id="265" r:id="rId10"/>
    <p:sldId id="270" r:id="rId11"/>
    <p:sldId id="271" r:id="rId12"/>
    <p:sldId id="261" r:id="rId13"/>
    <p:sldId id="266" r:id="rId14"/>
    <p:sldId id="268" r:id="rId15"/>
    <p:sldId id="274" r:id="rId16"/>
    <p:sldId id="267" r:id="rId17"/>
    <p:sldId id="273"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3/17/2022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3/17/2022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ciencedaily.com/releases/2012/04/120419132556.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E5C78-30B5-47CB-AC52-A26D2DD4512C}"/>
              </a:ext>
            </a:extLst>
          </p:cNvPr>
          <p:cNvSpPr>
            <a:spLocks noGrp="1"/>
          </p:cNvSpPr>
          <p:nvPr>
            <p:ph type="title"/>
          </p:nvPr>
        </p:nvSpPr>
        <p:spPr/>
        <p:txBody>
          <a:bodyPr/>
          <a:lstStyle/>
          <a:p>
            <a:r>
              <a:rPr lang="en-GB" dirty="0"/>
              <a:t>Recap on culture</a:t>
            </a:r>
          </a:p>
        </p:txBody>
      </p:sp>
      <p:sp>
        <p:nvSpPr>
          <p:cNvPr id="3" name="Content Placeholder 2">
            <a:extLst>
              <a:ext uri="{FF2B5EF4-FFF2-40B4-BE49-F238E27FC236}">
                <a16:creationId xmlns:a16="http://schemas.microsoft.com/office/drawing/2014/main" id="{72F84A1F-301C-4652-BCD5-1C14D2B541D9}"/>
              </a:ext>
            </a:extLst>
          </p:cNvPr>
          <p:cNvSpPr>
            <a:spLocks noGrp="1"/>
          </p:cNvSpPr>
          <p:nvPr>
            <p:ph sz="quarter" idx="13"/>
          </p:nvPr>
        </p:nvSpPr>
        <p:spPr/>
        <p:txBody>
          <a:bodyPr/>
          <a:lstStyle/>
          <a:p>
            <a:r>
              <a:rPr lang="en-GB" dirty="0"/>
              <a:t>Culture is the single most important factor that will determine staff behaviour, morale and patients or service user experience.</a:t>
            </a:r>
          </a:p>
          <a:p>
            <a:r>
              <a:rPr lang="en-GB" dirty="0"/>
              <a:t>It is determined by both tangible and intangible factors</a:t>
            </a:r>
          </a:p>
          <a:p>
            <a:r>
              <a:rPr lang="en-GB" dirty="0"/>
              <a:t>It has to be monitored and critiqued, management have to have an open mind and be open to challenge and criticism. </a:t>
            </a:r>
          </a:p>
        </p:txBody>
      </p:sp>
    </p:spTree>
    <p:extLst>
      <p:ext uri="{BB962C8B-B14F-4D97-AF65-F5344CB8AC3E}">
        <p14:creationId xmlns:p14="http://schemas.microsoft.com/office/powerpoint/2010/main" val="358233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8D1D4-40F4-4FAF-984D-881E70061080}"/>
              </a:ext>
            </a:extLst>
          </p:cNvPr>
          <p:cNvSpPr>
            <a:spLocks noGrp="1"/>
          </p:cNvSpPr>
          <p:nvPr>
            <p:ph type="ctrTitle"/>
          </p:nvPr>
        </p:nvSpPr>
        <p:spPr>
          <a:xfrm>
            <a:off x="1751012" y="1300785"/>
            <a:ext cx="8689976" cy="1238229"/>
          </a:xfrm>
        </p:spPr>
        <p:txBody>
          <a:bodyPr/>
          <a:lstStyle/>
          <a:p>
            <a:r>
              <a:rPr lang="en-GB" dirty="0"/>
              <a:t>Teams and teamwork</a:t>
            </a:r>
          </a:p>
        </p:txBody>
      </p:sp>
      <p:sp>
        <p:nvSpPr>
          <p:cNvPr id="3" name="Subtitle 2">
            <a:extLst>
              <a:ext uri="{FF2B5EF4-FFF2-40B4-BE49-F238E27FC236}">
                <a16:creationId xmlns:a16="http://schemas.microsoft.com/office/drawing/2014/main" id="{28DA782A-FAD4-4A04-9D1B-769229B71177}"/>
              </a:ext>
            </a:extLst>
          </p:cNvPr>
          <p:cNvSpPr>
            <a:spLocks noGrp="1"/>
          </p:cNvSpPr>
          <p:nvPr>
            <p:ph type="subTitle" idx="1"/>
          </p:nvPr>
        </p:nvSpPr>
        <p:spPr>
          <a:xfrm>
            <a:off x="1751012" y="2965142"/>
            <a:ext cx="8689976" cy="3382392"/>
          </a:xfrm>
        </p:spPr>
        <p:txBody>
          <a:bodyPr>
            <a:normAutofit/>
          </a:bodyPr>
          <a:lstStyle/>
          <a:p>
            <a:r>
              <a:rPr lang="en-GB" sz="2800" b="1" i="1" dirty="0"/>
              <a:t>‘The best and most cost-effective outcomes for patients and clients are achieved when professionals work together, learn together, engage in the clinical audit of outcomes together and generate innovation to ensure progress in practice and service’ (DH, 1993).</a:t>
            </a:r>
          </a:p>
        </p:txBody>
      </p:sp>
    </p:spTree>
    <p:extLst>
      <p:ext uri="{BB962C8B-B14F-4D97-AF65-F5344CB8AC3E}">
        <p14:creationId xmlns:p14="http://schemas.microsoft.com/office/powerpoint/2010/main" val="1722362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92A0-50B1-42B3-8AC4-6EDA6629740E}"/>
              </a:ext>
            </a:extLst>
          </p:cNvPr>
          <p:cNvSpPr>
            <a:spLocks noGrp="1"/>
          </p:cNvSpPr>
          <p:nvPr>
            <p:ph type="title"/>
          </p:nvPr>
        </p:nvSpPr>
        <p:spPr/>
        <p:txBody>
          <a:bodyPr/>
          <a:lstStyle/>
          <a:p>
            <a:r>
              <a:rPr lang="en-GB" dirty="0"/>
              <a:t>4 Key Models of teamwork in healthcare:</a:t>
            </a:r>
            <a:br>
              <a:rPr lang="en-GB" dirty="0"/>
            </a:br>
            <a:br>
              <a:rPr lang="en-GB" dirty="0"/>
            </a:br>
            <a:endParaRPr lang="en-GB" sz="2400" i="1" dirty="0"/>
          </a:p>
        </p:txBody>
      </p:sp>
      <p:sp>
        <p:nvSpPr>
          <p:cNvPr id="3" name="Content Placeholder 2">
            <a:extLst>
              <a:ext uri="{FF2B5EF4-FFF2-40B4-BE49-F238E27FC236}">
                <a16:creationId xmlns:a16="http://schemas.microsoft.com/office/drawing/2014/main" id="{FF34D861-5B86-491A-9BDA-474C8FD1AC6A}"/>
              </a:ext>
            </a:extLst>
          </p:cNvPr>
          <p:cNvSpPr>
            <a:spLocks noGrp="1"/>
          </p:cNvSpPr>
          <p:nvPr>
            <p:ph sz="quarter" idx="13"/>
          </p:nvPr>
        </p:nvSpPr>
        <p:spPr/>
        <p:txBody>
          <a:bodyPr>
            <a:normAutofit/>
          </a:bodyPr>
          <a:lstStyle/>
          <a:p>
            <a:r>
              <a:rPr lang="en-GB" sz="2000" i="1" dirty="0"/>
              <a:t>Multi-disciplinary teams</a:t>
            </a:r>
          </a:p>
          <a:p>
            <a:r>
              <a:rPr lang="en-GB" i="1" dirty="0"/>
              <a:t>Interdisciplinary teams</a:t>
            </a:r>
          </a:p>
          <a:p>
            <a:r>
              <a:rPr lang="en-GB" i="1" dirty="0"/>
              <a:t>Transdisciplinary teams</a:t>
            </a:r>
          </a:p>
          <a:p>
            <a:r>
              <a:rPr lang="en-GB" b="0" i="0" dirty="0">
                <a:effectLst/>
                <a:latin typeface="Noto Serif"/>
              </a:rPr>
              <a:t>Intradisciplinary</a:t>
            </a:r>
            <a:r>
              <a:rPr lang="en-GB" b="0" i="1" dirty="0">
                <a:effectLst/>
                <a:latin typeface="Noto Serif"/>
              </a:rPr>
              <a:t> teams</a:t>
            </a:r>
            <a:endParaRPr lang="en-GB" i="1" dirty="0"/>
          </a:p>
          <a:p>
            <a:pPr marL="0" indent="0">
              <a:buNone/>
            </a:pPr>
            <a:r>
              <a:rPr lang="en-GB" i="1" dirty="0"/>
              <a:t>All these are different types of teams they terms are often used interchangeably, </a:t>
            </a:r>
            <a:r>
              <a:rPr lang="en-GB" i="1" dirty="0" err="1"/>
              <a:t>mdt</a:t>
            </a:r>
            <a:r>
              <a:rPr lang="en-GB" i="1" dirty="0"/>
              <a:t> being the most common term used, though often an </a:t>
            </a:r>
            <a:r>
              <a:rPr lang="en-GB" i="1" dirty="0" err="1"/>
              <a:t>mdt</a:t>
            </a:r>
            <a:r>
              <a:rPr lang="en-GB" i="1" dirty="0"/>
              <a:t> is actually a Transdisciplinary team, don’t get bogged down in the terminology!!!!</a:t>
            </a:r>
          </a:p>
          <a:p>
            <a:pPr marL="0" indent="0">
              <a:buNone/>
            </a:pPr>
            <a:endParaRPr lang="en-GB" i="1" dirty="0"/>
          </a:p>
        </p:txBody>
      </p:sp>
    </p:spTree>
    <p:extLst>
      <p:ext uri="{BB962C8B-B14F-4D97-AF65-F5344CB8AC3E}">
        <p14:creationId xmlns:p14="http://schemas.microsoft.com/office/powerpoint/2010/main" val="2722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4BCB-29A2-45F8-BE90-27B8F48963E8}"/>
              </a:ext>
            </a:extLst>
          </p:cNvPr>
          <p:cNvSpPr>
            <a:spLocks noGrp="1"/>
          </p:cNvSpPr>
          <p:nvPr>
            <p:ph type="title"/>
          </p:nvPr>
        </p:nvSpPr>
        <p:spPr>
          <a:xfrm>
            <a:off x="913775" y="618518"/>
            <a:ext cx="10364451" cy="1085996"/>
          </a:xfrm>
        </p:spPr>
        <p:txBody>
          <a:bodyPr/>
          <a:lstStyle/>
          <a:p>
            <a:r>
              <a:rPr lang="en-GB" sz="3600" i="1" dirty="0"/>
              <a:t>1 - Multi-disciplinary teams</a:t>
            </a:r>
            <a:endParaRPr lang="en-GB" dirty="0"/>
          </a:p>
        </p:txBody>
      </p:sp>
      <p:sp>
        <p:nvSpPr>
          <p:cNvPr id="3" name="Content Placeholder 2">
            <a:extLst>
              <a:ext uri="{FF2B5EF4-FFF2-40B4-BE49-F238E27FC236}">
                <a16:creationId xmlns:a16="http://schemas.microsoft.com/office/drawing/2014/main" id="{E9235F59-E6F9-47DB-804A-11808B8BBB68}"/>
              </a:ext>
            </a:extLst>
          </p:cNvPr>
          <p:cNvSpPr>
            <a:spLocks noGrp="1"/>
          </p:cNvSpPr>
          <p:nvPr>
            <p:ph sz="quarter" idx="13"/>
          </p:nvPr>
        </p:nvSpPr>
        <p:spPr>
          <a:xfrm>
            <a:off x="913774" y="1704514"/>
            <a:ext cx="10363826" cy="4086685"/>
          </a:xfrm>
        </p:spPr>
        <p:txBody>
          <a:bodyPr>
            <a:norm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4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Multi-disciplinary teams involve a number of specialists coming together to discuss a case,  For example a cancer case might involve some or all of the following:</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Surgeon – a doctor who specialises in a specific cancer type and does operations.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Medical oncologist – a doctor who specialises in treating cancer with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oncologist – a doctor who specialises in treating cancer with radiotherapy,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Haematologist – a doctor who specialises in diagnosing and treating blood disorders, including some cancers.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Pathologist – a doctor who studies cells and body tissues.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nurse specialist – an expert nurse who specialises in a particular area of health, such as cancer or a specific cancer type.</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Radiologist – a specialist in x-rays and scans.</a:t>
            </a:r>
          </a:p>
          <a:p>
            <a:endParaRPr lang="en-GB" dirty="0"/>
          </a:p>
        </p:txBody>
      </p:sp>
    </p:spTree>
    <p:extLst>
      <p:ext uri="{BB962C8B-B14F-4D97-AF65-F5344CB8AC3E}">
        <p14:creationId xmlns:p14="http://schemas.microsoft.com/office/powerpoint/2010/main" val="1339735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89E35-FCD7-40EF-BC01-A60C3D94CAB8}"/>
              </a:ext>
            </a:extLst>
          </p:cNvPr>
          <p:cNvSpPr>
            <a:spLocks noGrp="1"/>
          </p:cNvSpPr>
          <p:nvPr>
            <p:ph type="title"/>
          </p:nvPr>
        </p:nvSpPr>
        <p:spPr>
          <a:xfrm>
            <a:off x="913775" y="618517"/>
            <a:ext cx="10364451" cy="784155"/>
          </a:xfrm>
        </p:spPr>
        <p:txBody>
          <a:bodyPr>
            <a:normAutofit/>
          </a:bodyPr>
          <a:lstStyle/>
          <a:p>
            <a:r>
              <a:rPr lang="en-GB" sz="2800" dirty="0"/>
              <a:t>1 - Multi-disciplinary teams cont..</a:t>
            </a:r>
          </a:p>
        </p:txBody>
      </p:sp>
      <p:sp>
        <p:nvSpPr>
          <p:cNvPr id="3" name="Content Placeholder 2">
            <a:extLst>
              <a:ext uri="{FF2B5EF4-FFF2-40B4-BE49-F238E27FC236}">
                <a16:creationId xmlns:a16="http://schemas.microsoft.com/office/drawing/2014/main" id="{F79810C3-5CEC-4A2E-91E7-25327C61F558}"/>
              </a:ext>
            </a:extLst>
          </p:cNvPr>
          <p:cNvSpPr>
            <a:spLocks noGrp="1"/>
          </p:cNvSpPr>
          <p:nvPr>
            <p:ph sz="quarter" idx="13"/>
          </p:nvPr>
        </p:nvSpPr>
        <p:spPr/>
        <p:txBody>
          <a:bodyPr/>
          <a:lstStyle/>
          <a:p>
            <a:r>
              <a:rPr lang="en-GB" dirty="0"/>
              <a:t>The key factor that distinguishes </a:t>
            </a:r>
            <a:r>
              <a:rPr lang="en-GB" dirty="0" err="1"/>
              <a:t>mdt’s</a:t>
            </a:r>
            <a:r>
              <a:rPr lang="en-GB" dirty="0"/>
              <a:t> is that professionals general stay within their own ‘silos’.</a:t>
            </a:r>
          </a:p>
          <a:p>
            <a:r>
              <a:rPr lang="en-GB" dirty="0"/>
              <a:t>The member of staff is there to give input relating specifically to their own profession, they will come to the meeting with their own idea as to the best way forward.</a:t>
            </a:r>
          </a:p>
          <a:p>
            <a:r>
              <a:rPr lang="en-GB" dirty="0"/>
              <a:t>Decisions will then be made based on the input from all professionals.</a:t>
            </a:r>
          </a:p>
          <a:p>
            <a:endParaRPr lang="en-GB" dirty="0"/>
          </a:p>
        </p:txBody>
      </p:sp>
    </p:spTree>
    <p:extLst>
      <p:ext uri="{BB962C8B-B14F-4D97-AF65-F5344CB8AC3E}">
        <p14:creationId xmlns:p14="http://schemas.microsoft.com/office/powerpoint/2010/main" val="4224342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447D3-DC7A-4842-9674-E943AF35DD7B}"/>
              </a:ext>
            </a:extLst>
          </p:cNvPr>
          <p:cNvSpPr>
            <a:spLocks noGrp="1"/>
          </p:cNvSpPr>
          <p:nvPr>
            <p:ph type="title"/>
          </p:nvPr>
        </p:nvSpPr>
        <p:spPr>
          <a:xfrm>
            <a:off x="913775" y="618517"/>
            <a:ext cx="10364451" cy="899565"/>
          </a:xfrm>
        </p:spPr>
        <p:txBody>
          <a:bodyPr>
            <a:normAutofit/>
          </a:bodyPr>
          <a:lstStyle/>
          <a:p>
            <a:r>
              <a:rPr lang="en-GB" sz="2400" dirty="0"/>
              <a:t>1 – interdisciplinary teams </a:t>
            </a:r>
          </a:p>
        </p:txBody>
      </p:sp>
      <p:sp>
        <p:nvSpPr>
          <p:cNvPr id="3" name="Content Placeholder 2">
            <a:extLst>
              <a:ext uri="{FF2B5EF4-FFF2-40B4-BE49-F238E27FC236}">
                <a16:creationId xmlns:a16="http://schemas.microsoft.com/office/drawing/2014/main" id="{58FE3C4B-D4FD-4ECB-B53C-AD83E96FDE88}"/>
              </a:ext>
            </a:extLst>
          </p:cNvPr>
          <p:cNvSpPr>
            <a:spLocks noGrp="1"/>
          </p:cNvSpPr>
          <p:nvPr>
            <p:ph sz="quarter" idx="13"/>
          </p:nvPr>
        </p:nvSpPr>
        <p:spPr>
          <a:xfrm>
            <a:off x="913774" y="1660124"/>
            <a:ext cx="10363826" cy="4131075"/>
          </a:xfrm>
        </p:spPr>
        <p:txBody>
          <a:bodyPr/>
          <a:lstStyle/>
          <a:p>
            <a:r>
              <a:rPr lang="en-GB" dirty="0"/>
              <a:t>This is an example of who might sit on a mental health </a:t>
            </a:r>
            <a:r>
              <a:rPr lang="en-GB" dirty="0" err="1"/>
              <a:t>idt</a:t>
            </a:r>
            <a:r>
              <a:rPr lang="en-GB" dirty="0"/>
              <a:t>:</a:t>
            </a:r>
          </a:p>
          <a:p>
            <a:endParaRPr lang="en-GB" dirty="0"/>
          </a:p>
        </p:txBody>
      </p:sp>
      <p:graphicFrame>
        <p:nvGraphicFramePr>
          <p:cNvPr id="5" name="Table 4">
            <a:extLst>
              <a:ext uri="{FF2B5EF4-FFF2-40B4-BE49-F238E27FC236}">
                <a16:creationId xmlns:a16="http://schemas.microsoft.com/office/drawing/2014/main" id="{23DED17A-426D-4F3D-B7FE-F0BA87776670}"/>
              </a:ext>
            </a:extLst>
          </p:cNvPr>
          <p:cNvGraphicFramePr/>
          <p:nvPr>
            <p:extLst>
              <p:ext uri="{D42A27DB-BD31-4B8C-83A1-F6EECF244321}">
                <p14:modId xmlns:p14="http://schemas.microsoft.com/office/powerpoint/2010/main" val="3926108790"/>
              </p:ext>
            </p:extLst>
          </p:nvPr>
        </p:nvGraphicFramePr>
        <p:xfrm>
          <a:off x="914400" y="2379822"/>
          <a:ext cx="10363200" cy="3398520"/>
        </p:xfrm>
        <a:graphic>
          <a:graphicData uri="http://schemas.openxmlformats.org/drawingml/2006/table">
            <a:tbl>
              <a:tblPr>
                <a:tableStyleId>{5C22544A-7EE6-4342-B048-85BDC9FD1C3A}</a:tableStyleId>
              </a:tblPr>
              <a:tblGrid>
                <a:gridCol w="5181600">
                  <a:extLst>
                    <a:ext uri="{9D8B030D-6E8A-4147-A177-3AD203B41FA5}">
                      <a16:colId xmlns:a16="http://schemas.microsoft.com/office/drawing/2014/main" val="1125520673"/>
                    </a:ext>
                  </a:extLst>
                </a:gridCol>
                <a:gridCol w="5181600">
                  <a:extLst>
                    <a:ext uri="{9D8B030D-6E8A-4147-A177-3AD203B41FA5}">
                      <a16:colId xmlns:a16="http://schemas.microsoft.com/office/drawing/2014/main" val="3590538375"/>
                    </a:ext>
                  </a:extLst>
                </a:gridCol>
              </a:tblGrid>
              <a:tr h="0">
                <a:tc>
                  <a:txBody>
                    <a:bodyPr/>
                    <a:lstStyle/>
                    <a:p>
                      <a:pPr algn="l" fontAlgn="ctr">
                        <a:spcBef>
                          <a:spcPts val="0"/>
                        </a:spcBef>
                        <a:spcAft>
                          <a:spcPts val="0"/>
                        </a:spcAft>
                      </a:pPr>
                      <a:r>
                        <a:rPr lang="en-GB" sz="1800" u="none" strike="noStrike">
                          <a:effectLst/>
                        </a:rPr>
                        <a:t>Psychiatrist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Perform assessments, provide talking therapies, prescribe medication, investigate for physical illnesses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853007830"/>
                  </a:ext>
                </a:extLst>
              </a:tr>
              <a:tr h="0">
                <a:tc>
                  <a:txBody>
                    <a:bodyPr/>
                    <a:lstStyle/>
                    <a:p>
                      <a:pPr algn="l" fontAlgn="ctr">
                        <a:spcBef>
                          <a:spcPts val="0"/>
                        </a:spcBef>
                        <a:spcAft>
                          <a:spcPts val="0"/>
                        </a:spcAft>
                      </a:pPr>
                      <a:r>
                        <a:rPr lang="en-GB" sz="1800" u="none" strike="noStrike">
                          <a:effectLst/>
                        </a:rPr>
                        <a:t>Psychologist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specialised talking therapies, perform in-depth assessments of aspects of brain functioning and behaviour</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31704173"/>
                  </a:ext>
                </a:extLst>
              </a:tr>
              <a:tr h="0">
                <a:tc>
                  <a:txBody>
                    <a:bodyPr/>
                    <a:lstStyle/>
                    <a:p>
                      <a:pPr algn="l" fontAlgn="ctr">
                        <a:spcBef>
                          <a:spcPts val="0"/>
                        </a:spcBef>
                        <a:spcAft>
                          <a:spcPts val="0"/>
                        </a:spcAft>
                      </a:pPr>
                      <a:r>
                        <a:rPr lang="en-GB" sz="1800" u="none" strike="noStrike">
                          <a:effectLst/>
                        </a:rPr>
                        <a:t>Psychiatric Nurse</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Assess difficulties, provide talking therapies, administer and monitor medication</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766601970"/>
                  </a:ext>
                </a:extLst>
              </a:tr>
              <a:tr h="0">
                <a:tc>
                  <a:txBody>
                    <a:bodyPr/>
                    <a:lstStyle/>
                    <a:p>
                      <a:pPr algn="l" fontAlgn="ctr">
                        <a:spcBef>
                          <a:spcPts val="0"/>
                        </a:spcBef>
                        <a:spcAft>
                          <a:spcPts val="0"/>
                        </a:spcAft>
                      </a:pPr>
                      <a:r>
                        <a:rPr lang="en-GB" sz="1800" u="none" strike="noStrike">
                          <a:effectLst/>
                        </a:rPr>
                        <a:t>Occupational Therapist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skills assessments, formulate rehabilitation plan which is delivered both individually and in groups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305659499"/>
                  </a:ext>
                </a:extLst>
              </a:tr>
              <a:tr h="0">
                <a:tc>
                  <a:txBody>
                    <a:bodyPr/>
                    <a:lstStyle/>
                    <a:p>
                      <a:pPr algn="l" fontAlgn="ctr">
                        <a:spcBef>
                          <a:spcPts val="0"/>
                        </a:spcBef>
                        <a:spcAft>
                          <a:spcPts val="0"/>
                        </a:spcAft>
                      </a:pPr>
                      <a:r>
                        <a:rPr lang="en-GB" sz="1800" u="none" strike="noStrike">
                          <a:effectLst/>
                        </a:rPr>
                        <a:t>Social Worker</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support for families, provide talking therapies, advise in relation to housing, finance and supports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2795990329"/>
                  </a:ext>
                </a:extLst>
              </a:tr>
            </a:tbl>
          </a:graphicData>
        </a:graphic>
      </p:graphicFrame>
    </p:spTree>
    <p:extLst>
      <p:ext uri="{BB962C8B-B14F-4D97-AF65-F5344CB8AC3E}">
        <p14:creationId xmlns:p14="http://schemas.microsoft.com/office/powerpoint/2010/main" val="3195731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33B7-6BF0-4145-9304-1A812A90ED3D}"/>
              </a:ext>
            </a:extLst>
          </p:cNvPr>
          <p:cNvSpPr>
            <a:spLocks noGrp="1"/>
          </p:cNvSpPr>
          <p:nvPr>
            <p:ph type="title"/>
          </p:nvPr>
        </p:nvSpPr>
        <p:spPr>
          <a:xfrm>
            <a:off x="913775" y="618517"/>
            <a:ext cx="10364451" cy="846299"/>
          </a:xfrm>
        </p:spPr>
        <p:txBody>
          <a:bodyPr>
            <a:normAutofit fontScale="90000"/>
          </a:bodyPr>
          <a:lstStyle/>
          <a:p>
            <a:r>
              <a:rPr lang="en-GB" i="1" dirty="0"/>
              <a:t>interdisciplinary teams </a:t>
            </a:r>
            <a:r>
              <a:rPr lang="en-GB" i="1" dirty="0" err="1"/>
              <a:t>cont</a:t>
            </a:r>
            <a:r>
              <a:rPr lang="en-GB" i="1" dirty="0"/>
              <a:t>…</a:t>
            </a:r>
            <a:br>
              <a:rPr lang="en-GB" i="1" dirty="0"/>
            </a:br>
            <a:endParaRPr lang="en-GB" dirty="0"/>
          </a:p>
        </p:txBody>
      </p:sp>
      <p:sp>
        <p:nvSpPr>
          <p:cNvPr id="3" name="Content Placeholder 2">
            <a:extLst>
              <a:ext uri="{FF2B5EF4-FFF2-40B4-BE49-F238E27FC236}">
                <a16:creationId xmlns:a16="http://schemas.microsoft.com/office/drawing/2014/main" id="{DC5AFF08-D9D3-4604-A0E5-A0C33C463C82}"/>
              </a:ext>
            </a:extLst>
          </p:cNvPr>
          <p:cNvSpPr>
            <a:spLocks noGrp="1"/>
          </p:cNvSpPr>
          <p:nvPr>
            <p:ph sz="quarter" idx="13"/>
          </p:nvPr>
        </p:nvSpPr>
        <p:spPr>
          <a:xfrm>
            <a:off x="913774" y="1384918"/>
            <a:ext cx="10363826" cy="4406282"/>
          </a:xfrm>
        </p:spPr>
        <p:txBody>
          <a:bodyPr/>
          <a:lstStyle/>
          <a:p>
            <a:r>
              <a:rPr lang="en-GB" dirty="0"/>
              <a:t>The key aspect of a Transdisciplinary team is that there is an expectation that professionals will accept, consider and respect the opinions and approaches of different professions.</a:t>
            </a:r>
          </a:p>
          <a:p>
            <a:r>
              <a:rPr lang="en-GB" dirty="0"/>
              <a:t>The collaborate from the beginning of the process.</a:t>
            </a:r>
          </a:p>
          <a:p>
            <a:r>
              <a:rPr lang="en-GB" dirty="0"/>
              <a:t>Staff will need to be prepared to listen to other peoples thoughts on what they feel is the correct approach and way forward.</a:t>
            </a:r>
          </a:p>
          <a:p>
            <a:r>
              <a:rPr lang="en-GB" dirty="0"/>
              <a:t>The final care plan will likely be a compromise of a range of approaches.</a:t>
            </a:r>
          </a:p>
          <a:p>
            <a:r>
              <a:rPr lang="en-GB" dirty="0"/>
              <a:t>Especially when used for care plans over a longer period of time these plans need to have regular monitoring stages so the plan can be adapted accordingly.</a:t>
            </a:r>
          </a:p>
        </p:txBody>
      </p:sp>
    </p:spTree>
    <p:extLst>
      <p:ext uri="{BB962C8B-B14F-4D97-AF65-F5344CB8AC3E}">
        <p14:creationId xmlns:p14="http://schemas.microsoft.com/office/powerpoint/2010/main" val="3353146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33418-C589-4E58-9F12-308164B3E170}"/>
              </a:ext>
            </a:extLst>
          </p:cNvPr>
          <p:cNvSpPr>
            <a:spLocks noGrp="1"/>
          </p:cNvSpPr>
          <p:nvPr>
            <p:ph type="title"/>
          </p:nvPr>
        </p:nvSpPr>
        <p:spPr/>
        <p:txBody>
          <a:bodyPr/>
          <a:lstStyle/>
          <a:p>
            <a:r>
              <a:rPr lang="en-GB" dirty="0"/>
              <a:t>Transdisciplinary teams</a:t>
            </a:r>
          </a:p>
        </p:txBody>
      </p:sp>
      <p:sp>
        <p:nvSpPr>
          <p:cNvPr id="3" name="Content Placeholder 2">
            <a:extLst>
              <a:ext uri="{FF2B5EF4-FFF2-40B4-BE49-F238E27FC236}">
                <a16:creationId xmlns:a16="http://schemas.microsoft.com/office/drawing/2014/main" id="{813300C4-8957-4459-BAF0-6C0AC9B7FC5D}"/>
              </a:ext>
            </a:extLst>
          </p:cNvPr>
          <p:cNvSpPr>
            <a:spLocks noGrp="1"/>
          </p:cNvSpPr>
          <p:nvPr>
            <p:ph sz="quarter" idx="13"/>
          </p:nvPr>
        </p:nvSpPr>
        <p:spPr/>
        <p:txBody>
          <a:bodyPr/>
          <a:lstStyle/>
          <a:p>
            <a:r>
              <a:rPr lang="en-GB" dirty="0"/>
              <a:t>This is a less common model of teamwork.</a:t>
            </a:r>
          </a:p>
          <a:p>
            <a:r>
              <a:rPr lang="en-GB" dirty="0"/>
              <a:t>This is used to </a:t>
            </a:r>
            <a:r>
              <a:rPr lang="en-GB" b="1" dirty="0"/>
              <a:t>further</a:t>
            </a:r>
            <a:r>
              <a:rPr lang="en-GB" dirty="0"/>
              <a:t> policy or treatments in health and social care.</a:t>
            </a:r>
          </a:p>
          <a:p>
            <a:r>
              <a:rPr lang="en-GB" dirty="0"/>
              <a:t>This would be used in the light of a new, or emerging, disease or public health issue.  </a:t>
            </a:r>
          </a:p>
          <a:p>
            <a:endParaRPr lang="en-GB" dirty="0"/>
          </a:p>
        </p:txBody>
      </p:sp>
    </p:spTree>
    <p:extLst>
      <p:ext uri="{BB962C8B-B14F-4D97-AF65-F5344CB8AC3E}">
        <p14:creationId xmlns:p14="http://schemas.microsoft.com/office/powerpoint/2010/main" val="387381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D1402-FA5C-4589-BD15-F417708D2562}"/>
              </a:ext>
            </a:extLst>
          </p:cNvPr>
          <p:cNvSpPr>
            <a:spLocks noGrp="1"/>
          </p:cNvSpPr>
          <p:nvPr>
            <p:ph type="title"/>
          </p:nvPr>
        </p:nvSpPr>
        <p:spPr/>
        <p:txBody>
          <a:bodyPr/>
          <a:lstStyle/>
          <a:p>
            <a:r>
              <a:rPr lang="en-GB" b="0" i="0" dirty="0">
                <a:effectLst/>
                <a:latin typeface="Noto Serif"/>
              </a:rPr>
              <a:t>Intradisciplinary</a:t>
            </a:r>
            <a:r>
              <a:rPr lang="en-GB" b="0" i="1" dirty="0">
                <a:effectLst/>
                <a:latin typeface="Noto Serif"/>
              </a:rPr>
              <a:t> teams</a:t>
            </a:r>
            <a:br>
              <a:rPr lang="en-GB" i="1" dirty="0"/>
            </a:br>
            <a:endParaRPr lang="en-GB" dirty="0"/>
          </a:p>
        </p:txBody>
      </p:sp>
      <p:sp>
        <p:nvSpPr>
          <p:cNvPr id="3" name="Content Placeholder 2">
            <a:extLst>
              <a:ext uri="{FF2B5EF4-FFF2-40B4-BE49-F238E27FC236}">
                <a16:creationId xmlns:a16="http://schemas.microsoft.com/office/drawing/2014/main" id="{EAB3E9D8-BA27-45F0-9AD8-C522B5888A29}"/>
              </a:ext>
            </a:extLst>
          </p:cNvPr>
          <p:cNvSpPr>
            <a:spLocks noGrp="1"/>
          </p:cNvSpPr>
          <p:nvPr>
            <p:ph sz="quarter" idx="13"/>
          </p:nvPr>
        </p:nvSpPr>
        <p:spPr/>
        <p:txBody>
          <a:bodyPr/>
          <a:lstStyle/>
          <a:p>
            <a:r>
              <a:rPr lang="en-GB" dirty="0"/>
              <a:t>Intra meaning ‘within’ and inter meaning ‘between’!</a:t>
            </a:r>
          </a:p>
          <a:p>
            <a:r>
              <a:rPr lang="en-GB" dirty="0"/>
              <a:t>Same discipline teams </a:t>
            </a:r>
          </a:p>
          <a:p>
            <a:r>
              <a:rPr lang="en-GB" dirty="0"/>
              <a:t>You will have different levels of expertise and can have people at different levels.</a:t>
            </a:r>
          </a:p>
          <a:p>
            <a:r>
              <a:rPr lang="en-GB" dirty="0"/>
              <a:t>Classic example would be nursing staff on a ward, a group of </a:t>
            </a:r>
            <a:r>
              <a:rPr lang="en-GB" dirty="0" err="1"/>
              <a:t>ahp’s</a:t>
            </a:r>
            <a:r>
              <a:rPr lang="en-GB" dirty="0"/>
              <a:t> or care home staff etc </a:t>
            </a:r>
            <a:r>
              <a:rPr lang="en-GB" dirty="0" err="1"/>
              <a:t>etc</a:t>
            </a:r>
            <a:r>
              <a:rPr lang="en-GB" dirty="0"/>
              <a:t>.</a:t>
            </a:r>
          </a:p>
          <a:p>
            <a:r>
              <a:rPr lang="en-GB" dirty="0"/>
              <a:t>This is the team where the role of a team leader, or manager is most prevalent.</a:t>
            </a:r>
          </a:p>
        </p:txBody>
      </p:sp>
    </p:spTree>
    <p:extLst>
      <p:ext uri="{BB962C8B-B14F-4D97-AF65-F5344CB8AC3E}">
        <p14:creationId xmlns:p14="http://schemas.microsoft.com/office/powerpoint/2010/main" val="1608757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3E368-203A-44B6-9C9D-FD29731CBB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B0D674-6A0D-465D-9F93-E2ACC32CBC7E}"/>
              </a:ext>
            </a:extLst>
          </p:cNvPr>
          <p:cNvSpPr>
            <a:spLocks noGrp="1"/>
          </p:cNvSpPr>
          <p:nvPr>
            <p:ph sz="quarter" idx="13"/>
          </p:nvPr>
        </p:nvSpPr>
        <p:spPr/>
        <p:txBody>
          <a:bodyPr>
            <a:normAutofit/>
          </a:bodyPr>
          <a:lstStyle/>
          <a:p>
            <a:r>
              <a:rPr lang="en-GB" sz="3600" dirty="0" err="1"/>
              <a:t>nearpod</a:t>
            </a:r>
            <a:endParaRPr lang="en-GB" sz="3600" dirty="0"/>
          </a:p>
        </p:txBody>
      </p:sp>
    </p:spTree>
    <p:extLst>
      <p:ext uri="{BB962C8B-B14F-4D97-AF65-F5344CB8AC3E}">
        <p14:creationId xmlns:p14="http://schemas.microsoft.com/office/powerpoint/2010/main" val="3223282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CAA29-940E-4404-A9A9-F62B7F677D1B}"/>
              </a:ext>
            </a:extLst>
          </p:cNvPr>
          <p:cNvSpPr>
            <a:spLocks noGrp="1"/>
          </p:cNvSpPr>
          <p:nvPr>
            <p:ph type="title"/>
          </p:nvPr>
        </p:nvSpPr>
        <p:spPr/>
        <p:txBody>
          <a:bodyPr/>
          <a:lstStyle/>
          <a:p>
            <a:r>
              <a:rPr lang="en-GB" b="0" i="0" dirty="0">
                <a:solidFill>
                  <a:srgbClr val="000000"/>
                </a:solidFill>
                <a:effectLst/>
                <a:latin typeface="arial" panose="020B0604020202020204" pitchFamily="34" charset="0"/>
              </a:rPr>
              <a:t>Multidisciplinary team functioning and decision making within forensic mental health</a:t>
            </a:r>
          </a:p>
        </p:txBody>
      </p:sp>
      <p:sp>
        <p:nvSpPr>
          <p:cNvPr id="3" name="Content Placeholder 2">
            <a:extLst>
              <a:ext uri="{FF2B5EF4-FFF2-40B4-BE49-F238E27FC236}">
                <a16:creationId xmlns:a16="http://schemas.microsoft.com/office/drawing/2014/main" id="{EE7AC544-5A78-4623-9CC0-88A1658EDC27}"/>
              </a:ext>
            </a:extLst>
          </p:cNvPr>
          <p:cNvSpPr>
            <a:spLocks noGrp="1"/>
          </p:cNvSpPr>
          <p:nvPr>
            <p:ph sz="quarter" idx="13"/>
          </p:nvPr>
        </p:nvSpPr>
        <p:spPr>
          <a:xfrm>
            <a:off x="913774" y="2367092"/>
            <a:ext cx="10363826" cy="3589825"/>
          </a:xfrm>
        </p:spPr>
        <p:txBody>
          <a:bodyPr>
            <a:noAutofit/>
          </a:bodyPr>
          <a:lstStyle/>
          <a:p>
            <a:r>
              <a:rPr lang="en-GB" sz="2400" b="0" i="0" dirty="0">
                <a:solidFill>
                  <a:srgbClr val="000000"/>
                </a:solidFill>
                <a:effectLst/>
                <a:latin typeface="Times New Roman" panose="02020603050405020304" pitchFamily="18" charset="0"/>
              </a:rPr>
              <a:t>‘Decisions taken within MDT meetings are unequally shaped by the professional and personal values and assumptions of those involved, as well as by the power dynamics linked to the knowledge and responsibility of each member of the team. Service users’ involvement is marginalised. This is linked to a longstanding tradition of psychiatric paternalism in mental health care’. (https://www.ncbi.nlm.nih.gov/pmc/articles/PMC6201820/)</a:t>
            </a:r>
            <a:endParaRPr lang="en-GB" sz="2400" dirty="0"/>
          </a:p>
        </p:txBody>
      </p:sp>
    </p:spTree>
    <p:extLst>
      <p:ext uri="{BB962C8B-B14F-4D97-AF65-F5344CB8AC3E}">
        <p14:creationId xmlns:p14="http://schemas.microsoft.com/office/powerpoint/2010/main" val="2552732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E3FB2-1A70-4AD8-B07B-68AB3AA22B60}"/>
              </a:ext>
            </a:extLst>
          </p:cNvPr>
          <p:cNvSpPr>
            <a:spLocks noGrp="1"/>
          </p:cNvSpPr>
          <p:nvPr>
            <p:ph sz="quarter" idx="13"/>
          </p:nvPr>
        </p:nvSpPr>
        <p:spPr>
          <a:xfrm>
            <a:off x="913774" y="266330"/>
            <a:ext cx="10363826" cy="5524869"/>
          </a:xfrm>
        </p:spPr>
        <p:txBody>
          <a:bodyPr>
            <a:normAutofit/>
          </a:bodyPr>
          <a:lstStyle/>
          <a:p>
            <a:r>
              <a:rPr lang="en-GB" dirty="0"/>
              <a:t>Only 66% of doctors agreed that ‘a team can be highly effective irrespective of personalities’ compared to between 83-90% of other professional groups. Over half of doctors (54%) and two thirds of MDT coordinators (62%) agreed that ‘no amount of training or learning experiences can improve team-working if there are interpersonal problems’.</a:t>
            </a:r>
          </a:p>
          <a:p>
            <a:pPr marL="0" indent="0">
              <a:buNone/>
            </a:pPr>
            <a:endParaRPr lang="en-GB" dirty="0"/>
          </a:p>
          <a:p>
            <a:r>
              <a:rPr lang="en-GB" dirty="0"/>
              <a:t>Most team members agreed that ‘good leadership is a pre-requisite for effective teamwork within the MDT environment’ (98%), and the majority (81%) agreed that ‘the same individual should chair the meeting on a regular basis’. However, there was disagreement about who could/should be the leader. The majority of MDT coordinators (74%) and doctors (68%) agreed that ‘the MDT chair/lead should be a doctor’, compared to only 35% of nurses and 27% of AHPs. </a:t>
            </a:r>
          </a:p>
        </p:txBody>
      </p:sp>
    </p:spTree>
    <p:extLst>
      <p:ext uri="{BB962C8B-B14F-4D97-AF65-F5344CB8AC3E}">
        <p14:creationId xmlns:p14="http://schemas.microsoft.com/office/powerpoint/2010/main" val="1823385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3153-F0A4-4013-8249-497980005E21}"/>
              </a:ext>
            </a:extLst>
          </p:cNvPr>
          <p:cNvSpPr>
            <a:spLocks noGrp="1"/>
          </p:cNvSpPr>
          <p:nvPr>
            <p:ph type="title"/>
          </p:nvPr>
        </p:nvSpPr>
        <p:spPr/>
        <p:txBody>
          <a:bodyPr/>
          <a:lstStyle/>
          <a:p>
            <a:r>
              <a:rPr lang="en-GB" dirty="0"/>
              <a:t>are we designed to work in teams?</a:t>
            </a:r>
          </a:p>
        </p:txBody>
      </p:sp>
      <p:sp>
        <p:nvSpPr>
          <p:cNvPr id="3" name="Content Placeholder 2">
            <a:extLst>
              <a:ext uri="{FF2B5EF4-FFF2-40B4-BE49-F238E27FC236}">
                <a16:creationId xmlns:a16="http://schemas.microsoft.com/office/drawing/2014/main" id="{70F026A7-A055-4084-BC24-E34DD94E39B4}"/>
              </a:ext>
            </a:extLst>
          </p:cNvPr>
          <p:cNvSpPr>
            <a:spLocks noGrp="1"/>
          </p:cNvSpPr>
          <p:nvPr>
            <p:ph sz="quarter" idx="13"/>
          </p:nvPr>
        </p:nvSpPr>
        <p:spPr/>
        <p:txBody>
          <a:bodyPr>
            <a:normAutofit lnSpcReduction="10000"/>
          </a:bodyPr>
          <a:lstStyle/>
          <a:p>
            <a:r>
              <a:rPr lang="en-GB" b="0" i="0" dirty="0">
                <a:solidFill>
                  <a:srgbClr val="333333"/>
                </a:solidFill>
                <a:effectLst/>
                <a:latin typeface="Helvetica Neue"/>
              </a:rPr>
              <a:t>"The strongest selection for larger, more intelligent brains, occurred when the social groups were first beginning to start cooperating, which then kicked off an evolutionary arms race of one individual trying to outsmart the other by investing in a larger brain. Our digital organisms typically start to evolve more complex 'brains' when their societies first begin to develop cooperation." explained Dr Andrew Jackson.</a:t>
            </a:r>
          </a:p>
          <a:p>
            <a:pPr marL="0" indent="0">
              <a:buNone/>
            </a:pPr>
            <a:r>
              <a:rPr lang="en-GB" dirty="0">
                <a:solidFill>
                  <a:srgbClr val="333333"/>
                </a:solidFill>
                <a:latin typeface="Helvetica Neue"/>
              </a:rPr>
              <a:t>(</a:t>
            </a:r>
            <a:r>
              <a:rPr lang="en-GB" dirty="0">
                <a:solidFill>
                  <a:srgbClr val="333333"/>
                </a:solidFill>
                <a:latin typeface="Helvetica Neue"/>
                <a:hlinkClick r:id="rId2"/>
              </a:rPr>
              <a:t>https://www.sciencedaily.com/releases/2012/04/120419132556.htm</a:t>
            </a:r>
            <a:r>
              <a:rPr lang="en-GB" dirty="0">
                <a:solidFill>
                  <a:srgbClr val="333333"/>
                </a:solidFill>
                <a:latin typeface="Helvetica Neue"/>
              </a:rPr>
              <a:t>, accessed 13/10/20)</a:t>
            </a:r>
            <a:endParaRPr lang="en-GB" dirty="0"/>
          </a:p>
        </p:txBody>
      </p:sp>
    </p:spTree>
    <p:extLst>
      <p:ext uri="{BB962C8B-B14F-4D97-AF65-F5344CB8AC3E}">
        <p14:creationId xmlns:p14="http://schemas.microsoft.com/office/powerpoint/2010/main" val="2876429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BDEB-3A61-408B-B670-8132919B4325}"/>
              </a:ext>
            </a:extLst>
          </p:cNvPr>
          <p:cNvSpPr>
            <a:spLocks noGrp="1"/>
          </p:cNvSpPr>
          <p:nvPr>
            <p:ph type="title"/>
          </p:nvPr>
        </p:nvSpPr>
        <p:spPr/>
        <p:txBody>
          <a:bodyPr/>
          <a:lstStyle/>
          <a:p>
            <a:r>
              <a:rPr lang="en-GB" dirty="0"/>
              <a:t>However we also are programmed to see each other as a threat.</a:t>
            </a:r>
          </a:p>
        </p:txBody>
      </p:sp>
      <p:sp>
        <p:nvSpPr>
          <p:cNvPr id="3" name="Content Placeholder 2">
            <a:extLst>
              <a:ext uri="{FF2B5EF4-FFF2-40B4-BE49-F238E27FC236}">
                <a16:creationId xmlns:a16="http://schemas.microsoft.com/office/drawing/2014/main" id="{9D76879E-C850-4873-B953-1EE72DC02A42}"/>
              </a:ext>
            </a:extLst>
          </p:cNvPr>
          <p:cNvSpPr>
            <a:spLocks noGrp="1"/>
          </p:cNvSpPr>
          <p:nvPr>
            <p:ph sz="quarter" idx="13"/>
          </p:nvPr>
        </p:nvSpPr>
        <p:spPr/>
        <p:txBody>
          <a:bodyPr>
            <a:normAutofit fontScale="92500" lnSpcReduction="10000"/>
          </a:bodyPr>
          <a:lstStyle/>
          <a:p>
            <a:r>
              <a:rPr lang="en-GB" dirty="0"/>
              <a:t>Current example being </a:t>
            </a:r>
            <a:r>
              <a:rPr lang="en-GB" dirty="0" err="1"/>
              <a:t>blm</a:t>
            </a:r>
            <a:r>
              <a:rPr lang="en-GB" dirty="0"/>
              <a:t>, read this article on prejudice - </a:t>
            </a:r>
            <a:r>
              <a:rPr lang="en-GB" i="1" dirty="0">
                <a:solidFill>
                  <a:schemeClr val="accent1"/>
                </a:solidFill>
              </a:rPr>
              <a:t>https://ideas.ted.com/prejudiced-thoughts-run-through-all-our-minds-the-key-is-what-we-do-with-them/?utm_content=2020-9-14&amp;utm_campaign=social&amp;utm_source=facebook.com&amp;utm_medium=referral&amp;fbclid=IwAR26T6logUY31dFWbVmpwyGHQbp_LQ66jgekjosbjNwEHQoIjx4YT1Pjxrg</a:t>
            </a:r>
          </a:p>
          <a:p>
            <a:r>
              <a:rPr lang="en-GB" dirty="0"/>
              <a:t>Teams can be political and fractious.</a:t>
            </a:r>
          </a:p>
          <a:p>
            <a:r>
              <a:rPr lang="en-GB" dirty="0"/>
              <a:t>The reality can often be very different to the rhetoric. </a:t>
            </a:r>
          </a:p>
          <a:p>
            <a:r>
              <a:rPr lang="en-GB" dirty="0"/>
              <a:t>Effectively managing a team requires an understanding of the basic phycological make up of homo sapiens</a:t>
            </a:r>
          </a:p>
        </p:txBody>
      </p:sp>
    </p:spTree>
    <p:extLst>
      <p:ext uri="{BB962C8B-B14F-4D97-AF65-F5344CB8AC3E}">
        <p14:creationId xmlns:p14="http://schemas.microsoft.com/office/powerpoint/2010/main" val="1279791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BDEB-3A61-408B-B670-8132919B4325}"/>
              </a:ext>
            </a:extLst>
          </p:cNvPr>
          <p:cNvSpPr>
            <a:spLocks noGrp="1"/>
          </p:cNvSpPr>
          <p:nvPr>
            <p:ph type="title"/>
          </p:nvPr>
        </p:nvSpPr>
        <p:spPr/>
        <p:txBody>
          <a:bodyPr/>
          <a:lstStyle/>
          <a:p>
            <a:r>
              <a:rPr lang="en-GB" dirty="0"/>
              <a:t>Barrier to Teamwork</a:t>
            </a:r>
          </a:p>
        </p:txBody>
      </p:sp>
      <p:sp>
        <p:nvSpPr>
          <p:cNvPr id="3" name="Content Placeholder 2">
            <a:extLst>
              <a:ext uri="{FF2B5EF4-FFF2-40B4-BE49-F238E27FC236}">
                <a16:creationId xmlns:a16="http://schemas.microsoft.com/office/drawing/2014/main" id="{9D76879E-C850-4873-B953-1EE72DC02A42}"/>
              </a:ext>
            </a:extLst>
          </p:cNvPr>
          <p:cNvSpPr>
            <a:spLocks noGrp="1"/>
          </p:cNvSpPr>
          <p:nvPr>
            <p:ph sz="quarter" idx="13"/>
          </p:nvPr>
        </p:nvSpPr>
        <p:spPr/>
        <p:txBody>
          <a:bodyPr>
            <a:normAutofit/>
          </a:bodyPr>
          <a:lstStyle/>
          <a:p>
            <a:r>
              <a:rPr lang="en-GB" dirty="0"/>
              <a:t>The opposite of Characteristics of an effective team!</a:t>
            </a:r>
          </a:p>
          <a:p>
            <a:r>
              <a:rPr lang="en-GB" dirty="0"/>
              <a:t>Communication</a:t>
            </a:r>
          </a:p>
          <a:p>
            <a:r>
              <a:rPr lang="en-GB" dirty="0"/>
              <a:t>Silos working</a:t>
            </a:r>
          </a:p>
          <a:p>
            <a:r>
              <a:rPr lang="en-GB" dirty="0"/>
              <a:t>Hard wired behaviours seeing others as a threat</a:t>
            </a:r>
          </a:p>
          <a:p>
            <a:endParaRPr lang="en-GB" dirty="0"/>
          </a:p>
        </p:txBody>
      </p:sp>
    </p:spTree>
    <p:extLst>
      <p:ext uri="{BB962C8B-B14F-4D97-AF65-F5344CB8AC3E}">
        <p14:creationId xmlns:p14="http://schemas.microsoft.com/office/powerpoint/2010/main" val="366183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B28D-351F-420E-BF2E-CB64D62E5B6E}"/>
              </a:ext>
            </a:extLst>
          </p:cNvPr>
          <p:cNvSpPr>
            <a:spLocks noGrp="1"/>
          </p:cNvSpPr>
          <p:nvPr>
            <p:ph type="title"/>
          </p:nvPr>
        </p:nvSpPr>
        <p:spPr/>
        <p:txBody>
          <a:bodyPr/>
          <a:lstStyle/>
          <a:p>
            <a:r>
              <a:rPr lang="en-GB" b="1" i="0" dirty="0">
                <a:solidFill>
                  <a:srgbClr val="282828"/>
                </a:solidFill>
                <a:effectLst/>
                <a:latin typeface="Lava Std"/>
              </a:rPr>
              <a:t>Psychological Safety in teams</a:t>
            </a:r>
            <a:endParaRPr lang="en-GB" dirty="0"/>
          </a:p>
        </p:txBody>
      </p:sp>
      <p:sp>
        <p:nvSpPr>
          <p:cNvPr id="3" name="Content Placeholder 2">
            <a:extLst>
              <a:ext uri="{FF2B5EF4-FFF2-40B4-BE49-F238E27FC236}">
                <a16:creationId xmlns:a16="http://schemas.microsoft.com/office/drawing/2014/main" id="{8A99DB66-057B-487C-9EED-D6521C9FF461}"/>
              </a:ext>
            </a:extLst>
          </p:cNvPr>
          <p:cNvSpPr>
            <a:spLocks noGrp="1"/>
          </p:cNvSpPr>
          <p:nvPr>
            <p:ph sz="quarter" idx="13"/>
          </p:nvPr>
        </p:nvSpPr>
        <p:spPr/>
        <p:txBody>
          <a:bodyPr/>
          <a:lstStyle/>
          <a:p>
            <a:r>
              <a:rPr lang="en-GB" dirty="0">
                <a:solidFill>
                  <a:srgbClr val="181818"/>
                </a:solidFill>
                <a:latin typeface="Merriweather"/>
              </a:rPr>
              <a:t>There are many tangible factors that are crucial to team success, however you have to have a foundation of safety within a team first.</a:t>
            </a:r>
            <a:endParaRPr lang="en-GB" b="0" i="0" dirty="0">
              <a:solidFill>
                <a:srgbClr val="181818"/>
              </a:solidFill>
              <a:effectLst/>
              <a:latin typeface="Merriweather"/>
            </a:endParaRPr>
          </a:p>
          <a:p>
            <a:r>
              <a:rPr lang="en-GB" b="0" i="0" dirty="0">
                <a:solidFill>
                  <a:srgbClr val="181818"/>
                </a:solidFill>
                <a:effectLst/>
                <a:latin typeface="Merriweather"/>
              </a:rPr>
              <a:t>“There’s no team without trust,” says Paul </a:t>
            </a:r>
            <a:r>
              <a:rPr lang="en-GB" b="0" i="0" dirty="0" err="1">
                <a:solidFill>
                  <a:srgbClr val="181818"/>
                </a:solidFill>
                <a:effectLst/>
                <a:latin typeface="Merriweather"/>
              </a:rPr>
              <a:t>Santagata</a:t>
            </a:r>
            <a:r>
              <a:rPr lang="en-GB" b="0" i="0" dirty="0">
                <a:solidFill>
                  <a:srgbClr val="181818"/>
                </a:solidFill>
                <a:effectLst/>
                <a:latin typeface="Merriweather"/>
              </a:rPr>
              <a:t>, Head of Industry at Google. He knows the results of the tech giant’s massive two-year study on team performance, which revealed that the highest-performing teams have one thing in common: psychological safety, the belief that you won’t be punished when you make a mistake.” (Harvard business review 2017)</a:t>
            </a:r>
          </a:p>
          <a:p>
            <a:r>
              <a:rPr lang="en-GB" dirty="0">
                <a:solidFill>
                  <a:srgbClr val="181818"/>
                </a:solidFill>
                <a:latin typeface="Merriweather"/>
              </a:rPr>
              <a:t>As well allowing people to feel safe this also will allow for greater creativity</a:t>
            </a:r>
            <a:endParaRPr lang="en-GB" b="0" i="0" dirty="0">
              <a:solidFill>
                <a:srgbClr val="181818"/>
              </a:solidFill>
              <a:effectLst/>
              <a:latin typeface="Merriweather"/>
            </a:endParaRPr>
          </a:p>
          <a:p>
            <a:endParaRPr lang="en-GB" dirty="0"/>
          </a:p>
        </p:txBody>
      </p:sp>
    </p:spTree>
    <p:extLst>
      <p:ext uri="{BB962C8B-B14F-4D97-AF65-F5344CB8AC3E}">
        <p14:creationId xmlns:p14="http://schemas.microsoft.com/office/powerpoint/2010/main" val="116473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B28D-351F-420E-BF2E-CB64D62E5B6E}"/>
              </a:ext>
            </a:extLst>
          </p:cNvPr>
          <p:cNvSpPr>
            <a:spLocks noGrp="1"/>
          </p:cNvSpPr>
          <p:nvPr>
            <p:ph type="title"/>
          </p:nvPr>
        </p:nvSpPr>
        <p:spPr/>
        <p:txBody>
          <a:bodyPr/>
          <a:lstStyle/>
          <a:p>
            <a:r>
              <a:rPr lang="en-GB" b="1" i="0" dirty="0">
                <a:solidFill>
                  <a:srgbClr val="282828"/>
                </a:solidFill>
                <a:effectLst/>
                <a:latin typeface="Lava Std"/>
              </a:rPr>
              <a:t>Psychological Safety in teams</a:t>
            </a:r>
            <a:endParaRPr lang="en-GB" dirty="0"/>
          </a:p>
        </p:txBody>
      </p:sp>
      <p:sp>
        <p:nvSpPr>
          <p:cNvPr id="3" name="Content Placeholder 2">
            <a:extLst>
              <a:ext uri="{FF2B5EF4-FFF2-40B4-BE49-F238E27FC236}">
                <a16:creationId xmlns:a16="http://schemas.microsoft.com/office/drawing/2014/main" id="{8A99DB66-057B-487C-9EED-D6521C9FF461}"/>
              </a:ext>
            </a:extLst>
          </p:cNvPr>
          <p:cNvSpPr>
            <a:spLocks noGrp="1"/>
          </p:cNvSpPr>
          <p:nvPr>
            <p:ph sz="quarter" idx="13"/>
          </p:nvPr>
        </p:nvSpPr>
        <p:spPr/>
        <p:txBody>
          <a:bodyPr>
            <a:normAutofit fontScale="92500" lnSpcReduction="20000"/>
          </a:bodyPr>
          <a:lstStyle/>
          <a:p>
            <a:r>
              <a:rPr lang="en-GB" dirty="0">
                <a:solidFill>
                  <a:srgbClr val="181818"/>
                </a:solidFill>
                <a:latin typeface="Merriweather"/>
              </a:rPr>
              <a:t>There are many tangible factors that are crucial to team success, however you have to have a foundation of safety within a team first.</a:t>
            </a:r>
            <a:endParaRPr lang="en-GB" b="0" i="0" dirty="0">
              <a:solidFill>
                <a:srgbClr val="181818"/>
              </a:solidFill>
              <a:effectLst/>
              <a:latin typeface="Merriweather"/>
            </a:endParaRPr>
          </a:p>
          <a:p>
            <a:r>
              <a:rPr lang="en-GB" b="0" i="0" dirty="0">
                <a:solidFill>
                  <a:srgbClr val="181818"/>
                </a:solidFill>
                <a:effectLst/>
                <a:latin typeface="Merriweather"/>
              </a:rPr>
              <a:t>“There’s no team without trust,” says Paul </a:t>
            </a:r>
            <a:r>
              <a:rPr lang="en-GB" b="0" i="0" dirty="0" err="1">
                <a:solidFill>
                  <a:srgbClr val="181818"/>
                </a:solidFill>
                <a:effectLst/>
                <a:latin typeface="Merriweather"/>
              </a:rPr>
              <a:t>Santagata</a:t>
            </a:r>
            <a:r>
              <a:rPr lang="en-GB" b="0" i="0" dirty="0">
                <a:solidFill>
                  <a:srgbClr val="181818"/>
                </a:solidFill>
                <a:effectLst/>
                <a:latin typeface="Merriweather"/>
              </a:rPr>
              <a:t>, Head of Industry at Google. He knows the results of the tech giant’s massive two-year study on team performance, which revealed that the highest-performing teams have one thing in common: psychological safety, the belief that you won’t be punished when you make a mistake.” (Harvard business review 2017)</a:t>
            </a:r>
          </a:p>
          <a:p>
            <a:r>
              <a:rPr lang="en-GB" dirty="0">
                <a:solidFill>
                  <a:srgbClr val="181818"/>
                </a:solidFill>
                <a:latin typeface="Merriweather"/>
              </a:rPr>
              <a:t>As well allowing people to feel safe this also will allow for greater creativity</a:t>
            </a:r>
            <a:endParaRPr lang="en-GB" b="0" i="0" dirty="0">
              <a:solidFill>
                <a:srgbClr val="181818"/>
              </a:solidFill>
              <a:effectLst/>
              <a:latin typeface="Merriweather"/>
            </a:endParaRPr>
          </a:p>
          <a:p>
            <a:endParaRPr lang="en-GB" dirty="0"/>
          </a:p>
        </p:txBody>
      </p:sp>
    </p:spTree>
    <p:extLst>
      <p:ext uri="{BB962C8B-B14F-4D97-AF65-F5344CB8AC3E}">
        <p14:creationId xmlns:p14="http://schemas.microsoft.com/office/powerpoint/2010/main" val="1229618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4F5F8-01A2-492F-8B85-417078A02A87}"/>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51CA7D08-87BD-499E-8D77-CA00991B770F}"/>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167562120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425</TotalTime>
  <Words>1394</Words>
  <Application>Microsoft Office PowerPoint</Application>
  <PresentationFormat>Widescreen</PresentationFormat>
  <Paragraphs>81</Paragraphs>
  <Slides>18</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arial</vt:lpstr>
      <vt:lpstr>arial</vt:lpstr>
      <vt:lpstr>Helvetica Neue</vt:lpstr>
      <vt:lpstr>inherit</vt:lpstr>
      <vt:lpstr>Lava Std</vt:lpstr>
      <vt:lpstr>Merriweather</vt:lpstr>
      <vt:lpstr>Noto Serif</vt:lpstr>
      <vt:lpstr>Times New Roman</vt:lpstr>
      <vt:lpstr>Tw Cen MT</vt:lpstr>
      <vt:lpstr>Wingdings</vt:lpstr>
      <vt:lpstr>Droplet</vt:lpstr>
      <vt:lpstr>Recap on culture</vt:lpstr>
      <vt:lpstr>Teams and teamwork</vt:lpstr>
      <vt:lpstr>4 Key Models of teamwork in healthcare:  </vt:lpstr>
      <vt:lpstr>1 - Multi-disciplinary teams</vt:lpstr>
      <vt:lpstr>1 - Multi-disciplinary teams cont..</vt:lpstr>
      <vt:lpstr>1 – interdisciplinary teams </vt:lpstr>
      <vt:lpstr>interdisciplinary teams cont… </vt:lpstr>
      <vt:lpstr>Transdisciplinary teams</vt:lpstr>
      <vt:lpstr>Intradisciplinary teams </vt:lpstr>
      <vt:lpstr>PowerPoint Presentation</vt:lpstr>
      <vt:lpstr>Multidisciplinary team functioning and decision making within forensic mental health</vt:lpstr>
      <vt:lpstr>PowerPoint Presentation</vt:lpstr>
      <vt:lpstr>are we designed to work in teams?</vt:lpstr>
      <vt:lpstr>However we also are programmed to see each other as a threat.</vt:lpstr>
      <vt:lpstr>Barrier to Teamwork</vt:lpstr>
      <vt:lpstr>Psychological Safety in teams</vt:lpstr>
      <vt:lpstr>Psychological Safety in teams</vt:lpstr>
      <vt:lpstr>Assignments!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Teams and teamwork</dc:title>
  <dc:creator>Neil Hapgood</dc:creator>
  <cp:lastModifiedBy>Neil Hapgood</cp:lastModifiedBy>
  <cp:revision>10</cp:revision>
  <dcterms:created xsi:type="dcterms:W3CDTF">2020-10-14T18:04:58Z</dcterms:created>
  <dcterms:modified xsi:type="dcterms:W3CDTF">2022-03-17T11:13:48Z</dcterms:modified>
</cp:coreProperties>
</file>