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3" r:id="rId6"/>
  </p:sldMasterIdLst>
  <p:notesMasterIdLst>
    <p:notesMasterId r:id="rId18"/>
  </p:notesMasterIdLst>
  <p:handoutMasterIdLst>
    <p:handoutMasterId r:id="rId19"/>
  </p:handoutMasterIdLst>
  <p:sldIdLst>
    <p:sldId id="276" r:id="rId7"/>
    <p:sldId id="351" r:id="rId8"/>
    <p:sldId id="301" r:id="rId9"/>
    <p:sldId id="257" r:id="rId10"/>
    <p:sldId id="259" r:id="rId11"/>
    <p:sldId id="260" r:id="rId12"/>
    <p:sldId id="261" r:id="rId13"/>
    <p:sldId id="262" r:id="rId14"/>
    <p:sldId id="264" r:id="rId15"/>
    <p:sldId id="266" r:id="rId16"/>
    <p:sldId id="26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46" autoAdjust="0"/>
  </p:normalViewPr>
  <p:slideViewPr>
    <p:cSldViewPr>
      <p:cViewPr varScale="1">
        <p:scale>
          <a:sx n="88" d="100"/>
          <a:sy n="88" d="100"/>
        </p:scale>
        <p:origin x="227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t>21/02/2023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this is the Peter Morgan required Text.  What are the students’ thoughts on this model?  Discuss the key elements with them.  Advise them to do some research – starting with the Morgan text.</a:t>
            </a:r>
          </a:p>
        </p:txBody>
      </p:sp>
      <p:sp>
        <p:nvSpPr>
          <p:cNvPr id="4" name="Slide Number Placeholder 3"/>
          <p:cNvSpPr>
            <a:spLocks noGrp="1"/>
          </p:cNvSpPr>
          <p:nvPr>
            <p:ph type="sldNum" sz="quarter" idx="10"/>
          </p:nvPr>
        </p:nvSpPr>
        <p:spPr/>
        <p:txBody>
          <a:bodyPr/>
          <a:lstStyle/>
          <a:p>
            <a:fld id="{2E08981C-5477-41DA-A44B-80B5904A5173}" type="slidenum">
              <a:rPr lang="en-GB" smtClean="0"/>
              <a:t>9</a:t>
            </a:fld>
            <a:endParaRPr lang="en-GB"/>
          </a:p>
        </p:txBody>
      </p:sp>
    </p:spTree>
    <p:extLst>
      <p:ext uri="{BB962C8B-B14F-4D97-AF65-F5344CB8AC3E}">
        <p14:creationId xmlns:p14="http://schemas.microsoft.com/office/powerpoint/2010/main" val="39378553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3862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5882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773047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72876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12412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46567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98383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594872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282376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231932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782329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2663940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21/02/2023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9121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21/02/2023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153728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21/02/2023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12239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75932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21/02/2023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82119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4.jpe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2/21/2023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7742906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608462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a:effectLst>
                  <a:outerShdw blurRad="38100" dist="38100" dir="2700000" algn="tl">
                    <a:srgbClr val="000000">
                      <a:alpha val="43137"/>
                    </a:srgbClr>
                  </a:outerShdw>
                </a:effectLst>
                <a:latin typeface="Arial Rounded MT Bold" charset="0"/>
                <a:ea typeface="Arial Rounded MT Bold" charset="0"/>
                <a:cs typeface="Arial Rounded MT Bold" charset="0"/>
              </a:rPr>
              <a:t>BMSK4013</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2</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a:solidFill>
                  <a:srgbClr val="FFFFFF"/>
                </a:solidFill>
                <a:latin typeface="Calibri Light" panose="020F0302020204030204" pitchFamily="34" charset="0"/>
              </a:rPr>
              <a:t>Session 2</a:t>
            </a:r>
            <a:r>
              <a:rPr lang="en-GB" sz="330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69168"/>
            <a:ext cx="5626968" cy="1143000"/>
          </a:xfrm>
        </p:spPr>
        <p:txBody>
          <a:bodyPr/>
          <a:lstStyle/>
          <a:p>
            <a:r>
              <a:rPr lang="en-GB" dirty="0"/>
              <a:t>Today’s Session </a:t>
            </a:r>
          </a:p>
        </p:txBody>
      </p:sp>
      <p:sp>
        <p:nvSpPr>
          <p:cNvPr id="3" name="Content Placeholder 2"/>
          <p:cNvSpPr>
            <a:spLocks noGrp="1"/>
          </p:cNvSpPr>
          <p:nvPr>
            <p:ph idx="1"/>
          </p:nvPr>
        </p:nvSpPr>
        <p:spPr>
          <a:xfrm>
            <a:off x="611560" y="1700808"/>
            <a:ext cx="6635080" cy="3701008"/>
          </a:xfrm>
        </p:spPr>
        <p:txBody>
          <a:bodyPr/>
          <a:lstStyle/>
          <a:p>
            <a:pPr>
              <a:lnSpc>
                <a:spcPct val="200000"/>
              </a:lnSpc>
              <a:spcBef>
                <a:spcPts val="0"/>
              </a:spcBef>
            </a:pPr>
            <a:r>
              <a:rPr lang="en-GB" sz="3600" i="1" dirty="0">
                <a:solidFill>
                  <a:srgbClr val="FF0000"/>
                </a:solidFill>
              </a:rPr>
              <a:t>Communication </a:t>
            </a:r>
            <a:r>
              <a:rPr lang="en-GB" sz="3600" dirty="0">
                <a:solidFill>
                  <a:srgbClr val="FF0000"/>
                </a:solidFill>
              </a:rPr>
              <a:t>Models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124744"/>
            <a:ext cx="5688632"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1114128" y="3133883"/>
            <a:ext cx="1296142"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7061189" y="3203684"/>
            <a:ext cx="1296141"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425269" y="125760"/>
            <a:ext cx="8229600" cy="854968"/>
          </a:xfrm>
        </p:spPr>
        <p:txBody>
          <a:bodyPr>
            <a:normAutofit fontScale="90000"/>
          </a:bodyPr>
          <a:lstStyle/>
          <a:p>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3419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3402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5608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1197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3164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5386678" y="2796591"/>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5369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3164774" y="4017271"/>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9C45-359C-49D3-B254-DBA16A011EB9}"/>
              </a:ext>
            </a:extLst>
          </p:cNvPr>
          <p:cNvSpPr>
            <a:spLocks noGrp="1"/>
          </p:cNvSpPr>
          <p:nvPr>
            <p:ph type="title"/>
          </p:nvPr>
        </p:nvSpPr>
        <p:spPr>
          <a:xfrm>
            <a:off x="179512" y="-171400"/>
            <a:ext cx="8784976" cy="1143000"/>
          </a:xfrm>
        </p:spPr>
        <p:txBody>
          <a:bodyPr>
            <a:normAutofit/>
          </a:bodyPr>
          <a:lstStyle/>
          <a:p>
            <a:r>
              <a:rPr lang="en-GB" sz="2800" b="1" dirty="0"/>
              <a:t>A Final Activity: </a:t>
            </a:r>
            <a:r>
              <a:rPr lang="en-GB" sz="2800" b="1" i="1" dirty="0"/>
              <a:t>The Context Of Communication</a:t>
            </a:r>
          </a:p>
        </p:txBody>
      </p:sp>
      <p:pic>
        <p:nvPicPr>
          <p:cNvPr id="4" name="Picture 3">
            <a:extLst>
              <a:ext uri="{FF2B5EF4-FFF2-40B4-BE49-F238E27FC236}">
                <a16:creationId xmlns:a16="http://schemas.microsoft.com/office/drawing/2014/main" id="{5D5B77ED-84A5-48C5-8D02-1A9E3AD59793}"/>
              </a:ext>
            </a:extLst>
          </p:cNvPr>
          <p:cNvPicPr/>
          <p:nvPr/>
        </p:nvPicPr>
        <p:blipFill>
          <a:blip r:embed="rId3">
            <a:extLst>
              <a:ext uri="{28A0092B-C50C-407E-A947-70E740481C1C}">
                <a14:useLocalDpi xmlns:a14="http://schemas.microsoft.com/office/drawing/2010/main" val="0"/>
              </a:ext>
            </a:extLst>
          </a:blip>
          <a:stretch>
            <a:fillRect/>
          </a:stretch>
        </p:blipFill>
        <p:spPr>
          <a:xfrm>
            <a:off x="1007604" y="692696"/>
            <a:ext cx="7128792" cy="48750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37564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a:xfrm>
            <a:off x="457200" y="98009"/>
            <a:ext cx="8229600" cy="954727"/>
          </a:xfrm>
        </p:spPr>
        <p:txBody>
          <a:bodyPr/>
          <a:lstStyle/>
          <a:p>
            <a:r>
              <a:rPr lang="en-GB" dirty="0"/>
              <a:t>Summary</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a:xfrm>
            <a:off x="457200" y="1124744"/>
            <a:ext cx="8229600" cy="4536504"/>
          </a:xfrm>
        </p:spPr>
        <p:txBody>
          <a:bodyPr/>
          <a:lstStyle/>
          <a:p>
            <a:r>
              <a:rPr lang="en-GB" dirty="0"/>
              <a:t>Take 5 minutes to reflect on the session and summarise your learning from today</a:t>
            </a:r>
          </a:p>
          <a:p>
            <a:pPr marL="0" indent="0">
              <a:buNone/>
            </a:pPr>
            <a:endParaRPr lang="en-GB" dirty="0"/>
          </a:p>
        </p:txBody>
      </p:sp>
    </p:spTree>
    <p:extLst>
      <p:ext uri="{BB962C8B-B14F-4D97-AF65-F5344CB8AC3E}">
        <p14:creationId xmlns:p14="http://schemas.microsoft.com/office/powerpoint/2010/main" val="4068165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492402" y="12398"/>
            <a:ext cx="8229600" cy="896322"/>
          </a:xfrm>
        </p:spPr>
        <p:txBody>
          <a:bodyPr>
            <a:normAutofit/>
          </a:bodyPr>
          <a:lstStyle/>
          <a:p>
            <a:pPr algn="l"/>
            <a:r>
              <a:rPr lang="en-GB" sz="3600" b="1" dirty="0">
                <a:latin typeface="+mn-lt"/>
              </a:rPr>
              <a:t>Further Research</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313185" y="1095924"/>
            <a:ext cx="8229600" cy="3917032"/>
          </a:xfrm>
        </p:spPr>
        <p:txBody>
          <a:bodyPr>
            <a:normAutofit/>
          </a:bodyPr>
          <a:lstStyle/>
          <a:p>
            <a:pPr marL="514350" indent="-514350">
              <a:buFont typeface="+mj-lt"/>
              <a:buAutoNum type="arabicPeriod"/>
            </a:pPr>
            <a:r>
              <a:rPr lang="en-GB" altLang="en-US" dirty="0">
                <a:cs typeface="Arial" charset="0"/>
              </a:rPr>
              <a:t>Explain the similarities and the differences between the four models shown: </a:t>
            </a:r>
            <a:r>
              <a:rPr lang="en-GB" altLang="en-US" i="1" dirty="0">
                <a:solidFill>
                  <a:srgbClr val="0070C0"/>
                </a:solidFill>
                <a:cs typeface="Arial" charset="0"/>
              </a:rPr>
              <a:t>Communication Cycle, Shannon &amp; Weaver, et al.</a:t>
            </a:r>
          </a:p>
          <a:p>
            <a:pPr>
              <a:buFont typeface="+mj-lt"/>
              <a:buAutoNum type="arabicPeriod"/>
            </a:pPr>
            <a:endParaRPr lang="en-GB" altLang="en-US" sz="1800" dirty="0">
              <a:cs typeface="Arial" charset="0"/>
            </a:endParaRPr>
          </a:p>
          <a:p>
            <a:pPr marL="514350" indent="-514350">
              <a:buFont typeface="+mj-lt"/>
              <a:buAutoNum type="arabicPeriod"/>
            </a:pPr>
            <a:r>
              <a:rPr lang="en-GB" altLang="en-US" dirty="0">
                <a:cs typeface="Arial" charset="0"/>
              </a:rPr>
              <a:t>Explain the relevance of the models for effective communication in management.</a:t>
            </a:r>
          </a:p>
          <a:p>
            <a:pPr marL="0" indent="0">
              <a:buNone/>
            </a:pPr>
            <a:endParaRPr lang="en-GB" b="1" i="1" dirty="0">
              <a:solidFill>
                <a:srgbClr val="7030A0"/>
              </a:solidFill>
            </a:endParaRPr>
          </a:p>
        </p:txBody>
      </p:sp>
    </p:spTree>
    <p:extLst>
      <p:ext uri="{BB962C8B-B14F-4D97-AF65-F5344CB8AC3E}">
        <p14:creationId xmlns:p14="http://schemas.microsoft.com/office/powerpoint/2010/main" val="1807577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170</TotalTime>
  <Words>480</Words>
  <Application>Microsoft Office PowerPoint</Application>
  <PresentationFormat>On-screen Show (4:3)</PresentationFormat>
  <Paragraphs>130</Paragraphs>
  <Slides>11</Slides>
  <Notes>4</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11</vt:i4>
      </vt:variant>
    </vt:vector>
  </HeadingPairs>
  <TitlesOfParts>
    <vt:vector size="18" baseType="lpstr">
      <vt:lpstr>Arial</vt:lpstr>
      <vt:lpstr>Arial Rounded MT Bold</vt:lpstr>
      <vt:lpstr>Calibri</vt:lpstr>
      <vt:lpstr>Calibri Light</vt:lpstr>
      <vt:lpstr>20140311PresentationUWTSDTemplate</vt:lpstr>
      <vt:lpstr>3_Title Slide 1</vt:lpstr>
      <vt:lpstr>ALAMO Theme</vt:lpstr>
      <vt:lpstr>BMSK4013   Effective Team Working  and Communication   Session 2  </vt:lpstr>
      <vt:lpstr>CertHE Applied Leadership and Management in the Workplace    Module: BMSK4013  Management Communication   </vt:lpstr>
      <vt:lpstr>PowerPoint Presentation</vt:lpstr>
      <vt:lpstr>Today’s Session </vt:lpstr>
      <vt:lpstr>A Communication Cycle</vt:lpstr>
      <vt:lpstr>The Shannon-Weaver Mathematical Model, 1949</vt:lpstr>
      <vt:lpstr>Berlo’s Model of Communication</vt:lpstr>
      <vt:lpstr>Schramm’s Model of Communication, 1954</vt:lpstr>
      <vt:lpstr>A Final Activity: The Context Of 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8. BMSK4002 Online Session 8</dc:title>
  <dc:creator>SfWP Staff</dc:creator>
  <cp:lastModifiedBy>Michaela Schriek</cp:lastModifiedBy>
  <cp:revision>14</cp:revision>
  <dcterms:created xsi:type="dcterms:W3CDTF">2015-04-14T15:21:28Z</dcterms:created>
  <dcterms:modified xsi:type="dcterms:W3CDTF">2023-02-21T15:39:54Z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