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2"/>
  </p:notesMasterIdLst>
  <p:sldIdLst>
    <p:sldId id="256" r:id="rId2"/>
    <p:sldId id="263" r:id="rId3"/>
    <p:sldId id="257" r:id="rId4"/>
    <p:sldId id="258" r:id="rId5"/>
    <p:sldId id="259" r:id="rId6"/>
    <p:sldId id="262" r:id="rId7"/>
    <p:sldId id="261" r:id="rId8"/>
    <p:sldId id="260"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47" autoAdjust="0"/>
    <p:restoredTop sz="53605" autoAdjust="0"/>
  </p:normalViewPr>
  <p:slideViewPr>
    <p:cSldViewPr snapToGrid="0">
      <p:cViewPr varScale="1">
        <p:scale>
          <a:sx n="61" d="100"/>
          <a:sy n="61" d="100"/>
        </p:scale>
        <p:origin x="166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10B46E-483C-4E33-B22E-1F4BC7BC5B96}" type="datetimeFigureOut">
              <a:rPr lang="en-GB" smtClean="0"/>
              <a:t>16/01/2018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7B99CC-D176-4E90-9999-418B170CDE68}" type="slidenum">
              <a:rPr lang="en-GB" smtClean="0"/>
              <a:t>‹#›</a:t>
            </a:fld>
            <a:endParaRPr lang="en-GB"/>
          </a:p>
        </p:txBody>
      </p:sp>
    </p:spTree>
    <p:extLst>
      <p:ext uri="{BB962C8B-B14F-4D97-AF65-F5344CB8AC3E}">
        <p14:creationId xmlns:p14="http://schemas.microsoft.com/office/powerpoint/2010/main" val="3195197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7B99CC-D176-4E90-9999-418B170CDE68}" type="slidenum">
              <a:rPr lang="en-GB" smtClean="0"/>
              <a:t>1</a:t>
            </a:fld>
            <a:endParaRPr lang="en-GB"/>
          </a:p>
        </p:txBody>
      </p:sp>
    </p:spTree>
    <p:extLst>
      <p:ext uri="{BB962C8B-B14F-4D97-AF65-F5344CB8AC3E}">
        <p14:creationId xmlns:p14="http://schemas.microsoft.com/office/powerpoint/2010/main" val="18991479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Green Man Festival is an arts and music festival based within the Brecon Beacons in Wales. The independent festival has taken place annually since 2003 and is held in the month of August At Glanusk Park. Now in its fifteenth year of operation and attracting over 20,000 guests each year, the Green Man Festival has become Wales’s most sought after music event, attracting big name performers from a range of backgrounds each year to create a unique line-up of entertainment. Recent performers at the festival have included PJ Harvey, Ryan Adams, Ben Howard, Bon Iver and Mumford &amp; Sons. </a:t>
            </a:r>
          </a:p>
          <a:p>
            <a:endParaRPr lang="en-GB" dirty="0"/>
          </a:p>
          <a:p>
            <a:r>
              <a:rPr lang="en-GB" dirty="0"/>
              <a:t>Green Man takes place over a four day period and showcases entertainment such as live music, comedy, film, theatre, literature, poetry and variety performers across more than 15 individual stages. Ten segmented areas make up the festival, all of which offer a different experience to the next. These areas are: Fortune Falls, Far Out, Little Folk, The Courtyard, Walled Garden, Somewhere, Nature Nurture, Mountain’s Foot, Einstein’s Garden and Babbling Tongues. </a:t>
            </a:r>
          </a:p>
          <a:p>
            <a:endParaRPr lang="en-GB" dirty="0"/>
          </a:p>
          <a:p>
            <a:r>
              <a:rPr lang="en-GB" dirty="0"/>
              <a:t>Known for its ethical approach to the typical music festival and bonfires that last throughout the night, Green Man Festival is a distinctive musical event that caters to the needs of all types of guests. Whether that be families, independent travellers, 18-30 year olds, young children or those with a disability, the Green Man Festival is aimed to please and provide entertainment to all. </a:t>
            </a:r>
          </a:p>
        </p:txBody>
      </p:sp>
      <p:sp>
        <p:nvSpPr>
          <p:cNvPr id="4" name="Slide Number Placeholder 3"/>
          <p:cNvSpPr>
            <a:spLocks noGrp="1"/>
          </p:cNvSpPr>
          <p:nvPr>
            <p:ph type="sldNum" sz="quarter" idx="10"/>
          </p:nvPr>
        </p:nvSpPr>
        <p:spPr/>
        <p:txBody>
          <a:bodyPr/>
          <a:lstStyle/>
          <a:p>
            <a:fld id="{FC7B99CC-D176-4E90-9999-418B170CDE68}" type="slidenum">
              <a:rPr lang="en-GB" smtClean="0"/>
              <a:t>2</a:t>
            </a:fld>
            <a:endParaRPr lang="en-GB"/>
          </a:p>
        </p:txBody>
      </p:sp>
    </p:spTree>
    <p:extLst>
      <p:ext uri="{BB962C8B-B14F-4D97-AF65-F5344CB8AC3E}">
        <p14:creationId xmlns:p14="http://schemas.microsoft.com/office/powerpoint/2010/main" val="1656758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term ‘sustainable event management’ is used within the industry to dictate when an event is particularly interested in the environmental, political, socio-cultural and economic impacts that they may have. These impacts can be both positive and negative and the process of being sustainable is carried throughout the planning, organisation and execution of an event.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stated in their 1987 report, the World Commission on Environment and Development described sustainable event management as ‘development that meets the needs of the present without compromising the ability of future generations to meet their own needs’. (World Commission on Environment and Development, 1987). Essentially, this defines how the sustainability of an event can not only have impacts on today, but tomorrow also. The World Commission on Environment and Development clearly points out that meeting the needs of an event should not be placed above the sustainability of an event in terms of importance.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Not only is it important for events to be sustainable to please stakeholders and customers, but they must correspond with the overall public’s demand for a sustainably aware planet. As mentioned by Holmes et al, ‘the idea of sustainability has permeated all aspects of society and is therefore an important consideration in event development’. In basic terms, Holmes describes how the need to be sustainable has expanded from a minimal part of society to the entire globe in the matter of a few short years, as the planet becomes ever more damaged. Holmes states that the need to be sustainable is not primarily a focus just for events, but for the wider public, creating an ever-greater demand and expectation for sustainable events in the process.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‘Managing for sustainability requires an organisation to consider the sustainable development of the society within which it operates’, is an extract taken from Jones in 2014 (Jones, 2014). Jones discusses how thousands of events occur each year, all of which must consider how sustainable they may be. It is vital that the environmental, socio-cultural, political and economic aspects of the surrounding community, of which an event is held, are considered by an event organiser, to reduce negative impacts and create an overall greater event in terms of sustainability. </a:t>
            </a:r>
          </a:p>
          <a:p>
            <a:endParaRPr lang="en-GB" dirty="0"/>
          </a:p>
        </p:txBody>
      </p:sp>
      <p:sp>
        <p:nvSpPr>
          <p:cNvPr id="4" name="Slide Number Placeholder 3"/>
          <p:cNvSpPr>
            <a:spLocks noGrp="1"/>
          </p:cNvSpPr>
          <p:nvPr>
            <p:ph type="sldNum" sz="quarter" idx="10"/>
          </p:nvPr>
        </p:nvSpPr>
        <p:spPr/>
        <p:txBody>
          <a:bodyPr/>
          <a:lstStyle/>
          <a:p>
            <a:fld id="{FC7B99CC-D176-4E90-9999-418B170CDE68}" type="slidenum">
              <a:rPr lang="en-GB" smtClean="0"/>
              <a:t>3</a:t>
            </a:fld>
            <a:endParaRPr lang="en-GB"/>
          </a:p>
        </p:txBody>
      </p:sp>
    </p:spTree>
    <p:extLst>
      <p:ext uri="{BB962C8B-B14F-4D97-AF65-F5344CB8AC3E}">
        <p14:creationId xmlns:p14="http://schemas.microsoft.com/office/powerpoint/2010/main" val="26807164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Stake holders are any organisation or individuals who have a particular interest in the event whether it be having needs or expectations around the event or who may be affected positively or negatively by the event. In order for an event to be sustainable it all relies on the coming together of stakeholders to the main event production organisation. Having stakeholders engaged in the process of the production of the event will be essential to the success of the event.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stakeholders of The Green Man Festival are; Festival goers, Performers, Organisers, Suppliers, Security, Transportation links, Local businesses &amp; charities.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Firstly festival goers are a key stake holder for The Green Man Festival. Festival goers attend this festival for fun, enjoyment and experience with their friends and family, as The Green Man Festival is a family friendly event it allows people of all age’s entry. The range of tickets are set into categories, the infant ticket is for children aged 4 and under, the little folk ticket for ages 5-12, teenage ticket for under 18’s, 18 and over have standard ticket. The Green Man Festival asks festival goers to think responsibly when packing for the festival and when in the festival they ask you to put all rubbish in the bins that is provided around the site rather than being left on the land to ensure sustainability.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key stake holder are the performers in The Green Man Festival. Performers in The Green Man Festival are writers, comedians and musicians who perform in the festival because they have a passion for what they do. Without the performers at the festival the green man festival would not be sustainable as the performers are one of the key reason festival goers attend the event.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Green Man festival would not be able to run without the organisers. The organisers are a key stakeholder for the Green Man Festival. The organisers organise the whole event from start to finish. Without the main organisers the event would not be able to run and therefore would not be a sustainable event. Alongside the organisers are the suppliers for The Green Man Festival that includes the props, decorations, lighting and much more. Without having the same suppliers year after year The Green Man Festival would not be able to maintain the same standard.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security in The Green Man Festival is another key stakeholder. They want to ensure all festival goers are safe and enjoy their time in the festival. Without the security in the green man festival it would not run smoothly or securely, and festival goers may not feel safe and therefore the green man festival would not maintain their social/ cultural sustainability.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All together there is a total of 430 local suppliers that cater for The Green Man Festival some include </a:t>
            </a:r>
            <a:r>
              <a:rPr lang="en-GB" sz="1200" b="0" i="0" kern="1200" dirty="0" err="1">
                <a:solidFill>
                  <a:schemeClr val="tx1"/>
                </a:solidFill>
                <a:effectLst/>
                <a:latin typeface="+mn-lt"/>
                <a:ea typeface="+mn-ea"/>
                <a:cs typeface="+mn-cs"/>
              </a:rPr>
              <a:t>Blaengawney</a:t>
            </a:r>
            <a:r>
              <a:rPr lang="en-GB" sz="1200" b="0" i="0" kern="1200" dirty="0">
                <a:solidFill>
                  <a:schemeClr val="tx1"/>
                </a:solidFill>
                <a:effectLst/>
                <a:latin typeface="+mn-lt"/>
                <a:ea typeface="+mn-ea"/>
                <a:cs typeface="+mn-cs"/>
              </a:rPr>
              <a:t> Farm, Brecon water and </a:t>
            </a:r>
            <a:r>
              <a:rPr lang="en-GB" sz="1200" b="0" i="0" kern="1200" dirty="0" err="1">
                <a:solidFill>
                  <a:schemeClr val="tx1"/>
                </a:solidFill>
                <a:effectLst/>
                <a:latin typeface="+mn-lt"/>
                <a:ea typeface="+mn-ea"/>
                <a:cs typeface="+mn-cs"/>
              </a:rPr>
              <a:t>Gwynt</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Ddraig</a:t>
            </a:r>
            <a:r>
              <a:rPr lang="en-GB" sz="1200" b="0" i="0" kern="1200" dirty="0">
                <a:solidFill>
                  <a:schemeClr val="tx1"/>
                </a:solidFill>
                <a:effectLst/>
                <a:latin typeface="+mn-lt"/>
                <a:ea typeface="+mn-ea"/>
                <a:cs typeface="+mn-cs"/>
              </a:rPr>
              <a:t> cider company. Having local businesses sell their products in the Green Man Festival helps get the businesses well known and gives it publicity which is why local suppliers and businesses are a key stakeholder for the green man festival. Having reliable businesses work in the festival ensures economic sustainability.</a:t>
            </a:r>
          </a:p>
          <a:p>
            <a:endParaRPr lang="en-GB" dirty="0"/>
          </a:p>
        </p:txBody>
      </p:sp>
      <p:sp>
        <p:nvSpPr>
          <p:cNvPr id="4" name="Slide Number Placeholder 3"/>
          <p:cNvSpPr>
            <a:spLocks noGrp="1"/>
          </p:cNvSpPr>
          <p:nvPr>
            <p:ph type="sldNum" sz="quarter" idx="10"/>
          </p:nvPr>
        </p:nvSpPr>
        <p:spPr/>
        <p:txBody>
          <a:bodyPr/>
          <a:lstStyle/>
          <a:p>
            <a:fld id="{FC7B99CC-D176-4E90-9999-418B170CDE68}" type="slidenum">
              <a:rPr lang="en-GB" smtClean="0"/>
              <a:t>4</a:t>
            </a:fld>
            <a:endParaRPr lang="en-GB"/>
          </a:p>
        </p:txBody>
      </p:sp>
    </p:spTree>
    <p:extLst>
      <p:ext uri="{BB962C8B-B14F-4D97-AF65-F5344CB8AC3E}">
        <p14:creationId xmlns:p14="http://schemas.microsoft.com/office/powerpoint/2010/main" val="7293219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Positives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Education and Outreach</a:t>
            </a:r>
          </a:p>
          <a:p>
            <a:r>
              <a:rPr lang="en-GB" sz="1200" kern="1200" dirty="0" smtClean="0">
                <a:solidFill>
                  <a:schemeClr val="tx1"/>
                </a:solidFill>
                <a:effectLst/>
                <a:latin typeface="+mn-lt"/>
                <a:ea typeface="+mn-ea"/>
                <a:cs typeface="+mn-cs"/>
              </a:rPr>
              <a:t>There are many different social impacts when it comes to the Green Man Festival.  One impact is how the festival helps teenagers and adults with their education and outreach projects. The programme incorporates a number of opportunities across Green Man’s events and core team. They are able to recruit over 700 volunteers (</a:t>
            </a:r>
            <a:r>
              <a:rPr lang="en-GB" sz="1200" kern="1200" dirty="0" err="1" smtClean="0">
                <a:solidFill>
                  <a:schemeClr val="tx1"/>
                </a:solidFill>
                <a:effectLst/>
                <a:latin typeface="+mn-lt"/>
                <a:ea typeface="+mn-ea"/>
                <a:cs typeface="+mn-cs"/>
              </a:rPr>
              <a:t>eg</a:t>
            </a:r>
            <a:r>
              <a:rPr lang="en-GB" sz="1200" kern="1200" dirty="0" smtClean="0">
                <a:solidFill>
                  <a:schemeClr val="tx1"/>
                </a:solidFill>
                <a:effectLst/>
                <a:latin typeface="+mn-lt"/>
                <a:ea typeface="+mn-ea"/>
                <a:cs typeface="+mn-cs"/>
              </a:rPr>
              <a:t> Stewards and Litter pickers).  This gives volunteers a chance to gain experience and help them when it comes to finding full time employment.  The Green Man’s Outreach and education extends across all festival areas. Green Man has several different partnerships which include, Salvation Army, Merthyr Tydfil College work experience, Crew Connections and Green Man Festival Intern. These are there to not only help the festival out but to also help the volunteers by pursuing their career  and giving them job opportunities which they wouldn’t be able to get anywhere else.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Community Projects</a:t>
            </a:r>
          </a:p>
          <a:p>
            <a:r>
              <a:rPr lang="en-GB" sz="1200" kern="1200" dirty="0" smtClean="0">
                <a:solidFill>
                  <a:schemeClr val="tx1"/>
                </a:solidFill>
                <a:effectLst/>
                <a:latin typeface="+mn-lt"/>
                <a:ea typeface="+mn-ea"/>
                <a:cs typeface="+mn-cs"/>
              </a:rPr>
              <a:t>Green Man takes place in the Brecon Beacons. The festival is extremely passionate about the area and surrounding of the festival, during and after the festival takes place. They always try and put something back into the local community. Back in 2015 and 2016 they raised funds to help a number of different projects such as, </a:t>
            </a:r>
            <a:r>
              <a:rPr lang="en-GB" sz="1200" kern="1200" dirty="0" err="1" smtClean="0">
                <a:solidFill>
                  <a:schemeClr val="tx1"/>
                </a:solidFill>
                <a:effectLst/>
                <a:latin typeface="+mn-lt"/>
                <a:ea typeface="+mn-ea"/>
                <a:cs typeface="+mn-cs"/>
              </a:rPr>
              <a:t>Cwmdu</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Eisteddfodd</a:t>
            </a:r>
            <a:r>
              <a:rPr lang="en-GB" sz="1200" kern="1200" dirty="0" smtClean="0">
                <a:solidFill>
                  <a:schemeClr val="tx1"/>
                </a:solidFill>
                <a:effectLst/>
                <a:latin typeface="+mn-lt"/>
                <a:ea typeface="+mn-ea"/>
                <a:cs typeface="+mn-cs"/>
              </a:rPr>
              <a:t>: the Organisations aims to promote all aspects of Welsh Culture. It is important for a festival to help projects which thrives on promoting Welsh Culture with competitions in literature, written and spoken words in both English and Welsh. This is important to the locals who live in Brecon and the surrounding areas that they are supporting these events. It will show the local residents that the festival has positive impacts. </a:t>
            </a:r>
          </a:p>
          <a:p>
            <a:r>
              <a:rPr lang="en-GB" sz="1200" kern="1200" dirty="0" smtClean="0">
                <a:solidFill>
                  <a:schemeClr val="tx1"/>
                </a:solidFill>
                <a:effectLst/>
                <a:latin typeface="+mn-lt"/>
                <a:ea typeface="+mn-ea"/>
                <a:cs typeface="+mn-cs"/>
              </a:rPr>
              <a:t> </a:t>
            </a:r>
          </a:p>
          <a:p>
            <a:r>
              <a:rPr lang="en-GB" sz="1200" u="sng" kern="1200" dirty="0" smtClean="0">
                <a:solidFill>
                  <a:schemeClr val="tx1"/>
                </a:solidFill>
                <a:effectLst/>
                <a:latin typeface="+mn-lt"/>
                <a:ea typeface="+mn-ea"/>
                <a:cs typeface="+mn-cs"/>
              </a:rPr>
              <a:t>Negatives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Green Man Festival does not advertise the charity work or projects they fund. It would be extremely beneficial for the festival to advertise the projects they support so they can receive funds from the public which will then get forwarded to the projects. This would give the festival the chance to </a:t>
            </a:r>
            <a:r>
              <a:rPr lang="en-GB" sz="1200" kern="1200" dirty="0" err="1" smtClean="0">
                <a:solidFill>
                  <a:schemeClr val="tx1"/>
                </a:solidFill>
                <a:effectLst/>
                <a:latin typeface="+mn-lt"/>
                <a:ea typeface="+mn-ea"/>
                <a:cs typeface="+mn-cs"/>
              </a:rPr>
              <a:t>to</a:t>
            </a:r>
            <a:r>
              <a:rPr lang="en-GB" sz="1200" kern="1200" dirty="0" smtClean="0">
                <a:solidFill>
                  <a:schemeClr val="tx1"/>
                </a:solidFill>
                <a:effectLst/>
                <a:latin typeface="+mn-lt"/>
                <a:ea typeface="+mn-ea"/>
                <a:cs typeface="+mn-cs"/>
              </a:rPr>
              <a:t> be able to support a lot more different projects with deep meanings. </a:t>
            </a:r>
            <a:r>
              <a:rPr lang="en-GB" sz="1200" b="0" i="0" kern="1200" dirty="0" smtClean="0">
                <a:solidFill>
                  <a:schemeClr val="tx1"/>
                </a:solidFill>
                <a:effectLst/>
                <a:latin typeface="+mn-lt"/>
                <a:ea typeface="+mn-ea"/>
                <a:cs typeface="+mn-cs"/>
              </a:rPr>
              <a:t>If the festival advertised the projects they support they would also be able to increase the knowledge of these projects And it would also encourage people to get involved with the projects and help out as much as they can. Advertising important projects such as helping the environment can give the public a real shock as to what is going on in the local area but most importantly how things can be prevented.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 big negative would be the lack of security and police force around the festival and the campsites. This is a festival which brings different communities together from all over the UK. Last year a man got arrested after being caught stealing for peoples tents. This is something which is a massive issue in all festivals not just Green Man. There was only one report of something like this happening during the festival so it could easily be prevented. If locals and other festival goers know that there are people going there to steal their belongings it could have a negative impact on the number of people who attend the festival. </a:t>
            </a:r>
            <a:r>
              <a:rPr lang="en-GB" sz="1200" b="0" i="0" kern="1200" dirty="0" smtClean="0">
                <a:solidFill>
                  <a:schemeClr val="tx1"/>
                </a:solidFill>
                <a:effectLst/>
                <a:latin typeface="+mn-lt"/>
                <a:ea typeface="+mn-ea"/>
                <a:cs typeface="+mn-cs"/>
              </a:rPr>
              <a:t>The BBC stayed that ‘20 tents had be targeted in 24 hours at the site.’ This goes to show that a man had other intentions other that going to the festival and enjoying himself but trying to ruin other people’s weekend by targeting them and their belongings. </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7B99CC-D176-4E90-9999-418B170CDE68}" type="slidenum">
              <a:rPr lang="en-GB" smtClean="0"/>
              <a:t>5</a:t>
            </a:fld>
            <a:endParaRPr lang="en-GB"/>
          </a:p>
        </p:txBody>
      </p:sp>
    </p:spTree>
    <p:extLst>
      <p:ext uri="{BB962C8B-B14F-4D97-AF65-F5344CB8AC3E}">
        <p14:creationId xmlns:p14="http://schemas.microsoft.com/office/powerpoint/2010/main" val="14194063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Green Man Festival ensures positive economic impacts each year it is held. This is due to the festival encouraging economic growth within the community and wider nation that they are based. An example of this was shown in 2015, when a report by Oxford Economies found that the Green Man Festival, along with the Wales Millennium Centre, contributed to ‘£95 million direct and indirect spend generated by music tourism in Wales’ (Welsh Government, 2015). The report highlighted the festival as a driving force behind the music tourism industry not only just in Wales, but in the UK overall, boosting the economy in Wales and putting the country on the map for music lovers across the globe.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festivals own charity, The Green Man Trust, contributes positively to the economy also. Since the trusts establishment in 2014, over £480,000 has been raised to support the charities projects which include art shows, visual performances, rising artist support, work experience and community projects. This shows the importance of boosting the local economy for the Green Man Festival. Unlike other large festivals across the UK, Green Man is not primarily in the events industry to make as much profit as possible. They pride themselves on giving back as much as they in financial terms, providing higher quality products and services in an often-forgotten destination (Green Man Trust, 2018).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as much as Green Man would like to provide only positive economic impacts, there are unfortunately some negatives. One of these being seasonal employment. The Green Man Festival is held annually in mid-August each year and employ hundreds of members of staff across the 4-day event, along with volunteers, to cater to the public’s needs. As the event is only held for 4-days per year, employment opportunities created by the festival and dismal. Seasonal employment is in fact one of the main negative impacts of working within the LETS industry, as jobs are often temporary and casual. Individuals that work for the Green Man Festival are only ever guaranteed paid work for less than one week a year, which contributes to unemployment numbers and offers minimal opportunities for the local community of which the event is held.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Along with this, leakages can occur via the Green Man Festival. Leakages occur when businesses look elsewhere to purchase their products and services, rather than using local produce and services. This causes revenue to be lost from the area into the wider world. For example, food and beverage stalls are put into place by the festival to cater to the needs of their customers, offering a wide variety of foods, drinks and snacks. However, some of these establishments are not from the local area. This means that they may be purchasing their produce from elsewhere around the world and not contributing to the local community in any way. This causes leakages which in turn do not benefit the Brecon Beacons area in anyway. This is a major negative aspect in terms of economic impacts for the Green Man Festival, showing how festivals that attempt to do their uttermost for the community do not always succeed.</a:t>
            </a:r>
          </a:p>
          <a:p>
            <a:endParaRPr lang="en-GB" dirty="0"/>
          </a:p>
        </p:txBody>
      </p:sp>
      <p:sp>
        <p:nvSpPr>
          <p:cNvPr id="4" name="Slide Number Placeholder 3"/>
          <p:cNvSpPr>
            <a:spLocks noGrp="1"/>
          </p:cNvSpPr>
          <p:nvPr>
            <p:ph type="sldNum" sz="quarter" idx="10"/>
          </p:nvPr>
        </p:nvSpPr>
        <p:spPr/>
        <p:txBody>
          <a:bodyPr/>
          <a:lstStyle/>
          <a:p>
            <a:fld id="{FC7B99CC-D176-4E90-9999-418B170CDE68}" type="slidenum">
              <a:rPr lang="en-GB" smtClean="0"/>
              <a:t>6</a:t>
            </a:fld>
            <a:endParaRPr lang="en-GB"/>
          </a:p>
        </p:txBody>
      </p:sp>
    </p:spTree>
    <p:extLst>
      <p:ext uri="{BB962C8B-B14F-4D97-AF65-F5344CB8AC3E}">
        <p14:creationId xmlns:p14="http://schemas.microsoft.com/office/powerpoint/2010/main" val="3285600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environmental impacts The Green Man Festival has are both positive and negative, however The Green Man Festival strongly encourages festival goers to be environmentally friendly and conscious. The Green Man Festival has put into place strategies to try and help minimise the amount of waste that’s left on the land once the festival has finished and they encourage the use of public transport to minimise the amount of CO2 emission.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Green Man Festival provides festival goers with several bin bags upon arrival. Each bag is used for different items and are asked for these bags to be left at the rubbish holding points that is located around the campsite. Clear bags provided are for recycling paper, cardboard, plastic, cans and glass. The black bags are for non-recyclable waste. This strategy put into place helps reduce the amount of waste that’s left on the land when the festival has ended.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Express is one form of public transport that Festival goers use to get to The Green Man Festival, not only is it great value for money with discounts available for larger groups but it is one of the greenest modes of transports used to get to the festival. It generates five times less CO2 emission per person compared to travelling in a car alone, The Green Man Festival advertises this mode of transport as the best mode of transportation to the festival.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Along with strategies put into place by the Green Man Festival to help minimise negative impacts, air pollution still occurs. Although public transport is strongly advertised by the festival it does not stop all festival goers from travelling via car this has a negative impact on the environment due its CO2 emission that contributes to air pollution. The noise from cars travelling to The Green Man Festival causes stress not only to people who live close by but also to wildlife sometimes forcing them to leave and as The Green Man Festival is based in the Brecon Beacons where a lot of wildlife lives this unfortunately happens.</a:t>
            </a:r>
          </a:p>
          <a:p>
            <a:endParaRPr lang="en-GB" dirty="0"/>
          </a:p>
        </p:txBody>
      </p:sp>
      <p:sp>
        <p:nvSpPr>
          <p:cNvPr id="4" name="Slide Number Placeholder 3"/>
          <p:cNvSpPr>
            <a:spLocks noGrp="1"/>
          </p:cNvSpPr>
          <p:nvPr>
            <p:ph type="sldNum" sz="quarter" idx="10"/>
          </p:nvPr>
        </p:nvSpPr>
        <p:spPr/>
        <p:txBody>
          <a:bodyPr/>
          <a:lstStyle/>
          <a:p>
            <a:fld id="{FC7B99CC-D176-4E90-9999-418B170CDE68}" type="slidenum">
              <a:rPr lang="en-GB" smtClean="0"/>
              <a:t>7</a:t>
            </a:fld>
            <a:endParaRPr lang="en-GB"/>
          </a:p>
        </p:txBody>
      </p:sp>
    </p:spTree>
    <p:extLst>
      <p:ext uri="{BB962C8B-B14F-4D97-AF65-F5344CB8AC3E}">
        <p14:creationId xmlns:p14="http://schemas.microsoft.com/office/powerpoint/2010/main" val="856031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Leakages are an</a:t>
            </a:r>
            <a:r>
              <a:rPr lang="en-GB" baseline="0" dirty="0" smtClean="0"/>
              <a:t> issue when it comes to any and all festivals in the UK. The Green Man Festival should use local businesses to support the festival.  By using local businesses to supply products and services, The Green Man Festival can help to contribute to the local area’s economy. For example, the use of local food, beverages and contractors can help to provide work while also keeping the festival entirely home-grown.</a:t>
            </a:r>
          </a:p>
          <a:p>
            <a:endParaRPr lang="en-GB" baseline="0" dirty="0" smtClean="0"/>
          </a:p>
          <a:p>
            <a:r>
              <a:rPr lang="en-GB" baseline="0" dirty="0" smtClean="0"/>
              <a:t>Another development for the festival would be for them to change the area they use each year. Glastonbury is one of the UK’s biggest festival and every five years they take a break the help preserve the land they use. The Green Man Festival should take this into consideration. If they did not want to have a year break or change the location they could try and partner up with a environmental organisation which they would be able to fund and help support the idea of replanting trees and giving the fields they use a lot more nutrition.</a:t>
            </a:r>
          </a:p>
          <a:p>
            <a:endParaRPr lang="en-GB" baseline="0" dirty="0" smtClean="0"/>
          </a:p>
          <a:p>
            <a:r>
              <a:rPr lang="en-GB" baseline="0" dirty="0" smtClean="0"/>
              <a:t>The lack of security and police at the Green Man Festival has in recent years resulted in higher amounts of crime taken place in the festival. In 2017 a man was arrested after targeting 20 tents and taking personal belongings. This can be a big negative when it comes the festival and the local area, it can have a knock on effect on whether or not locals want to attend the festival with there being a risk of someone taking their belongs. It could also have a negative effect on the locals w3ho do not attend the festival as they could be very concerned as to what type of people the festival is bringing to the area. By partnering with the local police force it could reduce the level of crime within the festival and also provides reissuance for  potential guests. With more security and police around the festivals and campsites, crime would not be such a big issue.</a:t>
            </a:r>
          </a:p>
          <a:p>
            <a:endParaRPr lang="en-GB" baseline="0" dirty="0" smtClean="0"/>
          </a:p>
          <a:p>
            <a:r>
              <a:rPr lang="en-GB" baseline="0" dirty="0" smtClean="0"/>
              <a:t>Advertising the projects that the Green Man Festival fund could be vital for these projects. They would be able to raise a lot more money for these projects and with the help of the public they would be able to support a lot more projects and would be able to raise a lot money. They would also be able to inform local residences of what is going ion in their area and how the Green Man are try to conserve areas and help locals. By advertising the projects and charities that the Green Man Festival works with, this can attract a wider range of customers whom may be passionate about being environmentally friendly and charitable. </a:t>
            </a:r>
          </a:p>
        </p:txBody>
      </p:sp>
      <p:sp>
        <p:nvSpPr>
          <p:cNvPr id="4" name="Slide Number Placeholder 3"/>
          <p:cNvSpPr>
            <a:spLocks noGrp="1"/>
          </p:cNvSpPr>
          <p:nvPr>
            <p:ph type="sldNum" sz="quarter" idx="10"/>
          </p:nvPr>
        </p:nvSpPr>
        <p:spPr/>
        <p:txBody>
          <a:bodyPr/>
          <a:lstStyle/>
          <a:p>
            <a:fld id="{FC7B99CC-D176-4E90-9999-418B170CDE68}" type="slidenum">
              <a:rPr lang="en-GB" smtClean="0"/>
              <a:t>8</a:t>
            </a:fld>
            <a:endParaRPr lang="en-GB"/>
          </a:p>
        </p:txBody>
      </p:sp>
    </p:spTree>
    <p:extLst>
      <p:ext uri="{BB962C8B-B14F-4D97-AF65-F5344CB8AC3E}">
        <p14:creationId xmlns:p14="http://schemas.microsoft.com/office/powerpoint/2010/main" val="4043039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7B99CC-D176-4E90-9999-418B170CDE68}" type="slidenum">
              <a:rPr lang="en-GB" smtClean="0"/>
              <a:t>9</a:t>
            </a:fld>
            <a:endParaRPr lang="en-GB"/>
          </a:p>
        </p:txBody>
      </p:sp>
    </p:spTree>
    <p:extLst>
      <p:ext uri="{BB962C8B-B14F-4D97-AF65-F5344CB8AC3E}">
        <p14:creationId xmlns:p14="http://schemas.microsoft.com/office/powerpoint/2010/main" val="3541231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7BC5C7AB-873E-4598-8EC6-E990BC52F5D0}" type="datetimeFigureOut">
              <a:rPr lang="en-GB" smtClean="0"/>
              <a:t>16/01/2018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8FA035-1A5D-488F-BF47-19E51E53CD85}" type="slidenum">
              <a:rPr lang="en-GB" smtClean="0"/>
              <a:t>‹#›</a:t>
            </a:fld>
            <a:endParaRPr lang="en-GB"/>
          </a:p>
        </p:txBody>
      </p:sp>
    </p:spTree>
    <p:extLst>
      <p:ext uri="{BB962C8B-B14F-4D97-AF65-F5344CB8AC3E}">
        <p14:creationId xmlns:p14="http://schemas.microsoft.com/office/powerpoint/2010/main" val="159503305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C5C7AB-873E-4598-8EC6-E990BC52F5D0}" type="datetimeFigureOut">
              <a:rPr lang="en-GB" smtClean="0"/>
              <a:t>16/01/2018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8FA035-1A5D-488F-BF47-19E51E53CD85}" type="slidenum">
              <a:rPr lang="en-GB" smtClean="0"/>
              <a:t>‹#›</a:t>
            </a:fld>
            <a:endParaRPr lang="en-GB"/>
          </a:p>
        </p:txBody>
      </p:sp>
    </p:spTree>
    <p:extLst>
      <p:ext uri="{BB962C8B-B14F-4D97-AF65-F5344CB8AC3E}">
        <p14:creationId xmlns:p14="http://schemas.microsoft.com/office/powerpoint/2010/main" val="3195897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7BC5C7AB-873E-4598-8EC6-E990BC52F5D0}" type="datetimeFigureOut">
              <a:rPr lang="en-GB" smtClean="0"/>
              <a:t>16/01/2018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8FA035-1A5D-488F-BF47-19E51E53CD85}" type="slidenum">
              <a:rPr lang="en-GB" smtClean="0"/>
              <a:t>‹#›</a:t>
            </a:fld>
            <a:endParaRPr lang="en-GB"/>
          </a:p>
        </p:txBody>
      </p:sp>
    </p:spTree>
    <p:extLst>
      <p:ext uri="{BB962C8B-B14F-4D97-AF65-F5344CB8AC3E}">
        <p14:creationId xmlns:p14="http://schemas.microsoft.com/office/powerpoint/2010/main" val="214890043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7BC5C7AB-873E-4598-8EC6-E990BC52F5D0}" type="datetimeFigureOut">
              <a:rPr lang="en-GB" smtClean="0"/>
              <a:t>16/01/2018</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58FA035-1A5D-488F-BF47-19E51E53CD85}" type="slidenum">
              <a:rPr lang="en-GB" smtClean="0"/>
              <a:t>‹#›</a:t>
            </a:fld>
            <a:endParaRPr lang="en-GB"/>
          </a:p>
        </p:txBody>
      </p:sp>
    </p:spTree>
    <p:extLst>
      <p:ext uri="{BB962C8B-B14F-4D97-AF65-F5344CB8AC3E}">
        <p14:creationId xmlns:p14="http://schemas.microsoft.com/office/powerpoint/2010/main" val="3762583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7BC5C7AB-873E-4598-8EC6-E990BC52F5D0}" type="datetimeFigureOut">
              <a:rPr lang="en-GB" smtClean="0"/>
              <a:t>16/01/2018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8FA035-1A5D-488F-BF47-19E51E53CD85}"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893937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C5C7AB-873E-4598-8EC6-E990BC52F5D0}" type="datetimeFigureOut">
              <a:rPr lang="en-GB" smtClean="0"/>
              <a:t>16/01/2018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8FA035-1A5D-488F-BF47-19E51E53CD85}" type="slidenum">
              <a:rPr lang="en-GB" smtClean="0"/>
              <a:t>‹#›</a:t>
            </a:fld>
            <a:endParaRPr lang="en-GB"/>
          </a:p>
        </p:txBody>
      </p:sp>
    </p:spTree>
    <p:extLst>
      <p:ext uri="{BB962C8B-B14F-4D97-AF65-F5344CB8AC3E}">
        <p14:creationId xmlns:p14="http://schemas.microsoft.com/office/powerpoint/2010/main" val="662038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C5C7AB-873E-4598-8EC6-E990BC52F5D0}" type="datetimeFigureOut">
              <a:rPr lang="en-GB" smtClean="0"/>
              <a:t>16/01/2018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8FA035-1A5D-488F-BF47-19E51E53CD85}" type="slidenum">
              <a:rPr lang="en-GB" smtClean="0"/>
              <a:t>‹#›</a:t>
            </a:fld>
            <a:endParaRPr lang="en-GB"/>
          </a:p>
        </p:txBody>
      </p:sp>
    </p:spTree>
    <p:extLst>
      <p:ext uri="{BB962C8B-B14F-4D97-AF65-F5344CB8AC3E}">
        <p14:creationId xmlns:p14="http://schemas.microsoft.com/office/powerpoint/2010/main" val="3229353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7BC5C7AB-873E-4598-8EC6-E990BC52F5D0}" type="datetimeFigureOut">
              <a:rPr lang="en-GB" smtClean="0"/>
              <a:t>16/01/2018</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358FA035-1A5D-488F-BF47-19E51E53CD85}" type="slidenum">
              <a:rPr lang="en-GB" smtClean="0"/>
              <a:t>‹#›</a:t>
            </a:fld>
            <a:endParaRPr lang="en-GB"/>
          </a:p>
        </p:txBody>
      </p:sp>
    </p:spTree>
    <p:extLst>
      <p:ext uri="{BB962C8B-B14F-4D97-AF65-F5344CB8AC3E}">
        <p14:creationId xmlns:p14="http://schemas.microsoft.com/office/powerpoint/2010/main" val="41453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7BC5C7AB-873E-4598-8EC6-E990BC52F5D0}" type="datetimeFigureOut">
              <a:rPr lang="en-GB" smtClean="0"/>
              <a:t>16/01/2018</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358FA035-1A5D-488F-BF47-19E51E53CD85}" type="slidenum">
              <a:rPr lang="en-GB" smtClean="0"/>
              <a:t>‹#›</a:t>
            </a:fld>
            <a:endParaRPr lang="en-GB"/>
          </a:p>
        </p:txBody>
      </p:sp>
    </p:spTree>
    <p:extLst>
      <p:ext uri="{BB962C8B-B14F-4D97-AF65-F5344CB8AC3E}">
        <p14:creationId xmlns:p14="http://schemas.microsoft.com/office/powerpoint/2010/main" val="259623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C5C7AB-873E-4598-8EC6-E990BC52F5D0}"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8FA035-1A5D-488F-BF47-19E51E53CD85}" type="slidenum">
              <a:rPr lang="en-GB" smtClean="0"/>
              <a:t>‹#›</a:t>
            </a:fld>
            <a:endParaRPr lang="en-GB"/>
          </a:p>
        </p:txBody>
      </p:sp>
    </p:spTree>
    <p:extLst>
      <p:ext uri="{BB962C8B-B14F-4D97-AF65-F5344CB8AC3E}">
        <p14:creationId xmlns:p14="http://schemas.microsoft.com/office/powerpoint/2010/main" val="3570784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C5C7AB-873E-4598-8EC6-E990BC52F5D0}"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8FA035-1A5D-488F-BF47-19E51E53CD85}" type="slidenum">
              <a:rPr lang="en-GB" smtClean="0"/>
              <a:t>‹#›</a:t>
            </a:fld>
            <a:endParaRPr lang="en-GB"/>
          </a:p>
        </p:txBody>
      </p:sp>
    </p:spTree>
    <p:extLst>
      <p:ext uri="{BB962C8B-B14F-4D97-AF65-F5344CB8AC3E}">
        <p14:creationId xmlns:p14="http://schemas.microsoft.com/office/powerpoint/2010/main" val="3959943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7BC5C7AB-873E-4598-8EC6-E990BC52F5D0}" type="datetimeFigureOut">
              <a:rPr lang="en-GB" smtClean="0"/>
              <a:t>16/01/2018</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58FA035-1A5D-488F-BF47-19E51E53CD85}" type="slidenum">
              <a:rPr lang="en-GB" smtClean="0"/>
              <a:t>‹#›</a:t>
            </a:fld>
            <a:endParaRPr lang="en-GB"/>
          </a:p>
        </p:txBody>
      </p:sp>
    </p:spTree>
    <p:extLst>
      <p:ext uri="{BB962C8B-B14F-4D97-AF65-F5344CB8AC3E}">
        <p14:creationId xmlns:p14="http://schemas.microsoft.com/office/powerpoint/2010/main" val="329366440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www.greenmantrust.org.uk/projects/community-projects" TargetMode="External"/><Relationship Id="rId13" Type="http://schemas.openxmlformats.org/officeDocument/2006/relationships/hyperlink" Target="http://gov.wales/newsroom/businessandeconomy/2015/150818-green-man/?lang=en" TargetMode="External"/><Relationship Id="rId3" Type="http://schemas.openxmlformats.org/officeDocument/2006/relationships/hyperlink" Target="https://blueandgreentomorrow.com/travel/2014-guide-to-the-uks-top-sustainable-and-green-festivals/" TargetMode="External"/><Relationship Id="rId7" Type="http://schemas.openxmlformats.org/officeDocument/2006/relationships/hyperlink" Target="http://www.greenmantrust.org.uk/about" TargetMode="External"/><Relationship Id="rId12" Type="http://schemas.openxmlformats.org/officeDocument/2006/relationships/hyperlink" Target="http://www.visitwales.com/latest-news/2016/august/epic-green-man" TargetMode="External"/><Relationship Id="rId2" Type="http://schemas.openxmlformats.org/officeDocument/2006/relationships/hyperlink" Target="http://www.bbc.co.uk/news/uk-wales-mid-wales-40985312" TargetMode="External"/><Relationship Id="rId1" Type="http://schemas.openxmlformats.org/officeDocument/2006/relationships/slideLayout" Target="../slideLayouts/slideLayout2.xml"/><Relationship Id="rId6" Type="http://schemas.openxmlformats.org/officeDocument/2006/relationships/hyperlink" Target="http://www.greenman.net/information/getting-here/" TargetMode="External"/><Relationship Id="rId11" Type="http://schemas.openxmlformats.org/officeDocument/2006/relationships/hyperlink" Target="http://www.visitwales.com/things-to-do/whats-on/festivals/music-festivals-uk/green-man-rebecca-clark" TargetMode="External"/><Relationship Id="rId5" Type="http://schemas.openxmlformats.org/officeDocument/2006/relationships/hyperlink" Target="http://www.greenmantrust.org.uk/projects/education-and-outreach" TargetMode="External"/><Relationship Id="rId10" Type="http://schemas.openxmlformats.org/officeDocument/2006/relationships/hyperlink" Target="http://www.tandfonline.com/doi/abs/10.1080/15022250903217019" TargetMode="External"/><Relationship Id="rId4" Type="http://schemas.openxmlformats.org/officeDocument/2006/relationships/hyperlink" Target="http://www.greeneventbook.com/how-to-guides/10-stakeholderes/" TargetMode="External"/><Relationship Id="rId9" Type="http://schemas.openxmlformats.org/officeDocument/2006/relationships/hyperlink" Target="http://www.nme.com/news/music/nme-689-12422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505456"/>
            <a:ext cx="8991600" cy="1645920"/>
          </a:xfrm>
        </p:spPr>
        <p:txBody>
          <a:bodyPr>
            <a:normAutofit fontScale="90000"/>
          </a:bodyPr>
          <a:lstStyle/>
          <a:p>
            <a:r>
              <a:rPr lang="en-GB" dirty="0"/>
              <a:t/>
            </a:r>
            <a:br>
              <a:rPr lang="en-GB" dirty="0"/>
            </a:br>
            <a:r>
              <a:rPr lang="en-GB" dirty="0"/>
              <a:t>The Green Man Festival</a:t>
            </a:r>
            <a:br>
              <a:rPr lang="en-GB" dirty="0"/>
            </a:br>
            <a:r>
              <a:rPr lang="en-GB" dirty="0"/>
              <a:t/>
            </a:r>
            <a:br>
              <a:rPr lang="en-GB" dirty="0"/>
            </a:br>
            <a:r>
              <a:rPr lang="en-GB" sz="2700" dirty="0"/>
              <a:t>Sustainable Event Management</a:t>
            </a:r>
            <a:r>
              <a:rPr lang="en-GB" dirty="0"/>
              <a:t/>
            </a:r>
            <a:br>
              <a:rPr lang="en-GB" dirty="0"/>
            </a:br>
            <a:endParaRPr lang="en-GB" dirty="0"/>
          </a:p>
        </p:txBody>
      </p:sp>
      <p:sp>
        <p:nvSpPr>
          <p:cNvPr id="3" name="Subtitle 2"/>
          <p:cNvSpPr>
            <a:spLocks noGrp="1"/>
          </p:cNvSpPr>
          <p:nvPr>
            <p:ph type="subTitle" idx="1"/>
          </p:nvPr>
        </p:nvSpPr>
        <p:spPr/>
        <p:txBody>
          <a:bodyPr/>
          <a:lstStyle/>
          <a:p>
            <a:r>
              <a:rPr lang="en-GB" dirty="0"/>
              <a:t>Mhairi Price, Gemma Davies &amp; Nathan Price </a:t>
            </a:r>
          </a:p>
        </p:txBody>
      </p:sp>
    </p:spTree>
    <p:extLst>
      <p:ext uri="{BB962C8B-B14F-4D97-AF65-F5344CB8AC3E}">
        <p14:creationId xmlns:p14="http://schemas.microsoft.com/office/powerpoint/2010/main" val="1466694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F3ED3-BAA8-4D84-A63D-D99A6902F38D}"/>
              </a:ext>
            </a:extLst>
          </p:cNvPr>
          <p:cNvSpPr>
            <a:spLocks noGrp="1"/>
          </p:cNvSpPr>
          <p:nvPr>
            <p:ph type="title"/>
          </p:nvPr>
        </p:nvSpPr>
        <p:spPr>
          <a:xfrm>
            <a:off x="858667" y="577402"/>
            <a:ext cx="7729728" cy="1188720"/>
          </a:xfrm>
        </p:spPr>
        <p:txBody>
          <a:bodyPr/>
          <a:lstStyle/>
          <a:p>
            <a:r>
              <a:rPr lang="en-GB" dirty="0"/>
              <a:t>What is the Green Man Festival?</a:t>
            </a:r>
          </a:p>
        </p:txBody>
      </p:sp>
      <p:sp>
        <p:nvSpPr>
          <p:cNvPr id="3" name="Content Placeholder 2">
            <a:extLst>
              <a:ext uri="{FF2B5EF4-FFF2-40B4-BE49-F238E27FC236}">
                <a16:creationId xmlns:a16="http://schemas.microsoft.com/office/drawing/2014/main" id="{914A9A0E-0038-4F8A-817B-29488094EE43}"/>
              </a:ext>
            </a:extLst>
          </p:cNvPr>
          <p:cNvSpPr>
            <a:spLocks noGrp="1"/>
          </p:cNvSpPr>
          <p:nvPr>
            <p:ph idx="1"/>
          </p:nvPr>
        </p:nvSpPr>
        <p:spPr>
          <a:xfrm>
            <a:off x="858667" y="2584255"/>
            <a:ext cx="5866597" cy="3422293"/>
          </a:xfrm>
        </p:spPr>
        <p:txBody>
          <a:bodyPr>
            <a:normAutofit fontScale="92500"/>
          </a:bodyPr>
          <a:lstStyle/>
          <a:p>
            <a:r>
              <a:rPr lang="en-GB" sz="2000" dirty="0"/>
              <a:t>An arts and music festival based in Brecon Beacons, Wales</a:t>
            </a:r>
          </a:p>
          <a:p>
            <a:r>
              <a:rPr lang="en-GB" sz="2000" dirty="0"/>
              <a:t>Running annually since 2003 and attracts over 20,000 guests each year</a:t>
            </a:r>
          </a:p>
          <a:p>
            <a:r>
              <a:rPr lang="en-GB" sz="2000" dirty="0"/>
              <a:t>Takes place over a four day period</a:t>
            </a:r>
          </a:p>
          <a:p>
            <a:r>
              <a:rPr lang="en-GB" sz="2000" dirty="0"/>
              <a:t>Live music, film, comedy, theatre, poetry, literature and variety performers entertain guests at the festival</a:t>
            </a:r>
          </a:p>
          <a:p>
            <a:r>
              <a:rPr lang="en-GB" sz="2000" dirty="0"/>
              <a:t>15 individual stages and ten segmented areas</a:t>
            </a:r>
          </a:p>
          <a:p>
            <a:r>
              <a:rPr lang="en-GB" sz="2000" dirty="0"/>
              <a:t>Caters to all types of guests</a:t>
            </a:r>
          </a:p>
        </p:txBody>
      </p:sp>
      <p:pic>
        <p:nvPicPr>
          <p:cNvPr id="1026" name="Picture 2" descr="Image result for green man festival">
            <a:extLst>
              <a:ext uri="{FF2B5EF4-FFF2-40B4-BE49-F238E27FC236}">
                <a16:creationId xmlns:a16="http://schemas.microsoft.com/office/drawing/2014/main" id="{E38F8E35-D596-47BE-8EFE-BBD2EA10F7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1742" y="2584256"/>
            <a:ext cx="4590825" cy="3101982"/>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Image result for green man festival logo">
            <a:extLst>
              <a:ext uri="{FF2B5EF4-FFF2-40B4-BE49-F238E27FC236}">
                <a16:creationId xmlns:a16="http://schemas.microsoft.com/office/drawing/2014/main" id="{1D500C56-7BD2-4588-B1E9-70BBE6612D77}"/>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4991" b="14991"/>
          <a:stretch/>
        </p:blipFill>
        <p:spPr bwMode="auto">
          <a:xfrm>
            <a:off x="8898583" y="577402"/>
            <a:ext cx="2623984" cy="1188720"/>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C7E821E-A04E-4A22-8754-5B7BF8A95702}"/>
              </a:ext>
            </a:extLst>
          </p:cNvPr>
          <p:cNvSpPr txBox="1"/>
          <p:nvPr/>
        </p:nvSpPr>
        <p:spPr>
          <a:xfrm>
            <a:off x="6873333" y="5698771"/>
            <a:ext cx="2329630" cy="307777"/>
          </a:xfrm>
          <a:prstGeom prst="rect">
            <a:avLst/>
          </a:prstGeom>
          <a:noFill/>
        </p:spPr>
        <p:txBody>
          <a:bodyPr wrap="square" rtlCol="0">
            <a:spAutoFit/>
          </a:bodyPr>
          <a:lstStyle/>
          <a:p>
            <a:r>
              <a:rPr lang="en-GB" sz="1400" b="1" dirty="0"/>
              <a:t>Source: VisitWales, 2018</a:t>
            </a:r>
          </a:p>
        </p:txBody>
      </p:sp>
    </p:spTree>
    <p:extLst>
      <p:ext uri="{BB962C8B-B14F-4D97-AF65-F5344CB8AC3E}">
        <p14:creationId xmlns:p14="http://schemas.microsoft.com/office/powerpoint/2010/main" val="792066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Sustainable Events Management?</a:t>
            </a:r>
          </a:p>
        </p:txBody>
      </p:sp>
      <p:sp>
        <p:nvSpPr>
          <p:cNvPr id="3" name="Content Placeholder 2"/>
          <p:cNvSpPr>
            <a:spLocks noGrp="1"/>
          </p:cNvSpPr>
          <p:nvPr>
            <p:ph idx="1"/>
          </p:nvPr>
        </p:nvSpPr>
        <p:spPr>
          <a:xfrm>
            <a:off x="1076632" y="2638044"/>
            <a:ext cx="10279626" cy="3477006"/>
          </a:xfrm>
        </p:spPr>
        <p:txBody>
          <a:bodyPr>
            <a:normAutofit/>
          </a:bodyPr>
          <a:lstStyle/>
          <a:p>
            <a:r>
              <a:rPr lang="en-GB" sz="2000" dirty="0">
                <a:solidFill>
                  <a:schemeClr val="tx1"/>
                </a:solidFill>
              </a:rPr>
              <a:t>‘Development that meets the needs of the present without compromising the ability of future generations to meet their own needs’. </a:t>
            </a:r>
            <a:br>
              <a:rPr lang="en-GB" sz="2000" dirty="0">
                <a:solidFill>
                  <a:schemeClr val="tx1"/>
                </a:solidFill>
              </a:rPr>
            </a:br>
            <a:r>
              <a:rPr lang="en-GB" sz="1600" dirty="0">
                <a:solidFill>
                  <a:schemeClr val="tx1">
                    <a:lumMod val="65000"/>
                    <a:lumOff val="35000"/>
                  </a:schemeClr>
                </a:solidFill>
              </a:rPr>
              <a:t>- World Commission on Environment and Development. (1987), ‘Our Common Future’, Oxford: Oxford University Press. </a:t>
            </a:r>
          </a:p>
          <a:p>
            <a:r>
              <a:rPr lang="en-GB" sz="2000" dirty="0">
                <a:solidFill>
                  <a:schemeClr val="tx1"/>
                </a:solidFill>
              </a:rPr>
              <a:t>‘The idea of sustainability has permeated all aspects of society and is therefore an important consideration in event development’. </a:t>
            </a:r>
            <a:br>
              <a:rPr lang="en-GB" sz="2000" dirty="0">
                <a:solidFill>
                  <a:schemeClr val="tx1"/>
                </a:solidFill>
              </a:rPr>
            </a:br>
            <a:r>
              <a:rPr lang="en-GB" sz="1600" dirty="0">
                <a:solidFill>
                  <a:schemeClr val="tx1">
                    <a:lumMod val="65000"/>
                    <a:lumOff val="35000"/>
                  </a:schemeClr>
                </a:solidFill>
              </a:rPr>
              <a:t>- Holmes et al. (2015), ‘Events and Sustainability’, Oxon: Routledge. </a:t>
            </a:r>
          </a:p>
          <a:p>
            <a:r>
              <a:rPr lang="en-GB" sz="2000" dirty="0">
                <a:solidFill>
                  <a:schemeClr val="tx1"/>
                </a:solidFill>
              </a:rPr>
              <a:t> ‘Managing for sustainability requires an organisation to consider the sustainable development of the society within which it operates’. </a:t>
            </a:r>
            <a:br>
              <a:rPr lang="en-GB" sz="2000" dirty="0">
                <a:solidFill>
                  <a:schemeClr val="tx1"/>
                </a:solidFill>
              </a:rPr>
            </a:br>
            <a:r>
              <a:rPr lang="en-GB" sz="1600" dirty="0">
                <a:solidFill>
                  <a:schemeClr val="tx1">
                    <a:lumMod val="65000"/>
                    <a:lumOff val="35000"/>
                  </a:schemeClr>
                </a:solidFill>
              </a:rPr>
              <a:t>- Jones, M. (2014), ‘Sustainable Event Management: A Practical Guide’, (2</a:t>
            </a:r>
            <a:r>
              <a:rPr lang="en-GB" sz="1600" baseline="30000" dirty="0">
                <a:solidFill>
                  <a:schemeClr val="tx1">
                    <a:lumMod val="65000"/>
                    <a:lumOff val="35000"/>
                  </a:schemeClr>
                </a:solidFill>
              </a:rPr>
              <a:t>nd</a:t>
            </a:r>
            <a:r>
              <a:rPr lang="en-GB" sz="1600" dirty="0">
                <a:solidFill>
                  <a:schemeClr val="tx1">
                    <a:lumMod val="65000"/>
                    <a:lumOff val="35000"/>
                  </a:schemeClr>
                </a:solidFill>
              </a:rPr>
              <a:t> Edition), Oxon: Routledge. </a:t>
            </a:r>
          </a:p>
        </p:txBody>
      </p:sp>
    </p:spTree>
    <p:extLst>
      <p:ext uri="{BB962C8B-B14F-4D97-AF65-F5344CB8AC3E}">
        <p14:creationId xmlns:p14="http://schemas.microsoft.com/office/powerpoint/2010/main" val="431022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464659"/>
            <a:ext cx="7729728" cy="1188720"/>
          </a:xfrm>
        </p:spPr>
        <p:txBody>
          <a:bodyPr/>
          <a:lstStyle/>
          <a:p>
            <a:r>
              <a:rPr lang="en-GB"/>
              <a:t>Key Stakeholders </a:t>
            </a:r>
            <a:r>
              <a:rPr lang="en-GB" dirty="0"/>
              <a:t>for The Green Man Festival</a:t>
            </a:r>
          </a:p>
        </p:txBody>
      </p:sp>
      <p:sp>
        <p:nvSpPr>
          <p:cNvPr id="3" name="Content Placeholder 2"/>
          <p:cNvSpPr>
            <a:spLocks noGrp="1"/>
          </p:cNvSpPr>
          <p:nvPr>
            <p:ph idx="1"/>
          </p:nvPr>
        </p:nvSpPr>
        <p:spPr>
          <a:xfrm>
            <a:off x="1607574" y="1878008"/>
            <a:ext cx="10087897" cy="3101983"/>
          </a:xfrm>
        </p:spPr>
        <p:txBody>
          <a:bodyPr>
            <a:normAutofit/>
          </a:bodyPr>
          <a:lstStyle/>
          <a:p>
            <a:pPr marL="0" indent="0">
              <a:buNone/>
            </a:pPr>
            <a:r>
              <a:rPr lang="en-GB" sz="2000" dirty="0"/>
              <a:t>Stakeholders are any organisation or individual who has a particular interest in the event, whether it be meeting needs or expectations or providing a positive experience. </a:t>
            </a:r>
          </a:p>
          <a:p>
            <a:pPr marL="0" indent="0">
              <a:buNone/>
            </a:pPr>
            <a:r>
              <a:rPr lang="en-GB" sz="2000" dirty="0"/>
              <a:t>Stakeholders for the Green Man Festival include:</a:t>
            </a:r>
          </a:p>
        </p:txBody>
      </p:sp>
      <p:sp>
        <p:nvSpPr>
          <p:cNvPr id="4" name="Content Placeholder 2">
            <a:extLst>
              <a:ext uri="{FF2B5EF4-FFF2-40B4-BE49-F238E27FC236}">
                <a16:creationId xmlns:a16="http://schemas.microsoft.com/office/drawing/2014/main" id="{CE4C11DA-08CC-45A0-9BD0-F5DBD408C1D6}"/>
              </a:ext>
            </a:extLst>
          </p:cNvPr>
          <p:cNvSpPr txBox="1">
            <a:spLocks/>
          </p:cNvSpPr>
          <p:nvPr/>
        </p:nvSpPr>
        <p:spPr>
          <a:xfrm>
            <a:off x="1607574" y="3292534"/>
            <a:ext cx="7729728" cy="337491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GB" sz="2000" dirty="0"/>
              <a:t>Festival goers</a:t>
            </a:r>
          </a:p>
          <a:p>
            <a:r>
              <a:rPr lang="en-GB" sz="2000" dirty="0"/>
              <a:t>Performers</a:t>
            </a:r>
          </a:p>
          <a:p>
            <a:r>
              <a:rPr lang="en-GB" sz="2000" dirty="0"/>
              <a:t>Organisers</a:t>
            </a:r>
          </a:p>
          <a:p>
            <a:r>
              <a:rPr lang="en-GB" sz="2000" dirty="0"/>
              <a:t>Suppliers</a:t>
            </a:r>
          </a:p>
          <a:p>
            <a:r>
              <a:rPr lang="en-GB" sz="2000" dirty="0"/>
              <a:t>Security</a:t>
            </a:r>
          </a:p>
          <a:p>
            <a:r>
              <a:rPr lang="en-GB" sz="2000" dirty="0"/>
              <a:t>Transportation links</a:t>
            </a:r>
          </a:p>
          <a:p>
            <a:r>
              <a:rPr lang="en-GB" sz="2000" dirty="0"/>
              <a:t>Local businesses</a:t>
            </a:r>
          </a:p>
          <a:p>
            <a:r>
              <a:rPr lang="en-GB" sz="2000" dirty="0"/>
              <a:t>Charities </a:t>
            </a:r>
          </a:p>
        </p:txBody>
      </p:sp>
      <p:pic>
        <p:nvPicPr>
          <p:cNvPr id="2050" name="Picture 2" descr="Image result for green man festival">
            <a:extLst>
              <a:ext uri="{FF2B5EF4-FFF2-40B4-BE49-F238E27FC236}">
                <a16:creationId xmlns:a16="http://schemas.microsoft.com/office/drawing/2014/main" id="{A1980A8C-D698-4A81-9267-B41B4ACCD4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8447" y="3292534"/>
            <a:ext cx="4352684" cy="2901789"/>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938EA9B-606D-4F40-AF02-A728DBCF2B25}"/>
              </a:ext>
            </a:extLst>
          </p:cNvPr>
          <p:cNvSpPr txBox="1"/>
          <p:nvPr/>
        </p:nvSpPr>
        <p:spPr>
          <a:xfrm>
            <a:off x="6814370" y="6194323"/>
            <a:ext cx="2109019" cy="307777"/>
          </a:xfrm>
          <a:prstGeom prst="rect">
            <a:avLst/>
          </a:prstGeom>
          <a:noFill/>
        </p:spPr>
        <p:txBody>
          <a:bodyPr wrap="square" rtlCol="0">
            <a:spAutoFit/>
          </a:bodyPr>
          <a:lstStyle/>
          <a:p>
            <a:r>
              <a:rPr lang="en-GB" sz="1400" b="1" dirty="0"/>
              <a:t>Source: NME, 2014</a:t>
            </a:r>
          </a:p>
        </p:txBody>
      </p:sp>
    </p:spTree>
    <p:extLst>
      <p:ext uri="{BB962C8B-B14F-4D97-AF65-F5344CB8AC3E}">
        <p14:creationId xmlns:p14="http://schemas.microsoft.com/office/powerpoint/2010/main" val="615733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Social/Cultural Impacts OF THE GREEN MAN FESTIVAL</a:t>
            </a:r>
          </a:p>
        </p:txBody>
      </p:sp>
      <p:sp>
        <p:nvSpPr>
          <p:cNvPr id="3" name="Content Placeholder 2"/>
          <p:cNvSpPr>
            <a:spLocks noGrp="1"/>
          </p:cNvSpPr>
          <p:nvPr>
            <p:ph idx="1"/>
          </p:nvPr>
        </p:nvSpPr>
        <p:spPr/>
        <p:txBody>
          <a:bodyPr/>
          <a:lstStyle/>
          <a:p>
            <a:pPr marL="0" indent="0">
              <a:buNone/>
            </a:pPr>
            <a:r>
              <a:rPr lang="en-GB" dirty="0"/>
              <a:t>Positive social impacts of the Green Man Festival</a:t>
            </a:r>
          </a:p>
          <a:p>
            <a:r>
              <a:rPr lang="en-GB" dirty="0"/>
              <a:t>Education and Outreach Projects</a:t>
            </a:r>
          </a:p>
          <a:p>
            <a:r>
              <a:rPr lang="en-GB" dirty="0"/>
              <a:t>Community projects funded by Green Man</a:t>
            </a:r>
          </a:p>
          <a:p>
            <a:pPr marL="0" indent="0">
              <a:buNone/>
            </a:pPr>
            <a:endParaRPr lang="en-GB" dirty="0"/>
          </a:p>
          <a:p>
            <a:pPr marL="0" indent="0">
              <a:buNone/>
            </a:pPr>
            <a:r>
              <a:rPr lang="en-GB" dirty="0"/>
              <a:t>On the other hand there are also Negatives</a:t>
            </a:r>
          </a:p>
          <a:p>
            <a:r>
              <a:rPr lang="en-GB" dirty="0"/>
              <a:t>Not advertising the Charities and projects they fund</a:t>
            </a:r>
          </a:p>
          <a:p>
            <a:r>
              <a:rPr lang="en-GB" dirty="0"/>
              <a:t>There are not enough police and security in the </a:t>
            </a:r>
            <a:r>
              <a:rPr lang="en-GB" dirty="0" smtClean="0"/>
              <a:t>campsite</a:t>
            </a:r>
            <a:endParaRPr lang="en-GB" dirty="0"/>
          </a:p>
        </p:txBody>
      </p:sp>
    </p:spTree>
    <p:extLst>
      <p:ext uri="{BB962C8B-B14F-4D97-AF65-F5344CB8AC3E}">
        <p14:creationId xmlns:p14="http://schemas.microsoft.com/office/powerpoint/2010/main" val="4078572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Impacts of The Green Man Festival </a:t>
            </a:r>
          </a:p>
        </p:txBody>
      </p:sp>
      <p:sp>
        <p:nvSpPr>
          <p:cNvPr id="3" name="Content Placeholder 2"/>
          <p:cNvSpPr>
            <a:spLocks noGrp="1"/>
          </p:cNvSpPr>
          <p:nvPr>
            <p:ph idx="1"/>
          </p:nvPr>
        </p:nvSpPr>
        <p:spPr/>
        <p:txBody>
          <a:bodyPr/>
          <a:lstStyle/>
          <a:p>
            <a:pPr marL="0" indent="0">
              <a:buNone/>
            </a:pPr>
            <a:r>
              <a:rPr lang="en-GB" dirty="0"/>
              <a:t>Positive economic impacts of the Green Man Festival include: </a:t>
            </a:r>
          </a:p>
          <a:p>
            <a:r>
              <a:rPr lang="en-GB" dirty="0"/>
              <a:t>Boosting the economy</a:t>
            </a:r>
          </a:p>
          <a:p>
            <a:r>
              <a:rPr lang="en-GB" dirty="0"/>
              <a:t>Raising money to support local projects</a:t>
            </a:r>
          </a:p>
          <a:p>
            <a:pPr marL="0" indent="0">
              <a:buNone/>
            </a:pPr>
            <a:endParaRPr lang="en-GB" dirty="0"/>
          </a:p>
          <a:p>
            <a:pPr marL="0" indent="0">
              <a:buNone/>
            </a:pPr>
            <a:r>
              <a:rPr lang="en-GB" dirty="0"/>
              <a:t>While negative economic impacts comprise of:</a:t>
            </a:r>
          </a:p>
          <a:p>
            <a:r>
              <a:rPr lang="en-GB" dirty="0"/>
              <a:t>Leakages</a:t>
            </a:r>
          </a:p>
          <a:p>
            <a:r>
              <a:rPr lang="en-GB" dirty="0"/>
              <a:t>Seasonal employment </a:t>
            </a:r>
          </a:p>
        </p:txBody>
      </p:sp>
    </p:spTree>
    <p:extLst>
      <p:ext uri="{BB962C8B-B14F-4D97-AF65-F5344CB8AC3E}">
        <p14:creationId xmlns:p14="http://schemas.microsoft.com/office/powerpoint/2010/main" val="844741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Impacts Of The Green Man Festival</a:t>
            </a:r>
          </a:p>
        </p:txBody>
      </p:sp>
      <p:sp>
        <p:nvSpPr>
          <p:cNvPr id="3" name="Content Placeholder 2"/>
          <p:cNvSpPr>
            <a:spLocks noGrp="1"/>
          </p:cNvSpPr>
          <p:nvPr>
            <p:ph idx="1"/>
          </p:nvPr>
        </p:nvSpPr>
        <p:spPr>
          <a:xfrm>
            <a:off x="2231136" y="2638044"/>
            <a:ext cx="7729728" cy="3954485"/>
          </a:xfrm>
        </p:spPr>
        <p:txBody>
          <a:bodyPr>
            <a:normAutofit/>
          </a:bodyPr>
          <a:lstStyle/>
          <a:p>
            <a:pPr marL="0" indent="0">
              <a:buNone/>
            </a:pPr>
            <a:r>
              <a:rPr lang="en-GB" sz="2000" dirty="0"/>
              <a:t>Green Man Festival strongly encourages guests to be environmentally friendly and conscious. A number of strategies have been put into place by the event in order to become more environmentally friendly. </a:t>
            </a:r>
          </a:p>
          <a:p>
            <a:r>
              <a:rPr lang="en-GB" sz="2000" dirty="0"/>
              <a:t>Recycling bags</a:t>
            </a:r>
          </a:p>
          <a:p>
            <a:r>
              <a:rPr lang="en-GB" sz="2000" dirty="0"/>
              <a:t>Public transport</a:t>
            </a:r>
          </a:p>
          <a:p>
            <a:pPr marL="0" indent="0">
              <a:buNone/>
            </a:pPr>
            <a:r>
              <a:rPr lang="en-GB" sz="2000" dirty="0"/>
              <a:t>However, negative environmental impacts still occur, such as:</a:t>
            </a:r>
          </a:p>
          <a:p>
            <a:r>
              <a:rPr lang="en-GB" sz="2000" dirty="0"/>
              <a:t>Air pollution</a:t>
            </a:r>
          </a:p>
          <a:p>
            <a:r>
              <a:rPr lang="en-GB" sz="2000" dirty="0"/>
              <a:t>Noise pollution </a:t>
            </a:r>
          </a:p>
        </p:txBody>
      </p:sp>
    </p:spTree>
    <p:extLst>
      <p:ext uri="{BB962C8B-B14F-4D97-AF65-F5344CB8AC3E}">
        <p14:creationId xmlns:p14="http://schemas.microsoft.com/office/powerpoint/2010/main" val="1197723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Developments for sustainable tourism in The Green Man Festival </a:t>
            </a:r>
          </a:p>
        </p:txBody>
      </p:sp>
      <p:sp>
        <p:nvSpPr>
          <p:cNvPr id="3" name="Content Placeholder 2"/>
          <p:cNvSpPr>
            <a:spLocks noGrp="1"/>
          </p:cNvSpPr>
          <p:nvPr>
            <p:ph idx="1"/>
          </p:nvPr>
        </p:nvSpPr>
        <p:spPr/>
        <p:txBody>
          <a:bodyPr/>
          <a:lstStyle/>
          <a:p>
            <a:pPr marL="0" indent="0">
              <a:buNone/>
            </a:pPr>
            <a:r>
              <a:rPr lang="en-GB" dirty="0"/>
              <a:t>There are several different developments that the Green Man could consider while starting to plan for the coming festival over the years.</a:t>
            </a:r>
          </a:p>
          <a:p>
            <a:r>
              <a:rPr lang="en-GB" dirty="0"/>
              <a:t>Leakages </a:t>
            </a:r>
          </a:p>
          <a:p>
            <a:r>
              <a:rPr lang="en-GB" dirty="0"/>
              <a:t>Improving the land that they use and surrounding area</a:t>
            </a:r>
          </a:p>
          <a:p>
            <a:r>
              <a:rPr lang="en-GB" dirty="0"/>
              <a:t>Working closer with the local police </a:t>
            </a:r>
          </a:p>
          <a:p>
            <a:r>
              <a:rPr lang="en-GB" dirty="0"/>
              <a:t>Advertising the projects that the festival funds</a:t>
            </a:r>
          </a:p>
          <a:p>
            <a:endParaRPr lang="en-GB" dirty="0"/>
          </a:p>
        </p:txBody>
      </p:sp>
    </p:spTree>
    <p:extLst>
      <p:ext uri="{BB962C8B-B14F-4D97-AF65-F5344CB8AC3E}">
        <p14:creationId xmlns:p14="http://schemas.microsoft.com/office/powerpoint/2010/main" val="1240035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5CAC7-0EF5-4049-818C-5AC8E3C6A222}"/>
              </a:ext>
            </a:extLst>
          </p:cNvPr>
          <p:cNvSpPr>
            <a:spLocks noGrp="1"/>
          </p:cNvSpPr>
          <p:nvPr>
            <p:ph type="title"/>
          </p:nvPr>
        </p:nvSpPr>
        <p:spPr>
          <a:xfrm>
            <a:off x="2231136" y="2365789"/>
            <a:ext cx="7729728" cy="1188720"/>
          </a:xfrm>
        </p:spPr>
        <p:txBody>
          <a:bodyPr/>
          <a:lstStyle/>
          <a:p>
            <a:r>
              <a:rPr lang="en-GB" dirty="0"/>
              <a:t>Thank you for listening</a:t>
            </a:r>
          </a:p>
        </p:txBody>
      </p:sp>
      <p:sp>
        <p:nvSpPr>
          <p:cNvPr id="3" name="Content Placeholder 2">
            <a:extLst>
              <a:ext uri="{FF2B5EF4-FFF2-40B4-BE49-F238E27FC236}">
                <a16:creationId xmlns:a16="http://schemas.microsoft.com/office/drawing/2014/main" id="{AD97EC79-7D5C-4C1B-9991-FEEC297C4CC3}"/>
              </a:ext>
            </a:extLst>
          </p:cNvPr>
          <p:cNvSpPr>
            <a:spLocks noGrp="1"/>
          </p:cNvSpPr>
          <p:nvPr>
            <p:ph idx="1"/>
          </p:nvPr>
        </p:nvSpPr>
        <p:spPr>
          <a:xfrm>
            <a:off x="2231136" y="3784437"/>
            <a:ext cx="7729728" cy="833284"/>
          </a:xfrm>
        </p:spPr>
        <p:txBody>
          <a:bodyPr>
            <a:normAutofit/>
          </a:bodyPr>
          <a:lstStyle/>
          <a:p>
            <a:pPr marL="0" indent="0" algn="ctr">
              <a:buNone/>
            </a:pPr>
            <a:r>
              <a:rPr lang="en-GB" sz="3600" dirty="0"/>
              <a:t>Any questions?</a:t>
            </a:r>
          </a:p>
        </p:txBody>
      </p:sp>
    </p:spTree>
    <p:extLst>
      <p:ext uri="{BB962C8B-B14F-4D97-AF65-F5344CB8AC3E}">
        <p14:creationId xmlns:p14="http://schemas.microsoft.com/office/powerpoint/2010/main" val="2029733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192182"/>
            <a:ext cx="7729728" cy="1188720"/>
          </a:xfrm>
        </p:spPr>
        <p:txBody>
          <a:bodyPr/>
          <a:lstStyle/>
          <a:p>
            <a:r>
              <a:rPr lang="en-GB" dirty="0" smtClean="0"/>
              <a:t>References</a:t>
            </a:r>
            <a:endParaRPr lang="en-GB" dirty="0"/>
          </a:p>
        </p:txBody>
      </p:sp>
      <p:sp>
        <p:nvSpPr>
          <p:cNvPr id="3" name="Content Placeholder 2"/>
          <p:cNvSpPr>
            <a:spLocks noGrp="1"/>
          </p:cNvSpPr>
          <p:nvPr>
            <p:ph idx="1"/>
          </p:nvPr>
        </p:nvSpPr>
        <p:spPr>
          <a:xfrm>
            <a:off x="630621" y="1623848"/>
            <a:ext cx="11161986" cy="5234152"/>
          </a:xfrm>
        </p:spPr>
        <p:txBody>
          <a:bodyPr>
            <a:normAutofit fontScale="55000" lnSpcReduction="20000"/>
          </a:bodyPr>
          <a:lstStyle/>
          <a:p>
            <a:r>
              <a:rPr lang="en-GB" dirty="0"/>
              <a:t>BBC News. (2017), ‘Green Man Festival: man arrested after thefts from tent’, [Online]. Available: </a:t>
            </a:r>
            <a:r>
              <a:rPr lang="en-GB" u="sng" dirty="0">
                <a:hlinkClick r:id="rId2"/>
              </a:rPr>
              <a:t>http://www.bbc.co.uk/news/uk-wales-mid-wales-40985312</a:t>
            </a:r>
            <a:r>
              <a:rPr lang="en-GB" dirty="0"/>
              <a:t>, [2018, January, 10].</a:t>
            </a:r>
          </a:p>
          <a:p>
            <a:r>
              <a:rPr lang="en-GB" dirty="0"/>
              <a:t>Blue &amp; Green Tomorrow. (2014), ‘2014 guide to the UK’s top sustainable and green festivals’, [Online]. Available: </a:t>
            </a:r>
            <a:r>
              <a:rPr lang="en-GB" u="sng" dirty="0">
                <a:hlinkClick r:id="rId3"/>
              </a:rPr>
              <a:t>https://blueandgreentomorrow.com/travel/2014-guide-to-the-uks-top-sustainable-and-green-festivals/</a:t>
            </a:r>
            <a:r>
              <a:rPr lang="en-GB" dirty="0"/>
              <a:t>, [2018, January, 12]. </a:t>
            </a:r>
          </a:p>
          <a:p>
            <a:r>
              <a:rPr lang="en-GB" dirty="0"/>
              <a:t>Bowdin et al. (2006), ‘Events Management’. (Second Edition). Oxford, UK: Butterworth Heinemann.</a:t>
            </a:r>
          </a:p>
          <a:p>
            <a:r>
              <a:rPr lang="en-GB" dirty="0"/>
              <a:t>Gibson, C &amp; Connell, J. (2011), ‘Festival Places Revitalizing Rural Australia’, Salisbury: Short Run Press Ltd.</a:t>
            </a:r>
          </a:p>
          <a:p>
            <a:r>
              <a:rPr lang="en-GB" dirty="0"/>
              <a:t>Green Event Book. ‘Communications &amp; stakeholders’, [Online]. Available: </a:t>
            </a:r>
            <a:r>
              <a:rPr lang="en-GB" u="sng" dirty="0">
                <a:hlinkClick r:id="rId4"/>
              </a:rPr>
              <a:t>http://www.greeneventbook.com/how-to-guides/10-stakeholderes/</a:t>
            </a:r>
            <a:r>
              <a:rPr lang="en-GB" dirty="0"/>
              <a:t>, [2018, January, 11].</a:t>
            </a:r>
          </a:p>
          <a:p>
            <a:r>
              <a:rPr lang="en-GB" dirty="0"/>
              <a:t>Green Man. (2018), ‘Education and Outreach’, [Online]. Available: </a:t>
            </a:r>
            <a:r>
              <a:rPr lang="en-GB" u="sng" dirty="0">
                <a:hlinkClick r:id="rId5"/>
              </a:rPr>
              <a:t>http://www.greenmantrust.org.uk/projects/education-and-outreach</a:t>
            </a:r>
            <a:r>
              <a:rPr lang="en-GB" dirty="0"/>
              <a:t>, [2018, January, 10].</a:t>
            </a:r>
          </a:p>
          <a:p>
            <a:r>
              <a:rPr lang="en-GB" dirty="0"/>
              <a:t>Green Man. (2018), ‘Getting Here’, [Online]. Available: </a:t>
            </a:r>
            <a:r>
              <a:rPr lang="en-GB" u="sng" dirty="0">
                <a:hlinkClick r:id="rId6"/>
              </a:rPr>
              <a:t>http://www.greenman.net/information/getting-here/</a:t>
            </a:r>
            <a:r>
              <a:rPr lang="en-GB" dirty="0"/>
              <a:t>, [2018, January, 11].</a:t>
            </a:r>
          </a:p>
          <a:p>
            <a:r>
              <a:rPr lang="en-GB" dirty="0"/>
              <a:t>Green Man Trust. (2018), ‘About Us’, [Online]. Available: </a:t>
            </a:r>
            <a:r>
              <a:rPr lang="en-GB" u="sng" dirty="0">
                <a:hlinkClick r:id="rId7"/>
              </a:rPr>
              <a:t>http://www.greenmantrust.org.uk/about</a:t>
            </a:r>
            <a:r>
              <a:rPr lang="en-GB" dirty="0"/>
              <a:t>, [2018, January, 5]. </a:t>
            </a:r>
          </a:p>
          <a:p>
            <a:r>
              <a:rPr lang="en-GB" dirty="0"/>
              <a:t>Green Man Trust. (2018), ‘Community Projects’, [Online]. Available: </a:t>
            </a:r>
            <a:r>
              <a:rPr lang="en-GB" u="sng" dirty="0">
                <a:hlinkClick r:id="rId8"/>
              </a:rPr>
              <a:t>http://www.greenmantrust.org.uk/projects/community-projects</a:t>
            </a:r>
            <a:r>
              <a:rPr lang="en-GB" dirty="0"/>
              <a:t>, [2018, January, 10]. </a:t>
            </a:r>
          </a:p>
          <a:p>
            <a:r>
              <a:rPr lang="en-GB" dirty="0"/>
              <a:t>Holmes et al. (2015), ‘Events and Sustainability’, Oxon: Routledge. </a:t>
            </a:r>
          </a:p>
          <a:p>
            <a:r>
              <a:rPr lang="en-GB" dirty="0"/>
              <a:t>Jones, M. (2014), ‘Sustainable Event Management: A Practical Guide’, (2</a:t>
            </a:r>
            <a:r>
              <a:rPr lang="en-GB" baseline="30000" dirty="0"/>
              <a:t>nd</a:t>
            </a:r>
            <a:r>
              <a:rPr lang="en-GB" dirty="0"/>
              <a:t> Edition), Oxon: Routledge. </a:t>
            </a:r>
          </a:p>
          <a:p>
            <a:r>
              <a:rPr lang="en-GB" dirty="0"/>
              <a:t>NME. (2014), ‘Green Man 2014: Neutral Milk Hotel praise ‘humane’ festival as Mercury Rev promise new album’, [Online]. Available: </a:t>
            </a:r>
            <a:r>
              <a:rPr lang="en-GB" u="sng" dirty="0">
                <a:hlinkClick r:id="rId9"/>
              </a:rPr>
              <a:t>http://www.nme.com/news/music/nme-689-1242272</a:t>
            </a:r>
            <a:r>
              <a:rPr lang="en-GB" dirty="0"/>
              <a:t>, [2018, January, 5]. </a:t>
            </a:r>
          </a:p>
          <a:p>
            <a:r>
              <a:rPr lang="en-GB" dirty="0"/>
              <a:t>Raj, R &amp; Musgrave, J. (2009), ‘Event Management and Sustainability’, Oxfordshire: CAB International.</a:t>
            </a:r>
          </a:p>
          <a:p>
            <a:r>
              <a:rPr lang="en-GB" dirty="0"/>
              <a:t>Taylor and Francis Online. (2009), ‘Festivals, Cooperative Stakeholders and the Role of the Media: A Case Analysis of Newspaper Media’, [Online]. Available: </a:t>
            </a:r>
            <a:r>
              <a:rPr lang="en-GB" u="sng" dirty="0">
                <a:hlinkClick r:id="rId10"/>
              </a:rPr>
              <a:t>http://www.tandfonline.com/doi/abs/10.1080/15022250903217019</a:t>
            </a:r>
            <a:r>
              <a:rPr lang="en-GB" dirty="0"/>
              <a:t>, [2018, January, 11].</a:t>
            </a:r>
          </a:p>
          <a:p>
            <a:r>
              <a:rPr lang="en-GB" dirty="0"/>
              <a:t>VisitWales. (2018), ‘A Green city girl goes to Green Man Festival…’, [Online]. Available: </a:t>
            </a:r>
            <a:r>
              <a:rPr lang="en-GB" u="sng" dirty="0">
                <a:hlinkClick r:id="rId11"/>
              </a:rPr>
              <a:t>http://www.visitwales.com/things-to-do/whats-on/festivals/music-festivals-uk/green-man-rebecca-clark</a:t>
            </a:r>
            <a:r>
              <a:rPr lang="en-GB" dirty="0"/>
              <a:t>, [2018, January, 5]. </a:t>
            </a:r>
          </a:p>
          <a:p>
            <a:r>
              <a:rPr lang="en-GB" dirty="0"/>
              <a:t>VisitWales. (2018), ‘Green Man Festival: Six Epic Things to Get Excited About’, [Online]. Available: </a:t>
            </a:r>
            <a:r>
              <a:rPr lang="en-GB" u="sng" dirty="0">
                <a:hlinkClick r:id="rId12"/>
              </a:rPr>
              <a:t>http://www.visitwales.com/latest-news/2016/august/epic-green-man</a:t>
            </a:r>
            <a:r>
              <a:rPr lang="en-GB" dirty="0"/>
              <a:t>, [2018, January, 11].</a:t>
            </a:r>
          </a:p>
          <a:p>
            <a:r>
              <a:rPr lang="en-GB" dirty="0"/>
              <a:t>Welsh Government. (2015), ‘Green Man Festival sells out in a record 3 months in advance’, [Online]. Available: </a:t>
            </a:r>
            <a:r>
              <a:rPr lang="en-GB" u="sng" dirty="0">
                <a:hlinkClick r:id="rId13"/>
              </a:rPr>
              <a:t>http://gov.wales/newsroom/businessandeconomy/2015/150818-green-man/?lang=en</a:t>
            </a:r>
            <a:r>
              <a:rPr lang="en-GB" dirty="0"/>
              <a:t>, [2018, January, 5]. </a:t>
            </a:r>
          </a:p>
          <a:p>
            <a:r>
              <a:rPr lang="en-GB" dirty="0"/>
              <a:t>World Commission on Environment and Development. (1987), ‘Our Common Future’, Oxford: Oxford University Press. </a:t>
            </a:r>
          </a:p>
          <a:p>
            <a:endParaRPr lang="en-GB" dirty="0"/>
          </a:p>
        </p:txBody>
      </p:sp>
    </p:spTree>
    <p:extLst>
      <p:ext uri="{BB962C8B-B14F-4D97-AF65-F5344CB8AC3E}">
        <p14:creationId xmlns:p14="http://schemas.microsoft.com/office/powerpoint/2010/main" val="199087859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221</TotalTime>
  <Words>3708</Words>
  <Application>Microsoft Office PowerPoint</Application>
  <PresentationFormat>Widescreen</PresentationFormat>
  <Paragraphs>142</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Gill Sans MT</vt:lpstr>
      <vt:lpstr>Parcel</vt:lpstr>
      <vt:lpstr> The Green Man Festival  Sustainable Event Management </vt:lpstr>
      <vt:lpstr>What is the Green Man Festival?</vt:lpstr>
      <vt:lpstr>What is Sustainable Events Management?</vt:lpstr>
      <vt:lpstr>Key Stakeholders for The Green Man Festival</vt:lpstr>
      <vt:lpstr>Social/Cultural Impacts OF THE GREEN MAN FESTIVAL</vt:lpstr>
      <vt:lpstr>Economic Impacts of The Green Man Festival </vt:lpstr>
      <vt:lpstr>Environmental Impacts Of The Green Man Festival</vt:lpstr>
      <vt:lpstr>Developments for sustainable tourism in The Green Man Festival </vt:lpstr>
      <vt:lpstr>Thank you for listening</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Green Man Festival</dc:title>
  <dc:creator>Mhairi Price (1708315)</dc:creator>
  <cp:lastModifiedBy>Nathan Price (1700540)</cp:lastModifiedBy>
  <cp:revision>11</cp:revision>
  <dcterms:created xsi:type="dcterms:W3CDTF">2018-01-11T10:51:18Z</dcterms:created>
  <dcterms:modified xsi:type="dcterms:W3CDTF">2018-01-16T11:53:11Z</dcterms:modified>
</cp:coreProperties>
</file>