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363" r:id="rId2"/>
    <p:sldId id="331" r:id="rId3"/>
    <p:sldId id="396" r:id="rId4"/>
    <p:sldId id="399" r:id="rId5"/>
    <p:sldId id="400" r:id="rId6"/>
    <p:sldId id="403" r:id="rId7"/>
    <p:sldId id="404" r:id="rId8"/>
    <p:sldId id="390" r:id="rId9"/>
    <p:sldId id="401" r:id="rId10"/>
    <p:sldId id="391" r:id="rId11"/>
    <p:sldId id="405" r:id="rId12"/>
    <p:sldId id="398" r:id="rId13"/>
    <p:sldId id="402" r:id="rId14"/>
    <p:sldId id="406" r:id="rId15"/>
    <p:sldId id="408" r:id="rId16"/>
    <p:sldId id="407" r:id="rId17"/>
    <p:sldId id="409" r:id="rId18"/>
    <p:sldId id="410" r:id="rId19"/>
    <p:sldId id="369" r:id="rId20"/>
    <p:sldId id="370" r:id="rId2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4270" autoAdjust="0"/>
  </p:normalViewPr>
  <p:slideViewPr>
    <p:cSldViewPr>
      <p:cViewPr varScale="1">
        <p:scale>
          <a:sx n="97" d="100"/>
          <a:sy n="97" d="100"/>
        </p:scale>
        <p:origin x="930"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9823C57-B4B5-4D01-B86A-067083F3334C}">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F70D113-5341-4F71-AAB1-932648156C87}" type="par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500E869-70D1-4640-802C-8ACD575A2A3F}" type="sib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8366914-E91A-4F30-9564-E623955C13D9}">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4F9FB798-119D-4AC1-8EE6-FCB4A3DDA1D0}" type="par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CEFB86E-D7A0-4AAB-96FF-EF198E08A4D3}" type="sib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CC582169-96C5-4520-BBDD-14D3ED41996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A93A08CC-5592-49CA-8DFE-EF4FBD44E889}" type="par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BE563A4-0032-4F51-ADBF-61CDE7EA809F}" type="sib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2987DCD3-AD1C-4D9E-8944-76253616BEEE}">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E1E43D8E-BF87-4CBA-8806-C82AD51827B7}" type="par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A7CF732-375A-454C-909A-7D325B3FC081}" type="sib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A1C712EE-BFC7-4948-9F77-2E5A51D636D8}">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259A2A5F-EB26-4A31-B210-32F6DFAC2DBD}" type="par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01AB242-F377-4F4A-B406-C57D75A5E8F4}" type="sib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B6D710C-1AA0-4324-A96F-C1454578A254}">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06A7D7A4-B7C5-48F4-B700-6F3FA6670BED}" type="par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A6B904C-05D7-4424-976A-9E39459CD8AB}" type="sib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901C87-3B16-4C05-B68F-623E49CA01D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9B349C9B-2963-4D7A-8657-C28F7AFB143D}" type="par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111C768-BE6C-4F6E-9791-5C5A6AB61EB4}" type="sib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7D13F3D-FED0-4CA7-B86C-041144B37086}">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endParaRPr lang="en-GB" sz="1400" b="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gm:t>
    </dgm:pt>
    <dgm:pt modelId="{FAE13708-0F30-4533-9137-64E118C31D30}" type="par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883962B-F930-476A-841D-09253C09B76F}" type="sib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4270" custScaleY="170620"/>
      <dgm:spPr/>
    </dgm:pt>
    <dgm:pt modelId="{9539C23F-7285-4C19-B12D-B931E20F3EFC}" type="pres">
      <dgm:prSet presAssocID="{FF70D113-5341-4F71-AAB1-932648156C87}" presName="Name9" presStyleLbl="parChTrans1D2" presStyleIdx="0" presStyleCnt="11"/>
      <dgm:spPr/>
    </dgm:pt>
    <dgm:pt modelId="{20393276-A176-4407-9986-BB400B26B7AA}" type="pres">
      <dgm:prSet presAssocID="{FF70D113-5341-4F71-AAB1-932648156C87}" presName="connTx" presStyleLbl="parChTrans1D2" presStyleIdx="0" presStyleCnt="11"/>
      <dgm:spPr/>
    </dgm:pt>
    <dgm:pt modelId="{1612D197-6108-415B-9F29-A01E8E3D26B5}" type="pres">
      <dgm:prSet presAssocID="{D9823C57-B4B5-4D01-B86A-067083F3334C}" presName="node" presStyleLbl="node1" presStyleIdx="0" presStyleCnt="11" custRadScaleRad="96425" custRadScaleInc="9088">
        <dgm:presLayoutVars>
          <dgm:bulletEnabled val="1"/>
        </dgm:presLayoutVars>
      </dgm:prSet>
      <dgm:spPr/>
    </dgm:pt>
    <dgm:pt modelId="{ABB62C68-92F3-4F3F-AA9F-F03F698AD3D1}" type="pres">
      <dgm:prSet presAssocID="{81DBF31E-166B-434E-B153-4801F37D321D}" presName="Name9" presStyleLbl="parChTrans1D2" presStyleIdx="1" presStyleCnt="11"/>
      <dgm:spPr/>
    </dgm:pt>
    <dgm:pt modelId="{1DB5F432-83F5-486D-AE58-A5EA11CCC22A}" type="pres">
      <dgm:prSet presAssocID="{81DBF31E-166B-434E-B153-4801F37D321D}" presName="connTx" presStyleLbl="parChTrans1D2" presStyleIdx="1" presStyleCnt="11"/>
      <dgm:spPr/>
    </dgm:pt>
    <dgm:pt modelId="{F8A3089B-280C-438A-B128-2F7457051B91}" type="pres">
      <dgm:prSet presAssocID="{1D9EEF71-B2FE-42A4-91E4-412C273225A0}" presName="node" presStyleLbl="node1" presStyleIdx="1" presStyleCnt="11" custScaleX="171310" custScaleY="171310" custRadScaleRad="191491" custRadScaleInc="216247">
        <dgm:presLayoutVars>
          <dgm:bulletEnabled val="1"/>
        </dgm:presLayoutVars>
      </dgm:prSet>
      <dgm:spPr/>
    </dgm:pt>
    <dgm:pt modelId="{80D68664-D64F-4557-912F-0789C73B3E60}" type="pres">
      <dgm:prSet presAssocID="{4F9FB798-119D-4AC1-8EE6-FCB4A3DDA1D0}" presName="Name9" presStyleLbl="parChTrans1D2" presStyleIdx="2" presStyleCnt="11"/>
      <dgm:spPr/>
    </dgm:pt>
    <dgm:pt modelId="{864C8638-DE44-4840-9842-BD5F1C9C3073}" type="pres">
      <dgm:prSet presAssocID="{4F9FB798-119D-4AC1-8EE6-FCB4A3DDA1D0}" presName="connTx" presStyleLbl="parChTrans1D2" presStyleIdx="2" presStyleCnt="11"/>
      <dgm:spPr/>
    </dgm:pt>
    <dgm:pt modelId="{79745499-0BE3-4EEC-951A-3AB0798536E6}" type="pres">
      <dgm:prSet presAssocID="{58366914-E91A-4F30-9564-E623955C13D9}" presName="node" presStyleLbl="node1" presStyleIdx="2" presStyleCnt="11" custScaleX="124200" custScaleY="124200" custRadScaleRad="230899" custRadScaleInc="135249">
        <dgm:presLayoutVars>
          <dgm:bulletEnabled val="1"/>
        </dgm:presLayoutVars>
      </dgm:prSet>
      <dgm:spPr/>
    </dgm:pt>
    <dgm:pt modelId="{6FA1C56B-C46D-4180-89C3-A4C70E82A24E}" type="pres">
      <dgm:prSet presAssocID="{A93A08CC-5592-49CA-8DFE-EF4FBD44E889}" presName="Name9" presStyleLbl="parChTrans1D2" presStyleIdx="3" presStyleCnt="11"/>
      <dgm:spPr/>
    </dgm:pt>
    <dgm:pt modelId="{40167192-A50C-4D7C-B0D5-99264F05A89D}" type="pres">
      <dgm:prSet presAssocID="{A93A08CC-5592-49CA-8DFE-EF4FBD44E889}" presName="connTx" presStyleLbl="parChTrans1D2" presStyleIdx="3" presStyleCnt="11"/>
      <dgm:spPr/>
    </dgm:pt>
    <dgm:pt modelId="{DB9FC160-B1F8-4051-BA17-FDDC73C7F5A4}" type="pres">
      <dgm:prSet presAssocID="{CC582169-96C5-4520-BBDD-14D3ED41996F}" presName="node" presStyleLbl="node1" presStyleIdx="3" presStyleCnt="11" custScaleX="145613" custScaleY="145613" custRadScaleRad="193780" custRadScaleInc="85058">
        <dgm:presLayoutVars>
          <dgm:bulletEnabled val="1"/>
        </dgm:presLayoutVars>
      </dgm:prSet>
      <dgm:spPr/>
    </dgm:pt>
    <dgm:pt modelId="{BF29D3FC-AE5C-4E9A-81CA-F84BAF37DBEA}" type="pres">
      <dgm:prSet presAssocID="{E1E43D8E-BF87-4CBA-8806-C82AD51827B7}" presName="Name9" presStyleLbl="parChTrans1D2" presStyleIdx="4" presStyleCnt="11"/>
      <dgm:spPr/>
    </dgm:pt>
    <dgm:pt modelId="{6CE4F101-981A-4F8B-A3D6-AD61F025BE0F}" type="pres">
      <dgm:prSet presAssocID="{E1E43D8E-BF87-4CBA-8806-C82AD51827B7}" presName="connTx" presStyleLbl="parChTrans1D2" presStyleIdx="4" presStyleCnt="11"/>
      <dgm:spPr/>
    </dgm:pt>
    <dgm:pt modelId="{F120351D-8A2D-4D3A-AB3B-18F3E0F2E10B}" type="pres">
      <dgm:prSet presAssocID="{2987DCD3-AD1C-4D9E-8944-76253616BEEE}" presName="node" presStyleLbl="node1" presStyleIdx="4" presStyleCnt="11" custRadScaleRad="120385" custRadScaleInc="-3714">
        <dgm:presLayoutVars>
          <dgm:bulletEnabled val="1"/>
        </dgm:presLayoutVars>
      </dgm:prSet>
      <dgm:spPr/>
    </dgm:pt>
    <dgm:pt modelId="{407CEB86-248E-478A-8397-FA481B221328}" type="pres">
      <dgm:prSet presAssocID="{259A2A5F-EB26-4A31-B210-32F6DFAC2DBD}" presName="Name9" presStyleLbl="parChTrans1D2" presStyleIdx="5" presStyleCnt="11"/>
      <dgm:spPr/>
    </dgm:pt>
    <dgm:pt modelId="{731730ED-0FC6-4E1C-AEDD-50AE44C04C8E}" type="pres">
      <dgm:prSet presAssocID="{259A2A5F-EB26-4A31-B210-32F6DFAC2DBD}" presName="connTx" presStyleLbl="parChTrans1D2" presStyleIdx="5" presStyleCnt="11"/>
      <dgm:spPr/>
    </dgm:pt>
    <dgm:pt modelId="{EB847AD0-B667-4BE5-B336-F1CE1F6585A8}" type="pres">
      <dgm:prSet presAssocID="{A1C712EE-BFC7-4948-9F77-2E5A51D636D8}" presName="node" presStyleLbl="node1" presStyleIdx="5" presStyleCnt="11" custScaleX="121284" custScaleY="121284" custRadScaleRad="97562" custRadScaleInc="74466">
        <dgm:presLayoutVars>
          <dgm:bulletEnabled val="1"/>
        </dgm:presLayoutVars>
      </dgm:prSet>
      <dgm:spPr/>
    </dgm:pt>
    <dgm:pt modelId="{AB15952F-4596-44B3-95A1-43626E65EEC2}" type="pres">
      <dgm:prSet presAssocID="{E82E422F-C6A3-41DE-BBEB-CAE29C44D612}" presName="Name9" presStyleLbl="parChTrans1D2" presStyleIdx="6" presStyleCnt="11"/>
      <dgm:spPr/>
    </dgm:pt>
    <dgm:pt modelId="{894A567D-1730-4B8A-9697-BE300539D651}" type="pres">
      <dgm:prSet presAssocID="{E82E422F-C6A3-41DE-BBEB-CAE29C44D612}" presName="connTx" presStyleLbl="parChTrans1D2" presStyleIdx="6" presStyleCnt="11"/>
      <dgm:spPr/>
    </dgm:pt>
    <dgm:pt modelId="{E96815CA-59FE-4DB5-AA23-5F0557359606}" type="pres">
      <dgm:prSet presAssocID="{ED2DE4BE-DBBE-43E6-8CE3-4321D59D44B4}" presName="node" presStyleLbl="node1" presStyleIdx="6" presStyleCnt="11" custScaleX="167861" custScaleY="158768" custRadScaleRad="123116" custRadScaleInc="204355">
        <dgm:presLayoutVars>
          <dgm:bulletEnabled val="1"/>
        </dgm:presLayoutVars>
      </dgm:prSet>
      <dgm:spPr/>
    </dgm:pt>
    <dgm:pt modelId="{81ED7D85-C661-4ED3-ACDD-82E735DDC25B}" type="pres">
      <dgm:prSet presAssocID="{FB8D3560-3BAB-478C-898F-185035538CAE}" presName="Name9" presStyleLbl="parChTrans1D2" presStyleIdx="7" presStyleCnt="11"/>
      <dgm:spPr/>
    </dgm:pt>
    <dgm:pt modelId="{1F08E656-C714-4C64-96C5-FC0FE45A46CB}" type="pres">
      <dgm:prSet presAssocID="{FB8D3560-3BAB-478C-898F-185035538CAE}" presName="connTx" presStyleLbl="parChTrans1D2" presStyleIdx="7" presStyleCnt="11"/>
      <dgm:spPr/>
    </dgm:pt>
    <dgm:pt modelId="{EC6AE971-DE65-4645-BA3A-8B7C0E399590}" type="pres">
      <dgm:prSet presAssocID="{B58390C7-67BA-4D07-AA1D-D622BBB23F9A}" presName="node" presStyleLbl="node1" presStyleIdx="7" presStyleCnt="11" custScaleX="171310" custScaleY="171310" custRadScaleRad="207966" custRadScaleInc="186202">
        <dgm:presLayoutVars>
          <dgm:bulletEnabled val="1"/>
        </dgm:presLayoutVars>
      </dgm:prSet>
      <dgm:spPr/>
    </dgm:pt>
    <dgm:pt modelId="{4A44CB28-0CCB-49B3-AA43-790ED3192DEF}" type="pres">
      <dgm:prSet presAssocID="{06A7D7A4-B7C5-48F4-B700-6F3FA6670BED}" presName="Name9" presStyleLbl="parChTrans1D2" presStyleIdx="8" presStyleCnt="11"/>
      <dgm:spPr/>
    </dgm:pt>
    <dgm:pt modelId="{BD613578-2DBD-422C-BDD7-56DB67D3465E}" type="pres">
      <dgm:prSet presAssocID="{06A7D7A4-B7C5-48F4-B700-6F3FA6670BED}" presName="connTx" presStyleLbl="parChTrans1D2" presStyleIdx="8" presStyleCnt="11"/>
      <dgm:spPr/>
    </dgm:pt>
    <dgm:pt modelId="{B54F199F-3C8E-49D0-AABF-BFCA488148B5}" type="pres">
      <dgm:prSet presAssocID="{BB6D710C-1AA0-4324-A96F-C1454578A254}" presName="node" presStyleLbl="node1" presStyleIdx="8" presStyleCnt="11" custScaleX="148140" custScaleY="148141" custRadScaleRad="243019" custRadScaleInc="137382">
        <dgm:presLayoutVars>
          <dgm:bulletEnabled val="1"/>
        </dgm:presLayoutVars>
      </dgm:prSet>
      <dgm:spPr/>
    </dgm:pt>
    <dgm:pt modelId="{F2D867EC-8B81-42A0-88E2-2985F64601B3}" type="pres">
      <dgm:prSet presAssocID="{9B349C9B-2963-4D7A-8657-C28F7AFB143D}" presName="Name9" presStyleLbl="parChTrans1D2" presStyleIdx="9" presStyleCnt="11"/>
      <dgm:spPr/>
    </dgm:pt>
    <dgm:pt modelId="{61A7DBE2-A607-4C4C-AFC1-8E77796F2B9B}" type="pres">
      <dgm:prSet presAssocID="{9B349C9B-2963-4D7A-8657-C28F7AFB143D}" presName="connTx" presStyleLbl="parChTrans1D2" presStyleIdx="9" presStyleCnt="11"/>
      <dgm:spPr/>
    </dgm:pt>
    <dgm:pt modelId="{11192B0B-395B-4466-8C7E-0E1D05B71C5E}" type="pres">
      <dgm:prSet presAssocID="{31901C87-3B16-4C05-B68F-623E49CA01DF}" presName="node" presStyleLbl="node1" presStyleIdx="9" presStyleCnt="11" custScaleX="141498" custScaleY="141498" custRadScaleRad="153105" custRadScaleInc="62758">
        <dgm:presLayoutVars>
          <dgm:bulletEnabled val="1"/>
        </dgm:presLayoutVars>
      </dgm:prSet>
      <dgm:spPr/>
    </dgm:pt>
    <dgm:pt modelId="{C4A93AF2-F752-4A22-A66B-9D7B125504FC}" type="pres">
      <dgm:prSet presAssocID="{FAE13708-0F30-4533-9137-64E118C31D30}" presName="Name9" presStyleLbl="parChTrans1D2" presStyleIdx="10" presStyleCnt="11"/>
      <dgm:spPr/>
    </dgm:pt>
    <dgm:pt modelId="{D8B51DD6-692E-46BF-9274-A7C7AACF6049}" type="pres">
      <dgm:prSet presAssocID="{FAE13708-0F30-4533-9137-64E118C31D30}" presName="connTx" presStyleLbl="parChTrans1D2" presStyleIdx="10" presStyleCnt="11"/>
      <dgm:spPr/>
    </dgm:pt>
    <dgm:pt modelId="{F6EA8FD9-AA70-4743-B3A7-B4B668FD598C}" type="pres">
      <dgm:prSet presAssocID="{E7D13F3D-FED0-4CA7-B86C-041144B37086}" presName="node" presStyleLbl="node1" presStyleIdx="10" presStyleCnt="11" custScaleX="137048" custScaleY="137048" custRadScaleRad="111930" custRadScaleInc="464144">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29904E11-302A-4171-8EBC-77F2A29766BC}" type="presOf" srcId="{A93A08CC-5592-49CA-8DFE-EF4FBD44E889}" destId="{40167192-A50C-4D7C-B0D5-99264F05A89D}" srcOrd="1" destOrd="0" presId="urn:microsoft.com/office/officeart/2005/8/layout/radial1"/>
    <dgm:cxn modelId="{FDCD9017-4FBF-4C35-ACBD-E3375627E223}" type="presOf" srcId="{E1E43D8E-BF87-4CBA-8806-C82AD51827B7}" destId="{BF29D3FC-AE5C-4E9A-81CA-F84BAF37DBEA}"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2E0E8221-608F-44AC-A796-AF17D37868F5}" srcId="{64F7C679-B32C-491A-80BA-513C9B20756E}" destId="{A1C712EE-BFC7-4948-9F77-2E5A51D636D8}" srcOrd="5" destOrd="0" parTransId="{259A2A5F-EB26-4A31-B210-32F6DFAC2DBD}" sibTransId="{101AB242-F377-4F4A-B406-C57D75A5E8F4}"/>
    <dgm:cxn modelId="{BCE57B2C-C24E-41D4-9A4A-710AB93199DD}" srcId="{64F7C679-B32C-491A-80BA-513C9B20756E}" destId="{2987DCD3-AD1C-4D9E-8944-76253616BEEE}" srcOrd="4" destOrd="0" parTransId="{E1E43D8E-BF87-4CBA-8806-C82AD51827B7}" sibTransId="{FA7CF732-375A-454C-909A-7D325B3FC081}"/>
    <dgm:cxn modelId="{E32AF52C-9788-4CF0-B40A-CA05F2E9A2A3}" type="presOf" srcId="{FAE13708-0F30-4533-9137-64E118C31D30}" destId="{D8B51DD6-692E-46BF-9274-A7C7AACF6049}" srcOrd="1" destOrd="0" presId="urn:microsoft.com/office/officeart/2005/8/layout/radial1"/>
    <dgm:cxn modelId="{DFF7B63E-82A9-46E2-91F0-6753FA7BA93E}" type="presOf" srcId="{259A2A5F-EB26-4A31-B210-32F6DFAC2DBD}" destId="{407CEB86-248E-478A-8397-FA481B221328}" srcOrd="0" destOrd="0" presId="urn:microsoft.com/office/officeart/2005/8/layout/radial1"/>
    <dgm:cxn modelId="{A406A640-275C-4496-94D3-3DA772B3B45B}" srcId="{64F7C679-B32C-491A-80BA-513C9B20756E}" destId="{58366914-E91A-4F30-9564-E623955C13D9}" srcOrd="2" destOrd="0" parTransId="{4F9FB798-119D-4AC1-8EE6-FCB4A3DDA1D0}" sibTransId="{BCEFB86E-D7A0-4AAB-96FF-EF198E08A4D3}"/>
    <dgm:cxn modelId="{5CBC1767-858B-4C80-A607-0F191B924886}" srcId="{64F7C679-B32C-491A-80BA-513C9B20756E}" destId="{ED2DE4BE-DBBE-43E6-8CE3-4321D59D44B4}" srcOrd="6" destOrd="0" parTransId="{E82E422F-C6A3-41DE-BBEB-CAE29C44D612}" sibTransId="{3108AB01-4E13-4F1D-A2F3-D41DF579F6F9}"/>
    <dgm:cxn modelId="{C198AD69-F913-4626-8375-30AF20FE7F61}" type="presOf" srcId="{4F9FB798-119D-4AC1-8EE6-FCB4A3DDA1D0}" destId="{80D68664-D64F-4557-912F-0789C73B3E60}" srcOrd="0" destOrd="0" presId="urn:microsoft.com/office/officeart/2005/8/layout/radial1"/>
    <dgm:cxn modelId="{4AC1F94B-AFF4-41E4-AEF9-D1C53ED7F30C}" srcId="{64F7C679-B32C-491A-80BA-513C9B20756E}" destId="{E7D13F3D-FED0-4CA7-B86C-041144B37086}" srcOrd="10" destOrd="0" parTransId="{FAE13708-0F30-4533-9137-64E118C31D30}" sibTransId="{F883962B-F930-476A-841D-09253C09B76F}"/>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D1761453-6FA8-4214-A91F-28F0DDC6D78F}" type="presOf" srcId="{D9823C57-B4B5-4D01-B86A-067083F3334C}" destId="{1612D197-6108-415B-9F29-A01E8E3D26B5}" srcOrd="0" destOrd="0" presId="urn:microsoft.com/office/officeart/2005/8/layout/radial1"/>
    <dgm:cxn modelId="{781A6673-83E7-4999-A892-560BFC1C7A3D}" type="presOf" srcId="{A1C712EE-BFC7-4948-9F77-2E5A51D636D8}" destId="{EB847AD0-B667-4BE5-B336-F1CE1F6585A8}" srcOrd="0" destOrd="0" presId="urn:microsoft.com/office/officeart/2005/8/layout/radial1"/>
    <dgm:cxn modelId="{0EDC8357-364B-4423-9B6E-C9DF3ED69160}" type="presOf" srcId="{58366914-E91A-4F30-9564-E623955C13D9}" destId="{79745499-0BE3-4EEC-951A-3AB0798536E6}" srcOrd="0" destOrd="0" presId="urn:microsoft.com/office/officeart/2005/8/layout/radial1"/>
    <dgm:cxn modelId="{7DD18C7C-A0FF-4590-A68B-9E63904AB5CA}" type="presOf" srcId="{FAE13708-0F30-4533-9137-64E118C31D30}" destId="{C4A93AF2-F752-4A22-A66B-9D7B125504FC}"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AD585084-770E-4EAC-A390-1602C545A83D}" type="presOf" srcId="{31901C87-3B16-4C05-B68F-623E49CA01DF}" destId="{11192B0B-395B-4466-8C7E-0E1D05B71C5E}" srcOrd="0" destOrd="0" presId="urn:microsoft.com/office/officeart/2005/8/layout/radial1"/>
    <dgm:cxn modelId="{1877F288-53AB-46F5-9894-58DD708A6D36}" type="presOf" srcId="{FF70D113-5341-4F71-AAB1-932648156C87}" destId="{9539C23F-7285-4C19-B12D-B931E20F3EFC}" srcOrd="0" destOrd="0" presId="urn:microsoft.com/office/officeart/2005/8/layout/radial1"/>
    <dgm:cxn modelId="{DC7AB48A-FD48-4C0B-922B-4324410B60CC}" srcId="{64F7C679-B32C-491A-80BA-513C9B20756E}" destId="{31901C87-3B16-4C05-B68F-623E49CA01DF}" srcOrd="9" destOrd="0" parTransId="{9B349C9B-2963-4D7A-8657-C28F7AFB143D}" sibTransId="{9111C768-BE6C-4F6E-9791-5C5A6AB61EB4}"/>
    <dgm:cxn modelId="{CB03768B-424E-4749-A07A-083B718B4C29}" type="presOf" srcId="{81DBF31E-166B-434E-B153-4801F37D321D}" destId="{ABB62C68-92F3-4F3F-AA9F-F03F698AD3D1}" srcOrd="0" destOrd="0" presId="urn:microsoft.com/office/officeart/2005/8/layout/radial1"/>
    <dgm:cxn modelId="{1D43108D-7B60-4B3F-B0C3-D87432B6F441}" type="presOf" srcId="{9B349C9B-2963-4D7A-8657-C28F7AFB143D}" destId="{F2D867EC-8B81-42A0-88E2-2985F64601B3}" srcOrd="0" destOrd="0" presId="urn:microsoft.com/office/officeart/2005/8/layout/radial1"/>
    <dgm:cxn modelId="{438D2995-8B53-40B0-AF47-03FCF30284D4}" srcId="{64F7C679-B32C-491A-80BA-513C9B20756E}" destId="{BB6D710C-1AA0-4324-A96F-C1454578A254}" srcOrd="8" destOrd="0" parTransId="{06A7D7A4-B7C5-48F4-B700-6F3FA6670BED}" sibTransId="{1A6B904C-05D7-4424-976A-9E39459CD8AB}"/>
    <dgm:cxn modelId="{42D2339D-FA22-4492-ADE6-228EB5633310}" type="presOf" srcId="{259A2A5F-EB26-4A31-B210-32F6DFAC2DBD}" destId="{731730ED-0FC6-4E1C-AEDD-50AE44C04C8E}" srcOrd="1" destOrd="0" presId="urn:microsoft.com/office/officeart/2005/8/layout/radial1"/>
    <dgm:cxn modelId="{2C8628A3-2CAC-4DCD-9DF3-8F5148D90CAF}" type="presOf" srcId="{4F9FB798-119D-4AC1-8EE6-FCB4A3DDA1D0}" destId="{864C8638-DE44-4840-9842-BD5F1C9C3073}" srcOrd="1"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AC5231B2-F040-44EE-A544-FD95B035F167}" type="presOf" srcId="{06A7D7A4-B7C5-48F4-B700-6F3FA6670BED}" destId="{4A44CB28-0CCB-49B3-AA43-790ED3192DEF}" srcOrd="0" destOrd="0" presId="urn:microsoft.com/office/officeart/2005/8/layout/radial1"/>
    <dgm:cxn modelId="{03CEEEBA-689A-46AC-8E7F-866B609B2AC5}" srcId="{64F7C679-B32C-491A-80BA-513C9B20756E}" destId="{B58390C7-67BA-4D07-AA1D-D622BBB23F9A}" srcOrd="7"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53ADDCC3-2E53-4E2F-880F-1FB2408F796B}" srcId="{64F7C679-B32C-491A-80BA-513C9B20756E}" destId="{CC582169-96C5-4520-BBDD-14D3ED41996F}" srcOrd="3" destOrd="0" parTransId="{A93A08CC-5592-49CA-8DFE-EF4FBD44E889}" sibTransId="{8BE563A4-0032-4F51-ADBF-61CDE7EA809F}"/>
    <dgm:cxn modelId="{474547C4-8FCF-44F8-BDEF-7BE647639FAA}" type="presOf" srcId="{CC582169-96C5-4520-BBDD-14D3ED41996F}" destId="{DB9FC160-B1F8-4051-BA17-FDDC73C7F5A4}" srcOrd="0" destOrd="0" presId="urn:microsoft.com/office/officeart/2005/8/layout/radial1"/>
    <dgm:cxn modelId="{13A46EC4-4924-4D31-8512-F67837176A57}" type="presOf" srcId="{A93A08CC-5592-49CA-8DFE-EF4FBD44E889}" destId="{6FA1C56B-C46D-4180-89C3-A4C70E82A24E}" srcOrd="0" destOrd="0" presId="urn:microsoft.com/office/officeart/2005/8/layout/radial1"/>
    <dgm:cxn modelId="{AC869DDA-D3CB-407E-BD89-DB74AA271B75}" type="presOf" srcId="{2987DCD3-AD1C-4D9E-8944-76253616BEEE}" destId="{F120351D-8A2D-4D3A-AB3B-18F3E0F2E10B}" srcOrd="0" destOrd="0" presId="urn:microsoft.com/office/officeart/2005/8/layout/radial1"/>
    <dgm:cxn modelId="{099FDFDA-43C3-4A5B-88BC-20ECC9B7AA76}" type="presOf" srcId="{E1E43D8E-BF87-4CBA-8806-C82AD51827B7}" destId="{6CE4F101-981A-4F8B-A3D6-AD61F025BE0F}" srcOrd="1" destOrd="0" presId="urn:microsoft.com/office/officeart/2005/8/layout/radial1"/>
    <dgm:cxn modelId="{68A21EDF-49F2-4AA4-A04F-640072C634BB}" srcId="{64F7C679-B32C-491A-80BA-513C9B20756E}" destId="{D9823C57-B4B5-4D01-B86A-067083F3334C}" srcOrd="0" destOrd="0" parTransId="{FF70D113-5341-4F71-AAB1-932648156C87}" sibTransId="{5500E869-70D1-4640-802C-8ACD575A2A3F}"/>
    <dgm:cxn modelId="{107056DF-C20D-447C-BF4F-913FCE01ADE7}" type="presOf" srcId="{06A7D7A4-B7C5-48F4-B700-6F3FA6670BED}" destId="{BD613578-2DBD-422C-BDD7-56DB67D3465E}" srcOrd="1" destOrd="0" presId="urn:microsoft.com/office/officeart/2005/8/layout/radial1"/>
    <dgm:cxn modelId="{145907E0-D99A-4F75-86F0-B5FFDC6ED6E6}" type="presOf" srcId="{BB6D710C-1AA0-4324-A96F-C1454578A254}" destId="{B54F199F-3C8E-49D0-AABF-BFCA488148B5}" srcOrd="0" destOrd="0" presId="urn:microsoft.com/office/officeart/2005/8/layout/radial1"/>
    <dgm:cxn modelId="{91EBD4ED-1A95-48FB-8DF4-AE70FCF8DC1B}" type="presOf" srcId="{9B349C9B-2963-4D7A-8657-C28F7AFB143D}" destId="{61A7DBE2-A607-4C4C-AFC1-8E77796F2B9B}" srcOrd="1" destOrd="0" presId="urn:microsoft.com/office/officeart/2005/8/layout/radial1"/>
    <dgm:cxn modelId="{B9A25DF3-7D8C-489F-B1DF-EBE6F56295CE}" srcId="{64F7C679-B32C-491A-80BA-513C9B20756E}" destId="{1D9EEF71-B2FE-42A4-91E4-412C273225A0}" srcOrd="1" destOrd="0" parTransId="{81DBF31E-166B-434E-B153-4801F37D321D}" sibTransId="{92CB0F6D-851C-4262-B630-948583961F31}"/>
    <dgm:cxn modelId="{FA0D13F4-1D45-4EBF-BCD1-F5121924A47D}" type="presOf" srcId="{FF70D113-5341-4F71-AAB1-932648156C87}" destId="{20393276-A176-4407-9986-BB400B26B7AA}" srcOrd="1" destOrd="0" presId="urn:microsoft.com/office/officeart/2005/8/layout/radial1"/>
    <dgm:cxn modelId="{ED95C3FE-440F-4AD5-83F2-73C97C67EE81}" type="presOf" srcId="{B58390C7-67BA-4D07-AA1D-D622BBB23F9A}" destId="{EC6AE971-DE65-4645-BA3A-8B7C0E399590}" srcOrd="0" destOrd="0" presId="urn:microsoft.com/office/officeart/2005/8/layout/radial1"/>
    <dgm:cxn modelId="{75E843FF-F4D3-4D74-B00E-8E7D1AAB4C48}" type="presOf" srcId="{E7D13F3D-FED0-4CA7-B86C-041144B37086}" destId="{F6EA8FD9-AA70-4743-B3A7-B4B668FD598C}"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0F446268-FDA7-46D1-BE0F-7AAA79688AFB}" type="presParOf" srcId="{DB77CA42-CDB9-499D-982F-DD88F16BFA33}" destId="{9539C23F-7285-4C19-B12D-B931E20F3EFC}" srcOrd="1" destOrd="0" presId="urn:microsoft.com/office/officeart/2005/8/layout/radial1"/>
    <dgm:cxn modelId="{7FBFFBCA-8462-4D51-B3F5-BCFC7D643199}" type="presParOf" srcId="{9539C23F-7285-4C19-B12D-B931E20F3EFC}" destId="{20393276-A176-4407-9986-BB400B26B7AA}" srcOrd="0" destOrd="0" presId="urn:microsoft.com/office/officeart/2005/8/layout/radial1"/>
    <dgm:cxn modelId="{818AD7C1-ECCF-420F-A006-F21F1BAF0952}" type="presParOf" srcId="{DB77CA42-CDB9-499D-982F-DD88F16BFA33}" destId="{1612D197-6108-415B-9F29-A01E8E3D26B5}" srcOrd="2" destOrd="0" presId="urn:microsoft.com/office/officeart/2005/8/layout/radial1"/>
    <dgm:cxn modelId="{7EF56BDD-0308-43A6-9CA9-9C866D5A28AC}" type="presParOf" srcId="{DB77CA42-CDB9-499D-982F-DD88F16BFA33}" destId="{ABB62C68-92F3-4F3F-AA9F-F03F698AD3D1}" srcOrd="3"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4" destOrd="0" presId="urn:microsoft.com/office/officeart/2005/8/layout/radial1"/>
    <dgm:cxn modelId="{87E1F608-6B28-4167-81E3-9C3123A3D66D}" type="presParOf" srcId="{DB77CA42-CDB9-499D-982F-DD88F16BFA33}" destId="{80D68664-D64F-4557-912F-0789C73B3E60}" srcOrd="5" destOrd="0" presId="urn:microsoft.com/office/officeart/2005/8/layout/radial1"/>
    <dgm:cxn modelId="{0511F4F0-6C21-4877-AF48-048219C4999C}" type="presParOf" srcId="{80D68664-D64F-4557-912F-0789C73B3E60}" destId="{864C8638-DE44-4840-9842-BD5F1C9C3073}" srcOrd="0" destOrd="0" presId="urn:microsoft.com/office/officeart/2005/8/layout/radial1"/>
    <dgm:cxn modelId="{F41B0630-E95B-48A7-B6C5-4EB889D4A11A}" type="presParOf" srcId="{DB77CA42-CDB9-499D-982F-DD88F16BFA33}" destId="{79745499-0BE3-4EEC-951A-3AB0798536E6}" srcOrd="6" destOrd="0" presId="urn:microsoft.com/office/officeart/2005/8/layout/radial1"/>
    <dgm:cxn modelId="{7DF84BE6-1B51-479F-BEB7-6B114CF289D2}" type="presParOf" srcId="{DB77CA42-CDB9-499D-982F-DD88F16BFA33}" destId="{6FA1C56B-C46D-4180-89C3-A4C70E82A24E}" srcOrd="7" destOrd="0" presId="urn:microsoft.com/office/officeart/2005/8/layout/radial1"/>
    <dgm:cxn modelId="{89B17BBD-30FF-42B9-BDE2-94529EB17F74}" type="presParOf" srcId="{6FA1C56B-C46D-4180-89C3-A4C70E82A24E}" destId="{40167192-A50C-4D7C-B0D5-99264F05A89D}" srcOrd="0" destOrd="0" presId="urn:microsoft.com/office/officeart/2005/8/layout/radial1"/>
    <dgm:cxn modelId="{FDB23E8A-81AF-4BC0-82E9-FF6BAE3E6329}" type="presParOf" srcId="{DB77CA42-CDB9-499D-982F-DD88F16BFA33}" destId="{DB9FC160-B1F8-4051-BA17-FDDC73C7F5A4}" srcOrd="8" destOrd="0" presId="urn:microsoft.com/office/officeart/2005/8/layout/radial1"/>
    <dgm:cxn modelId="{01D8AC6F-8CB8-4589-B730-396C5A1CCF2B}" type="presParOf" srcId="{DB77CA42-CDB9-499D-982F-DD88F16BFA33}" destId="{BF29D3FC-AE5C-4E9A-81CA-F84BAF37DBEA}" srcOrd="9" destOrd="0" presId="urn:microsoft.com/office/officeart/2005/8/layout/radial1"/>
    <dgm:cxn modelId="{E7F113A0-5A48-4699-A303-D6E23D6F24E2}" type="presParOf" srcId="{BF29D3FC-AE5C-4E9A-81CA-F84BAF37DBEA}" destId="{6CE4F101-981A-4F8B-A3D6-AD61F025BE0F}" srcOrd="0" destOrd="0" presId="urn:microsoft.com/office/officeart/2005/8/layout/radial1"/>
    <dgm:cxn modelId="{F1963D65-9324-463D-8D1A-2016EA0EEC20}" type="presParOf" srcId="{DB77CA42-CDB9-499D-982F-DD88F16BFA33}" destId="{F120351D-8A2D-4D3A-AB3B-18F3E0F2E10B}" srcOrd="10" destOrd="0" presId="urn:microsoft.com/office/officeart/2005/8/layout/radial1"/>
    <dgm:cxn modelId="{1A7F6D5C-460D-4DDB-93AB-8882556FEB2E}" type="presParOf" srcId="{DB77CA42-CDB9-499D-982F-DD88F16BFA33}" destId="{407CEB86-248E-478A-8397-FA481B221328}" srcOrd="11" destOrd="0" presId="urn:microsoft.com/office/officeart/2005/8/layout/radial1"/>
    <dgm:cxn modelId="{28C921CF-C7E6-4F75-8E35-2717DAB59D0B}" type="presParOf" srcId="{407CEB86-248E-478A-8397-FA481B221328}" destId="{731730ED-0FC6-4E1C-AEDD-50AE44C04C8E}" srcOrd="0" destOrd="0" presId="urn:microsoft.com/office/officeart/2005/8/layout/radial1"/>
    <dgm:cxn modelId="{D3D4996D-FB1E-4ACE-9B46-11A467E16BDA}" type="presParOf" srcId="{DB77CA42-CDB9-499D-982F-DD88F16BFA33}" destId="{EB847AD0-B667-4BE5-B336-F1CE1F6585A8}" srcOrd="12" destOrd="0" presId="urn:microsoft.com/office/officeart/2005/8/layout/radial1"/>
    <dgm:cxn modelId="{08042862-EAAB-4E40-8325-A2B6455DA8FA}" type="presParOf" srcId="{DB77CA42-CDB9-499D-982F-DD88F16BFA33}" destId="{AB15952F-4596-44B3-95A1-43626E65EEC2}" srcOrd="1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14" destOrd="0" presId="urn:microsoft.com/office/officeart/2005/8/layout/radial1"/>
    <dgm:cxn modelId="{A0A4E2F4-4982-4271-AC1D-F8F8E6751CC6}" type="presParOf" srcId="{DB77CA42-CDB9-499D-982F-DD88F16BFA33}" destId="{81ED7D85-C661-4ED3-ACDD-82E735DDC25B}" srcOrd="1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16" destOrd="0" presId="urn:microsoft.com/office/officeart/2005/8/layout/radial1"/>
    <dgm:cxn modelId="{EB5C22ED-4C5A-4AB5-BD71-35600E3E4E98}" type="presParOf" srcId="{DB77CA42-CDB9-499D-982F-DD88F16BFA33}" destId="{4A44CB28-0CCB-49B3-AA43-790ED3192DEF}" srcOrd="17" destOrd="0" presId="urn:microsoft.com/office/officeart/2005/8/layout/radial1"/>
    <dgm:cxn modelId="{29B9139C-DF68-4225-8769-A055274DD8C9}" type="presParOf" srcId="{4A44CB28-0CCB-49B3-AA43-790ED3192DEF}" destId="{BD613578-2DBD-422C-BDD7-56DB67D3465E}" srcOrd="0" destOrd="0" presId="urn:microsoft.com/office/officeart/2005/8/layout/radial1"/>
    <dgm:cxn modelId="{8525E6BF-CFB7-4FA2-B0F3-B4E5C269DDAA}" type="presParOf" srcId="{DB77CA42-CDB9-499D-982F-DD88F16BFA33}" destId="{B54F199F-3C8E-49D0-AABF-BFCA488148B5}" srcOrd="18" destOrd="0" presId="urn:microsoft.com/office/officeart/2005/8/layout/radial1"/>
    <dgm:cxn modelId="{889FEB31-0F2F-4B39-93C1-FA202F8E9C03}" type="presParOf" srcId="{DB77CA42-CDB9-499D-982F-DD88F16BFA33}" destId="{F2D867EC-8B81-42A0-88E2-2985F64601B3}" srcOrd="19" destOrd="0" presId="urn:microsoft.com/office/officeart/2005/8/layout/radial1"/>
    <dgm:cxn modelId="{A28F2F76-3FE5-492B-AFFC-B6A7D73B6770}" type="presParOf" srcId="{F2D867EC-8B81-42A0-88E2-2985F64601B3}" destId="{61A7DBE2-A607-4C4C-AFC1-8E77796F2B9B}" srcOrd="0" destOrd="0" presId="urn:microsoft.com/office/officeart/2005/8/layout/radial1"/>
    <dgm:cxn modelId="{6DE1D5BC-0C88-4F34-AA79-D1A5199EB08B}" type="presParOf" srcId="{DB77CA42-CDB9-499D-982F-DD88F16BFA33}" destId="{11192B0B-395B-4466-8C7E-0E1D05B71C5E}" srcOrd="20" destOrd="0" presId="urn:microsoft.com/office/officeart/2005/8/layout/radial1"/>
    <dgm:cxn modelId="{1E1061B3-8705-41E4-A5A5-D2AF59FD1995}" type="presParOf" srcId="{DB77CA42-CDB9-499D-982F-DD88F16BFA33}" destId="{C4A93AF2-F752-4A22-A66B-9D7B125504FC}" srcOrd="21" destOrd="0" presId="urn:microsoft.com/office/officeart/2005/8/layout/radial1"/>
    <dgm:cxn modelId="{4BDF4906-E0FA-47EB-9D98-0E9ADFC6295D}" type="presParOf" srcId="{C4A93AF2-F752-4A22-A66B-9D7B125504FC}" destId="{D8B51DD6-692E-46BF-9274-A7C7AACF6049}" srcOrd="0" destOrd="0" presId="urn:microsoft.com/office/officeart/2005/8/layout/radial1"/>
    <dgm:cxn modelId="{FADA8B0A-73F8-4512-8540-6B3B4F26DD07}" type="presParOf" srcId="{DB77CA42-CDB9-499D-982F-DD88F16BFA33}" destId="{F6EA8FD9-AA70-4743-B3A7-B4B668FD598C}" srcOrd="22"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379411" y="1538996"/>
          <a:ext cx="1548941" cy="1434202"/>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sp:txBody>
      <dsp:txXfrm>
        <a:off x="4606248" y="1749030"/>
        <a:ext cx="1095267" cy="1014134"/>
      </dsp:txXfrm>
    </dsp:sp>
    <dsp:sp modelId="{9539C23F-7285-4C19-B12D-B931E20F3EFC}">
      <dsp:nvSpPr>
        <dsp:cNvPr id="0" name=""/>
        <dsp:cNvSpPr/>
      </dsp:nvSpPr>
      <dsp:spPr>
        <a:xfrm rot="16289228">
          <a:off x="4814382" y="1164327"/>
          <a:ext cx="735304" cy="14693"/>
        </a:xfrm>
        <a:custGeom>
          <a:avLst/>
          <a:gdLst/>
          <a:ahLst/>
          <a:cxnLst/>
          <a:rect l="0" t="0" r="0" b="0"/>
          <a:pathLst>
            <a:path>
              <a:moveTo>
                <a:pt x="0" y="7346"/>
              </a:moveTo>
              <a:lnTo>
                <a:pt x="735304"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163652" y="1153292"/>
        <a:ext cx="36765" cy="36765"/>
      </dsp:txXfrm>
    </dsp:sp>
    <dsp:sp modelId="{1612D197-6108-415B-9F29-A01E8E3D26B5}">
      <dsp:nvSpPr>
        <dsp:cNvPr id="0" name=""/>
        <dsp:cNvSpPr/>
      </dsp:nvSpPr>
      <dsp:spPr>
        <a:xfrm>
          <a:off x="4782192" y="-36295"/>
          <a:ext cx="840582" cy="84058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4905292" y="86805"/>
        <a:ext cx="594382" cy="594382"/>
      </dsp:txXfrm>
    </dsp:sp>
    <dsp:sp modelId="{ABB62C68-92F3-4F3F-AA9F-F03F698AD3D1}">
      <dsp:nvSpPr>
        <dsp:cNvPr id="0" name=""/>
        <dsp:cNvSpPr/>
      </dsp:nvSpPr>
      <dsp:spPr>
        <a:xfrm rot="20286789">
          <a:off x="5783873" y="1547050"/>
          <a:ext cx="2233399" cy="14693"/>
        </a:xfrm>
        <a:custGeom>
          <a:avLst/>
          <a:gdLst/>
          <a:ahLst/>
          <a:cxnLst/>
          <a:rect l="0" t="0" r="0" b="0"/>
          <a:pathLst>
            <a:path>
              <a:moveTo>
                <a:pt x="0" y="7346"/>
              </a:moveTo>
              <a:lnTo>
                <a:pt x="223339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844738" y="1498562"/>
        <a:ext cx="111669" cy="111669"/>
      </dsp:txXfrm>
    </dsp:sp>
    <dsp:sp modelId="{F8A3089B-280C-438A-B128-2F7457051B91}">
      <dsp:nvSpPr>
        <dsp:cNvPr id="0" name=""/>
        <dsp:cNvSpPr/>
      </dsp:nvSpPr>
      <dsp:spPr>
        <a:xfrm>
          <a:off x="7884886" y="149720"/>
          <a:ext cx="1440002" cy="1440002"/>
        </a:xfrm>
        <a:prstGeom prst="ellipse">
          <a:avLst/>
        </a:prstGeom>
        <a:gradFill rotWithShape="0">
          <a:gsLst>
            <a:gs pos="0">
              <a:schemeClr val="accent3">
                <a:hueOff val="1125026"/>
                <a:satOff val="-1688"/>
                <a:lumOff val="-275"/>
                <a:alphaOff val="0"/>
                <a:shade val="51000"/>
                <a:satMod val="130000"/>
              </a:schemeClr>
            </a:gs>
            <a:gs pos="80000">
              <a:schemeClr val="accent3">
                <a:hueOff val="1125026"/>
                <a:satOff val="-1688"/>
                <a:lumOff val="-275"/>
                <a:alphaOff val="0"/>
                <a:shade val="93000"/>
                <a:satMod val="130000"/>
              </a:schemeClr>
            </a:gs>
            <a:gs pos="100000">
              <a:schemeClr val="accent3">
                <a:hueOff val="1125026"/>
                <a:satOff val="-1688"/>
                <a:lumOff val="-27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8095769" y="360603"/>
        <a:ext cx="1018236" cy="1018236"/>
      </dsp:txXfrm>
    </dsp:sp>
    <dsp:sp modelId="{80D68664-D64F-4557-912F-0789C73B3E60}">
      <dsp:nvSpPr>
        <dsp:cNvPr id="0" name=""/>
        <dsp:cNvSpPr/>
      </dsp:nvSpPr>
      <dsp:spPr>
        <a:xfrm rot="21455172">
          <a:off x="5926137" y="2149002"/>
          <a:ext cx="3188078" cy="14693"/>
        </a:xfrm>
        <a:custGeom>
          <a:avLst/>
          <a:gdLst/>
          <a:ahLst/>
          <a:cxnLst/>
          <a:rect l="0" t="0" r="0" b="0"/>
          <a:pathLst>
            <a:path>
              <a:moveTo>
                <a:pt x="0" y="7346"/>
              </a:moveTo>
              <a:lnTo>
                <a:pt x="318807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7440475" y="2076647"/>
        <a:ext cx="159403" cy="159403"/>
      </dsp:txXfrm>
    </dsp:sp>
    <dsp:sp modelId="{79745499-0BE3-4EEC-951A-3AB0798536E6}">
      <dsp:nvSpPr>
        <dsp:cNvPr id="0" name=""/>
        <dsp:cNvSpPr/>
      </dsp:nvSpPr>
      <dsp:spPr>
        <a:xfrm>
          <a:off x="9112338" y="1545227"/>
          <a:ext cx="1044003" cy="1044003"/>
        </a:xfrm>
        <a:prstGeom prst="ellipse">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9265229" y="1698118"/>
        <a:ext cx="738221" cy="738221"/>
      </dsp:txXfrm>
    </dsp:sp>
    <dsp:sp modelId="{6FA1C56B-C46D-4180-89C3-A4C70E82A24E}">
      <dsp:nvSpPr>
        <dsp:cNvPr id="0" name=""/>
        <dsp:cNvSpPr/>
      </dsp:nvSpPr>
      <dsp:spPr>
        <a:xfrm rot="1326024">
          <a:off x="5775490" y="2985604"/>
          <a:ext cx="2386018" cy="14693"/>
        </a:xfrm>
        <a:custGeom>
          <a:avLst/>
          <a:gdLst/>
          <a:ahLst/>
          <a:cxnLst/>
          <a:rect l="0" t="0" r="0" b="0"/>
          <a:pathLst>
            <a:path>
              <a:moveTo>
                <a:pt x="0" y="7346"/>
              </a:moveTo>
              <a:lnTo>
                <a:pt x="238601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908849" y="2933301"/>
        <a:ext cx="119300" cy="119300"/>
      </dsp:txXfrm>
    </dsp:sp>
    <dsp:sp modelId="{DB9FC160-B1F8-4051-BA17-FDDC73C7F5A4}">
      <dsp:nvSpPr>
        <dsp:cNvPr id="0" name=""/>
        <dsp:cNvSpPr/>
      </dsp:nvSpPr>
      <dsp:spPr>
        <a:xfrm>
          <a:off x="8028887" y="3060052"/>
          <a:ext cx="1223997" cy="1223997"/>
        </a:xfrm>
        <a:prstGeom prst="ellipse">
          <a:avLst/>
        </a:prstGeom>
        <a:gradFill rotWithShape="0">
          <a:gsLst>
            <a:gs pos="0">
              <a:schemeClr val="accent3">
                <a:hueOff val="3375079"/>
                <a:satOff val="-5064"/>
                <a:lumOff val="-824"/>
                <a:alphaOff val="0"/>
                <a:shade val="51000"/>
                <a:satMod val="130000"/>
              </a:schemeClr>
            </a:gs>
            <a:gs pos="80000">
              <a:schemeClr val="accent3">
                <a:hueOff val="3375079"/>
                <a:satOff val="-5064"/>
                <a:lumOff val="-824"/>
                <a:alphaOff val="0"/>
                <a:shade val="93000"/>
                <a:satMod val="130000"/>
              </a:schemeClr>
            </a:gs>
            <a:gs pos="100000">
              <a:schemeClr val="accent3">
                <a:hueOff val="3375079"/>
                <a:satOff val="-5064"/>
                <a:lumOff val="-82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8208137" y="3239302"/>
        <a:ext cx="865497" cy="865497"/>
      </dsp:txXfrm>
    </dsp:sp>
    <dsp:sp modelId="{BF29D3FC-AE5C-4E9A-81CA-F84BAF37DBEA}">
      <dsp:nvSpPr>
        <dsp:cNvPr id="0" name=""/>
        <dsp:cNvSpPr/>
      </dsp:nvSpPr>
      <dsp:spPr>
        <a:xfrm rot="2418081">
          <a:off x="5586267" y="3111147"/>
          <a:ext cx="1168939" cy="14693"/>
        </a:xfrm>
        <a:custGeom>
          <a:avLst/>
          <a:gdLst/>
          <a:ahLst/>
          <a:cxnLst/>
          <a:rect l="0" t="0" r="0" b="0"/>
          <a:pathLst>
            <a:path>
              <a:moveTo>
                <a:pt x="0" y="7346"/>
              </a:moveTo>
              <a:lnTo>
                <a:pt x="116893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141514" y="3089270"/>
        <a:ext cx="58446" cy="58446"/>
      </dsp:txXfrm>
    </dsp:sp>
    <dsp:sp modelId="{F120351D-8A2D-4D3A-AB3B-18F3E0F2E10B}">
      <dsp:nvSpPr>
        <dsp:cNvPr id="0" name=""/>
        <dsp:cNvSpPr/>
      </dsp:nvSpPr>
      <dsp:spPr>
        <a:xfrm>
          <a:off x="6516730" y="3348090"/>
          <a:ext cx="840582" cy="840582"/>
        </a:xfrm>
        <a:prstGeom prst="ellipse">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639830" y="3471190"/>
        <a:ext cx="594382" cy="594382"/>
      </dsp:txXfrm>
    </dsp:sp>
    <dsp:sp modelId="{407CEB86-248E-478A-8397-FA481B221328}">
      <dsp:nvSpPr>
        <dsp:cNvPr id="0" name=""/>
        <dsp:cNvSpPr/>
      </dsp:nvSpPr>
      <dsp:spPr>
        <a:xfrm rot="5149303">
          <a:off x="4896627" y="3297176"/>
          <a:ext cx="667695" cy="14693"/>
        </a:xfrm>
        <a:custGeom>
          <a:avLst/>
          <a:gdLst/>
          <a:ahLst/>
          <a:cxnLst/>
          <a:rect l="0" t="0" r="0" b="0"/>
          <a:pathLst>
            <a:path>
              <a:moveTo>
                <a:pt x="0" y="7346"/>
              </a:moveTo>
              <a:lnTo>
                <a:pt x="6676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213782" y="3287831"/>
        <a:ext cx="33384" cy="33384"/>
      </dsp:txXfrm>
    </dsp:sp>
    <dsp:sp modelId="{EB847AD0-B667-4BE5-B336-F1CE1F6585A8}">
      <dsp:nvSpPr>
        <dsp:cNvPr id="0" name=""/>
        <dsp:cNvSpPr/>
      </dsp:nvSpPr>
      <dsp:spPr>
        <a:xfrm>
          <a:off x="4782192" y="3636129"/>
          <a:ext cx="1019492" cy="1019492"/>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4931493" y="3785430"/>
        <a:ext cx="720890" cy="720890"/>
      </dsp:txXfrm>
    </dsp:sp>
    <dsp:sp modelId="{AB15952F-4596-44B3-95A1-43626E65EEC2}">
      <dsp:nvSpPr>
        <dsp:cNvPr id="0" name=""/>
        <dsp:cNvSpPr/>
      </dsp:nvSpPr>
      <dsp:spPr>
        <a:xfrm rot="8388213">
          <a:off x="3741021" y="3039784"/>
          <a:ext cx="953361" cy="14693"/>
        </a:xfrm>
        <a:custGeom>
          <a:avLst/>
          <a:gdLst/>
          <a:ahLst/>
          <a:cxnLst/>
          <a:rect l="0" t="0" r="0" b="0"/>
          <a:pathLst>
            <a:path>
              <a:moveTo>
                <a:pt x="0" y="7346"/>
              </a:moveTo>
              <a:lnTo>
                <a:pt x="953361"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4193868" y="3023297"/>
        <a:ext cx="47668" cy="47668"/>
      </dsp:txXfrm>
    </dsp:sp>
    <dsp:sp modelId="{E96815CA-59FE-4DB5-AA23-5F0557359606}">
      <dsp:nvSpPr>
        <dsp:cNvPr id="0" name=""/>
        <dsp:cNvSpPr/>
      </dsp:nvSpPr>
      <dsp:spPr>
        <a:xfrm>
          <a:off x="2621957" y="3132059"/>
          <a:ext cx="1411010" cy="1334576"/>
        </a:xfrm>
        <a:prstGeom prst="ellipse">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2828595" y="3327503"/>
        <a:ext cx="997734" cy="943688"/>
      </dsp:txXfrm>
    </dsp:sp>
    <dsp:sp modelId="{81ED7D85-C661-4ED3-ACDD-82E735DDC25B}">
      <dsp:nvSpPr>
        <dsp:cNvPr id="0" name=""/>
        <dsp:cNvSpPr/>
      </dsp:nvSpPr>
      <dsp:spPr>
        <a:xfrm rot="10173620">
          <a:off x="1868706" y="2619431"/>
          <a:ext cx="2546675" cy="14693"/>
        </a:xfrm>
        <a:custGeom>
          <a:avLst/>
          <a:gdLst/>
          <a:ahLst/>
          <a:cxnLst/>
          <a:rect l="0" t="0" r="0" b="0"/>
          <a:pathLst>
            <a:path>
              <a:moveTo>
                <a:pt x="0" y="7346"/>
              </a:moveTo>
              <a:lnTo>
                <a:pt x="254667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078377" y="2563111"/>
        <a:ext cx="127333" cy="127333"/>
      </dsp:txXfrm>
    </dsp:sp>
    <dsp:sp modelId="{EC6AE971-DE65-4645-BA3A-8B7C0E399590}">
      <dsp:nvSpPr>
        <dsp:cNvPr id="0" name=""/>
        <dsp:cNvSpPr/>
      </dsp:nvSpPr>
      <dsp:spPr>
        <a:xfrm>
          <a:off x="461701" y="2267970"/>
          <a:ext cx="1440002" cy="1440002"/>
        </a:xfrm>
        <a:prstGeom prst="ellipse">
          <a:avLst/>
        </a:prstGeom>
        <a:gradFill rotWithShape="0">
          <a:gsLst>
            <a:gs pos="0">
              <a:schemeClr val="accent3">
                <a:hueOff val="7875184"/>
                <a:satOff val="-11816"/>
                <a:lumOff val="-1922"/>
                <a:alphaOff val="0"/>
                <a:shade val="51000"/>
                <a:satMod val="130000"/>
              </a:schemeClr>
            </a:gs>
            <a:gs pos="80000">
              <a:schemeClr val="accent3">
                <a:hueOff val="7875184"/>
                <a:satOff val="-11816"/>
                <a:lumOff val="-1922"/>
                <a:alphaOff val="0"/>
                <a:shade val="93000"/>
                <a:satMod val="130000"/>
              </a:schemeClr>
            </a:gs>
            <a:gs pos="100000">
              <a:schemeClr val="accent3">
                <a:hueOff val="7875184"/>
                <a:satOff val="-11816"/>
                <a:lumOff val="-192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72584" y="2478853"/>
        <a:ext cx="1018236" cy="1018236"/>
      </dsp:txXfrm>
    </dsp:sp>
    <dsp:sp modelId="{4A44CB28-0CCB-49B3-AA43-790ED3192DEF}">
      <dsp:nvSpPr>
        <dsp:cNvPr id="0" name=""/>
        <dsp:cNvSpPr/>
      </dsp:nvSpPr>
      <dsp:spPr>
        <a:xfrm rot="11665617">
          <a:off x="1173800" y="1647476"/>
          <a:ext cx="3285682" cy="14693"/>
        </a:xfrm>
        <a:custGeom>
          <a:avLst/>
          <a:gdLst/>
          <a:ahLst/>
          <a:cxnLst/>
          <a:rect l="0" t="0" r="0" b="0"/>
          <a:pathLst>
            <a:path>
              <a:moveTo>
                <a:pt x="0" y="7346"/>
              </a:moveTo>
              <a:lnTo>
                <a:pt x="328568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2734499" y="1572681"/>
        <a:ext cx="164284" cy="164284"/>
      </dsp:txXfrm>
    </dsp:sp>
    <dsp:sp modelId="{B54F199F-3C8E-49D0-AABF-BFCA488148B5}">
      <dsp:nvSpPr>
        <dsp:cNvPr id="0" name=""/>
        <dsp:cNvSpPr/>
      </dsp:nvSpPr>
      <dsp:spPr>
        <a:xfrm>
          <a:off x="0" y="467770"/>
          <a:ext cx="1245239" cy="1245247"/>
        </a:xfrm>
        <a:prstGeom prst="ellipse">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182361" y="650132"/>
        <a:ext cx="880517" cy="880523"/>
      </dsp:txXfrm>
    </dsp:sp>
    <dsp:sp modelId="{F2D867EC-8B81-42A0-88E2-2985F64601B3}">
      <dsp:nvSpPr>
        <dsp:cNvPr id="0" name=""/>
        <dsp:cNvSpPr/>
      </dsp:nvSpPr>
      <dsp:spPr>
        <a:xfrm rot="12854212">
          <a:off x="3065327" y="1373004"/>
          <a:ext cx="1603432" cy="14693"/>
        </a:xfrm>
        <a:custGeom>
          <a:avLst/>
          <a:gdLst/>
          <a:ahLst/>
          <a:cxnLst/>
          <a:rect l="0" t="0" r="0" b="0"/>
          <a:pathLst>
            <a:path>
              <a:moveTo>
                <a:pt x="0" y="7346"/>
              </a:moveTo>
              <a:lnTo>
                <a:pt x="160343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826957" y="1340265"/>
        <a:ext cx="80171" cy="80171"/>
      </dsp:txXfrm>
    </dsp:sp>
    <dsp:sp modelId="{11192B0B-395B-4466-8C7E-0E1D05B71C5E}">
      <dsp:nvSpPr>
        <dsp:cNvPr id="0" name=""/>
        <dsp:cNvSpPr/>
      </dsp:nvSpPr>
      <dsp:spPr>
        <a:xfrm>
          <a:off x="2117892" y="0"/>
          <a:ext cx="1189407" cy="1189407"/>
        </a:xfrm>
        <a:prstGeom prst="ellipse">
          <a:avLst/>
        </a:prstGeom>
        <a:gradFill rotWithShape="0">
          <a:gsLst>
            <a:gs pos="0">
              <a:schemeClr val="accent3">
                <a:hueOff val="10125237"/>
                <a:satOff val="-15192"/>
                <a:lumOff val="-2471"/>
                <a:alphaOff val="0"/>
                <a:shade val="51000"/>
                <a:satMod val="130000"/>
              </a:schemeClr>
            </a:gs>
            <a:gs pos="80000">
              <a:schemeClr val="accent3">
                <a:hueOff val="10125237"/>
                <a:satOff val="-15192"/>
                <a:lumOff val="-2471"/>
                <a:alphaOff val="0"/>
                <a:shade val="93000"/>
                <a:satMod val="130000"/>
              </a:schemeClr>
            </a:gs>
            <a:gs pos="100000">
              <a:schemeClr val="accent3">
                <a:hueOff val="10125237"/>
                <a:satOff val="-15192"/>
                <a:lumOff val="-247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2292077" y="174185"/>
        <a:ext cx="841037" cy="841037"/>
      </dsp:txXfrm>
    </dsp:sp>
    <dsp:sp modelId="{C4A93AF2-F752-4A22-A66B-9D7B125504FC}">
      <dsp:nvSpPr>
        <dsp:cNvPr id="0" name=""/>
        <dsp:cNvSpPr/>
      </dsp:nvSpPr>
      <dsp:spPr>
        <a:xfrm rot="18793414">
          <a:off x="5527484" y="1396102"/>
          <a:ext cx="855495" cy="14693"/>
        </a:xfrm>
        <a:custGeom>
          <a:avLst/>
          <a:gdLst/>
          <a:ahLst/>
          <a:cxnLst/>
          <a:rect l="0" t="0" r="0" b="0"/>
          <a:pathLst>
            <a:path>
              <a:moveTo>
                <a:pt x="0" y="7346"/>
              </a:moveTo>
              <a:lnTo>
                <a:pt x="8554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933844" y="1382061"/>
        <a:ext cx="42774" cy="42774"/>
      </dsp:txXfrm>
    </dsp:sp>
    <dsp:sp modelId="{F6EA8FD9-AA70-4743-B3A7-B4B668FD598C}">
      <dsp:nvSpPr>
        <dsp:cNvPr id="0" name=""/>
        <dsp:cNvSpPr/>
      </dsp:nvSpPr>
      <dsp:spPr>
        <a:xfrm>
          <a:off x="6066645" y="96029"/>
          <a:ext cx="1152001" cy="115200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endParaRPr lang="en-GB" sz="1400" b="0" kern="1200" cap="none" spc="0" dirty="0">
            <a:ln w="0">
              <a:prstDash val="sysDot"/>
            </a:ln>
            <a:effectLst>
              <a:outerShdw blurRad="38100" dist="19050" dir="2700000" algn="tl" rotWithShape="0">
                <a:schemeClr val="dk1">
                  <a:alpha val="40000"/>
                </a:schemeClr>
              </a:outerShdw>
            </a:effectLst>
            <a:latin typeface="Arial Nova Cond" panose="020B0506020202020204" pitchFamily="34" charset="0"/>
          </a:endParaRPr>
        </a:p>
      </dsp:txBody>
      <dsp:txXfrm>
        <a:off x="6235352" y="264736"/>
        <a:ext cx="814587" cy="8145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1201776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658430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48392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790662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035105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413421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17779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761415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7841291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4277803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080968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sz="4000" dirty="0">
                <a:solidFill>
                  <a:srgbClr val="FFFF00"/>
                </a:solidFill>
              </a:rPr>
              <a:t>The Sources and Dimensions of Competitive Advantage</a:t>
            </a:r>
            <a:endParaRPr lang="en-GB" altLang="en-US" dirty="0">
              <a:solidFill>
                <a:schemeClr val="tx1"/>
              </a:solidFill>
            </a:endParaRPr>
          </a:p>
        </p:txBody>
      </p:sp>
      <p:sp>
        <p:nvSpPr>
          <p:cNvPr id="6" name="Subtitle 4">
            <a:extLst>
              <a:ext uri="{FF2B5EF4-FFF2-40B4-BE49-F238E27FC236}">
                <a16:creationId xmlns:a16="http://schemas.microsoft.com/office/drawing/2014/main" id="{8BD92B96-07CD-4E59-B41B-96C9958219B8}"/>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r>
              <a:rPr lang="en-GB" sz="2500" dirty="0"/>
              <a:t>Explain how resources deliver sustainable competitive advantage to the organisation.</a:t>
            </a:r>
          </a:p>
          <a:p>
            <a:pPr algn="just"/>
            <a:r>
              <a:rPr lang="en-GB" sz="2500" dirty="0"/>
              <a:t>Explain internal and external sources of competitive advantage.</a:t>
            </a:r>
          </a:p>
          <a:p>
            <a:pPr algn="just"/>
            <a:r>
              <a:rPr lang="en-GB" sz="2500" dirty="0"/>
              <a:t>Identify and explain the seven main concepts of sustainable competitive advantage.</a:t>
            </a:r>
          </a:p>
          <a:p>
            <a:pPr algn="just"/>
            <a:r>
              <a:rPr lang="en-GB" sz="2500" dirty="0"/>
              <a:t>Explain how competitive advantage is sustained. </a:t>
            </a:r>
          </a:p>
          <a:p>
            <a:pPr algn="just"/>
            <a:r>
              <a:rPr lang="en-GB" sz="2500" dirty="0"/>
              <a:t>Outline three methods for improving the sustainable competitive advantage of the organisation’s resources.</a:t>
            </a:r>
          </a:p>
          <a:p>
            <a:pPr algn="just"/>
            <a:r>
              <a:rPr lang="en-GB" sz="2500" dirty="0"/>
              <a:t>Identify and explore the role of efficiency, quality, innovation, and customer responsiveness in building and maintaining a competitive advantage.</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Sustainable competitive</a:t>
            </a:r>
            <a:r>
              <a:rPr lang="en-GB" sz="2300" dirty="0"/>
              <a:t> </a:t>
            </a:r>
            <a:r>
              <a:rPr lang="en-GB" sz="2300" b="1" dirty="0">
                <a:solidFill>
                  <a:srgbClr val="FF0000"/>
                </a:solidFill>
              </a:rPr>
              <a:t>advantage</a:t>
            </a:r>
            <a:r>
              <a:rPr lang="en-GB" sz="2300" dirty="0"/>
              <a:t> is an advantage over competitors that cannot easily be imitated.</a:t>
            </a:r>
          </a:p>
          <a:p>
            <a:pPr algn="just">
              <a:buClr>
                <a:schemeClr val="tx1"/>
              </a:buClr>
            </a:pPr>
            <a:r>
              <a:rPr lang="en-GB" sz="2300" dirty="0"/>
              <a:t>The main reason for analysing competitors is to enable the organisation to develop competitive advantages against them, especially advantages that can be sustained over time.</a:t>
            </a:r>
          </a:p>
          <a:p>
            <a:pPr algn="just">
              <a:buClr>
                <a:schemeClr val="tx1"/>
              </a:buClr>
            </a:pPr>
            <a:r>
              <a:rPr lang="en-GB" sz="2300" dirty="0"/>
              <a:t>Sustainable competitive advantage involves every aspect of the way that the organisation competes in the market place – prices, product range, manufacturing quality, service levels and so on. However, some of these factors can easily be imitated. The real benefits come from advantages that competitors cannot easily imitate, not from those that give only temporary relief from the competitive battle. To be sustainable, competitive advantage needs to be more deeply embedded in the organisation – its resources, skills, culture and investment over time.</a:t>
            </a:r>
          </a:p>
          <a:p>
            <a:pPr algn="just">
              <a:buClr>
                <a:schemeClr val="tx1"/>
              </a:buClr>
            </a:pPr>
            <a:endParaRPr lang="en-GB" sz="2700" dirty="0"/>
          </a:p>
          <a:p>
            <a:pPr algn="just">
              <a:buClr>
                <a:schemeClr val="tx1"/>
              </a:buClr>
            </a:pPr>
            <a:endParaRPr lang="en-GB" sz="2700" dirty="0"/>
          </a:p>
        </p:txBody>
      </p:sp>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Sources of Competitive Advantage</a:t>
            </a:r>
          </a:p>
        </p:txBody>
      </p:sp>
      <p:graphicFrame>
        <p:nvGraphicFramePr>
          <p:cNvPr id="4" name="Diagram 3">
            <a:extLst>
              <a:ext uri="{FF2B5EF4-FFF2-40B4-BE49-F238E27FC236}">
                <a16:creationId xmlns:a16="http://schemas.microsoft.com/office/drawing/2014/main" id="{2D393418-D1BD-4299-A000-8A128B68A40B}"/>
              </a:ext>
            </a:extLst>
          </p:cNvPr>
          <p:cNvGraphicFramePr/>
          <p:nvPr>
            <p:extLst>
              <p:ext uri="{D42A27DB-BD31-4B8C-83A1-F6EECF244321}">
                <p14:modId xmlns:p14="http://schemas.microsoft.com/office/powerpoint/2010/main" val="3931156995"/>
              </p:ext>
            </p:extLst>
          </p:nvPr>
        </p:nvGraphicFramePr>
        <p:xfrm>
          <a:off x="947428" y="980728"/>
          <a:ext cx="1029714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36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Typical Sustainable Competitive Advantages </a:t>
            </a:r>
            <a:br>
              <a:rPr lang="en-GB" altLang="en-US" sz="3200" b="1" dirty="0">
                <a:solidFill>
                  <a:schemeClr val="tx2">
                    <a:lumMod val="75000"/>
                  </a:schemeClr>
                </a:solidFill>
              </a:rPr>
            </a:br>
            <a:r>
              <a:rPr lang="en-GB" altLang="en-US" sz="3200" b="1" dirty="0">
                <a:solidFill>
                  <a:schemeClr val="tx2">
                    <a:lumMod val="75000"/>
                  </a:schemeClr>
                </a:solidFill>
              </a:rPr>
              <a:t>In Different Types of Business</a:t>
            </a:r>
          </a:p>
        </p:txBody>
      </p:sp>
      <p:pic>
        <p:nvPicPr>
          <p:cNvPr id="3" name="Picture 2">
            <a:extLst>
              <a:ext uri="{FF2B5EF4-FFF2-40B4-BE49-F238E27FC236}">
                <a16:creationId xmlns:a16="http://schemas.microsoft.com/office/drawing/2014/main" id="{13DD11C0-7083-442F-BB55-9BF0AB5EB2C1}"/>
              </a:ext>
            </a:extLst>
          </p:cNvPr>
          <p:cNvPicPr>
            <a:picLocks noChangeAspect="1"/>
          </p:cNvPicPr>
          <p:nvPr/>
        </p:nvPicPr>
        <p:blipFill>
          <a:blip r:embed="rId3"/>
          <a:stretch>
            <a:fillRect/>
          </a:stretch>
        </p:blipFill>
        <p:spPr>
          <a:xfrm>
            <a:off x="551384" y="1404937"/>
            <a:ext cx="11089232" cy="4048125"/>
          </a:xfrm>
          <a:prstGeom prst="rect">
            <a:avLst/>
          </a:prstGeom>
        </p:spPr>
      </p:pic>
    </p:spTree>
    <p:extLst>
      <p:ext uri="{BB962C8B-B14F-4D97-AF65-F5344CB8AC3E}">
        <p14:creationId xmlns:p14="http://schemas.microsoft.com/office/powerpoint/2010/main" val="407490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External changes create competitive advantage when they have differential effects on companies because of their different resources and capabilities or strategic positioning. </a:t>
            </a:r>
            <a:r>
              <a:rPr lang="en-GB" sz="2000" dirty="0"/>
              <a:t>(e.g. changing customer demand, technological change, changing prices of inputs)</a:t>
            </a:r>
            <a:endParaRPr lang="en-GB" sz="1800" dirty="0"/>
          </a:p>
          <a:p>
            <a:pPr algn="just">
              <a:buClr>
                <a:schemeClr val="tx1"/>
              </a:buClr>
            </a:pPr>
            <a:r>
              <a:rPr lang="en-GB" sz="2600" dirty="0"/>
              <a:t>The greater the magnitude of the external change and the greater the difference in the strategic positioning of firms, the greater the propensity for external change to generate competitive advantage, as indicated by the dispersion of profitability among the firms within an industry.</a:t>
            </a:r>
          </a:p>
          <a:p>
            <a:pPr algn="just">
              <a:buClr>
                <a:schemeClr val="tx1"/>
              </a:buClr>
            </a:pPr>
            <a:r>
              <a:rPr lang="en-GB" sz="2600" dirty="0"/>
              <a:t>The competitive advantage that arises from external change also depends on firms’ ability to respond to change. </a:t>
            </a:r>
          </a:p>
          <a:p>
            <a:pPr algn="just">
              <a:buClr>
                <a:schemeClr val="tx1"/>
              </a:buClr>
            </a:pPr>
            <a:endParaRPr lang="en-GB" sz="2300" dirty="0"/>
          </a:p>
          <a:p>
            <a:pPr algn="just">
              <a:buClr>
                <a:schemeClr val="tx1"/>
              </a:buClr>
            </a:pPr>
            <a:endParaRPr lang="en-GB" sz="2700" dirty="0"/>
          </a:p>
          <a:p>
            <a:pPr algn="just">
              <a:buClr>
                <a:schemeClr val="tx1"/>
              </a:buClr>
            </a:pPr>
            <a:endParaRPr lang="en-GB" sz="2700" dirty="0"/>
          </a:p>
        </p:txBody>
      </p:sp>
    </p:spTree>
    <p:extLst>
      <p:ext uri="{BB962C8B-B14F-4D97-AF65-F5344CB8AC3E}">
        <p14:creationId xmlns:p14="http://schemas.microsoft.com/office/powerpoint/2010/main" val="38560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Internal Sources of Competitive Advantage</a:t>
            </a:r>
          </a:p>
        </p:txBody>
      </p:sp>
      <p:pic>
        <p:nvPicPr>
          <p:cNvPr id="6" name="Picture 5" descr="A close up of a logo&#10;&#10;Description automatically generated">
            <a:extLst>
              <a:ext uri="{FF2B5EF4-FFF2-40B4-BE49-F238E27FC236}">
                <a16:creationId xmlns:a16="http://schemas.microsoft.com/office/drawing/2014/main" id="{C986E030-DCD8-496C-BD2F-1191612775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00" y="2636912"/>
            <a:ext cx="11094853" cy="2158727"/>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Competitive advantage may also be generated internally through </a:t>
            </a:r>
            <a:r>
              <a:rPr lang="en-GB" sz="2600" b="1" dirty="0">
                <a:solidFill>
                  <a:srgbClr val="FF0000"/>
                </a:solidFill>
              </a:rPr>
              <a:t>strategic innovation </a:t>
            </a:r>
            <a:r>
              <a:rPr lang="en-GB" sz="2600" dirty="0"/>
              <a:t>(new approaches to serving customers and competing with rivals), which creates competitive advantage for the innovator while undermining previously established competitive advantages. </a:t>
            </a:r>
            <a:endParaRPr lang="en-GB" sz="2700" dirty="0"/>
          </a:p>
          <a:p>
            <a:pPr algn="just">
              <a:buClr>
                <a:schemeClr val="tx1"/>
              </a:buClr>
            </a:pPr>
            <a:endParaRPr lang="en-GB" sz="2700" dirty="0"/>
          </a:p>
        </p:txBody>
      </p:sp>
      <p:sp>
        <p:nvSpPr>
          <p:cNvPr id="8" name="Content Placeholder 2">
            <a:extLst>
              <a:ext uri="{FF2B5EF4-FFF2-40B4-BE49-F238E27FC236}">
                <a16:creationId xmlns:a16="http://schemas.microsoft.com/office/drawing/2014/main" id="{9C51255A-6121-460B-A648-461380B399F9}"/>
              </a:ext>
            </a:extLst>
          </p:cNvPr>
          <p:cNvSpPr txBox="1">
            <a:spLocks/>
          </p:cNvSpPr>
          <p:nvPr/>
        </p:nvSpPr>
        <p:spPr bwMode="auto">
          <a:xfrm>
            <a:off x="335360" y="4954563"/>
            <a:ext cx="6696744" cy="634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Case Study – Competitive Advantage at</a:t>
            </a:r>
            <a:endParaRPr lang="en-GB" sz="2700" dirty="0"/>
          </a:p>
        </p:txBody>
      </p:sp>
      <p:pic>
        <p:nvPicPr>
          <p:cNvPr id="9" name="Picture 8" descr="A picture containing drawing&#10;&#10;Description automatically generated">
            <a:extLst>
              <a:ext uri="{FF2B5EF4-FFF2-40B4-BE49-F238E27FC236}">
                <a16:creationId xmlns:a16="http://schemas.microsoft.com/office/drawing/2014/main" id="{EE448955-E970-48AC-9842-207ED603CD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72064" y="4860789"/>
            <a:ext cx="1662996" cy="718186"/>
          </a:xfrm>
          <a:prstGeom prst="rect">
            <a:avLst/>
          </a:prstGeom>
        </p:spPr>
      </p:pic>
    </p:spTree>
    <p:extLst>
      <p:ext uri="{BB962C8B-B14F-4D97-AF65-F5344CB8AC3E}">
        <p14:creationId xmlns:p14="http://schemas.microsoft.com/office/powerpoint/2010/main" val="257605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fltVal val="0"/>
                                          </p:val>
                                        </p:tav>
                                        <p:tav tm="100000">
                                          <p:val>
                                            <p:strVal val="#ppt_w"/>
                                          </p:val>
                                        </p:tav>
                                      </p:tavLst>
                                    </p:anim>
                                    <p:anim calcmode="lin" valueType="num">
                                      <p:cBhvr>
                                        <p:cTn id="13" dur="1000" fill="hold"/>
                                        <p:tgtEl>
                                          <p:spTgt spid="6"/>
                                        </p:tgtEl>
                                        <p:attrNameLst>
                                          <p:attrName>ppt_h</p:attrName>
                                        </p:attrNameLst>
                                      </p:cBhvr>
                                      <p:tavLst>
                                        <p:tav tm="0">
                                          <p:val>
                                            <p:fltVal val="0"/>
                                          </p:val>
                                        </p:tav>
                                        <p:tav tm="100000">
                                          <p:val>
                                            <p:strVal val="#ppt_h"/>
                                          </p:val>
                                        </p:tav>
                                      </p:tavLst>
                                    </p:anim>
                                    <p:anim calcmode="lin" valueType="num">
                                      <p:cBhvr>
                                        <p:cTn id="14" dur="1000" fill="hold"/>
                                        <p:tgtEl>
                                          <p:spTgt spid="6"/>
                                        </p:tgtEl>
                                        <p:attrNameLst>
                                          <p:attrName>style.rotation</p:attrName>
                                        </p:attrNameLst>
                                      </p:cBhvr>
                                      <p:tavLst>
                                        <p:tav tm="0">
                                          <p:val>
                                            <p:fltVal val="90"/>
                                          </p:val>
                                        </p:tav>
                                        <p:tav tm="100000">
                                          <p:val>
                                            <p:fltVal val="0"/>
                                          </p:val>
                                        </p:tav>
                                      </p:tavLst>
                                    </p:anim>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fade">
                                      <p:cBhvr>
                                        <p:cTn id="20" dur="1000"/>
                                        <p:tgtEl>
                                          <p:spTgt spid="8">
                                            <p:txEl>
                                              <p:pRg st="0" end="0"/>
                                            </p:txEl>
                                          </p:spTgt>
                                        </p:tgtEl>
                                      </p:cBhvr>
                                    </p:animEffect>
                                    <p:anim calcmode="lin" valueType="num">
                                      <p:cBhvr>
                                        <p:cTn id="21"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3" presetID="3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1000" fill="hold"/>
                                        <p:tgtEl>
                                          <p:spTgt spid="9"/>
                                        </p:tgtEl>
                                        <p:attrNameLst>
                                          <p:attrName>ppt_w</p:attrName>
                                        </p:attrNameLst>
                                      </p:cBhvr>
                                      <p:tavLst>
                                        <p:tav tm="0">
                                          <p:val>
                                            <p:fltVal val="0"/>
                                          </p:val>
                                        </p:tav>
                                        <p:tav tm="100000">
                                          <p:val>
                                            <p:strVal val="#ppt_w"/>
                                          </p:val>
                                        </p:tav>
                                      </p:tavLst>
                                    </p:anim>
                                    <p:anim calcmode="lin" valueType="num">
                                      <p:cBhvr>
                                        <p:cTn id="26" dur="1000" fill="hold"/>
                                        <p:tgtEl>
                                          <p:spTgt spid="9"/>
                                        </p:tgtEl>
                                        <p:attrNameLst>
                                          <p:attrName>ppt_h</p:attrName>
                                        </p:attrNameLst>
                                      </p:cBhvr>
                                      <p:tavLst>
                                        <p:tav tm="0">
                                          <p:val>
                                            <p:fltVal val="0"/>
                                          </p:val>
                                        </p:tav>
                                        <p:tav tm="100000">
                                          <p:val>
                                            <p:strVal val="#ppt_h"/>
                                          </p:val>
                                        </p:tav>
                                      </p:tavLst>
                                    </p:anim>
                                    <p:anim calcmode="lin" valueType="num">
                                      <p:cBhvr>
                                        <p:cTn id="27" dur="1000" fill="hold"/>
                                        <p:tgtEl>
                                          <p:spTgt spid="9"/>
                                        </p:tgtEl>
                                        <p:attrNameLst>
                                          <p:attrName>style.rotation</p:attrName>
                                        </p:attrNameLst>
                                      </p:cBhvr>
                                      <p:tavLst>
                                        <p:tav tm="0">
                                          <p:val>
                                            <p:fltVal val="90"/>
                                          </p:val>
                                        </p:tav>
                                        <p:tav tm="100000">
                                          <p:val>
                                            <p:fltVal val="0"/>
                                          </p:val>
                                        </p:tav>
                                      </p:tavLst>
                                    </p:anim>
                                    <p:animEffect transition="in" filter="fade">
                                      <p:cBhvr>
                                        <p:cTn id="28"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dirty="0">
                <a:solidFill>
                  <a:schemeClr val="tx2">
                    <a:lumMod val="75000"/>
                  </a:schemeClr>
                </a:solidFill>
              </a:rPr>
              <a:t>The Seven Main Elements of </a:t>
            </a:r>
            <a:br>
              <a:rPr lang="en-GB" altLang="en-US" sz="3200" b="1" dirty="0">
                <a:solidFill>
                  <a:schemeClr val="tx2">
                    <a:lumMod val="75000"/>
                  </a:schemeClr>
                </a:solidFill>
              </a:rPr>
            </a:br>
            <a:r>
              <a:rPr lang="en-GB" altLang="en-US" sz="3200" b="1" dirty="0">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6959574" y="1340768"/>
            <a:ext cx="4579542" cy="4176464"/>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676151" y="1340768"/>
            <a:ext cx="6283424"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1800" b="1" dirty="0"/>
              <a:t>Prior or acquired resources</a:t>
            </a:r>
            <a:r>
              <a:rPr lang="en-GB" sz="1800" dirty="0"/>
              <a:t>. Value creation is more likely to be successful if it builds on the strengths that are already available to the organisation, rather than starting from scratch in a totally new area.</a:t>
            </a:r>
          </a:p>
          <a:p>
            <a:pPr marL="457200" indent="-457200" algn="just">
              <a:buAutoNum type="arabicPeriod"/>
            </a:pPr>
            <a:r>
              <a:rPr lang="en-GB" sz="1800" b="1" dirty="0"/>
              <a:t>Innovative capability</a:t>
            </a:r>
            <a:r>
              <a:rPr lang="en-GB" sz="1800" dirty="0"/>
              <a:t>. Some organisations are better able to innovate than others. Innovation is important because it is particularly likely to deliver a real breakthrough in competitive advantage that others will have difficulty in matching for a lengthy period. </a:t>
            </a:r>
          </a:p>
          <a:p>
            <a:pPr marL="457200" indent="-457200" algn="just">
              <a:buAutoNum type="arabicPeriod"/>
            </a:pPr>
            <a:r>
              <a:rPr lang="en-GB" sz="1800" b="1" dirty="0"/>
              <a:t>Being truly competitive</a:t>
            </a:r>
            <a:r>
              <a:rPr lang="en-GB" sz="1800" dirty="0"/>
              <a:t>. It is essential that any resource delivers a true advantage over the competition. It emphasises that identifying the resource as being a real strength is not enough: the resource must be comparatively better than the competition.</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dirty="0">
                <a:solidFill>
                  <a:schemeClr val="tx2">
                    <a:lumMod val="75000"/>
                  </a:schemeClr>
                </a:solidFill>
              </a:rPr>
              <a:t>The Seven Main Elements of </a:t>
            </a:r>
            <a:br>
              <a:rPr lang="en-GB" altLang="en-US" sz="3200" b="1" dirty="0">
                <a:solidFill>
                  <a:schemeClr val="tx2">
                    <a:lumMod val="75000"/>
                  </a:schemeClr>
                </a:solidFill>
              </a:rPr>
            </a:br>
            <a:r>
              <a:rPr lang="en-GB" altLang="en-US" sz="3200" b="1" dirty="0">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767408" y="1143000"/>
            <a:ext cx="4579542" cy="4518248"/>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5357616" y="1143000"/>
            <a:ext cx="628342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1800" b="1" dirty="0"/>
              <a:t>Substitutability. </a:t>
            </a:r>
            <a:r>
              <a:rPr lang="en-GB" sz="1800" dirty="0"/>
              <a:t>Resources are more likely to be competitive if they cannot be substituted. Innovative capability. </a:t>
            </a:r>
          </a:p>
          <a:p>
            <a:pPr marL="457200" indent="-457200" algn="just">
              <a:buFont typeface="+mj-lt"/>
              <a:buAutoNum type="arabicPeriod" startAt="4"/>
            </a:pPr>
            <a:r>
              <a:rPr lang="en-GB" sz="1800" b="1" dirty="0"/>
              <a:t>Appropriability</a:t>
            </a:r>
            <a:r>
              <a:rPr lang="en-GB" sz="1800" dirty="0"/>
              <a:t>. Just because a resource has competitive advantage does not necessarily mean that its benefits will come to the owners. They could be forced to give up some profits to others by the bargaining power of the various stakeholders of the organisation – customers, employees, suppliers and so on.</a:t>
            </a:r>
          </a:p>
          <a:p>
            <a:pPr marL="457200" indent="-457200" algn="just">
              <a:buFont typeface="+mj-lt"/>
              <a:buAutoNum type="arabicPeriod" startAt="4"/>
            </a:pPr>
            <a:r>
              <a:rPr lang="en-GB" sz="1800" b="1" dirty="0"/>
              <a:t>Durability</a:t>
            </a:r>
            <a:r>
              <a:rPr lang="en-GB" sz="1800" dirty="0"/>
              <a:t>. Useful resources must have some longevity. There is no point in identifying a competitive resource whose advantage is not sustainable.</a:t>
            </a:r>
          </a:p>
          <a:p>
            <a:pPr marL="457200" indent="-457200" algn="just">
              <a:buFont typeface="+mj-lt"/>
              <a:buAutoNum type="arabicPeriod" startAt="4"/>
            </a:pPr>
            <a:r>
              <a:rPr lang="en-GB" sz="1800" b="1" dirty="0"/>
              <a:t>Imitability</a:t>
            </a:r>
            <a:r>
              <a:rPr lang="en-GB" sz="1800" dirty="0"/>
              <a:t>. Resources must not be easy to imitate if they are to have competitive advantage.</a:t>
            </a:r>
          </a:p>
        </p:txBody>
      </p:sp>
    </p:spTree>
    <p:extLst>
      <p:ext uri="{BB962C8B-B14F-4D97-AF65-F5344CB8AC3E}">
        <p14:creationId xmlns:p14="http://schemas.microsoft.com/office/powerpoint/2010/main" val="378933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2623220"/>
            <a:ext cx="10945216" cy="2533972"/>
          </a:xfrm>
        </p:spPr>
        <p:txBody>
          <a:bodyPr/>
          <a:lstStyle/>
          <a:p>
            <a:pPr eaLnBrk="1" hangingPunct="1"/>
            <a:r>
              <a:rPr lang="en-GB" altLang="en-US" sz="3200" b="1" dirty="0">
                <a:latin typeface="Arial" panose="020B0604020202020204" pitchFamily="34" charset="0"/>
                <a:cs typeface="Arial" panose="020B0604020202020204" pitchFamily="34" charset="0"/>
              </a:rPr>
              <a:t>1. How organisations can improve their competitive advantages?</a:t>
            </a:r>
            <a:br>
              <a:rPr lang="en-GB" altLang="en-US" sz="3200" b="1" dirty="0">
                <a:latin typeface="Arial" panose="020B0604020202020204" pitchFamily="34" charset="0"/>
                <a:cs typeface="Arial" panose="020B0604020202020204" pitchFamily="34" charset="0"/>
              </a:rPr>
            </a:b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2. How is competitive advantage sustained?</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fade">
                                      <p:cBhvr>
                                        <p:cTn id="15" dur="1000"/>
                                        <p:tgtEl>
                                          <p:spTgt spid="7171"/>
                                        </p:tgtEl>
                                      </p:cBhvr>
                                    </p:animEffect>
                                    <p:anim calcmode="lin" valueType="num">
                                      <p:cBhvr>
                                        <p:cTn id="16" dur="1000" fill="hold"/>
                                        <p:tgtEl>
                                          <p:spTgt spid="7171"/>
                                        </p:tgtEl>
                                        <p:attrNameLst>
                                          <p:attrName>ppt_x</p:attrName>
                                        </p:attrNameLst>
                                      </p:cBhvr>
                                      <p:tavLst>
                                        <p:tav tm="0">
                                          <p:val>
                                            <p:strVal val="#ppt_x"/>
                                          </p:val>
                                        </p:tav>
                                        <p:tav tm="100000">
                                          <p:val>
                                            <p:strVal val="#ppt_x"/>
                                          </p:val>
                                        </p:tav>
                                      </p:tavLst>
                                    </p:anim>
                                    <p:anim calcmode="lin" valueType="num">
                                      <p:cBhvr>
                                        <p:cTn id="17"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Improving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Clr>
                <a:schemeClr val="tx1"/>
              </a:buClr>
              <a:buFont typeface="+mj-lt"/>
              <a:buAutoNum type="arabicPeriod"/>
            </a:pPr>
            <a:r>
              <a:rPr lang="en-GB" sz="2800" b="1" dirty="0">
                <a:solidFill>
                  <a:srgbClr val="FF0000"/>
                </a:solidFill>
              </a:rPr>
              <a:t>Benchmarking </a:t>
            </a:r>
            <a:r>
              <a:rPr lang="en-GB" sz="2800" dirty="0"/>
              <a:t>– the comparison of practice with that of other organisations in order to identify areas for improvement.   </a:t>
            </a:r>
          </a:p>
          <a:p>
            <a:pPr marL="457200" indent="-457200" algn="just">
              <a:buClr>
                <a:schemeClr val="tx1"/>
              </a:buClr>
              <a:buFont typeface="+mj-lt"/>
              <a:buAutoNum type="arabicPeriod"/>
            </a:pPr>
            <a:r>
              <a:rPr lang="en-GB" sz="2800" b="1" dirty="0">
                <a:solidFill>
                  <a:srgbClr val="FF0000"/>
                </a:solidFill>
              </a:rPr>
              <a:t>Exploiting Existing Resources (leveraging) </a:t>
            </a:r>
            <a:r>
              <a:rPr lang="en-GB" sz="2800" dirty="0"/>
              <a:t>– in any organisation, it is essential to exploit its existing resources to the full – this is sometimes called leveraging resources.</a:t>
            </a:r>
          </a:p>
          <a:p>
            <a:pPr marL="457200" indent="-457200" algn="just">
              <a:buClr>
                <a:schemeClr val="tx1"/>
              </a:buClr>
              <a:buFont typeface="+mj-lt"/>
              <a:buAutoNum type="arabicPeriod"/>
            </a:pPr>
            <a:r>
              <a:rPr lang="en-GB" sz="2800" b="1" dirty="0">
                <a:solidFill>
                  <a:srgbClr val="FF0000"/>
                </a:solidFill>
              </a:rPr>
              <a:t>Upgrading Resources </a:t>
            </a:r>
            <a:r>
              <a:rPr lang="en-GB" sz="2800" dirty="0"/>
              <a:t>– firms can upgrade their resources to improve competitive advantages in three main ways:</a:t>
            </a:r>
          </a:p>
          <a:p>
            <a:pPr marL="1257300" lvl="2" indent="-457200" algn="just">
              <a:buClr>
                <a:schemeClr val="tx1"/>
              </a:buClr>
              <a:buFont typeface="Wingdings" panose="05000000000000000000" pitchFamily="2" charset="2"/>
              <a:buChar char="§"/>
            </a:pPr>
            <a:r>
              <a:rPr lang="en-GB" sz="1900" dirty="0"/>
              <a:t>Add new resources to support or enhance an existing product or service area</a:t>
            </a:r>
          </a:p>
          <a:p>
            <a:pPr marL="1257300" lvl="2" indent="-457200" algn="just">
              <a:buClr>
                <a:schemeClr val="tx1"/>
              </a:buClr>
              <a:buFont typeface="Wingdings" panose="05000000000000000000" pitchFamily="2" charset="2"/>
              <a:buChar char="§"/>
            </a:pPr>
            <a:r>
              <a:rPr lang="en-GB" sz="1900" dirty="0"/>
              <a:t>Enhance directly the resources that are threatened by competition</a:t>
            </a:r>
          </a:p>
          <a:p>
            <a:pPr marL="1257300" lvl="2" indent="-457200" algn="just">
              <a:buClr>
                <a:schemeClr val="tx1"/>
              </a:buClr>
              <a:buFont typeface="Wingdings" panose="05000000000000000000" pitchFamily="2" charset="2"/>
              <a:buChar char="§"/>
            </a:pPr>
            <a:r>
              <a:rPr lang="en-GB" sz="1900" dirty="0"/>
              <a:t>Add complementary resources </a:t>
            </a:r>
            <a:r>
              <a:rPr lang="en-GB" sz="1800" dirty="0"/>
              <a:t>that will take the organisation </a:t>
            </a:r>
            <a:r>
              <a:rPr lang="en-GB" sz="1900" dirty="0"/>
              <a:t>beyond its current competition</a:t>
            </a:r>
          </a:p>
          <a:p>
            <a:pPr marL="457200" indent="-457200" algn="just">
              <a:buClr>
                <a:schemeClr val="tx1"/>
              </a:buClr>
              <a:buFont typeface="+mj-lt"/>
              <a:buAutoNum type="arabicPeriod"/>
            </a:pPr>
            <a:endParaRPr lang="en-GB" sz="2800" dirty="0"/>
          </a:p>
          <a:p>
            <a:pPr algn="just">
              <a:buClr>
                <a:schemeClr val="tx1"/>
              </a:buClr>
            </a:pPr>
            <a:endParaRPr lang="en-GB" sz="2700" dirty="0"/>
          </a:p>
        </p:txBody>
      </p:sp>
    </p:spTree>
    <p:extLst>
      <p:ext uri="{BB962C8B-B14F-4D97-AF65-F5344CB8AC3E}">
        <p14:creationId xmlns:p14="http://schemas.microsoft.com/office/powerpoint/2010/main" val="279391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Microsoft and Sony use their competitive resources to hit Nintendo hard. </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6384032" y="2132856"/>
            <a:ext cx="5256584"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000" dirty="0"/>
              <a:t>What conclusions do you draw about the competitive advantages of Microsoft? Are its advantages sustainable over time?</a:t>
            </a:r>
          </a:p>
          <a:p>
            <a:pPr algn="just">
              <a:buAutoNum type="arabicPeriod"/>
            </a:pPr>
            <a:r>
              <a:rPr lang="en-GB" sz="2000" dirty="0"/>
              <a:t>What core competencies does Nintendo possess? Is it capable of leveraging them further? If so, how?</a:t>
            </a:r>
          </a:p>
          <a:p>
            <a:pPr algn="just">
              <a:buAutoNum type="arabicPeriod"/>
            </a:pPr>
            <a:r>
              <a:rPr lang="en-GB" sz="2000" dirty="0"/>
              <a:t>What conclusions can be drawn on future resource development?</a:t>
            </a:r>
          </a:p>
        </p:txBody>
      </p:sp>
      <p:pic>
        <p:nvPicPr>
          <p:cNvPr id="11" name="Picture 10" descr="A close up of a device&#10;&#10;Description automatically generated">
            <a:extLst>
              <a:ext uri="{FF2B5EF4-FFF2-40B4-BE49-F238E27FC236}">
                <a16:creationId xmlns:a16="http://schemas.microsoft.com/office/drawing/2014/main" id="{3518402E-DE4B-4C6A-A91A-6C3BD2CE83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059" y="2132856"/>
            <a:ext cx="5768394" cy="2952328"/>
          </a:xfrm>
          <a:prstGeom prst="rect">
            <a:avLst/>
          </a:prstGeom>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fltVal val="0"/>
                                          </p:val>
                                        </p:tav>
                                        <p:tav tm="100000">
                                          <p:val>
                                            <p:strVal val="#ppt_w"/>
                                          </p:val>
                                        </p:tav>
                                      </p:tavLst>
                                    </p:anim>
                                    <p:anim calcmode="lin" valueType="num">
                                      <p:cBhvr>
                                        <p:cTn id="13" dur="1000" fill="hold"/>
                                        <p:tgtEl>
                                          <p:spTgt spid="11"/>
                                        </p:tgtEl>
                                        <p:attrNameLst>
                                          <p:attrName>ppt_h</p:attrName>
                                        </p:attrNameLst>
                                      </p:cBhvr>
                                      <p:tavLst>
                                        <p:tav tm="0">
                                          <p:val>
                                            <p:fltVal val="0"/>
                                          </p:val>
                                        </p:tav>
                                        <p:tav tm="100000">
                                          <p:val>
                                            <p:strVal val="#ppt_h"/>
                                          </p:val>
                                        </p:tav>
                                      </p:tavLst>
                                    </p:anim>
                                    <p:anim calcmode="lin" valueType="num">
                                      <p:cBhvr>
                                        <p:cTn id="14" dur="1000" fill="hold"/>
                                        <p:tgtEl>
                                          <p:spTgt spid="11"/>
                                        </p:tgtEl>
                                        <p:attrNameLst>
                                          <p:attrName>style.rotation</p:attrName>
                                        </p:attrNameLst>
                                      </p:cBhvr>
                                      <p:tavLst>
                                        <p:tav tm="0">
                                          <p:val>
                                            <p:fltVal val="90"/>
                                          </p:val>
                                        </p:tav>
                                        <p:tav tm="100000">
                                          <p:val>
                                            <p:fltVal val="0"/>
                                          </p:val>
                                        </p:tav>
                                      </p:tavLst>
                                    </p:anim>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900" b="1" dirty="0">
                <a:solidFill>
                  <a:schemeClr val="tx2">
                    <a:lumMod val="75000"/>
                  </a:schemeClr>
                </a:solidFill>
              </a:rPr>
              <a:t>Porter’s Generic Strategies - Sources of competitive advantage</a:t>
            </a:r>
          </a:p>
        </p:txBody>
      </p:sp>
      <p:pic>
        <p:nvPicPr>
          <p:cNvPr id="6" name="Picture 5">
            <a:extLst>
              <a:ext uri="{FF2B5EF4-FFF2-40B4-BE49-F238E27FC236}">
                <a16:creationId xmlns:a16="http://schemas.microsoft.com/office/drawing/2014/main" id="{AC3C2B50-B7C3-4998-89AE-F9CCF6ACF613}"/>
              </a:ext>
            </a:extLst>
          </p:cNvPr>
          <p:cNvPicPr>
            <a:picLocks noChangeAspect="1"/>
          </p:cNvPicPr>
          <p:nvPr/>
        </p:nvPicPr>
        <p:blipFill>
          <a:blip r:embed="rId3"/>
          <a:stretch>
            <a:fillRect/>
          </a:stretch>
        </p:blipFill>
        <p:spPr>
          <a:xfrm>
            <a:off x="4943872" y="2852936"/>
            <a:ext cx="6829425" cy="2800350"/>
          </a:xfrm>
          <a:prstGeom prst="rect">
            <a:avLst/>
          </a:prstGeom>
        </p:spPr>
      </p:pic>
      <p:pic>
        <p:nvPicPr>
          <p:cNvPr id="3" name="Picture 2">
            <a:extLst>
              <a:ext uri="{FF2B5EF4-FFF2-40B4-BE49-F238E27FC236}">
                <a16:creationId xmlns:a16="http://schemas.microsoft.com/office/drawing/2014/main" id="{1A756CE8-ECF2-4B4E-B724-D9ABC6DD8FBA}"/>
              </a:ext>
            </a:extLst>
          </p:cNvPr>
          <p:cNvPicPr>
            <a:picLocks noChangeAspect="1"/>
          </p:cNvPicPr>
          <p:nvPr/>
        </p:nvPicPr>
        <p:blipFill>
          <a:blip r:embed="rId4"/>
          <a:stretch>
            <a:fillRect/>
          </a:stretch>
        </p:blipFill>
        <p:spPr>
          <a:xfrm>
            <a:off x="623392" y="980728"/>
            <a:ext cx="4536504" cy="3329066"/>
          </a:xfrm>
          <a:prstGeom prst="rect">
            <a:avLst/>
          </a:prstGeom>
        </p:spPr>
      </p:pic>
    </p:spTree>
    <p:extLst>
      <p:ext uri="{BB962C8B-B14F-4D97-AF65-F5344CB8AC3E}">
        <p14:creationId xmlns:p14="http://schemas.microsoft.com/office/powerpoint/2010/main" val="34757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1000" fill="hold"/>
                                        <p:tgtEl>
                                          <p:spTgt spid="6"/>
                                        </p:tgtEl>
                                        <p:attrNameLst>
                                          <p:attrName>ppt_w</p:attrName>
                                        </p:attrNameLst>
                                      </p:cBhvr>
                                      <p:tavLst>
                                        <p:tav tm="0">
                                          <p:val>
                                            <p:fltVal val="0"/>
                                          </p:val>
                                        </p:tav>
                                        <p:tav tm="100000">
                                          <p:val>
                                            <p:strVal val="#ppt_w"/>
                                          </p:val>
                                        </p:tav>
                                      </p:tavLst>
                                    </p:anim>
                                    <p:anim calcmode="lin" valueType="num">
                                      <p:cBhvr>
                                        <p:cTn id="16" dur="1000" fill="hold"/>
                                        <p:tgtEl>
                                          <p:spTgt spid="6"/>
                                        </p:tgtEl>
                                        <p:attrNameLst>
                                          <p:attrName>ppt_h</p:attrName>
                                        </p:attrNameLst>
                                      </p:cBhvr>
                                      <p:tavLst>
                                        <p:tav tm="0">
                                          <p:val>
                                            <p:fltVal val="0"/>
                                          </p:val>
                                        </p:tav>
                                        <p:tav tm="100000">
                                          <p:val>
                                            <p:strVal val="#ppt_h"/>
                                          </p:val>
                                        </p:tav>
                                      </p:tavLst>
                                    </p:anim>
                                    <p:anim calcmode="lin" valueType="num">
                                      <p:cBhvr>
                                        <p:cTn id="17" dur="1000" fill="hold"/>
                                        <p:tgtEl>
                                          <p:spTgt spid="6"/>
                                        </p:tgtEl>
                                        <p:attrNameLst>
                                          <p:attrName>style.rotation</p:attrName>
                                        </p:attrNameLst>
                                      </p:cBhvr>
                                      <p:tavLst>
                                        <p:tav tm="0">
                                          <p:val>
                                            <p:fltVal val="90"/>
                                          </p:val>
                                        </p:tav>
                                        <p:tav tm="100000">
                                          <p:val>
                                            <p:fltVal val="0"/>
                                          </p:val>
                                        </p:tav>
                                      </p:tavLst>
                                    </p:anim>
                                    <p:animEffect transition="in" filter="fade">
                                      <p:cBhvr>
                                        <p:cTn id="18"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100" b="1" dirty="0">
                <a:solidFill>
                  <a:schemeClr val="tx2">
                    <a:lumMod val="75000"/>
                  </a:schemeClr>
                </a:solidFill>
              </a:rPr>
              <a:t>Features of Cost Leadership And Differentiation Strategies</a:t>
            </a:r>
          </a:p>
        </p:txBody>
      </p:sp>
      <p:pic>
        <p:nvPicPr>
          <p:cNvPr id="4" name="Picture 3">
            <a:extLst>
              <a:ext uri="{FF2B5EF4-FFF2-40B4-BE49-F238E27FC236}">
                <a16:creationId xmlns:a16="http://schemas.microsoft.com/office/drawing/2014/main" id="{7C724E3B-999E-4714-9DD5-514C4D5426DB}"/>
              </a:ext>
            </a:extLst>
          </p:cNvPr>
          <p:cNvPicPr>
            <a:picLocks noChangeAspect="1"/>
          </p:cNvPicPr>
          <p:nvPr/>
        </p:nvPicPr>
        <p:blipFill>
          <a:blip r:embed="rId3"/>
          <a:stretch>
            <a:fillRect/>
          </a:stretch>
        </p:blipFill>
        <p:spPr>
          <a:xfrm>
            <a:off x="2063552" y="980728"/>
            <a:ext cx="8064896" cy="4665650"/>
          </a:xfrm>
          <a:prstGeom prst="rect">
            <a:avLst/>
          </a:prstGeom>
        </p:spPr>
      </p:pic>
    </p:spTree>
    <p:extLst>
      <p:ext uri="{BB962C8B-B14F-4D97-AF65-F5344CB8AC3E}">
        <p14:creationId xmlns:p14="http://schemas.microsoft.com/office/powerpoint/2010/main" val="115230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Roots of Competitive Advantage</a:t>
            </a:r>
          </a:p>
        </p:txBody>
      </p:sp>
      <p:pic>
        <p:nvPicPr>
          <p:cNvPr id="6" name="Picture 5">
            <a:extLst>
              <a:ext uri="{FF2B5EF4-FFF2-40B4-BE49-F238E27FC236}">
                <a16:creationId xmlns:a16="http://schemas.microsoft.com/office/drawing/2014/main" id="{BD903520-05F8-45ED-99F8-80886C17A43F}"/>
              </a:ext>
            </a:extLst>
          </p:cNvPr>
          <p:cNvPicPr>
            <a:picLocks noChangeAspect="1"/>
          </p:cNvPicPr>
          <p:nvPr/>
        </p:nvPicPr>
        <p:blipFill>
          <a:blip r:embed="rId3"/>
          <a:stretch>
            <a:fillRect/>
          </a:stretch>
        </p:blipFill>
        <p:spPr>
          <a:xfrm>
            <a:off x="551384" y="1108720"/>
            <a:ext cx="11089232" cy="4546816"/>
          </a:xfrm>
          <a:prstGeom prst="rect">
            <a:avLst/>
          </a:prstGeom>
        </p:spPr>
      </p:pic>
    </p:spTree>
    <p:extLst>
      <p:ext uri="{BB962C8B-B14F-4D97-AF65-F5344CB8AC3E}">
        <p14:creationId xmlns:p14="http://schemas.microsoft.com/office/powerpoint/2010/main" val="24365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Blocks of </a:t>
            </a:r>
            <a:r>
              <a:rPr lang="en-GB" altLang="en-US" sz="3200" b="1">
                <a:solidFill>
                  <a:schemeClr val="tx2">
                    <a:lumMod val="75000"/>
                  </a:schemeClr>
                </a:solidFill>
              </a:rPr>
              <a:t>Competitive Advantage</a:t>
            </a:r>
            <a:endParaRPr lang="en-GB" altLang="en-US" sz="3200" b="1" dirty="0">
              <a:solidFill>
                <a:schemeClr val="tx2">
                  <a:lumMod val="75000"/>
                </a:schemeClr>
              </a:solidFill>
            </a:endParaRPr>
          </a:p>
        </p:txBody>
      </p:sp>
      <p:pic>
        <p:nvPicPr>
          <p:cNvPr id="4" name="Picture 3">
            <a:extLst>
              <a:ext uri="{FF2B5EF4-FFF2-40B4-BE49-F238E27FC236}">
                <a16:creationId xmlns:a16="http://schemas.microsoft.com/office/drawing/2014/main" id="{B4A7628B-205F-48A9-9CF7-1473F0C246EA}"/>
              </a:ext>
            </a:extLst>
          </p:cNvPr>
          <p:cNvPicPr>
            <a:picLocks noChangeAspect="1"/>
          </p:cNvPicPr>
          <p:nvPr/>
        </p:nvPicPr>
        <p:blipFill>
          <a:blip r:embed="rId3"/>
          <a:stretch>
            <a:fillRect/>
          </a:stretch>
        </p:blipFill>
        <p:spPr>
          <a:xfrm>
            <a:off x="5159896" y="1223294"/>
            <a:ext cx="6472044" cy="4411412"/>
          </a:xfrm>
          <a:prstGeom prst="rect">
            <a:avLst/>
          </a:prstGeom>
        </p:spPr>
      </p:pic>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839416" y="1276712"/>
            <a:ext cx="4248472" cy="4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a:t>Four factors help a company build and sustain competitive advantage: superior efficiency, quality, innovation, and customer responsiveness. We call these factors the building blocks of competitive advantage.</a:t>
            </a:r>
          </a:p>
          <a:p>
            <a:pPr marL="0" indent="0" algn="just">
              <a:buNone/>
            </a:pPr>
            <a:endParaRPr lang="en-GB" sz="1800" dirty="0"/>
          </a:p>
          <a:p>
            <a:pPr marL="685800" lvl="1" algn="just"/>
            <a:r>
              <a:rPr lang="en-GB" sz="1800" dirty="0"/>
              <a:t>employee productivity</a:t>
            </a:r>
          </a:p>
          <a:p>
            <a:pPr marL="685800" lvl="1" algn="just"/>
            <a:r>
              <a:rPr lang="en-GB" sz="1800" dirty="0"/>
              <a:t>capital productivity</a:t>
            </a:r>
          </a:p>
          <a:p>
            <a:pPr marL="685800" lvl="1" algn="just"/>
            <a:r>
              <a:rPr lang="en-GB" sz="1800" dirty="0"/>
              <a:t>superior quality</a:t>
            </a:r>
          </a:p>
          <a:p>
            <a:pPr marL="685800" lvl="1" algn="just"/>
            <a:r>
              <a:rPr lang="en-GB" sz="1800" dirty="0"/>
              <a:t>product innovation</a:t>
            </a:r>
          </a:p>
          <a:p>
            <a:pPr marL="685800" lvl="1" algn="just"/>
            <a:r>
              <a:rPr lang="en-GB" sz="1800" dirty="0"/>
              <a:t>process innovation</a:t>
            </a:r>
          </a:p>
          <a:p>
            <a:pPr marL="685800" lvl="1" algn="just"/>
            <a:r>
              <a:rPr lang="en-GB" sz="1800" dirty="0"/>
              <a:t>customer response time</a:t>
            </a:r>
          </a:p>
          <a:p>
            <a:pPr marL="0" indent="0" algn="just">
              <a:buNone/>
            </a:pPr>
            <a:r>
              <a:rPr lang="en-GB" sz="1800" dirty="0"/>
              <a:t> </a:t>
            </a:r>
          </a:p>
        </p:txBody>
      </p:sp>
    </p:spTree>
    <p:extLst>
      <p:ext uri="{BB962C8B-B14F-4D97-AF65-F5344CB8AC3E}">
        <p14:creationId xmlns:p14="http://schemas.microsoft.com/office/powerpoint/2010/main" val="5402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000" b="1" dirty="0">
                <a:solidFill>
                  <a:schemeClr val="tx2">
                    <a:lumMod val="75000"/>
                  </a:schemeClr>
                </a:solidFill>
              </a:rPr>
              <a:t>Competitive Advantage Through Functional-level Strategies</a:t>
            </a:r>
          </a:p>
        </p:txBody>
      </p:sp>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551384" y="1143000"/>
            <a:ext cx="11089232"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t>Achieving Superior </a:t>
            </a:r>
            <a:r>
              <a:rPr lang="en-GB" sz="2800" b="1" dirty="0">
                <a:solidFill>
                  <a:schemeClr val="accent6">
                    <a:lumMod val="50000"/>
                  </a:schemeClr>
                </a:solidFill>
              </a:rPr>
              <a:t>Efficiency</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Economies of scale, learning, experience, flexible production systems, marketing, inventory system, supply chain management, human resource strategy, employee training, information systems </a:t>
            </a:r>
          </a:p>
          <a:p>
            <a:pPr algn="just"/>
            <a:r>
              <a:rPr lang="en-GB" sz="2800" b="1" dirty="0"/>
              <a:t>Achieving Superior </a:t>
            </a:r>
            <a:r>
              <a:rPr lang="en-GB" sz="2800" b="1" dirty="0">
                <a:solidFill>
                  <a:srgbClr val="FF0000"/>
                </a:solidFill>
              </a:rPr>
              <a:t>Quality</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Attaining superior reliability, improving Quality as excellence</a:t>
            </a:r>
          </a:p>
          <a:p>
            <a:pPr algn="just"/>
            <a:r>
              <a:rPr lang="en-GB" sz="2800" b="1" dirty="0"/>
              <a:t>Achieving Superior </a:t>
            </a:r>
            <a:r>
              <a:rPr lang="en-GB" sz="2800" b="1" dirty="0">
                <a:solidFill>
                  <a:schemeClr val="accent1">
                    <a:lumMod val="50000"/>
                  </a:schemeClr>
                </a:solidFill>
              </a:rPr>
              <a:t>Innovation</a:t>
            </a:r>
          </a:p>
          <a:p>
            <a:pPr marL="0" lvl="0" indent="0" algn="just">
              <a:spcBef>
                <a:spcPct val="0"/>
              </a:spcBef>
              <a:buNone/>
            </a:pPr>
            <a:r>
              <a:rPr lang="en-GB" sz="2000" dirty="0">
                <a:solidFill>
                  <a:prstClr val="black"/>
                </a:solidFill>
                <a:latin typeface="Arial" panose="020B0604020202020204" pitchFamily="34" charset="0"/>
                <a:cs typeface="Arial" panose="020B0604020202020204" pitchFamily="34" charset="0"/>
              </a:rPr>
              <a:t>Most important source of competitive advantage, focusing on the innovation, increasing R&amp;D capabilities, reducing innovation failures</a:t>
            </a:r>
          </a:p>
          <a:p>
            <a:pPr algn="just"/>
            <a:r>
              <a:rPr lang="en-GB" sz="2800" b="1" dirty="0"/>
              <a:t>Achieving Superior </a:t>
            </a:r>
            <a:r>
              <a:rPr lang="en-GB" sz="2800" b="1" dirty="0">
                <a:solidFill>
                  <a:schemeClr val="accent2">
                    <a:lumMod val="75000"/>
                  </a:schemeClr>
                </a:solidFill>
              </a:rPr>
              <a:t>Customer Responsiveness</a:t>
            </a:r>
          </a:p>
          <a:p>
            <a:pPr marL="0" indent="0" algn="just">
              <a:buNone/>
            </a:pPr>
            <a:r>
              <a:rPr lang="en-GB" sz="2000" dirty="0"/>
              <a:t>Focusing on the customer, demonstrating leadership, shaping employee attitudes, knowing customer needs, satisfying customer needs, customization, response time</a:t>
            </a:r>
          </a:p>
        </p:txBody>
      </p:sp>
    </p:spTree>
    <p:extLst>
      <p:ext uri="{BB962C8B-B14F-4D97-AF65-F5344CB8AC3E}">
        <p14:creationId xmlns:p14="http://schemas.microsoft.com/office/powerpoint/2010/main" val="48079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1000"/>
                                        <p:tgtEl>
                                          <p:spTgt spid="7">
                                            <p:txEl>
                                              <p:pRg st="1" end="1"/>
                                            </p:txEl>
                                          </p:spTgt>
                                        </p:tgtEl>
                                      </p:cBhvr>
                                    </p:animEffect>
                                    <p:anim calcmode="lin" valueType="num">
                                      <p:cBhvr>
                                        <p:cTn id="1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3" end="3"/>
                                            </p:txEl>
                                          </p:spTgt>
                                        </p:tgtEl>
                                        <p:attrNameLst>
                                          <p:attrName>style.visibility</p:attrName>
                                        </p:attrNameLst>
                                      </p:cBhvr>
                                      <p:to>
                                        <p:strVal val="visible"/>
                                      </p:to>
                                    </p:set>
                                    <p:animEffect transition="in" filter="fade">
                                      <p:cBhvr>
                                        <p:cTn id="24" dur="1000"/>
                                        <p:tgtEl>
                                          <p:spTgt spid="7">
                                            <p:txEl>
                                              <p:pRg st="3" end="3"/>
                                            </p:txEl>
                                          </p:spTgt>
                                        </p:tgtEl>
                                      </p:cBhvr>
                                    </p:animEffect>
                                    <p:anim calcmode="lin" valueType="num">
                                      <p:cBhvr>
                                        <p:cTn id="2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1000"/>
                                        <p:tgtEl>
                                          <p:spTgt spid="7">
                                            <p:txEl>
                                              <p:pRg st="4" end="4"/>
                                            </p:txEl>
                                          </p:spTgt>
                                        </p:tgtEl>
                                      </p:cBhvr>
                                    </p:animEffect>
                                    <p:anim calcmode="lin" valueType="num">
                                      <p:cBhvr>
                                        <p:cTn id="3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
                                            <p:txEl>
                                              <p:pRg st="5" end="5"/>
                                            </p:txEl>
                                          </p:spTgt>
                                        </p:tgtEl>
                                        <p:attrNameLst>
                                          <p:attrName>style.visibility</p:attrName>
                                        </p:attrNameLst>
                                      </p:cBhvr>
                                      <p:to>
                                        <p:strVal val="visible"/>
                                      </p:to>
                                    </p:set>
                                    <p:animEffect transition="in" filter="fade">
                                      <p:cBhvr>
                                        <p:cTn id="36" dur="1000"/>
                                        <p:tgtEl>
                                          <p:spTgt spid="7">
                                            <p:txEl>
                                              <p:pRg st="5" end="5"/>
                                            </p:txEl>
                                          </p:spTgt>
                                        </p:tgtEl>
                                      </p:cBhvr>
                                    </p:animEffect>
                                    <p:anim calcmode="lin" valueType="num">
                                      <p:cBhvr>
                                        <p:cTn id="37"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fade">
                                      <p:cBhvr>
                                        <p:cTn id="43" dur="1000"/>
                                        <p:tgtEl>
                                          <p:spTgt spid="7">
                                            <p:txEl>
                                              <p:pRg st="6" end="6"/>
                                            </p:txEl>
                                          </p:spTgt>
                                        </p:tgtEl>
                                      </p:cBhvr>
                                    </p:animEffect>
                                    <p:anim calcmode="lin" valueType="num">
                                      <p:cBhvr>
                                        <p:cTn id="44"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7">
                                            <p:txEl>
                                              <p:pRg st="7" end="7"/>
                                            </p:txEl>
                                          </p:spTgt>
                                        </p:tgtEl>
                                        <p:attrNameLst>
                                          <p:attrName>style.visibility</p:attrName>
                                        </p:attrNameLst>
                                      </p:cBhvr>
                                      <p:to>
                                        <p:strVal val="visible"/>
                                      </p:to>
                                    </p:set>
                                    <p:animEffect transition="in" filter="fade">
                                      <p:cBhvr>
                                        <p:cTn id="48" dur="1000"/>
                                        <p:tgtEl>
                                          <p:spTgt spid="7">
                                            <p:txEl>
                                              <p:pRg st="7" end="7"/>
                                            </p:txEl>
                                          </p:spTgt>
                                        </p:tgtEl>
                                      </p:cBhvr>
                                    </p:animEffect>
                                    <p:anim calcmode="lin" valueType="num">
                                      <p:cBhvr>
                                        <p:cTn id="4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2852936"/>
            <a:ext cx="11072344"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Font typeface="+mj-lt"/>
              <a:buAutoNum type="arabicPeriod"/>
            </a:pPr>
            <a:r>
              <a:rPr lang="en-GB" sz="2400" dirty="0"/>
              <a:t>What functional-level strategies has Amazon pursued to boost its efficiency?</a:t>
            </a:r>
          </a:p>
          <a:p>
            <a:pPr marL="514350" indent="-514350" algn="just">
              <a:buClr>
                <a:schemeClr val="tx1"/>
              </a:buClr>
              <a:buFont typeface="+mj-lt"/>
              <a:buAutoNum type="arabicPeriod"/>
            </a:pPr>
            <a:r>
              <a:rPr lang="en-GB" sz="2400" dirty="0"/>
              <a:t>What functional-level strategies has Amazon pursued to boost its customer responsiveness?</a:t>
            </a:r>
          </a:p>
          <a:p>
            <a:pPr marL="514350" indent="-514350" algn="just">
              <a:buClr>
                <a:schemeClr val="tx1"/>
              </a:buClr>
              <a:buFont typeface="+mj-lt"/>
              <a:buAutoNum type="arabicPeriod"/>
            </a:pPr>
            <a:r>
              <a:rPr lang="en-GB" sz="2400" dirty="0"/>
              <a:t>How has innovation helped Amazon improve its efficiency, customer responsiveness, and product quality?</a:t>
            </a:r>
          </a:p>
          <a:p>
            <a:pPr marL="514350" indent="-514350" algn="just">
              <a:buClr>
                <a:schemeClr val="tx1"/>
              </a:buClr>
              <a:buFont typeface="+mj-lt"/>
              <a:buAutoNum type="arabicPeriod"/>
            </a:pPr>
            <a:r>
              <a:rPr lang="en-GB" sz="2400" dirty="0"/>
              <a:t>How sustainable is Amazon’s competitive position in the online retail business?</a:t>
            </a:r>
          </a:p>
        </p:txBody>
      </p:sp>
      <p:pic>
        <p:nvPicPr>
          <p:cNvPr id="3" name="Picture 2" descr="A picture containing drawing&#10;&#10;Description automatically generated">
            <a:extLst>
              <a:ext uri="{FF2B5EF4-FFF2-40B4-BE49-F238E27FC236}">
                <a16:creationId xmlns:a16="http://schemas.microsoft.com/office/drawing/2014/main" id="{46521764-863C-4572-AE64-6317860794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2288" y="1302478"/>
            <a:ext cx="4824536" cy="1451130"/>
          </a:xfrm>
          <a:prstGeom prst="rect">
            <a:avLst/>
          </a:prstGeom>
        </p:spPr>
      </p:pic>
    </p:spTree>
    <p:extLst>
      <p:ext uri="{BB962C8B-B14F-4D97-AF65-F5344CB8AC3E}">
        <p14:creationId xmlns:p14="http://schemas.microsoft.com/office/powerpoint/2010/main" val="29945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42"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700" dirty="0"/>
              <a:t>Grant, R. M., 2018. Contemporary Strategy Analysis. 10 ed. NJ : John Wiley &amp; Sons, Inc.</a:t>
            </a:r>
          </a:p>
          <a:p>
            <a:r>
              <a:rPr lang="en-GB" sz="1700" dirty="0"/>
              <a:t>Hill, C. W. L., Schilling, M. A. &amp; Jones, G. R., 2017. Strategic Management, Theory. 12 ed. Boston: Cengage Learning.</a:t>
            </a:r>
          </a:p>
          <a:p>
            <a:r>
              <a:rPr lang="en-GB" sz="1700" dirty="0"/>
              <a:t>Johnson, G. et al., 2017. Exploring Corporate: Text and Cases. 11 ed. Harlow: Pearson Education Limited.</a:t>
            </a:r>
          </a:p>
          <a:p>
            <a:r>
              <a:rPr lang="en-GB" sz="1700" dirty="0"/>
              <a:t>Lynch, R., 2015. Strategic Management. 7 ed. Harlow: Pearson Education Limited.</a:t>
            </a: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6757</TotalTime>
  <Words>1225</Words>
  <Application>Microsoft Office PowerPoint</Application>
  <PresentationFormat>Widescreen</PresentationFormat>
  <Paragraphs>118</Paragraphs>
  <Slides>20</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Aharoni</vt:lpstr>
      <vt:lpstr>Arial</vt:lpstr>
      <vt:lpstr>Arial Nova Cond</vt:lpstr>
      <vt:lpstr>Candara</vt:lpstr>
      <vt:lpstr>Myriad Pro</vt:lpstr>
      <vt:lpstr>Symbol</vt:lpstr>
      <vt:lpstr>Verdana</vt:lpstr>
      <vt:lpstr>Wingdings</vt:lpstr>
      <vt:lpstr>20140311PresentationUWTSDTemplate</vt:lpstr>
      <vt:lpstr>BMSW6104 </vt:lpstr>
      <vt:lpstr>Learning Objectives</vt:lpstr>
      <vt:lpstr>Sustainable Competitive Advantage </vt:lpstr>
      <vt:lpstr>Some Sources of Competitive Advantage</vt:lpstr>
      <vt:lpstr>Typical Sustainable Competitive Advantages  In Different Types of Business</vt:lpstr>
      <vt:lpstr>External Sources of Competitive Advantage</vt:lpstr>
      <vt:lpstr>Internal Sources of Competitive Advantage</vt:lpstr>
      <vt:lpstr>The Seven Main Elements of  Sustainable Competitive Advantage - RBV</vt:lpstr>
      <vt:lpstr>The Seven Main Elements of  Sustainable Competitive Advantage - RBV</vt:lpstr>
      <vt:lpstr>1. How organisations can improve their competitive advantages?  2. How is competitive advantage sustained?</vt:lpstr>
      <vt:lpstr>Improving Competitive Advantage </vt:lpstr>
      <vt:lpstr>Case Study</vt:lpstr>
      <vt:lpstr>Porter’s Generic Strategies - Sources of competitive advantage</vt:lpstr>
      <vt:lpstr>Features of Cost Leadership And Differentiation Strategies</vt:lpstr>
      <vt:lpstr>The Roots of Competitive Advantage</vt:lpstr>
      <vt:lpstr>Building Blocks of Competitive Advantage</vt:lpstr>
      <vt:lpstr>Competitive Advantage Through Functional-level Strategies</vt:lpstr>
      <vt:lpstr>Case Study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263</cp:revision>
  <cp:lastPrinted>2018-07-09T15:27:01Z</cp:lastPrinted>
  <dcterms:created xsi:type="dcterms:W3CDTF">2002-10-07T19:43:58Z</dcterms:created>
  <dcterms:modified xsi:type="dcterms:W3CDTF">2021-02-12T23:47:19Z</dcterms:modified>
</cp:coreProperties>
</file>